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m" ContentType="application/vnd.ms-excel.sheet.macroEnabled.12"/>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43"/>
    <p:restoredTop sz="94655"/>
  </p:normalViewPr>
  <p:slideViewPr>
    <p:cSldViewPr snapToGrid="0" snapToObjects="1">
      <p:cViewPr>
        <p:scale>
          <a:sx n="33" d="100"/>
          <a:sy n="33" d="100"/>
        </p:scale>
        <p:origin x="-1758" y="-642"/>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US" sz="3200" b="1" dirty="0">
                <a:solidFill>
                  <a:schemeClr val="tx1"/>
                </a:solidFill>
              </a:rPr>
              <a:t>Chart</a:t>
            </a:r>
            <a:r>
              <a:rPr lang="en-US" sz="3200" b="1" baseline="0" dirty="0">
                <a:solidFill>
                  <a:schemeClr val="tx1"/>
                </a:solidFill>
              </a:rPr>
              <a:t> Title</a:t>
            </a:r>
            <a:endParaRPr lang="en-US" sz="3200" b="1" dirty="0">
              <a:solidFill>
                <a:schemeClr val="tx1"/>
              </a:solidFill>
            </a:endParaRPr>
          </a:p>
        </c:rich>
      </c:tx>
      <c:layout>
        <c:manualLayout>
          <c:xMode val="edge"/>
          <c:yMode val="edge"/>
          <c:x val="0.31977639488861598"/>
          <c:y val="5.7677864208368498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FEC2-430C-A3DE-3A3D0151277E}"/>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FEC2-430C-A3DE-3A3D0151277E}"/>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FEC2-430C-A3DE-3A3D0151277E}"/>
              </c:ext>
            </c:extLst>
          </c:dPt>
          <c:cat>
            <c:strRef>
              <c:f>Sheet1!$A$2:$A$4</c:f>
              <c:strCache>
                <c:ptCount val="3"/>
                <c:pt idx="0">
                  <c:v>Series 1</c:v>
                </c:pt>
                <c:pt idx="1">
                  <c:v>Series 2</c:v>
                </c:pt>
                <c:pt idx="2">
                  <c:v>Series 3</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FEC2-430C-A3DE-3A3D0151277E}"/>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ayout>
        <c:manualLayout>
          <c:xMode val="edge"/>
          <c:yMode val="edge"/>
          <c:x val="0.11139899969988901"/>
          <c:y val="0.89354195260385805"/>
          <c:w val="0.78746864812404405"/>
          <c:h val="7.3836395450568498E-2"/>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a:solidFill>
                  <a:schemeClr val="tx1"/>
                </a:solidFill>
              </a:rPr>
              <a:t>Chart Title</a:t>
            </a:r>
          </a:p>
        </c:rich>
      </c:tx>
      <c:layout>
        <c:manualLayout>
          <c:xMode val="edge"/>
          <c:yMode val="edge"/>
          <c:x val="0.26578038991450997"/>
          <c:y val="0.10371307011441699"/>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FC21-4F79-BF43-738FE23C7D0B}"/>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FC21-4F79-BF43-738FE23C7D0B}"/>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FC21-4F79-BF43-738FE23C7D0B}"/>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1.4</c:v>
                </c:pt>
              </c:numCache>
            </c:numRef>
          </c:val>
          <c:extLst>
            <c:ext xmlns:c16="http://schemas.microsoft.com/office/drawing/2014/chart" uri="{C3380CC4-5D6E-409C-BE32-E72D297353CC}">
              <c16:uniqueId val="{00000006-FC21-4F79-BF43-738FE23C7D0B}"/>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manualLayout>
          <c:xMode val="edge"/>
          <c:yMode val="edge"/>
          <c:x val="2.4733848212852901E-2"/>
          <c:y val="0.80265924102539998"/>
          <c:w val="0.96966312131297205"/>
          <c:h val="0.11598536452599401"/>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a:solidFill>
                  <a:schemeClr val="tx1"/>
                </a:solidFill>
              </a:rPr>
              <a:t>Chart Title</a:t>
            </a:r>
          </a:p>
        </c:rich>
      </c:tx>
      <c:layout>
        <c:manualLayout>
          <c:xMode val="edge"/>
          <c:yMode val="edge"/>
          <c:x val="0.26578038991450997"/>
          <c:y val="0.10371307011441699"/>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17A5-4039-991C-2CFF39E534B4}"/>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17A5-4039-991C-2CFF39E534B4}"/>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17A5-4039-991C-2CFF39E534B4}"/>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6.4</c:v>
                </c:pt>
              </c:numCache>
            </c:numRef>
          </c:val>
          <c:extLst>
            <c:ext xmlns:c16="http://schemas.microsoft.com/office/drawing/2014/chart" uri="{C3380CC4-5D6E-409C-BE32-E72D297353CC}">
              <c16:uniqueId val="{00000006-17A5-4039-991C-2CFF39E534B4}"/>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manualLayout>
          <c:xMode val="edge"/>
          <c:yMode val="edge"/>
          <c:x val="2.4733848212852901E-2"/>
          <c:y val="0.80265924102539998"/>
          <c:w val="0.96966312131297205"/>
          <c:h val="0.11598536452599401"/>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11/15/2022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3357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ckground Image">
    <p:spTree>
      <p:nvGrpSpPr>
        <p:cNvPr id="1" name=""/>
        <p:cNvGrpSpPr/>
        <p:nvPr/>
      </p:nvGrpSpPr>
      <p:grpSpPr>
        <a:xfrm>
          <a:off x="0" y="0"/>
          <a:ext cx="0" cy="0"/>
          <a:chOff x="0" y="0"/>
          <a:chExt cx="0" cy="0"/>
        </a:xfrm>
      </p:grpSpPr>
      <p:cxnSp>
        <p:nvCxnSpPr>
          <p:cNvPr id="8" name="Straight Connector 7"/>
          <p:cNvCxnSpPr/>
          <p:nvPr userDrawn="1"/>
        </p:nvCxnSpPr>
        <p:spPr bwMode="auto">
          <a:xfrm>
            <a:off x="11185525"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11307763" y="8992295"/>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p:cNvCxnSpPr/>
          <p:nvPr userDrawn="1"/>
        </p:nvCxnSpPr>
        <p:spPr bwMode="auto">
          <a:xfrm>
            <a:off x="21945600"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11" name="Straight Connector 10"/>
          <p:cNvCxnSpPr/>
          <p:nvPr userDrawn="1"/>
        </p:nvCxnSpPr>
        <p:spPr bwMode="auto">
          <a:xfrm>
            <a:off x="32705675" y="6742380"/>
            <a:ext cx="0" cy="22860000"/>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p:nvPr>
        </p:nvSpPr>
        <p:spPr>
          <a:xfrm>
            <a:off x="914400" y="6859659"/>
            <a:ext cx="9798050" cy="14728138"/>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2"/>
          <p:cNvSpPr>
            <a:spLocks noGrp="1"/>
          </p:cNvSpPr>
          <p:nvPr>
            <p:ph type="pic" sz="quarter" idx="16"/>
          </p:nvPr>
        </p:nvSpPr>
        <p:spPr>
          <a:xfrm>
            <a:off x="914400" y="22086737"/>
            <a:ext cx="9798050" cy="7452360"/>
          </a:xfrm>
          <a:prstGeom prst="rect">
            <a:avLst/>
          </a:prstGeom>
          <a:solidFill>
            <a:schemeClr val="bg2">
              <a:lumMod val="85000"/>
            </a:schemeClr>
          </a:solidFill>
        </p:spPr>
        <p:txBody>
          <a:bodyPr>
            <a:normAutofit/>
          </a:bodyPr>
          <a:lstStyle/>
          <a:p>
            <a:pPr marL="0" indent="0" algn="ctr">
              <a:buNone/>
            </a:pPr>
            <a:endParaRPr lang="en-US" dirty="0"/>
          </a:p>
        </p:txBody>
      </p:sp>
      <p:sp>
        <p:nvSpPr>
          <p:cNvPr id="14" name="Picture Placeholder 2"/>
          <p:cNvSpPr>
            <a:spLocks noGrp="1"/>
          </p:cNvSpPr>
          <p:nvPr>
            <p:ph type="pic" sz="quarter" idx="17"/>
          </p:nvPr>
        </p:nvSpPr>
        <p:spPr>
          <a:xfrm>
            <a:off x="33194624" y="17881325"/>
            <a:ext cx="9798050" cy="7452360"/>
          </a:xfrm>
          <a:prstGeom prst="rect">
            <a:avLst/>
          </a:prstGeom>
          <a:solidFill>
            <a:schemeClr val="bg2">
              <a:lumMod val="85000"/>
            </a:schemeClr>
          </a:solidFill>
        </p:spPr>
        <p:txBody>
          <a:bodyPr/>
          <a:lstStyle/>
          <a:p>
            <a:pPr marL="0" indent="0" algn="ctr">
              <a:buNone/>
            </a:pPr>
            <a:endParaRPr lang="en-US" dirty="0"/>
          </a:p>
        </p:txBody>
      </p:sp>
      <p:sp>
        <p:nvSpPr>
          <p:cNvPr id="15" name="Content Placeholder 9"/>
          <p:cNvSpPr>
            <a:spLocks noGrp="1"/>
          </p:cNvSpPr>
          <p:nvPr>
            <p:ph sz="quarter" idx="18"/>
          </p:nvPr>
        </p:nvSpPr>
        <p:spPr>
          <a:xfrm>
            <a:off x="11674474" y="6859658"/>
            <a:ext cx="9798050" cy="22679442"/>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9"/>
          <p:cNvSpPr>
            <a:spLocks noGrp="1"/>
          </p:cNvSpPr>
          <p:nvPr>
            <p:ph sz="quarter" idx="19"/>
          </p:nvPr>
        </p:nvSpPr>
        <p:spPr>
          <a:xfrm>
            <a:off x="22418677" y="6863122"/>
            <a:ext cx="9798050" cy="6975763"/>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33194624" y="6859659"/>
            <a:ext cx="9798050" cy="1019589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9"/>
          <p:cNvSpPr>
            <a:spLocks noGrp="1"/>
          </p:cNvSpPr>
          <p:nvPr>
            <p:ph sz="quarter" idx="21"/>
          </p:nvPr>
        </p:nvSpPr>
        <p:spPr>
          <a:xfrm>
            <a:off x="33194624" y="25808882"/>
            <a:ext cx="9798050" cy="384948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hart Placeholder 23"/>
          <p:cNvSpPr>
            <a:spLocks noGrp="1"/>
          </p:cNvSpPr>
          <p:nvPr>
            <p:ph type="chart" sz="quarter" idx="22"/>
          </p:nvPr>
        </p:nvSpPr>
        <p:spPr>
          <a:xfrm>
            <a:off x="22550435" y="14690434"/>
            <a:ext cx="9666291" cy="6942137"/>
          </a:xfrm>
          <a:prstGeom prst="rect">
            <a:avLst/>
          </a:prstGeom>
        </p:spPr>
        <p:txBody>
          <a:bodyPr/>
          <a:lstStyle/>
          <a:p>
            <a:endParaRPr lang="en-US" dirty="0"/>
          </a:p>
        </p:txBody>
      </p:sp>
      <p:sp>
        <p:nvSpPr>
          <p:cNvPr id="20" name="Content Placeholder 9"/>
          <p:cNvSpPr>
            <a:spLocks noGrp="1"/>
          </p:cNvSpPr>
          <p:nvPr>
            <p:ph sz="quarter" idx="23"/>
          </p:nvPr>
        </p:nvSpPr>
        <p:spPr>
          <a:xfrm>
            <a:off x="22550435" y="22557898"/>
            <a:ext cx="9798050" cy="7140230"/>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73785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p:cNvSpPr>
            <a:spLocks noChangeArrowheads="1"/>
          </p:cNvSpPr>
          <p:nvPr userDrawn="1"/>
        </p:nvSpPr>
        <p:spPr bwMode="auto">
          <a:xfrm>
            <a:off x="0" y="30409662"/>
            <a:ext cx="43891200" cy="250873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8" name="Rectangle 36"/>
          <p:cNvSpPr>
            <a:spLocks noChangeArrowheads="1"/>
          </p:cNvSpPr>
          <p:nvPr userDrawn="1"/>
        </p:nvSpPr>
        <p:spPr bwMode="auto">
          <a:xfrm>
            <a:off x="0" y="0"/>
            <a:ext cx="43891200" cy="54864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2" name="Rectangle 1"/>
          <p:cNvSpPr/>
          <p:nvPr userDrawn="1"/>
        </p:nvSpPr>
        <p:spPr>
          <a:xfrm>
            <a:off x="-1" y="5257800"/>
            <a:ext cx="43891201" cy="261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rotWithShape="1">
          <a:blip r:embed="rId3">
            <a:alphaModFix amt="41000"/>
            <a:extLst>
              <a:ext uri="{28A0092B-C50C-407E-A947-70E740481C1C}">
                <a14:useLocalDpi xmlns:a14="http://schemas.microsoft.com/office/drawing/2010/main" val="0"/>
              </a:ext>
            </a:extLst>
          </a:blip>
          <a:srcRect t="4395" b="40121"/>
          <a:stretch/>
        </p:blipFill>
        <p:spPr>
          <a:xfrm>
            <a:off x="32191332" y="0"/>
            <a:ext cx="9341680" cy="5256959"/>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4733" y="31154745"/>
            <a:ext cx="13595412" cy="1008282"/>
          </a:xfrm>
          <a:prstGeom prst="rect">
            <a:avLst/>
          </a:prstGeom>
        </p:spPr>
      </p:pic>
      <p:cxnSp>
        <p:nvCxnSpPr>
          <p:cNvPr id="7" name="Straight Connector 6"/>
          <p:cNvCxnSpPr/>
          <p:nvPr userDrawn="1"/>
        </p:nvCxnSpPr>
        <p:spPr>
          <a:xfrm>
            <a:off x="32696865" y="30837463"/>
            <a:ext cx="0" cy="1588169"/>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0.png"/><Relationship Id="rId18" Type="http://schemas.openxmlformats.org/officeDocument/2006/relationships/image" Target="../media/image15.png"/><Relationship Id="rId26" Type="http://schemas.openxmlformats.org/officeDocument/2006/relationships/image" Target="../media/image23.png"/><Relationship Id="rId39" Type="http://schemas.openxmlformats.org/officeDocument/2006/relationships/image" Target="../media/image36.png"/><Relationship Id="rId21" Type="http://schemas.openxmlformats.org/officeDocument/2006/relationships/image" Target="../media/image18.png"/><Relationship Id="rId34" Type="http://schemas.openxmlformats.org/officeDocument/2006/relationships/image" Target="../media/image31.png"/><Relationship Id="rId42" Type="http://schemas.openxmlformats.org/officeDocument/2006/relationships/image" Target="../media/image39.jpg"/><Relationship Id="rId7" Type="http://schemas.openxmlformats.org/officeDocument/2006/relationships/image" Target="../media/image4.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29" Type="http://schemas.openxmlformats.org/officeDocument/2006/relationships/image" Target="../media/image26.png"/><Relationship Id="rId41"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chart" Target="../charts/chart3.xml"/><Relationship Id="rId11" Type="http://schemas.openxmlformats.org/officeDocument/2006/relationships/image" Target="../media/image8.png"/><Relationship Id="rId24" Type="http://schemas.openxmlformats.org/officeDocument/2006/relationships/image" Target="../media/image21.png"/><Relationship Id="rId32" Type="http://schemas.openxmlformats.org/officeDocument/2006/relationships/image" Target="../media/image29.png"/><Relationship Id="rId37" Type="http://schemas.openxmlformats.org/officeDocument/2006/relationships/image" Target="../media/image34.png"/><Relationship Id="rId40" Type="http://schemas.openxmlformats.org/officeDocument/2006/relationships/image" Target="../media/image37.png"/><Relationship Id="rId5" Type="http://schemas.openxmlformats.org/officeDocument/2006/relationships/chart" Target="../charts/chart2.xml"/><Relationship Id="rId15" Type="http://schemas.openxmlformats.org/officeDocument/2006/relationships/image" Target="../media/image12.png"/><Relationship Id="rId23" Type="http://schemas.openxmlformats.org/officeDocument/2006/relationships/image" Target="../media/image20.png"/><Relationship Id="rId28" Type="http://schemas.openxmlformats.org/officeDocument/2006/relationships/image" Target="../media/image25.png"/><Relationship Id="rId36" Type="http://schemas.openxmlformats.org/officeDocument/2006/relationships/image" Target="../media/image33.png"/><Relationship Id="rId10" Type="http://schemas.openxmlformats.org/officeDocument/2006/relationships/image" Target="../media/image7.png"/><Relationship Id="rId19" Type="http://schemas.openxmlformats.org/officeDocument/2006/relationships/image" Target="../media/image16.png"/><Relationship Id="rId31" Type="http://schemas.openxmlformats.org/officeDocument/2006/relationships/image" Target="../media/image28.png"/><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png"/><Relationship Id="rId27" Type="http://schemas.openxmlformats.org/officeDocument/2006/relationships/image" Target="../media/image24.png"/><Relationship Id="rId30" Type="http://schemas.openxmlformats.org/officeDocument/2006/relationships/image" Target="../media/image27.png"/><Relationship Id="rId35" Type="http://schemas.openxmlformats.org/officeDocument/2006/relationships/image" Target="../media/image32.png"/><Relationship Id="rId43" Type="http://schemas.openxmlformats.org/officeDocument/2006/relationships/image" Target="../media/image40.png"/><Relationship Id="rId8" Type="http://schemas.openxmlformats.org/officeDocument/2006/relationships/image" Target="../media/image5.png"/><Relationship Id="rId3" Type="http://schemas.openxmlformats.org/officeDocument/2006/relationships/chart" Target="../charts/chart1.xml"/><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2.png"/><Relationship Id="rId33" Type="http://schemas.openxmlformats.org/officeDocument/2006/relationships/image" Target="../media/image30.png"/><Relationship Id="rId38"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914400" y="6770201"/>
            <a:ext cx="982980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endParaRPr lang="en-US" altLang="en-US" dirty="0">
              <a:latin typeface="Arial" charset="0"/>
              <a:ea typeface="Arial" charset="0"/>
            </a:endParaRPr>
          </a:p>
        </p:txBody>
      </p:sp>
      <p:sp>
        <p:nvSpPr>
          <p:cNvPr id="7" name="TextBox 3"/>
          <p:cNvSpPr txBox="1">
            <a:spLocks noChangeArrowheads="1"/>
          </p:cNvSpPr>
          <p:nvPr/>
        </p:nvSpPr>
        <p:spPr bwMode="auto">
          <a:xfrm>
            <a:off x="1010653" y="6932975"/>
            <a:ext cx="9563664" cy="19439296"/>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005BBB"/>
                </a:solidFill>
                <a:latin typeface="+mj-lt"/>
              </a:rPr>
              <a:t>Introduction</a:t>
            </a:r>
          </a:p>
          <a:p>
            <a:pPr>
              <a:lnSpc>
                <a:spcPts val="5600"/>
              </a:lnSpc>
              <a:spcBef>
                <a:spcPts val="0"/>
              </a:spcBef>
            </a:pPr>
            <a:r>
              <a:rPr lang="en-US" sz="2800" dirty="0">
                <a:latin typeface="Arial" panose="020B0604020202020204" pitchFamily="34" charset="0"/>
                <a:cs typeface="Arial" panose="020B0604020202020204" pitchFamily="34" charset="0"/>
              </a:rPr>
              <a:t>According to AIIMS report, in 2020 98.5% of ambulances carry dead bodies as they are late in reaching the spot because of the unavailability of ambulances and heavy traffic. </a:t>
            </a:r>
          </a:p>
          <a:p>
            <a:pPr>
              <a:lnSpc>
                <a:spcPts val="5600"/>
              </a:lnSpc>
              <a:spcBef>
                <a:spcPts val="0"/>
              </a:spcBef>
            </a:pPr>
            <a:r>
              <a:rPr lang="en-US" sz="2800" dirty="0">
                <a:latin typeface="Arial" panose="020B0604020202020204" pitchFamily="34" charset="0"/>
                <a:cs typeface="Arial" panose="020B0604020202020204" pitchFamily="34" charset="0"/>
              </a:rPr>
              <a:t>Emergency response is critical in saving lives, but we don’t have any criteria that ensure that patients will reach the hospital on time and will get proper treatment.</a:t>
            </a:r>
          </a:p>
          <a:p>
            <a:pPr>
              <a:lnSpc>
                <a:spcPts val="5600"/>
              </a:lnSpc>
              <a:spcBef>
                <a:spcPts val="0"/>
              </a:spcBef>
            </a:pPr>
            <a:r>
              <a:rPr lang="en-US" sz="2800" dirty="0">
                <a:latin typeface="Arial" panose="020B0604020202020204" pitchFamily="34" charset="0"/>
                <a:cs typeface="Arial" panose="020B0604020202020204" pitchFamily="34" charset="0"/>
              </a:rPr>
              <a:t>Many hospitals lack in providing ambulance services on time because they don’t have a proper record of ambulances. </a:t>
            </a:r>
          </a:p>
          <a:p>
            <a:pPr>
              <a:lnSpc>
                <a:spcPts val="5600"/>
              </a:lnSpc>
              <a:spcBef>
                <a:spcPts val="0"/>
              </a:spcBef>
            </a:pPr>
            <a:r>
              <a:rPr lang="en-US" sz="2800" dirty="0">
                <a:latin typeface="Arial" panose="020B0604020202020204" pitchFamily="34" charset="0"/>
                <a:cs typeface="Arial" panose="020B0604020202020204" pitchFamily="34" charset="0"/>
              </a:rPr>
              <a:t>After contacting the ambulance service, the further process is also delayed due to traffic and other reasons like not getting the medical history of the patient that will obstruct the treatment and can also lead to severe problems.</a:t>
            </a:r>
          </a:p>
          <a:p>
            <a:pPr>
              <a:lnSpc>
                <a:spcPts val="5600"/>
              </a:lnSpc>
            </a:pPr>
            <a:r>
              <a:rPr lang="en-US" sz="2800" dirty="0">
                <a:latin typeface="Arial" panose="020B0604020202020204" pitchFamily="34" charset="0"/>
                <a:cs typeface="Arial" panose="020B0604020202020204" pitchFamily="34" charset="0"/>
              </a:rPr>
              <a:t>We have seen that general public doesn't possess basic first aid skills and that too is very important in saving lives. </a:t>
            </a:r>
          </a:p>
          <a:p>
            <a:pPr>
              <a:lnSpc>
                <a:spcPts val="5600"/>
              </a:lnSpc>
              <a:spcBef>
                <a:spcPts val="0"/>
              </a:spcBef>
            </a:pPr>
            <a:r>
              <a:rPr lang="en-US" sz="2800" dirty="0">
                <a:latin typeface="Arial" panose="020B0604020202020204" pitchFamily="34" charset="0"/>
                <a:cs typeface="Arial" panose="020B0604020202020204" pitchFamily="34" charset="0"/>
              </a:rPr>
              <a:t>So we need an integrated system that will provide all the services starting from booking ambulances to clearing the route by creating green corridors. </a:t>
            </a:r>
            <a:endParaRPr lang="en-US" altLang="en-US" sz="2400" dirty="0">
              <a:latin typeface="Arial" charset="0"/>
              <a:ea typeface="Arial" charset="0"/>
            </a:endParaRPr>
          </a:p>
          <a:p>
            <a:pPr>
              <a:lnSpc>
                <a:spcPts val="5600"/>
              </a:lnSpc>
              <a:spcBef>
                <a:spcPts val="0"/>
              </a:spcBef>
            </a:pPr>
            <a:endParaRPr lang="en-US" altLang="en-US" sz="2400" dirty="0">
              <a:latin typeface="Arial" charset="0"/>
              <a:ea typeface="Arial" charset="0"/>
            </a:endParaRPr>
          </a:p>
          <a:p>
            <a:pPr>
              <a:lnSpc>
                <a:spcPts val="5600"/>
              </a:lnSpc>
              <a:spcBef>
                <a:spcPts val="0"/>
              </a:spcBef>
            </a:pPr>
            <a:endParaRPr lang="en-US" altLang="en-US" sz="2400" dirty="0">
              <a:latin typeface="Arial" charset="0"/>
              <a:ea typeface="Arial" charset="0"/>
            </a:endParaRPr>
          </a:p>
          <a:p>
            <a:pPr>
              <a:lnSpc>
                <a:spcPts val="5600"/>
              </a:lnSpc>
              <a:spcBef>
                <a:spcPts val="0"/>
              </a:spcBef>
            </a:pPr>
            <a:endParaRPr lang="en-US" altLang="en-US" sz="2400" dirty="0">
              <a:latin typeface="Arial" charset="0"/>
              <a:ea typeface="Arial" charset="0"/>
            </a:endParaRPr>
          </a:p>
          <a:p>
            <a:pPr>
              <a:lnSpc>
                <a:spcPts val="5600"/>
              </a:lnSpc>
              <a:spcBef>
                <a:spcPts val="0"/>
              </a:spcBef>
            </a:pPr>
            <a:endParaRPr lang="en-US" altLang="en-US" sz="2400" dirty="0">
              <a:latin typeface="Arial" charset="0"/>
              <a:ea typeface="Arial" charset="0"/>
            </a:endParaRPr>
          </a:p>
          <a:p>
            <a:pPr>
              <a:lnSpc>
                <a:spcPts val="5600"/>
              </a:lnSpc>
              <a:spcBef>
                <a:spcPts val="0"/>
              </a:spcBef>
            </a:pPr>
            <a:endParaRPr lang="en-US" altLang="en-US" sz="2400" dirty="0">
              <a:latin typeface="Arial" charset="0"/>
              <a:ea typeface="Arial" charset="0"/>
            </a:endParaRPr>
          </a:p>
          <a:p>
            <a:pPr>
              <a:lnSpc>
                <a:spcPts val="5600"/>
              </a:lnSpc>
              <a:spcBef>
                <a:spcPts val="0"/>
              </a:spcBef>
            </a:pPr>
            <a:endParaRPr lang="en-US" altLang="en-US" sz="3800" dirty="0">
              <a:latin typeface="Arial" charset="0"/>
              <a:ea typeface="Arial" charset="0"/>
            </a:endParaRPr>
          </a:p>
        </p:txBody>
      </p:sp>
      <p:graphicFrame>
        <p:nvGraphicFramePr>
          <p:cNvPr id="12" name="Chart 4"/>
          <p:cNvGraphicFramePr>
            <a:graphicFrameLocks/>
          </p:cNvGraphicFramePr>
          <p:nvPr>
            <p:extLst>
              <p:ext uri="{D42A27DB-BD31-4B8C-83A1-F6EECF244321}">
                <p14:modId xmlns:p14="http://schemas.microsoft.com/office/powerpoint/2010/main" val="180059722"/>
              </p:ext>
            </p:extLst>
          </p:nvPr>
        </p:nvGraphicFramePr>
        <p:xfrm>
          <a:off x="10947361" y="18045819"/>
          <a:ext cx="6554233" cy="5284523"/>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p:cNvSpPr/>
          <p:nvPr/>
        </p:nvSpPr>
        <p:spPr>
          <a:xfrm>
            <a:off x="17486640" y="19525675"/>
            <a:ext cx="2962275" cy="1619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 name="Freeform 13"/>
          <p:cNvSpPr/>
          <p:nvPr/>
        </p:nvSpPr>
        <p:spPr>
          <a:xfrm>
            <a:off x="17658090" y="19743163"/>
            <a:ext cx="249237" cy="1147762"/>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5" name="Freeform 14"/>
          <p:cNvSpPr/>
          <p:nvPr/>
        </p:nvSpPr>
        <p:spPr>
          <a:xfrm rot="10800000">
            <a:off x="19982190" y="19760625"/>
            <a:ext cx="249237" cy="1147763"/>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6" name="TextBox 64"/>
          <p:cNvSpPr txBox="1">
            <a:spLocks noChangeArrowheads="1"/>
          </p:cNvSpPr>
          <p:nvPr/>
        </p:nvSpPr>
        <p:spPr bwMode="auto">
          <a:xfrm>
            <a:off x="17913677" y="19833650"/>
            <a:ext cx="261937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altLang="en-US" sz="1800" dirty="0">
                <a:solidFill>
                  <a:schemeClr val="bg1"/>
                </a:solidFill>
                <a:latin typeface="Arial" charset="0"/>
                <a:ea typeface="Arial" charset="0"/>
              </a:rPr>
              <a:t>Figure A: neque dignissim, and in aliquet nisl et umis.</a:t>
            </a:r>
          </a:p>
        </p:txBody>
      </p:sp>
      <p:sp>
        <p:nvSpPr>
          <p:cNvPr id="17" name="Arc 16"/>
          <p:cNvSpPr/>
          <p:nvPr/>
        </p:nvSpPr>
        <p:spPr>
          <a:xfrm rot="16200000">
            <a:off x="15871713" y="18802215"/>
            <a:ext cx="2157412" cy="2136775"/>
          </a:xfrm>
          <a:prstGeom prst="arc">
            <a:avLst>
              <a:gd name="adj1" fmla="val 16200000"/>
              <a:gd name="adj2" fmla="val 3291054"/>
            </a:avLst>
          </a:prstGeom>
          <a:ln w="38100">
            <a:solidFill>
              <a:schemeClr val="accent3"/>
            </a:solidFill>
            <a:prstDash val="solid"/>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9" name="TextBox 18"/>
          <p:cNvSpPr txBox="1"/>
          <p:nvPr/>
        </p:nvSpPr>
        <p:spPr>
          <a:xfrm>
            <a:off x="11628404" y="6932975"/>
            <a:ext cx="9829800" cy="8439170"/>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Problem Statement</a:t>
            </a:r>
          </a:p>
          <a:p>
            <a:pPr>
              <a:lnSpc>
                <a:spcPts val="4600"/>
              </a:lnSpc>
              <a:spcAft>
                <a:spcPts val="1200"/>
              </a:spcAft>
              <a:defRPr/>
            </a:pPr>
            <a:r>
              <a:rPr lang="en-US" sz="2800" dirty="0">
                <a:latin typeface="Arial" panose="020B0604020202020204" pitchFamily="34" charset="0"/>
                <a:cs typeface="Arial" panose="020B0604020202020204" pitchFamily="34" charset="0"/>
              </a:rPr>
              <a:t>There is no standardized national access to contact for emergency medical help where users can register and can add members with their ABHA ID (a unique identifier that enables you to share and access your health records digitally) for future reference. There is no specific protocol for an ambulance to the reach destination immediately therefore it gets delayed due to traffic and people suffer by losing their loved ones. We can cut the time travelled by ambulance to minimum which will save many lives. Many hospitals lack in providing ambulance services on time because they don’t have a proper record of ambulances. We have seen that general public doesn't possess basic first-aid skills and that too is very important in saving lives</a:t>
            </a:r>
            <a:endParaRPr lang="en-US" sz="2800" b="1" dirty="0">
              <a:solidFill>
                <a:srgbClr val="005BBB"/>
              </a:solidFill>
              <a:latin typeface="Arial" panose="020B0604020202020204" pitchFamily="34" charset="0"/>
              <a:cs typeface="Arial" panose="020B0604020202020204" pitchFamily="34" charset="0"/>
            </a:endParaRPr>
          </a:p>
        </p:txBody>
      </p:sp>
      <p:sp>
        <p:nvSpPr>
          <p:cNvPr id="23" name="TextBox 22"/>
          <p:cNvSpPr txBox="1"/>
          <p:nvPr/>
        </p:nvSpPr>
        <p:spPr>
          <a:xfrm>
            <a:off x="33134314" y="23960092"/>
            <a:ext cx="9737512" cy="4144724"/>
          </a:xfrm>
          <a:prstGeom prst="rect">
            <a:avLst/>
          </a:prstGeom>
          <a:solidFill>
            <a:schemeClr val="bg1">
              <a:alpha val="63000"/>
            </a:schemeClr>
          </a:solidFill>
          <a:effectLst/>
        </p:spPr>
        <p:txBody>
          <a:bodyPr wrap="square">
            <a:spAutoFit/>
          </a:bodyPr>
          <a:lstStyle/>
          <a:p>
            <a:pPr>
              <a:lnSpc>
                <a:spcPts val="3800"/>
              </a:lnSpc>
              <a:spcAft>
                <a:spcPts val="1200"/>
              </a:spcAft>
              <a:buClr>
                <a:schemeClr val="tx2"/>
              </a:buClr>
              <a:defRPr/>
            </a:pPr>
            <a:r>
              <a:rPr lang="en-US" sz="4800" b="1" dirty="0">
                <a:solidFill>
                  <a:srgbClr val="005BBB"/>
                </a:solidFill>
                <a:latin typeface="+mj-lt"/>
              </a:rPr>
              <a:t>References</a:t>
            </a:r>
            <a:endParaRPr lang="en-US" sz="2400" dirty="0">
              <a:latin typeface="Arial" charset="0"/>
              <a:ea typeface="Arial" charset="0"/>
              <a:cs typeface="Arial" charset="0"/>
            </a:endParaRP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Phasellus nec lectus bibendum, posuere nibh id, lacinia magna </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Mauris orci mi, varius id diam id, egestas auctor enim</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Duis vitae tincidunt tortor, vitae sollicitudin magna</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Aenean et est sem. Phasellus nec lectus bibendum, posuere </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Lacinia magna. Mauris orci mi, varius id diam id, egestas auctor</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Mauris orci mi, varius id diam id, egestas auctor enim</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Duis vitae tincidunt tortor, vitae sollicitudin magna</a:t>
            </a:r>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97316" y="17889995"/>
            <a:ext cx="707508" cy="707508"/>
          </a:xfrm>
          <a:prstGeom prst="rect">
            <a:avLst/>
          </a:prstGeom>
        </p:spPr>
      </p:pic>
      <p:graphicFrame>
        <p:nvGraphicFramePr>
          <p:cNvPr id="27" name="Chart 4"/>
          <p:cNvGraphicFramePr>
            <a:graphicFrameLocks/>
          </p:cNvGraphicFramePr>
          <p:nvPr>
            <p:extLst>
              <p:ext uri="{D42A27DB-BD31-4B8C-83A1-F6EECF244321}">
                <p14:modId xmlns:p14="http://schemas.microsoft.com/office/powerpoint/2010/main" val="3466236247"/>
              </p:ext>
            </p:extLst>
          </p:nvPr>
        </p:nvGraphicFramePr>
        <p:xfrm>
          <a:off x="16604350" y="23886377"/>
          <a:ext cx="5134664" cy="494359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8" name="Chart 4"/>
          <p:cNvGraphicFramePr>
            <a:graphicFrameLocks/>
          </p:cNvGraphicFramePr>
          <p:nvPr>
            <p:extLst>
              <p:ext uri="{D42A27DB-BD31-4B8C-83A1-F6EECF244321}">
                <p14:modId xmlns:p14="http://schemas.microsoft.com/office/powerpoint/2010/main" val="1576499774"/>
              </p:ext>
            </p:extLst>
          </p:nvPr>
        </p:nvGraphicFramePr>
        <p:xfrm>
          <a:off x="11359276" y="23865255"/>
          <a:ext cx="5134664" cy="4943591"/>
        </p:xfrm>
        <a:graphic>
          <a:graphicData uri="http://schemas.openxmlformats.org/drawingml/2006/chart">
            <c:chart xmlns:c="http://schemas.openxmlformats.org/drawingml/2006/chart" xmlns:r="http://schemas.openxmlformats.org/officeDocument/2006/relationships" r:id="rId6"/>
          </a:graphicData>
        </a:graphic>
      </p:graphicFrame>
      <p:pic>
        <p:nvPicPr>
          <p:cNvPr id="29" name="Picture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97316" y="23889120"/>
            <a:ext cx="707508" cy="707508"/>
          </a:xfrm>
          <a:prstGeom prst="rect">
            <a:avLst/>
          </a:prstGeom>
        </p:spPr>
      </p:pic>
      <p:pic>
        <p:nvPicPr>
          <p:cNvPr id="30" name="Picture 2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847136" y="23946270"/>
            <a:ext cx="707508" cy="707508"/>
          </a:xfrm>
          <a:prstGeom prst="rect">
            <a:avLst/>
          </a:prstGeom>
        </p:spPr>
      </p:pic>
      <p:cxnSp>
        <p:nvCxnSpPr>
          <p:cNvPr id="31" name="Straight Connector 30"/>
          <p:cNvCxnSpPr/>
          <p:nvPr/>
        </p:nvCxnSpPr>
        <p:spPr bwMode="auto">
          <a:xfrm>
            <a:off x="946150" y="22072550"/>
            <a:ext cx="9589328" cy="0"/>
          </a:xfrm>
          <a:prstGeom prst="line">
            <a:avLst/>
          </a:prstGeom>
          <a:noFill/>
          <a:ln w="25400" cap="flat" cmpd="sng" algn="ctr">
            <a:solidFill>
              <a:schemeClr val="tx1"/>
            </a:solidFill>
            <a:prstDash val="dash"/>
            <a:round/>
            <a:headEnd type="none" w="med" len="med"/>
            <a:tailEnd type="none" w="med" len="med"/>
          </a:ln>
          <a:effectLst/>
        </p:spPr>
      </p:cxnSp>
      <p:cxnSp>
        <p:nvCxnSpPr>
          <p:cNvPr id="32" name="Straight Connector 31"/>
          <p:cNvCxnSpPr/>
          <p:nvPr/>
        </p:nvCxnSpPr>
        <p:spPr bwMode="auto">
          <a:xfrm>
            <a:off x="11658600" y="23317599"/>
            <a:ext cx="9784080" cy="0"/>
          </a:xfrm>
          <a:prstGeom prst="line">
            <a:avLst/>
          </a:prstGeom>
          <a:noFill/>
          <a:ln w="25400" cap="flat" cmpd="sng" algn="ctr">
            <a:solidFill>
              <a:schemeClr val="tx1"/>
            </a:solidFill>
            <a:prstDash val="dash"/>
            <a:round/>
            <a:headEnd type="none" w="med" len="med"/>
            <a:tailEnd type="none" w="med" len="med"/>
          </a:ln>
          <a:effectLst/>
        </p:spPr>
      </p:cxnSp>
      <p:cxnSp>
        <p:nvCxnSpPr>
          <p:cNvPr id="33" name="Straight Connector 32"/>
          <p:cNvCxnSpPr/>
          <p:nvPr/>
        </p:nvCxnSpPr>
        <p:spPr bwMode="auto">
          <a:xfrm>
            <a:off x="11658600" y="28719732"/>
            <a:ext cx="9829800" cy="0"/>
          </a:xfrm>
          <a:prstGeom prst="line">
            <a:avLst/>
          </a:prstGeom>
          <a:noFill/>
          <a:ln w="25400" cap="flat" cmpd="sng" algn="ctr">
            <a:solidFill>
              <a:schemeClr val="tx1"/>
            </a:solidFill>
            <a:prstDash val="dash"/>
            <a:round/>
            <a:headEnd type="none" w="med" len="med"/>
            <a:tailEnd type="none" w="med" len="med"/>
          </a:ln>
          <a:effectLst/>
        </p:spPr>
      </p:cxnSp>
      <p:cxnSp>
        <p:nvCxnSpPr>
          <p:cNvPr id="34" name="Straight Connector 33"/>
          <p:cNvCxnSpPr/>
          <p:nvPr/>
        </p:nvCxnSpPr>
        <p:spPr bwMode="auto">
          <a:xfrm>
            <a:off x="22442212" y="14667622"/>
            <a:ext cx="9784080" cy="0"/>
          </a:xfrm>
          <a:prstGeom prst="line">
            <a:avLst/>
          </a:prstGeom>
          <a:noFill/>
          <a:ln w="25400" cap="flat" cmpd="sng" algn="ctr">
            <a:solidFill>
              <a:schemeClr val="tx1"/>
            </a:solidFill>
            <a:prstDash val="dash"/>
            <a:round/>
            <a:headEnd type="none" w="med" len="med"/>
            <a:tailEnd type="none" w="med" len="med"/>
          </a:ln>
          <a:effectLst/>
        </p:spPr>
      </p:cxnSp>
      <p:sp>
        <p:nvSpPr>
          <p:cNvPr id="36" name="TextBox 35"/>
          <p:cNvSpPr txBox="1"/>
          <p:nvPr/>
        </p:nvSpPr>
        <p:spPr>
          <a:xfrm>
            <a:off x="33147000" y="14588049"/>
            <a:ext cx="9791700" cy="830997"/>
          </a:xfrm>
          <a:prstGeom prst="rect">
            <a:avLst/>
          </a:prstGeom>
          <a:noFill/>
        </p:spPr>
        <p:txBody>
          <a:bodyPr wrap="square">
            <a:spAutoFit/>
          </a:bodyPr>
          <a:lstStyle/>
          <a:p>
            <a:pPr>
              <a:defRPr/>
            </a:pPr>
            <a:r>
              <a:rPr lang="en-US" sz="4800" b="1" dirty="0">
                <a:solidFill>
                  <a:srgbClr val="005BBB"/>
                </a:solidFill>
                <a:latin typeface="+mn-lt"/>
              </a:rPr>
              <a:t>Graphic Elements</a:t>
            </a:r>
          </a:p>
        </p:txBody>
      </p:sp>
      <p:sp>
        <p:nvSpPr>
          <p:cNvPr id="37" name="TextBox 36"/>
          <p:cNvSpPr txBox="1"/>
          <p:nvPr/>
        </p:nvSpPr>
        <p:spPr>
          <a:xfrm>
            <a:off x="22418886" y="15310173"/>
            <a:ext cx="9784080" cy="9700091"/>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Solution</a:t>
            </a:r>
          </a:p>
          <a:p>
            <a:r>
              <a:rPr lang="en-US" sz="2800" b="0" i="0" u="none" strike="noStrike" dirty="0">
                <a:solidFill>
                  <a:srgbClr val="000000"/>
                </a:solidFill>
                <a:effectLst/>
                <a:latin typeface="YALBs4sJixY 0"/>
              </a:rPr>
              <a:t>We will make an integrated website/native application </a:t>
            </a:r>
            <a:endParaRPr lang="en-US" sz="2800" dirty="0">
              <a:solidFill>
                <a:srgbClr val="000000"/>
              </a:solidFill>
              <a:effectLst/>
              <a:latin typeface="YALBs4sJixY 0"/>
            </a:endParaRPr>
          </a:p>
          <a:p>
            <a:r>
              <a:rPr lang="en-US" sz="2800" b="0" i="0" u="none" strike="noStrike" dirty="0">
                <a:solidFill>
                  <a:srgbClr val="000000"/>
                </a:solidFill>
                <a:effectLst/>
                <a:latin typeface="YALBs4sJixY 0"/>
              </a:rPr>
              <a:t>-Where you can register either using a mobile number or mail ID after that you can add family members with their ABHA number so that this app can use the medical records of a family member which will save time for doctors.</a:t>
            </a:r>
            <a:endParaRPr lang="en-US" sz="2800" dirty="0">
              <a:solidFill>
                <a:srgbClr val="000000"/>
              </a:solidFill>
              <a:effectLst/>
              <a:latin typeface="YALBs4sJixY 0"/>
            </a:endParaRPr>
          </a:p>
          <a:p>
            <a:r>
              <a:rPr lang="en-US" sz="2800" b="0" i="0" u="none" strike="noStrike" dirty="0">
                <a:solidFill>
                  <a:srgbClr val="000000"/>
                </a:solidFill>
                <a:effectLst/>
                <a:latin typeface="YALBs4sJixY 0"/>
              </a:rPr>
              <a:t>-Where you can see the list of availability of ambulances based on your location and hospital that are appropriately equipped with medical facilities, after booking an ambulance you can track your ambulance using GLONASS technology.</a:t>
            </a:r>
            <a:endParaRPr lang="en-US" sz="2800" dirty="0">
              <a:solidFill>
                <a:srgbClr val="000000"/>
              </a:solidFill>
              <a:effectLst/>
              <a:latin typeface="YALBs4sJixY 0"/>
            </a:endParaRPr>
          </a:p>
          <a:p>
            <a:r>
              <a:rPr lang="en-US" sz="2800" b="0" i="0" u="none" strike="noStrike" dirty="0">
                <a:solidFill>
                  <a:srgbClr val="000000"/>
                </a:solidFill>
                <a:effectLst/>
                <a:latin typeface="YALBs4sJixY 0"/>
              </a:rPr>
              <a:t>As we know that during critical conditions every minute counts, thus, to save time </a:t>
            </a:r>
            <a:endParaRPr lang="en-US" sz="2800" dirty="0">
              <a:solidFill>
                <a:srgbClr val="000000"/>
              </a:solidFill>
              <a:effectLst/>
              <a:latin typeface="YALBs4sJixY 0"/>
            </a:endParaRPr>
          </a:p>
          <a:p>
            <a:r>
              <a:rPr lang="en-US" sz="2800" b="0" i="0" u="none" strike="noStrike" dirty="0">
                <a:solidFill>
                  <a:srgbClr val="000000"/>
                </a:solidFill>
                <a:effectLst/>
                <a:latin typeface="YALBs4sJixY 0"/>
              </a:rPr>
              <a:t>-We will make a green corridor using LoRa module for signal transmission from the ambulance and Arduino nano as data receiver with the police officer or smart traffic lights, then we will connect LoRa with Arduino for display control and based on these signals traffic can be managed easily.</a:t>
            </a:r>
            <a:endParaRPr lang="en-US" sz="2800" dirty="0">
              <a:solidFill>
                <a:srgbClr val="000000"/>
              </a:solidFill>
              <a:effectLst/>
              <a:latin typeface="YALBs4sJixY 0"/>
            </a:endParaRPr>
          </a:p>
          <a:p>
            <a:r>
              <a:rPr lang="en-US" sz="2800" b="0" i="0" u="none" strike="noStrike" dirty="0">
                <a:solidFill>
                  <a:srgbClr val="000000"/>
                </a:solidFill>
                <a:effectLst/>
                <a:latin typeface="YALBs4sJixY 0"/>
              </a:rPr>
              <a:t>-As we know the general public doesn't possess basic first aid skills, So our application will provide all the basic first aid and precautions so that we can utilize the gap in the arrival of an ambulance wisely.</a:t>
            </a:r>
          </a:p>
          <a:p>
            <a:endParaRPr lang="en-US" sz="800" dirty="0">
              <a:solidFill>
                <a:srgbClr val="000000"/>
              </a:solidFill>
              <a:latin typeface="YALBs4sJixY 0"/>
            </a:endParaRPr>
          </a:p>
          <a:p>
            <a:endParaRPr lang="en-US" sz="800" dirty="0">
              <a:solidFill>
                <a:srgbClr val="000000"/>
              </a:solidFill>
              <a:effectLst/>
              <a:latin typeface="YALBs4sJixY 0"/>
            </a:endParaRPr>
          </a:p>
        </p:txBody>
      </p:sp>
      <p:cxnSp>
        <p:nvCxnSpPr>
          <p:cNvPr id="38" name="Straight Connector 37"/>
          <p:cNvCxnSpPr/>
          <p:nvPr/>
        </p:nvCxnSpPr>
        <p:spPr bwMode="auto">
          <a:xfrm>
            <a:off x="33147000" y="23033909"/>
            <a:ext cx="9784080" cy="0"/>
          </a:xfrm>
          <a:prstGeom prst="line">
            <a:avLst/>
          </a:prstGeom>
          <a:noFill/>
          <a:ln w="25400" cap="flat" cmpd="sng" algn="ctr">
            <a:solidFill>
              <a:schemeClr val="tx1"/>
            </a:solidFill>
            <a:prstDash val="dash"/>
            <a:round/>
            <a:headEnd type="none" w="med" len="med"/>
            <a:tailEnd type="none" w="med" len="med"/>
          </a:ln>
          <a:effectLst/>
        </p:spPr>
      </p:cxnSp>
      <p:sp>
        <p:nvSpPr>
          <p:cNvPr id="40" name="TextBox 39"/>
          <p:cNvSpPr txBox="1"/>
          <p:nvPr/>
        </p:nvSpPr>
        <p:spPr>
          <a:xfrm>
            <a:off x="33146443" y="6932975"/>
            <a:ext cx="9829800" cy="6601807"/>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Conclusion</a:t>
            </a:r>
          </a:p>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Sed Risus Nibh: </a:t>
            </a:r>
            <a:r>
              <a:rPr lang="en-US" sz="2800" dirty="0">
                <a:latin typeface="Arial" charset="0"/>
                <a:ea typeface="Arial" charset="0"/>
                <a:cs typeface="Arial" charset="0"/>
              </a:rPr>
              <a:t>CiIn nisl quam, aliquet sed nibh sitamet, faucibus placerat dui augue scelerisque. </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Curabitur Accumsan Nulla: </a:t>
            </a:r>
            <a:r>
              <a:rPr lang="en-US" sz="2800" dirty="0">
                <a:latin typeface="Arial" charset="0"/>
                <a:ea typeface="Arial" charset="0"/>
                <a:cs typeface="Arial" charset="0"/>
              </a:rPr>
              <a:t>Fusce quis augue urna scelerisque, luctus rum sed, ut dolor in pulvinar in eros.</a:t>
            </a:r>
          </a:p>
          <a:p>
            <a:pPr marL="914400" lvl="1" indent="-457200">
              <a:lnSpc>
                <a:spcPts val="4600"/>
              </a:lnSpc>
              <a:spcBef>
                <a:spcPts val="0"/>
              </a:spcBef>
              <a:spcAft>
                <a:spcPts val="1200"/>
              </a:spcAft>
              <a:buClr>
                <a:schemeClr val="tx2"/>
              </a:buClr>
              <a:buSzPct val="125000"/>
              <a:buFont typeface="Arial" charset="0"/>
              <a:buChar char="•"/>
              <a:defRPr/>
            </a:pPr>
            <a:r>
              <a:rPr lang="en-US" sz="2800" dirty="0">
                <a:latin typeface="Arial" charset="0"/>
                <a:ea typeface="Arial" charset="0"/>
                <a:cs typeface="Arial" charset="0"/>
              </a:rPr>
              <a:t> </a:t>
            </a:r>
            <a:r>
              <a:rPr lang="en-US" sz="2800" b="1" dirty="0">
                <a:latin typeface="Arial" charset="0"/>
                <a:ea typeface="Arial" charset="0"/>
                <a:cs typeface="Arial" charset="0"/>
              </a:rPr>
              <a:t>Elementum Orci Dignissim:</a:t>
            </a:r>
            <a:r>
              <a:rPr lang="en-US" sz="2800" dirty="0">
                <a:latin typeface="Arial" charset="0"/>
                <a:ea typeface="Arial" charset="0"/>
                <a:cs typeface="Arial" charset="0"/>
              </a:rPr>
              <a:t> Proin semper ipsum finibus quam tempor, vitae consectetur.</a:t>
            </a:r>
          </a:p>
        </p:txBody>
      </p:sp>
      <p:cxnSp>
        <p:nvCxnSpPr>
          <p:cNvPr id="41" name="Straight Connector 40"/>
          <p:cNvCxnSpPr/>
          <p:nvPr/>
        </p:nvCxnSpPr>
        <p:spPr bwMode="auto">
          <a:xfrm>
            <a:off x="33193568" y="14197627"/>
            <a:ext cx="9784080" cy="0"/>
          </a:xfrm>
          <a:prstGeom prst="line">
            <a:avLst/>
          </a:prstGeom>
          <a:noFill/>
          <a:ln w="25400" cap="flat" cmpd="sng" algn="ctr">
            <a:solidFill>
              <a:schemeClr val="tx1"/>
            </a:solidFill>
            <a:prstDash val="dash"/>
            <a:round/>
            <a:headEnd type="none" w="med" len="med"/>
            <a:tailEnd type="none" w="med" len="med"/>
          </a:ln>
          <a:effectLst/>
        </p:spPr>
      </p:cxnSp>
      <p:pic>
        <p:nvPicPr>
          <p:cNvPr id="47" name="Picture 4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533594" y="15880383"/>
            <a:ext cx="707508" cy="707508"/>
          </a:xfrm>
          <a:prstGeom prst="rect">
            <a:avLst/>
          </a:prstGeom>
        </p:spPr>
      </p:pic>
      <p:pic>
        <p:nvPicPr>
          <p:cNvPr id="48" name="Picture 4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533594" y="16978748"/>
            <a:ext cx="707508" cy="707508"/>
          </a:xfrm>
          <a:prstGeom prst="rect">
            <a:avLst/>
          </a:prstGeom>
        </p:spPr>
      </p:pic>
      <p:pic>
        <p:nvPicPr>
          <p:cNvPr id="49" name="Picture 4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533594" y="18077113"/>
            <a:ext cx="707508" cy="707508"/>
          </a:xfrm>
          <a:prstGeom prst="rect">
            <a:avLst/>
          </a:prstGeom>
        </p:spPr>
      </p:pic>
      <p:pic>
        <p:nvPicPr>
          <p:cNvPr id="50" name="Picture 4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533594" y="19175478"/>
            <a:ext cx="706387" cy="706387"/>
          </a:xfrm>
          <a:prstGeom prst="rect">
            <a:avLst/>
          </a:prstGeom>
        </p:spPr>
      </p:pic>
      <p:pic>
        <p:nvPicPr>
          <p:cNvPr id="51" name="Picture 5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533594" y="20272722"/>
            <a:ext cx="707508" cy="707508"/>
          </a:xfrm>
          <a:prstGeom prst="rect">
            <a:avLst/>
          </a:prstGeom>
        </p:spPr>
      </p:pic>
      <p:pic>
        <p:nvPicPr>
          <p:cNvPr id="52" name="Picture 5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533594" y="21371087"/>
            <a:ext cx="707508" cy="707508"/>
          </a:xfrm>
          <a:prstGeom prst="rect">
            <a:avLst/>
          </a:prstGeom>
        </p:spPr>
      </p:pic>
      <p:pic>
        <p:nvPicPr>
          <p:cNvPr id="53" name="Picture 5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4581031" y="15880383"/>
            <a:ext cx="707508" cy="707508"/>
          </a:xfrm>
          <a:prstGeom prst="rect">
            <a:avLst/>
          </a:prstGeom>
        </p:spPr>
      </p:pic>
      <p:pic>
        <p:nvPicPr>
          <p:cNvPr id="54" name="Picture 5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4581031" y="19151881"/>
            <a:ext cx="707508" cy="707508"/>
          </a:xfrm>
          <a:prstGeom prst="rect">
            <a:avLst/>
          </a:prstGeom>
        </p:spPr>
      </p:pic>
      <p:pic>
        <p:nvPicPr>
          <p:cNvPr id="55" name="Picture 5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33156" y="15880383"/>
            <a:ext cx="707508" cy="707508"/>
          </a:xfrm>
          <a:prstGeom prst="rect">
            <a:avLst/>
          </a:prstGeom>
        </p:spPr>
      </p:pic>
      <p:pic>
        <p:nvPicPr>
          <p:cNvPr id="56" name="Picture 5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933156" y="16877708"/>
            <a:ext cx="707508" cy="70750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933156" y="17983802"/>
            <a:ext cx="707508" cy="707508"/>
          </a:xfrm>
          <a:prstGeom prst="rect">
            <a:avLst/>
          </a:prstGeom>
        </p:spPr>
      </p:pic>
      <p:pic>
        <p:nvPicPr>
          <p:cNvPr id="58" name="Picture 5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6933156" y="19066086"/>
            <a:ext cx="707508" cy="707508"/>
          </a:xfrm>
          <a:prstGeom prst="rect">
            <a:avLst/>
          </a:prstGeom>
        </p:spPr>
      </p:pic>
      <p:pic>
        <p:nvPicPr>
          <p:cNvPr id="59" name="Picture 5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933156" y="20229453"/>
            <a:ext cx="707508" cy="707508"/>
          </a:xfrm>
          <a:prstGeom prst="rect">
            <a:avLst/>
          </a:prstGeom>
        </p:spPr>
      </p:pic>
      <p:pic>
        <p:nvPicPr>
          <p:cNvPr id="60" name="Picture 5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6933156" y="21381175"/>
            <a:ext cx="707508" cy="707508"/>
          </a:xfrm>
          <a:prstGeom prst="rect">
            <a:avLst/>
          </a:prstGeom>
        </p:spPr>
      </p:pic>
      <p:pic>
        <p:nvPicPr>
          <p:cNvPr id="61" name="Picture 6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8151687" y="15880383"/>
            <a:ext cx="707508" cy="707508"/>
          </a:xfrm>
          <a:prstGeom prst="rect">
            <a:avLst/>
          </a:prstGeom>
        </p:spPr>
      </p:pic>
      <p:pic>
        <p:nvPicPr>
          <p:cNvPr id="62" name="Picture 6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8151687" y="16991971"/>
            <a:ext cx="707508" cy="707508"/>
          </a:xfrm>
          <a:prstGeom prst="rect">
            <a:avLst/>
          </a:prstGeom>
        </p:spPr>
      </p:pic>
      <p:pic>
        <p:nvPicPr>
          <p:cNvPr id="63" name="Picture 62"/>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8151687" y="18103559"/>
            <a:ext cx="707508" cy="707508"/>
          </a:xfrm>
          <a:prstGeom prst="rect">
            <a:avLst/>
          </a:prstGeom>
        </p:spPr>
      </p:pic>
      <p:pic>
        <p:nvPicPr>
          <p:cNvPr id="64" name="Picture 63"/>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8151687" y="19215147"/>
            <a:ext cx="707508" cy="707508"/>
          </a:xfrm>
          <a:prstGeom prst="rect">
            <a:avLst/>
          </a:prstGeom>
        </p:spPr>
      </p:pic>
      <p:pic>
        <p:nvPicPr>
          <p:cNvPr id="65" name="Picture 6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8151687" y="20326735"/>
            <a:ext cx="707508" cy="707508"/>
          </a:xfrm>
          <a:prstGeom prst="rect">
            <a:avLst/>
          </a:prstGeom>
        </p:spPr>
      </p:pic>
      <p:pic>
        <p:nvPicPr>
          <p:cNvPr id="66" name="Picture 65"/>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8151687" y="21438325"/>
            <a:ext cx="707508" cy="707508"/>
          </a:xfrm>
          <a:prstGeom prst="rect">
            <a:avLst/>
          </a:prstGeom>
        </p:spPr>
      </p:pic>
      <p:pic>
        <p:nvPicPr>
          <p:cNvPr id="67" name="Picture 66"/>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9429520" y="15880383"/>
            <a:ext cx="707508" cy="707508"/>
          </a:xfrm>
          <a:prstGeom prst="rect">
            <a:avLst/>
          </a:prstGeom>
        </p:spPr>
      </p:pic>
      <p:pic>
        <p:nvPicPr>
          <p:cNvPr id="68" name="Picture 67"/>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9429520" y="16988085"/>
            <a:ext cx="707508" cy="707508"/>
          </a:xfrm>
          <a:prstGeom prst="rect">
            <a:avLst/>
          </a:prstGeom>
        </p:spPr>
      </p:pic>
      <p:pic>
        <p:nvPicPr>
          <p:cNvPr id="69" name="Picture 68"/>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9429520" y="18095787"/>
            <a:ext cx="707508" cy="707508"/>
          </a:xfrm>
          <a:prstGeom prst="rect">
            <a:avLst/>
          </a:prstGeom>
        </p:spPr>
      </p:pic>
      <p:pic>
        <p:nvPicPr>
          <p:cNvPr id="70" name="Picture 69"/>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9429520" y="19203489"/>
            <a:ext cx="707508" cy="707508"/>
          </a:xfrm>
          <a:prstGeom prst="rect">
            <a:avLst/>
          </a:prstGeom>
        </p:spPr>
      </p:pic>
      <p:pic>
        <p:nvPicPr>
          <p:cNvPr id="71" name="Picture 70"/>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9429520" y="20311191"/>
            <a:ext cx="707508" cy="707508"/>
          </a:xfrm>
          <a:prstGeom prst="rect">
            <a:avLst/>
          </a:prstGeom>
        </p:spPr>
      </p:pic>
      <p:pic>
        <p:nvPicPr>
          <p:cNvPr id="72" name="Picture 71"/>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39429520" y="21418894"/>
            <a:ext cx="707508" cy="707508"/>
          </a:xfrm>
          <a:prstGeom prst="rect">
            <a:avLst/>
          </a:prstGeom>
        </p:spPr>
      </p:pic>
      <p:pic>
        <p:nvPicPr>
          <p:cNvPr id="73" name="Picture 72"/>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40813539" y="15880383"/>
            <a:ext cx="707508" cy="707508"/>
          </a:xfrm>
          <a:prstGeom prst="rect">
            <a:avLst/>
          </a:prstGeom>
        </p:spPr>
      </p:pic>
      <p:pic>
        <p:nvPicPr>
          <p:cNvPr id="74" name="Picture 73"/>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40813539" y="16985590"/>
            <a:ext cx="707508" cy="707508"/>
          </a:xfrm>
          <a:prstGeom prst="rect">
            <a:avLst/>
          </a:prstGeom>
        </p:spPr>
      </p:pic>
      <p:pic>
        <p:nvPicPr>
          <p:cNvPr id="75" name="Picture 74"/>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40813539" y="18090797"/>
            <a:ext cx="707508" cy="707508"/>
          </a:xfrm>
          <a:prstGeom prst="rect">
            <a:avLst/>
          </a:prstGeom>
        </p:spPr>
      </p:pic>
      <p:pic>
        <p:nvPicPr>
          <p:cNvPr id="76" name="Picture 75"/>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40813539" y="19196004"/>
            <a:ext cx="707508" cy="707508"/>
          </a:xfrm>
          <a:prstGeom prst="rect">
            <a:avLst/>
          </a:prstGeom>
        </p:spPr>
      </p:pic>
      <p:pic>
        <p:nvPicPr>
          <p:cNvPr id="77" name="Picture 76"/>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40813539" y="20301211"/>
            <a:ext cx="707508" cy="707508"/>
          </a:xfrm>
          <a:prstGeom prst="rect">
            <a:avLst/>
          </a:prstGeom>
        </p:spPr>
      </p:pic>
      <p:pic>
        <p:nvPicPr>
          <p:cNvPr id="78" name="Picture 77"/>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40813539" y="21406418"/>
            <a:ext cx="707508" cy="707508"/>
          </a:xfrm>
          <a:prstGeom prst="rect">
            <a:avLst/>
          </a:prstGeom>
        </p:spPr>
      </p:pic>
      <p:pic>
        <p:nvPicPr>
          <p:cNvPr id="79" name="Picture 78"/>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42081526" y="16934858"/>
            <a:ext cx="707508" cy="707508"/>
          </a:xfrm>
          <a:prstGeom prst="rect">
            <a:avLst/>
          </a:prstGeom>
        </p:spPr>
      </p:pic>
      <p:pic>
        <p:nvPicPr>
          <p:cNvPr id="80" name="Picture 79"/>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42081526" y="15880383"/>
            <a:ext cx="707508" cy="707508"/>
          </a:xfrm>
          <a:prstGeom prst="rect">
            <a:avLst/>
          </a:prstGeom>
        </p:spPr>
      </p:pic>
      <p:pic>
        <p:nvPicPr>
          <p:cNvPr id="81" name="Picture 80"/>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34581031" y="16970882"/>
            <a:ext cx="707508" cy="707508"/>
          </a:xfrm>
          <a:prstGeom prst="rect">
            <a:avLst/>
          </a:prstGeom>
        </p:spPr>
      </p:pic>
      <p:pic>
        <p:nvPicPr>
          <p:cNvPr id="82" name="Picture 81"/>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34581031" y="18061381"/>
            <a:ext cx="707508" cy="707508"/>
          </a:xfrm>
          <a:prstGeom prst="rect">
            <a:avLst/>
          </a:prstGeom>
        </p:spPr>
      </p:pic>
      <p:cxnSp>
        <p:nvCxnSpPr>
          <p:cNvPr id="83" name="Straight Connector 82"/>
          <p:cNvCxnSpPr/>
          <p:nvPr/>
        </p:nvCxnSpPr>
        <p:spPr bwMode="auto">
          <a:xfrm>
            <a:off x="36136117" y="15851808"/>
            <a:ext cx="0" cy="6390730"/>
          </a:xfrm>
          <a:prstGeom prst="line">
            <a:avLst/>
          </a:prstGeom>
          <a:noFill/>
          <a:ln w="25400" cap="flat" cmpd="sng" algn="ctr">
            <a:solidFill>
              <a:schemeClr val="tx1"/>
            </a:solidFill>
            <a:prstDash val="dash"/>
            <a:round/>
            <a:headEnd type="none" w="med" len="med"/>
            <a:tailEnd type="none" w="med" len="med"/>
          </a:ln>
          <a:effectLst/>
        </p:spPr>
      </p:cxnSp>
      <p:cxnSp>
        <p:nvCxnSpPr>
          <p:cNvPr id="86" name="Straight Connector 85"/>
          <p:cNvCxnSpPr/>
          <p:nvPr/>
        </p:nvCxnSpPr>
        <p:spPr bwMode="auto">
          <a:xfrm>
            <a:off x="16640791" y="23794937"/>
            <a:ext cx="0" cy="4466253"/>
          </a:xfrm>
          <a:prstGeom prst="line">
            <a:avLst/>
          </a:prstGeom>
          <a:noFill/>
          <a:ln w="25400" cap="flat" cmpd="sng" algn="ctr">
            <a:solidFill>
              <a:schemeClr val="tx1"/>
            </a:solidFill>
            <a:prstDash val="dash"/>
            <a:round/>
            <a:headEnd type="none" w="med" len="med"/>
            <a:tailEnd type="none" w="med" len="med"/>
          </a:ln>
          <a:effectLst/>
        </p:spPr>
      </p:cxnSp>
      <p:pic>
        <p:nvPicPr>
          <p:cNvPr id="6" name="Picture Placeholder 5" descr="A white and red ambulance&#10;&#10;Description automatically generated with medium confidence">
            <a:extLst>
              <a:ext uri="{FF2B5EF4-FFF2-40B4-BE49-F238E27FC236}">
                <a16:creationId xmlns:a16="http://schemas.microsoft.com/office/drawing/2014/main" id="{7E323D35-AE32-CF11-22E7-14EBA607670B}"/>
              </a:ext>
            </a:extLst>
          </p:cNvPr>
          <p:cNvPicPr>
            <a:picLocks noGrp="1" noChangeAspect="1"/>
          </p:cNvPicPr>
          <p:nvPr>
            <p:ph type="pic" sz="quarter" idx="16"/>
          </p:nvPr>
        </p:nvPicPr>
        <p:blipFill>
          <a:blip r:embed="rId42"/>
          <a:srcRect l="3005" r="3005"/>
          <a:stretch>
            <a:fillRect/>
          </a:stretch>
        </p:blipFill>
        <p:spPr>
          <a:xfrm>
            <a:off x="914400" y="22733000"/>
            <a:ext cx="9820275" cy="5870575"/>
          </a:xfrm>
        </p:spPr>
      </p:pic>
      <p:sp>
        <p:nvSpPr>
          <p:cNvPr id="94" name="Rectangle 93"/>
          <p:cNvSpPr/>
          <p:nvPr/>
        </p:nvSpPr>
        <p:spPr>
          <a:xfrm>
            <a:off x="33196429" y="30840633"/>
            <a:ext cx="9780371" cy="1496100"/>
          </a:xfrm>
          <a:prstGeom prst="rect">
            <a:avLst/>
          </a:prstGeom>
        </p:spPr>
        <p:txBody>
          <a:bodyPr wrap="square">
            <a:noAutofit/>
          </a:bodyPr>
          <a:lstStyle/>
          <a:p>
            <a:pPr>
              <a:spcAft>
                <a:spcPts val="800"/>
              </a:spcAft>
              <a:defRPr/>
            </a:pPr>
            <a:r>
              <a:rPr lang="en-US" altLang="en-US" sz="2800" dirty="0">
                <a:solidFill>
                  <a:schemeClr val="bg1"/>
                </a:solidFill>
                <a:ea typeface="Arial" charset="0"/>
              </a:rPr>
              <a:t>DEPARTMENT OF COMPUTER SCIENCE</a:t>
            </a:r>
          </a:p>
          <a:p>
            <a:pPr>
              <a:spcAft>
                <a:spcPts val="800"/>
              </a:spcAft>
              <a:defRPr/>
            </a:pPr>
            <a:r>
              <a:rPr lang="en-US" sz="2800" b="1" dirty="0">
                <a:solidFill>
                  <a:schemeClr val="bg1"/>
                </a:solidFill>
              </a:rPr>
              <a:t>KIET GROUP OF INSTITUTIONS</a:t>
            </a:r>
            <a:endParaRPr lang="en-US" sz="3400" b="1" dirty="0">
              <a:solidFill>
                <a:schemeClr val="bg1"/>
              </a:solidFill>
            </a:endParaRPr>
          </a:p>
          <a:p>
            <a:pPr>
              <a:spcAft>
                <a:spcPts val="80"/>
              </a:spcAft>
              <a:defRPr/>
            </a:pPr>
            <a:endParaRPr lang="en-US" altLang="en-US" sz="2800" dirty="0">
              <a:solidFill>
                <a:schemeClr val="bg1"/>
              </a:solidFill>
              <a:ea typeface="Arial" charset="0"/>
            </a:endParaRPr>
          </a:p>
        </p:txBody>
      </p:sp>
      <p:sp>
        <p:nvSpPr>
          <p:cNvPr id="88" name="Rectangle 5"/>
          <p:cNvSpPr>
            <a:spLocks noChangeArrowheads="1"/>
          </p:cNvSpPr>
          <p:nvPr/>
        </p:nvSpPr>
        <p:spPr bwMode="auto">
          <a:xfrm>
            <a:off x="999938" y="1550522"/>
            <a:ext cx="41224200" cy="22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spcBef>
                <a:spcPts val="0"/>
              </a:spcBef>
              <a:spcAft>
                <a:spcPts val="0"/>
              </a:spcAft>
              <a:defRPr/>
            </a:pPr>
            <a:r>
              <a:rPr lang="en-US" altLang="en-US" sz="8800" dirty="0">
                <a:solidFill>
                  <a:srgbClr val="FFFFFF"/>
                </a:solidFill>
                <a:latin typeface="+mn-lt"/>
                <a:ea typeface="Arial" charset="0"/>
              </a:rPr>
              <a:t>JANRAKSHAK</a:t>
            </a:r>
          </a:p>
          <a:p>
            <a:pPr>
              <a:spcBef>
                <a:spcPts val="600"/>
              </a:spcBef>
              <a:spcAft>
                <a:spcPts val="1800"/>
              </a:spcAft>
              <a:defRPr/>
            </a:pPr>
            <a:r>
              <a:rPr lang="en-US" altLang="en-US" sz="4400" dirty="0">
                <a:solidFill>
                  <a:srgbClr val="FFFFFF"/>
                </a:solidFill>
                <a:latin typeface="+mn-lt"/>
                <a:ea typeface="Arial" charset="0"/>
              </a:rPr>
              <a:t>BY ASHLESHA SHARMA &amp; ANSHIKA DUBEY</a:t>
            </a:r>
          </a:p>
        </p:txBody>
      </p:sp>
      <p:sp>
        <p:nvSpPr>
          <p:cNvPr id="3" name="Rectangle 2">
            <a:extLst>
              <a:ext uri="{FF2B5EF4-FFF2-40B4-BE49-F238E27FC236}">
                <a16:creationId xmlns:a16="http://schemas.microsoft.com/office/drawing/2014/main" id="{7070F400-0E9F-6003-C42C-0C747B75EACC}"/>
              </a:ext>
            </a:extLst>
          </p:cNvPr>
          <p:cNvSpPr/>
          <p:nvPr/>
        </p:nvSpPr>
        <p:spPr>
          <a:xfrm flipH="1" flipV="1">
            <a:off x="32115493" y="0"/>
            <a:ext cx="9405554" cy="5212074"/>
          </a:xfrm>
          <a:prstGeom prst="rect">
            <a:avLst/>
          </a:prstGeom>
          <a:ln>
            <a:solidFill>
              <a:srgbClr val="005B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77FB88A7-E0D2-2450-CE3F-4CE4A2E2D47F}"/>
              </a:ext>
            </a:extLst>
          </p:cNvPr>
          <p:cNvSpPr/>
          <p:nvPr/>
        </p:nvSpPr>
        <p:spPr>
          <a:xfrm>
            <a:off x="914400" y="30840633"/>
            <a:ext cx="14203680" cy="1712005"/>
          </a:xfrm>
          <a:prstGeom prst="rect">
            <a:avLst/>
          </a:prstGeom>
          <a:ln>
            <a:solidFill>
              <a:srgbClr val="005B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Picture Placeholder 19">
            <a:extLst>
              <a:ext uri="{FF2B5EF4-FFF2-40B4-BE49-F238E27FC236}">
                <a16:creationId xmlns:a16="http://schemas.microsoft.com/office/drawing/2014/main" id="{ADBA6199-B596-A7C2-1EF6-2A1BCAFB9C97}"/>
              </a:ext>
            </a:extLst>
          </p:cNvPr>
          <p:cNvSpPr>
            <a:spLocks noGrp="1"/>
          </p:cNvSpPr>
          <p:nvPr>
            <p:ph type="pic" sz="quarter" idx="17"/>
          </p:nvPr>
        </p:nvSpPr>
        <p:spPr/>
      </p:sp>
      <p:pic>
        <p:nvPicPr>
          <p:cNvPr id="1026" name="Picture 2" descr="Understanding factors of ambulance delay and crash to enhance ambulance  efficiency: An integrative literature review">
            <a:extLst>
              <a:ext uri="{FF2B5EF4-FFF2-40B4-BE49-F238E27FC236}">
                <a16:creationId xmlns:a16="http://schemas.microsoft.com/office/drawing/2014/main" id="{B5DE8608-07CF-2841-D1CD-5B09BE849184}"/>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22709939" y="7229711"/>
            <a:ext cx="9405554" cy="6289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535</TotalTime>
  <Words>712</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YALBs4sJixY 0</vt:lpstr>
      <vt:lpstr>Research Poster Template</vt:lpstr>
      <vt:lpstr>PowerPoint Presentation</vt:lpstr>
    </vt:vector>
  </TitlesOfParts>
  <Manager/>
  <Company>© University at Buffalo</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
  <cp:keywords/>
  <dc:description/>
  <cp:lastModifiedBy>Anshika Dubey</cp:lastModifiedBy>
  <cp:revision>53</cp:revision>
  <cp:lastPrinted>2018-07-27T15:05:13Z</cp:lastPrinted>
  <dcterms:created xsi:type="dcterms:W3CDTF">2016-09-29T18:43:16Z</dcterms:created>
  <dcterms:modified xsi:type="dcterms:W3CDTF">2022-11-15T00:51:00Z</dcterms:modified>
  <cp:category/>
</cp:coreProperties>
</file>