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sldIdLst>
    <p:sldId id="257" r:id="rId3"/>
    <p:sldId id="258" r:id="rId4"/>
    <p:sldId id="271" r:id="rId5"/>
    <p:sldId id="268" r:id="rId6"/>
    <p:sldId id="269"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wini Kumar" initials="AK" lastIdx="1" clrIdx="0">
    <p:extLst>
      <p:ext uri="{19B8F6BF-5375-455C-9EA6-DF929625EA0E}">
        <p15:presenceInfo xmlns:p15="http://schemas.microsoft.com/office/powerpoint/2012/main" userId="S-1-5-21-3936953803-2831090258-1269385966-2531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1" autoAdjust="0"/>
    <p:restoredTop sz="94660"/>
  </p:normalViewPr>
  <p:slideViewPr>
    <p:cSldViewPr snapToGrid="0">
      <p:cViewPr varScale="1">
        <p:scale>
          <a:sx n="70" d="100"/>
          <a:sy n="70" d="100"/>
        </p:scale>
        <p:origin x="8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12C42-5CA7-434B-A770-F0E6800F9F2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412871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12C42-5CA7-434B-A770-F0E6800F9F2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342137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12C42-5CA7-434B-A770-F0E6800F9F2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403631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382056561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660570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427618776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17270262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3220997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129528681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43120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27249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12C42-5CA7-434B-A770-F0E6800F9F2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421403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170912677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358569801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e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10102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34242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e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3886668"/>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e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084871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e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37397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e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83883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e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9278243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432708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12C42-5CA7-434B-A770-F0E6800F9F2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10787721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34750417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38613322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19546001"/>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41293"/>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895246743"/>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323665926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Tree>
    <p:extLst>
      <p:ext uri="{BB962C8B-B14F-4D97-AF65-F5344CB8AC3E}">
        <p14:creationId xmlns:p14="http://schemas.microsoft.com/office/powerpoint/2010/main" val="844439531"/>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030020"/>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3042160332"/>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Tree>
    <p:extLst>
      <p:ext uri="{BB962C8B-B14F-4D97-AF65-F5344CB8AC3E}">
        <p14:creationId xmlns:p14="http://schemas.microsoft.com/office/powerpoint/2010/main" val="30830739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12C42-5CA7-434B-A770-F0E6800F9F2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26483450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7265892"/>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0872653"/>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7339389"/>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smtClean="0"/>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smtClean="0"/>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smtClean="0"/>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9034318"/>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838973719"/>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107017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smtClean="0"/>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smtClean="0"/>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7148786"/>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smtClean="0"/>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046200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smtClean="0"/>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smtClean="0"/>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smtClean="0"/>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smtClean="0"/>
              <a:t>Edit Master text styles</a:t>
            </a:r>
          </a:p>
        </p:txBody>
      </p:sp>
    </p:spTree>
    <p:extLst>
      <p:ext uri="{BB962C8B-B14F-4D97-AF65-F5344CB8AC3E}">
        <p14:creationId xmlns:p14="http://schemas.microsoft.com/office/powerpoint/2010/main" val="394689125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smtClean="0"/>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8136636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12C42-5CA7-434B-A770-F0E6800F9F27}"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10561243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smtClean="0"/>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3802430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3517149294"/>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smtClean="0"/>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757051489"/>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i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74163"/>
            <a:ext cx="11277600" cy="489437"/>
          </a:xfrm>
        </p:spPr>
        <p:txBody>
          <a:bodyPr anchor="t" anchorCtr="0">
            <a:noAutofit/>
          </a:bodyPr>
          <a:lstStyle>
            <a:lvl1pPr algn="l">
              <a:lnSpc>
                <a:spcPct val="80000"/>
              </a:lnSpc>
              <a:defRPr sz="3600">
                <a:solidFill>
                  <a:schemeClr val="tx1"/>
                </a:solidFill>
              </a:defRPr>
            </a:lvl1pPr>
          </a:lstStyle>
          <a:p>
            <a:r>
              <a:rPr lang="en-US" dirty="0" smtClean="0"/>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101601"/>
            <a:ext cx="5638800" cy="190500"/>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dirty="0" smtClean="0"/>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567219227"/>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6F8ED6-3D75-45DC-AED2-1A2C1EE04AD6}"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07AA2-C400-49D3-963A-73D45AC858D7}" type="slidenum">
              <a:rPr lang="en-US" smtClean="0"/>
              <a:t>‹#›</a:t>
            </a:fld>
            <a:endParaRPr lang="en-US"/>
          </a:p>
        </p:txBody>
      </p:sp>
    </p:spTree>
    <p:extLst>
      <p:ext uri="{BB962C8B-B14F-4D97-AF65-F5344CB8AC3E}">
        <p14:creationId xmlns:p14="http://schemas.microsoft.com/office/powerpoint/2010/main" val="157484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12C42-5CA7-434B-A770-F0E6800F9F27}"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384620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12C42-5CA7-434B-A770-F0E6800F9F27}"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52950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12C42-5CA7-434B-A770-F0E6800F9F2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50544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12C42-5CA7-434B-A770-F0E6800F9F2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1349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theme" Target="../theme/theme2.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12C42-5CA7-434B-A770-F0E6800F9F27}" type="datetimeFigureOut">
              <a:rPr lang="en-US" smtClean="0"/>
              <a:t>10/28/2021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5E71D-7D91-4A0E-A310-96222E5FFE6C}" type="slidenum">
              <a:rPr lang="en-US" smtClean="0"/>
              <a:t>‹#›</a:t>
            </a:fld>
            <a:endParaRPr lang="en-US"/>
          </a:p>
        </p:txBody>
      </p:sp>
    </p:spTree>
    <p:extLst>
      <p:ext uri="{BB962C8B-B14F-4D97-AF65-F5344CB8AC3E}">
        <p14:creationId xmlns:p14="http://schemas.microsoft.com/office/powerpoint/2010/main" val="221242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10/28/2021</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a:t>©2021 Exl 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3572073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54.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276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19F6B331-513F-6C46-85CC-00DAE6DCC306}"/>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0" y="-94107"/>
            <a:ext cx="12192000" cy="6858000"/>
          </a:xfrm>
        </p:spPr>
      </p:pic>
      <p:sp>
        <p:nvSpPr>
          <p:cNvPr id="3" name="Title 2">
            <a:extLst>
              <a:ext uri="{FF2B5EF4-FFF2-40B4-BE49-F238E27FC236}">
                <a16:creationId xmlns:a16="http://schemas.microsoft.com/office/drawing/2014/main" id="{D4D04EFA-2126-5843-8F9D-03A85E7EAA8A}"/>
              </a:ext>
            </a:extLst>
          </p:cNvPr>
          <p:cNvSpPr>
            <a:spLocks noGrp="1"/>
          </p:cNvSpPr>
          <p:nvPr>
            <p:ph type="ctrTitle"/>
          </p:nvPr>
        </p:nvSpPr>
        <p:spPr/>
        <p:txBody>
          <a:bodyPr/>
          <a:lstStyle/>
          <a:p>
            <a:r>
              <a:rPr lang="en-US" dirty="0" smtClean="0">
                <a:solidFill>
                  <a:schemeClr val="accent2"/>
                </a:solidFill>
              </a:rPr>
              <a:t>EXL </a:t>
            </a:r>
            <a:r>
              <a:rPr lang="en-US" dirty="0">
                <a:solidFill>
                  <a:schemeClr val="accent2"/>
                </a:solidFill>
              </a:rPr>
              <a:t>EQ - </a:t>
            </a:r>
            <a:r>
              <a:rPr lang="en-US" sz="5400" dirty="0">
                <a:solidFill>
                  <a:schemeClr val="accent2"/>
                </a:solidFill>
              </a:rPr>
              <a:t>Term Deposit Lead Prediction  </a:t>
            </a:r>
          </a:p>
        </p:txBody>
      </p:sp>
      <p:sp>
        <p:nvSpPr>
          <p:cNvPr id="4" name="Subtitle 3">
            <a:extLst>
              <a:ext uri="{FF2B5EF4-FFF2-40B4-BE49-F238E27FC236}">
                <a16:creationId xmlns:a16="http://schemas.microsoft.com/office/drawing/2014/main" id="{2E46B3F7-CB01-444A-87CF-2B2283A98B3D}"/>
              </a:ext>
            </a:extLst>
          </p:cNvPr>
          <p:cNvSpPr>
            <a:spLocks noGrp="1"/>
          </p:cNvSpPr>
          <p:nvPr>
            <p:ph type="subTitle" idx="1"/>
          </p:nvPr>
        </p:nvSpPr>
        <p:spPr/>
        <p:txBody>
          <a:bodyPr/>
          <a:lstStyle/>
          <a:p>
            <a:r>
              <a:rPr lang="en-US" dirty="0" smtClean="0">
                <a:solidFill>
                  <a:schemeClr val="accent2"/>
                </a:solidFill>
              </a:rPr>
              <a:t>EXL Analytics</a:t>
            </a:r>
          </a:p>
          <a:p>
            <a:r>
              <a:rPr lang="en-US" dirty="0" smtClean="0">
                <a:solidFill>
                  <a:schemeClr val="accent2"/>
                </a:solidFill>
              </a:rPr>
              <a:t>2022</a:t>
            </a:r>
            <a:endParaRPr lang="en-US" dirty="0">
              <a:solidFill>
                <a:schemeClr val="accent2"/>
              </a:solidFill>
            </a:endParaRPr>
          </a:p>
        </p:txBody>
      </p:sp>
      <p:sp>
        <p:nvSpPr>
          <p:cNvPr id="8" name="Text Placeholder 7">
            <a:extLst>
              <a:ext uri="{FF2B5EF4-FFF2-40B4-BE49-F238E27FC236}">
                <a16:creationId xmlns:a16="http://schemas.microsoft.com/office/drawing/2014/main" id="{AC4545B4-80D4-C843-8020-34132F2ABF39}"/>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260324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C4132A7-2764-634B-8BB3-4E011E5D0CDC}"/>
              </a:ext>
            </a:extLst>
          </p:cNvPr>
          <p:cNvSpPr/>
          <p:nvPr/>
        </p:nvSpPr>
        <p:spPr>
          <a:xfrm>
            <a:off x="0" y="5932634"/>
            <a:ext cx="12192000" cy="925366"/>
          </a:xfrm>
          <a:prstGeom prst="rect">
            <a:avLst/>
          </a:prstGeom>
          <a:solidFill>
            <a:schemeClr val="bg1">
              <a:lumMod val="95000"/>
            </a:schemeClr>
          </a:solidFill>
          <a:ln w="3175">
            <a:noFill/>
          </a:ln>
          <a:effectLst/>
        </p:spPr>
        <p:txBody>
          <a:bodyPr wrap="square" lIns="91440" tIns="45720" rIns="91440" bIns="45720" anchor="ctr" anchorCtr="0">
            <a:noAutofit/>
          </a:bodyPr>
          <a:lstStyle/>
          <a:p>
            <a:pPr marL="0" marR="0" lvl="0" indent="0" algn="l" defTabSz="914400" rtl="0" eaLnBrk="1" fontAlgn="b" latinLnBrk="0" hangingPunct="1">
              <a:lnSpc>
                <a:spcPct val="110000"/>
              </a:lnSpc>
              <a:spcBef>
                <a:spcPts val="100"/>
              </a:spcBef>
              <a:spcAft>
                <a:spcPts val="100"/>
              </a:spcAft>
              <a:buClr>
                <a:srgbClr val="FF6503"/>
              </a:buClr>
              <a:buSzPct val="100000"/>
              <a:buFontTx/>
              <a:buNone/>
              <a:tabLst/>
              <a:defRPr/>
            </a:pPr>
            <a:endParaRPr kumimoji="0" lang="en-US" sz="1000" b="0" i="0" u="none" strike="noStrike" kern="0" cap="none" spc="0" normalizeH="0" baseline="0" noProof="0" dirty="0">
              <a:ln>
                <a:noFill/>
              </a:ln>
              <a:solidFill>
                <a:srgbClr val="000000">
                  <a:lumMod val="85000"/>
                  <a:lumOff val="15000"/>
                </a:srgbClr>
              </a:solidFill>
              <a:effectLst/>
              <a:uLnTx/>
              <a:uFillTx/>
              <a:latin typeface="Arial"/>
              <a:ea typeface="+mn-ea"/>
              <a:cs typeface="+mn-cs"/>
            </a:endParaRPr>
          </a:p>
        </p:txBody>
      </p:sp>
      <p:sp>
        <p:nvSpPr>
          <p:cNvPr id="2" name="Title 1"/>
          <p:cNvSpPr>
            <a:spLocks noGrp="1"/>
          </p:cNvSpPr>
          <p:nvPr>
            <p:ph type="ctrTitle"/>
          </p:nvPr>
        </p:nvSpPr>
        <p:spPr/>
        <p:txBody>
          <a:bodyPr/>
          <a:lstStyle/>
          <a:p>
            <a:r>
              <a:rPr lang="en-US" dirty="0"/>
              <a:t>EXL EQ Case – Term Deposit Lead Prediction </a:t>
            </a:r>
          </a:p>
        </p:txBody>
      </p:sp>
      <p:sp>
        <p:nvSpPr>
          <p:cNvPr id="3" name="Footer Placeholder 2"/>
          <p:cNvSpPr>
            <a:spLocks noGrp="1"/>
          </p:cNvSpPr>
          <p:nvPr>
            <p:ph type="ftr" sz="quarter" idx="11"/>
          </p:nvPr>
        </p:nvSpPr>
        <p:spPr/>
        <p:txBody>
          <a:bodyPr/>
          <a:lstStyle/>
          <a:p>
            <a:r>
              <a:rPr lang="en-US" smtClean="0"/>
              <a:t>©2021 Exl Service Holdings, Inc. All rights reserved.</a:t>
            </a:r>
            <a:endParaRPr lang="en-US" dirty="0"/>
          </a:p>
        </p:txBody>
      </p:sp>
      <p:sp>
        <p:nvSpPr>
          <p:cNvPr id="4" name="Slide Number Placeholder 3"/>
          <p:cNvSpPr>
            <a:spLocks noGrp="1"/>
          </p:cNvSpPr>
          <p:nvPr>
            <p:ph type="sldNum" sz="quarter" idx="12"/>
          </p:nvPr>
        </p:nvSpPr>
        <p:spPr/>
        <p:txBody>
          <a:bodyPr/>
          <a:lstStyle/>
          <a:p>
            <a:fld id="{CCA08CA8-4222-D24F-ACDB-33341C247B6F}" type="slidenum">
              <a:rPr lang="en-US" smtClean="0"/>
              <a:pPr/>
              <a:t>3</a:t>
            </a:fld>
            <a:endParaRPr lang="en-US"/>
          </a:p>
        </p:txBody>
      </p:sp>
      <p:sp>
        <p:nvSpPr>
          <p:cNvPr id="36" name="Title 2"/>
          <p:cNvSpPr txBox="1">
            <a:spLocks/>
          </p:cNvSpPr>
          <p:nvPr/>
        </p:nvSpPr>
        <p:spPr>
          <a:xfrm>
            <a:off x="457199" y="1063722"/>
            <a:ext cx="2847835" cy="164592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r>
              <a:rPr lang="en-US" sz="2000" b="1" dirty="0" smtClean="0">
                <a:solidFill>
                  <a:srgbClr val="FF0000"/>
                </a:solidFill>
              </a:rPr>
              <a:t>Background</a:t>
            </a:r>
          </a:p>
          <a:p>
            <a:pPr>
              <a:spcBef>
                <a:spcPts val="600"/>
              </a:spcBef>
            </a:pPr>
            <a:r>
              <a:rPr lang="en-US" sz="1400" dirty="0"/>
              <a:t>EXL's client ABC is a financial institution based out of India. They offer a range of banking services like Savings accounts, Current accounts, Investment products, Credit products etc. </a:t>
            </a:r>
          </a:p>
        </p:txBody>
      </p:sp>
      <p:sp>
        <p:nvSpPr>
          <p:cNvPr id="37" name="Title 2"/>
          <p:cNvSpPr txBox="1">
            <a:spLocks/>
          </p:cNvSpPr>
          <p:nvPr/>
        </p:nvSpPr>
        <p:spPr>
          <a:xfrm>
            <a:off x="3766782" y="1063722"/>
            <a:ext cx="7966785" cy="164592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pPr algn="just"/>
            <a:r>
              <a:rPr lang="en-US" sz="2000" b="1" dirty="0" smtClean="0">
                <a:solidFill>
                  <a:srgbClr val="FF0000"/>
                </a:solidFill>
              </a:rPr>
              <a:t>Problem Statement</a:t>
            </a:r>
          </a:p>
          <a:p>
            <a:pPr>
              <a:spcBef>
                <a:spcPts val="600"/>
              </a:spcBef>
            </a:pPr>
            <a:r>
              <a:rPr lang="en-US" sz="1400" dirty="0"/>
              <a:t>In 2018, the firm launched a new investment </a:t>
            </a:r>
            <a:r>
              <a:rPr lang="en-US" sz="1400" dirty="0" smtClean="0"/>
              <a:t>product, </a:t>
            </a:r>
            <a:r>
              <a:rPr lang="en-US" sz="1400" dirty="0"/>
              <a:t>“Term Deposit</a:t>
            </a:r>
            <a:r>
              <a:rPr lang="en-US" sz="1400" dirty="0" smtClean="0"/>
              <a:t>”, </a:t>
            </a:r>
            <a:r>
              <a:rPr lang="en-US" sz="1400" dirty="0"/>
              <a:t>which has observed a rapid growth since its inception. The increase in term deposit accounts has provided the firm with additional funds to create other offerings. Hence, based on this performance, it further wants to increase its term deposit accounts amongst existing customers. In order to do so, the firm plans to run a campaign and wants EXL to identify a list of customers who could be contacted via telecommunication channels to open a term deposit account with ABC. Since the campaign will be run for a short period of </a:t>
            </a:r>
            <a:r>
              <a:rPr lang="en-US" sz="1400" dirty="0" smtClean="0"/>
              <a:t>time, </a:t>
            </a:r>
            <a:r>
              <a:rPr lang="en-US" sz="1400" dirty="0"/>
              <a:t>and owing to budget constraints, the firm wants a list of only 1000 customers from EXL for the target list.</a:t>
            </a:r>
          </a:p>
        </p:txBody>
      </p:sp>
      <p:sp>
        <p:nvSpPr>
          <p:cNvPr id="38" name="Title 2"/>
          <p:cNvSpPr txBox="1">
            <a:spLocks/>
          </p:cNvSpPr>
          <p:nvPr/>
        </p:nvSpPr>
        <p:spPr>
          <a:xfrm>
            <a:off x="470847" y="2668699"/>
            <a:ext cx="5486399" cy="1417894"/>
          </a:xfrm>
          <a:prstGeom prst="rect">
            <a:avLst/>
          </a:prstGeom>
        </p:spPr>
        <p:txBody>
          <a:bodyPr vert="horz" lIns="91440" tIns="9144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pPr algn="just"/>
            <a:r>
              <a:rPr lang="en-US" sz="1600" b="1" dirty="0" smtClean="0">
                <a:solidFill>
                  <a:srgbClr val="FF0000"/>
                </a:solidFill>
              </a:rPr>
              <a:t>Round 1: Guidelines </a:t>
            </a:r>
            <a:endParaRPr lang="en-US" sz="1800" b="1" dirty="0" smtClean="0">
              <a:solidFill>
                <a:srgbClr val="FF0000"/>
              </a:solidFill>
            </a:endParaRPr>
          </a:p>
          <a:p>
            <a:pPr algn="just">
              <a:spcBef>
                <a:spcPts val="300"/>
              </a:spcBef>
            </a:pPr>
            <a:r>
              <a:rPr lang="en-US" sz="1400" b="1" dirty="0" smtClean="0"/>
              <a:t>What you </a:t>
            </a:r>
            <a:r>
              <a:rPr lang="en-US" sz="1400" b="1" dirty="0"/>
              <a:t>need to </a:t>
            </a:r>
            <a:r>
              <a:rPr lang="en-US" sz="1400" b="1" dirty="0" smtClean="0"/>
              <a:t>do?</a:t>
            </a:r>
            <a:endParaRPr lang="en-US" sz="1400" b="1" dirty="0"/>
          </a:p>
          <a:p>
            <a:pPr marL="342900" indent="-342900" algn="just">
              <a:spcBef>
                <a:spcPts val="600"/>
              </a:spcBef>
              <a:buFont typeface="+mj-lt"/>
              <a:buAutoNum type="arabicPeriod"/>
            </a:pPr>
            <a:r>
              <a:rPr lang="en-US" sz="1200" dirty="0" smtClean="0"/>
              <a:t>The </a:t>
            </a:r>
            <a:r>
              <a:rPr lang="en-US" sz="1200" dirty="0"/>
              <a:t>participants will be required to share the list of 1000 customers as the final output with </a:t>
            </a:r>
            <a:r>
              <a:rPr lang="en-US" sz="1200" dirty="0" smtClean="0"/>
              <a:t>EXL</a:t>
            </a:r>
            <a:r>
              <a:rPr lang="en-US" sz="1200" dirty="0"/>
              <a:t>. EXL will assess the final output provided by all the </a:t>
            </a:r>
            <a:r>
              <a:rPr lang="en-US" sz="1200" dirty="0" smtClean="0"/>
              <a:t>participants, </a:t>
            </a:r>
            <a:r>
              <a:rPr lang="en-US" sz="1200" dirty="0"/>
              <a:t>and the output that exhibits close resemblance to ABC’s requirement will </a:t>
            </a:r>
            <a:r>
              <a:rPr lang="en-US" sz="1200" dirty="0" smtClean="0"/>
              <a:t>proceed </a:t>
            </a:r>
            <a:r>
              <a:rPr lang="en-US" sz="1200" dirty="0"/>
              <a:t>to </a:t>
            </a:r>
            <a:r>
              <a:rPr lang="en-US" sz="1200" dirty="0" smtClean="0"/>
              <a:t>the next </a:t>
            </a:r>
            <a:r>
              <a:rPr lang="en-US" sz="1200" dirty="0"/>
              <a:t>round. The </a:t>
            </a:r>
            <a:r>
              <a:rPr lang="en-US" sz="1200" u="sng" dirty="0"/>
              <a:t>output file</a:t>
            </a:r>
            <a:r>
              <a:rPr lang="en-US" sz="1200" dirty="0"/>
              <a:t> should be in .csv format with only </a:t>
            </a:r>
            <a:r>
              <a:rPr lang="en-US" sz="1200" i="1" dirty="0"/>
              <a:t>customer ID</a:t>
            </a:r>
            <a:r>
              <a:rPr lang="en-US" sz="1200" dirty="0"/>
              <a:t> column</a:t>
            </a:r>
            <a:endParaRPr lang="en-US" sz="1200" dirty="0" smtClean="0"/>
          </a:p>
        </p:txBody>
      </p:sp>
      <p:cxnSp>
        <p:nvCxnSpPr>
          <p:cNvPr id="14" name="Straight Connector 13"/>
          <p:cNvCxnSpPr/>
          <p:nvPr/>
        </p:nvCxnSpPr>
        <p:spPr>
          <a:xfrm>
            <a:off x="470847" y="2950708"/>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2"/>
          <p:cNvSpPr txBox="1">
            <a:spLocks/>
          </p:cNvSpPr>
          <p:nvPr/>
        </p:nvSpPr>
        <p:spPr>
          <a:xfrm>
            <a:off x="6243852" y="2668698"/>
            <a:ext cx="5486400" cy="3615183"/>
          </a:xfrm>
          <a:prstGeom prst="rect">
            <a:avLst/>
          </a:prstGeom>
        </p:spPr>
        <p:txBody>
          <a:bodyPr vert="horz" lIns="91440" tIns="9144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pPr algn="just">
              <a:spcBef>
                <a:spcPts val="600"/>
              </a:spcBef>
            </a:pPr>
            <a:r>
              <a:rPr lang="en-US" sz="1600" b="1" dirty="0" smtClean="0">
                <a:solidFill>
                  <a:srgbClr val="FF0000"/>
                </a:solidFill>
              </a:rPr>
              <a:t>Round 2: Guidelines </a:t>
            </a:r>
            <a:r>
              <a:rPr lang="en-US" sz="1400" dirty="0" smtClean="0">
                <a:solidFill>
                  <a:srgbClr val="FF0000"/>
                </a:solidFill>
              </a:rPr>
              <a:t>[ </a:t>
            </a:r>
            <a:r>
              <a:rPr lang="en-US" sz="1400" i="1" dirty="0" smtClean="0">
                <a:solidFill>
                  <a:srgbClr val="FF0000"/>
                </a:solidFill>
              </a:rPr>
              <a:t>For </a:t>
            </a:r>
            <a:r>
              <a:rPr lang="en-US" sz="1400" i="1" dirty="0">
                <a:solidFill>
                  <a:srgbClr val="FF0000"/>
                </a:solidFill>
              </a:rPr>
              <a:t>shortlisted participants </a:t>
            </a:r>
            <a:r>
              <a:rPr lang="en-US" sz="1400" dirty="0">
                <a:solidFill>
                  <a:srgbClr val="FF0000"/>
                </a:solidFill>
              </a:rPr>
              <a:t>]</a:t>
            </a:r>
          </a:p>
          <a:p>
            <a:pPr algn="just">
              <a:spcBef>
                <a:spcPts val="300"/>
              </a:spcBef>
            </a:pPr>
            <a:r>
              <a:rPr lang="en-US" sz="1400" b="1" dirty="0" smtClean="0"/>
              <a:t>What you need to do?</a:t>
            </a:r>
            <a:r>
              <a:rPr lang="en-US" sz="1400" dirty="0" smtClean="0"/>
              <a:t> </a:t>
            </a:r>
          </a:p>
          <a:p>
            <a:pPr algn="just">
              <a:spcBef>
                <a:spcPts val="600"/>
              </a:spcBef>
            </a:pPr>
            <a:r>
              <a:rPr lang="en-US" sz="1200" dirty="0" smtClean="0"/>
              <a:t>You are required to submit:</a:t>
            </a:r>
          </a:p>
          <a:p>
            <a:pPr marL="342900" indent="-342900">
              <a:spcBef>
                <a:spcPts val="600"/>
              </a:spcBef>
              <a:buFont typeface="+mj-lt"/>
              <a:buAutoNum type="arabicPeriod"/>
            </a:pPr>
            <a:r>
              <a:rPr lang="en-US" sz="1200" dirty="0" smtClean="0"/>
              <a:t>The </a:t>
            </a:r>
            <a:r>
              <a:rPr lang="en-US" sz="1200" dirty="0"/>
              <a:t>detailed analysis (business/technical) performed to arrive at the result. In case of technical analysis, participants are expected to share the relevant codes with proper comments highlighting the </a:t>
            </a:r>
            <a:r>
              <a:rPr lang="en-US" sz="1200" dirty="0" smtClean="0"/>
              <a:t>process flow</a:t>
            </a:r>
          </a:p>
          <a:p>
            <a:pPr marL="342900" indent="-342900">
              <a:spcBef>
                <a:spcPts val="900"/>
              </a:spcBef>
              <a:buFont typeface="+mj-lt"/>
              <a:buAutoNum type="arabicPeriod"/>
            </a:pPr>
            <a:r>
              <a:rPr lang="en-US" sz="1200" dirty="0"/>
              <a:t>PowerPoint Presentation of maximum 6 </a:t>
            </a:r>
            <a:r>
              <a:rPr lang="en-US" sz="1200" dirty="0" smtClean="0"/>
              <a:t>slides, which is expected </a:t>
            </a:r>
            <a:r>
              <a:rPr lang="en-US" sz="1200" dirty="0"/>
              <a:t>to cover the below deliverables:</a:t>
            </a:r>
          </a:p>
          <a:p>
            <a:pPr marL="800100" lvl="1" indent="-342900" algn="just">
              <a:lnSpc>
                <a:spcPct val="80000"/>
              </a:lnSpc>
              <a:spcBef>
                <a:spcPts val="600"/>
              </a:spcBef>
              <a:buFont typeface="+mj-lt"/>
              <a:buAutoNum type="romanLcPeriod"/>
            </a:pPr>
            <a:r>
              <a:rPr lang="en-US" sz="1200" dirty="0">
                <a:solidFill>
                  <a:schemeClr val="accent2"/>
                </a:solidFill>
              </a:rPr>
              <a:t>Understanding of </a:t>
            </a:r>
            <a:r>
              <a:rPr lang="en-US" sz="1200" dirty="0" smtClean="0">
                <a:solidFill>
                  <a:schemeClr val="accent2"/>
                </a:solidFill>
              </a:rPr>
              <a:t>the Problem </a:t>
            </a:r>
            <a:r>
              <a:rPr lang="en-US" sz="1200" dirty="0">
                <a:solidFill>
                  <a:schemeClr val="accent2"/>
                </a:solidFill>
              </a:rPr>
              <a:t>Statement </a:t>
            </a:r>
          </a:p>
          <a:p>
            <a:pPr marL="800100" lvl="1" indent="-342900" algn="just">
              <a:lnSpc>
                <a:spcPct val="80000"/>
              </a:lnSpc>
              <a:spcBef>
                <a:spcPts val="600"/>
              </a:spcBef>
              <a:buFont typeface="+mj-lt"/>
              <a:buAutoNum type="romanLcPeriod"/>
            </a:pPr>
            <a:r>
              <a:rPr lang="en-US" sz="1200" dirty="0">
                <a:solidFill>
                  <a:schemeClr val="accent2"/>
                </a:solidFill>
              </a:rPr>
              <a:t>Solution d</a:t>
            </a:r>
            <a:r>
              <a:rPr lang="en-US" sz="1200" dirty="0" smtClean="0">
                <a:solidFill>
                  <a:schemeClr val="accent2"/>
                </a:solidFill>
              </a:rPr>
              <a:t>esign details</a:t>
            </a:r>
            <a:endParaRPr lang="en-US" sz="1200" dirty="0">
              <a:solidFill>
                <a:schemeClr val="accent2"/>
              </a:solidFill>
            </a:endParaRPr>
          </a:p>
          <a:p>
            <a:pPr marL="800100" lvl="1" indent="-342900" algn="just">
              <a:lnSpc>
                <a:spcPct val="80000"/>
              </a:lnSpc>
              <a:spcBef>
                <a:spcPts val="600"/>
              </a:spcBef>
              <a:buFont typeface="+mj-lt"/>
              <a:buAutoNum type="romanLcPeriod"/>
            </a:pPr>
            <a:r>
              <a:rPr lang="en-US" sz="1200" dirty="0">
                <a:solidFill>
                  <a:schemeClr val="accent2"/>
                </a:solidFill>
              </a:rPr>
              <a:t>Identifying the factors that </a:t>
            </a:r>
            <a:r>
              <a:rPr lang="en-US" sz="1200" dirty="0" smtClean="0">
                <a:solidFill>
                  <a:schemeClr val="accent2"/>
                </a:solidFill>
              </a:rPr>
              <a:t>contributed </a:t>
            </a:r>
            <a:r>
              <a:rPr lang="en-US" sz="1200" dirty="0">
                <a:solidFill>
                  <a:schemeClr val="accent2"/>
                </a:solidFill>
              </a:rPr>
              <a:t>the most in </a:t>
            </a:r>
            <a:r>
              <a:rPr lang="en-US" sz="1200" dirty="0" smtClean="0">
                <a:solidFill>
                  <a:schemeClr val="accent2"/>
                </a:solidFill>
              </a:rPr>
              <a:t>Term Deposit </a:t>
            </a:r>
            <a:r>
              <a:rPr lang="en-US" sz="1200" dirty="0">
                <a:solidFill>
                  <a:schemeClr val="accent2"/>
                </a:solidFill>
              </a:rPr>
              <a:t>account </a:t>
            </a:r>
            <a:r>
              <a:rPr lang="en-US" sz="1200" dirty="0" smtClean="0">
                <a:solidFill>
                  <a:schemeClr val="accent2"/>
                </a:solidFill>
              </a:rPr>
              <a:t>opening</a:t>
            </a:r>
            <a:endParaRPr lang="en-US" sz="1200" dirty="0" smtClean="0"/>
          </a:p>
        </p:txBody>
      </p:sp>
      <p:cxnSp>
        <p:nvCxnSpPr>
          <p:cNvPr id="13" name="Straight Connector 12"/>
          <p:cNvCxnSpPr/>
          <p:nvPr/>
        </p:nvCxnSpPr>
        <p:spPr>
          <a:xfrm>
            <a:off x="6243852" y="2950708"/>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6088" y="5875482"/>
            <a:ext cx="11182350" cy="686342"/>
          </a:xfrm>
          <a:prstGeom prst="rect">
            <a:avLst/>
          </a:prstGeom>
          <a:noFill/>
        </p:spPr>
        <p:txBody>
          <a:bodyPr wrap="square" rtlCol="0">
            <a:spAutoFit/>
          </a:bodyPr>
          <a:lstStyle/>
          <a:p>
            <a:pPr marL="0" lvl="1">
              <a:lnSpc>
                <a:spcPct val="120000"/>
              </a:lnSpc>
            </a:pPr>
            <a:r>
              <a:rPr lang="en-US" sz="1200" dirty="0" smtClean="0">
                <a:solidFill>
                  <a:schemeClr val="accent3">
                    <a:lumMod val="75000"/>
                  </a:schemeClr>
                </a:solidFill>
              </a:rPr>
              <a:t>Note</a:t>
            </a:r>
            <a:r>
              <a:rPr lang="en-US" sz="1200" dirty="0">
                <a:solidFill>
                  <a:schemeClr val="accent3">
                    <a:lumMod val="75000"/>
                  </a:schemeClr>
                </a:solidFill>
              </a:rPr>
              <a:t>:</a:t>
            </a:r>
          </a:p>
          <a:p>
            <a:pPr marL="228600" lvl="1" indent="-228600">
              <a:lnSpc>
                <a:spcPct val="80000"/>
              </a:lnSpc>
              <a:spcBef>
                <a:spcPts val="600"/>
              </a:spcBef>
              <a:buAutoNum type="arabicPeriod"/>
            </a:pPr>
            <a:r>
              <a:rPr lang="en-US" sz="1200" dirty="0" smtClean="0">
                <a:solidFill>
                  <a:schemeClr val="accent3">
                    <a:lumMod val="75000"/>
                  </a:schemeClr>
                </a:solidFill>
              </a:rPr>
              <a:t>The participants </a:t>
            </a:r>
            <a:r>
              <a:rPr lang="en-US" sz="1200" dirty="0">
                <a:solidFill>
                  <a:schemeClr val="accent3">
                    <a:lumMod val="75000"/>
                  </a:schemeClr>
                </a:solidFill>
              </a:rPr>
              <a:t>cannot update/modify/change </a:t>
            </a:r>
            <a:r>
              <a:rPr lang="en-US" sz="1200" dirty="0" smtClean="0">
                <a:solidFill>
                  <a:schemeClr val="accent3">
                    <a:lumMod val="75000"/>
                  </a:schemeClr>
                </a:solidFill>
              </a:rPr>
              <a:t>the final output </a:t>
            </a:r>
            <a:r>
              <a:rPr lang="en-US" sz="1200" dirty="0">
                <a:solidFill>
                  <a:schemeClr val="accent3">
                    <a:lumMod val="75000"/>
                  </a:schemeClr>
                </a:solidFill>
              </a:rPr>
              <a:t>submitted during Round 1 </a:t>
            </a:r>
            <a:r>
              <a:rPr lang="en-US" sz="1200" dirty="0" smtClean="0">
                <a:solidFill>
                  <a:schemeClr val="accent3">
                    <a:lumMod val="75000"/>
                  </a:schemeClr>
                </a:solidFill>
              </a:rPr>
              <a:t>submission</a:t>
            </a:r>
          </a:p>
          <a:p>
            <a:pPr marL="228600" lvl="1" indent="-228600">
              <a:lnSpc>
                <a:spcPct val="80000"/>
              </a:lnSpc>
              <a:buAutoNum type="arabicPeriod"/>
            </a:pPr>
            <a:r>
              <a:rPr lang="en-US" sz="1200" dirty="0">
                <a:solidFill>
                  <a:schemeClr val="accent3">
                    <a:lumMod val="75000"/>
                  </a:schemeClr>
                </a:solidFill>
              </a:rPr>
              <a:t>The participants should only utilize the data that is provided by EXL.</a:t>
            </a:r>
          </a:p>
        </p:txBody>
      </p:sp>
      <p:graphicFrame>
        <p:nvGraphicFramePr>
          <p:cNvPr id="21" name="Object 20"/>
          <p:cNvGraphicFramePr>
            <a:graphicFrameLocks noChangeAspect="1"/>
          </p:cNvGraphicFramePr>
          <p:nvPr>
            <p:extLst>
              <p:ext uri="{D42A27DB-BD31-4B8C-83A1-F6EECF244321}">
                <p14:modId xmlns:p14="http://schemas.microsoft.com/office/powerpoint/2010/main" val="3094041350"/>
              </p:ext>
            </p:extLst>
          </p:nvPr>
        </p:nvGraphicFramePr>
        <p:xfrm>
          <a:off x="5331527" y="4070721"/>
          <a:ext cx="650240" cy="548640"/>
        </p:xfrm>
        <a:graphic>
          <a:graphicData uri="http://schemas.openxmlformats.org/presentationml/2006/ole">
            <mc:AlternateContent xmlns:mc="http://schemas.openxmlformats.org/markup-compatibility/2006">
              <mc:Choice xmlns:v="urn:schemas-microsoft-com:vml" Requires="v">
                <p:oleObj spid="_x0000_s2095" name="Worksheet" showAsIcon="1" r:id="rId3" imgW="914400" imgH="771480" progId="Excel.Sheet.12">
                  <p:embed/>
                </p:oleObj>
              </mc:Choice>
              <mc:Fallback>
                <p:oleObj name="Worksheet" showAsIcon="1" r:id="rId3" imgW="914400" imgH="771480" progId="Excel.Sheet.12">
                  <p:embed/>
                  <p:pic>
                    <p:nvPicPr>
                      <p:cNvPr id="6" name="Object 5"/>
                      <p:cNvPicPr/>
                      <p:nvPr/>
                    </p:nvPicPr>
                    <p:blipFill>
                      <a:blip r:embed="rId4"/>
                      <a:stretch>
                        <a:fillRect/>
                      </a:stretch>
                    </p:blipFill>
                    <p:spPr>
                      <a:xfrm>
                        <a:off x="5331527" y="4070721"/>
                        <a:ext cx="650240" cy="54864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327659253"/>
              </p:ext>
            </p:extLst>
          </p:nvPr>
        </p:nvGraphicFramePr>
        <p:xfrm>
          <a:off x="4679276" y="4983900"/>
          <a:ext cx="650240" cy="548640"/>
        </p:xfrm>
        <a:graphic>
          <a:graphicData uri="http://schemas.openxmlformats.org/presentationml/2006/ole">
            <mc:AlternateContent xmlns:mc="http://schemas.openxmlformats.org/markup-compatibility/2006">
              <mc:Choice xmlns:v="urn:schemas-microsoft-com:vml" Requires="v">
                <p:oleObj spid="_x0000_s2096" name="Worksheet" showAsIcon="1" r:id="rId5" imgW="914400" imgH="771480" progId="Excel.Sheet.12">
                  <p:embed/>
                </p:oleObj>
              </mc:Choice>
              <mc:Fallback>
                <p:oleObj name="Worksheet" showAsIcon="1" r:id="rId5" imgW="914400" imgH="771480" progId="Excel.Sheet.12">
                  <p:embed/>
                  <p:pic>
                    <p:nvPicPr>
                      <p:cNvPr id="7" name="Object 6"/>
                      <p:cNvPicPr/>
                      <p:nvPr/>
                    </p:nvPicPr>
                    <p:blipFill>
                      <a:blip r:embed="rId6"/>
                      <a:stretch>
                        <a:fillRect/>
                      </a:stretch>
                    </p:blipFill>
                    <p:spPr>
                      <a:xfrm>
                        <a:off x="4679276" y="4983900"/>
                        <a:ext cx="650240" cy="54864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37646174"/>
              </p:ext>
            </p:extLst>
          </p:nvPr>
        </p:nvGraphicFramePr>
        <p:xfrm>
          <a:off x="5445760" y="4983900"/>
          <a:ext cx="650240" cy="548640"/>
        </p:xfrm>
        <a:graphic>
          <a:graphicData uri="http://schemas.openxmlformats.org/presentationml/2006/ole">
            <mc:AlternateContent xmlns:mc="http://schemas.openxmlformats.org/markup-compatibility/2006">
              <mc:Choice xmlns:v="urn:schemas-microsoft-com:vml" Requires="v">
                <p:oleObj spid="_x0000_s2097" name="Worksheet" showAsIcon="1" r:id="rId7" imgW="914400" imgH="771480" progId="Excel.Sheet.12">
                  <p:embed/>
                </p:oleObj>
              </mc:Choice>
              <mc:Fallback>
                <p:oleObj name="Worksheet" showAsIcon="1" r:id="rId7" imgW="914400" imgH="771480" progId="Excel.Sheet.12">
                  <p:embed/>
                  <p:pic>
                    <p:nvPicPr>
                      <p:cNvPr id="8" name="Object 7"/>
                      <p:cNvPicPr/>
                      <p:nvPr/>
                    </p:nvPicPr>
                    <p:blipFill>
                      <a:blip r:embed="rId8"/>
                      <a:stretch>
                        <a:fillRect/>
                      </a:stretch>
                    </p:blipFill>
                    <p:spPr>
                      <a:xfrm>
                        <a:off x="5445760" y="4983900"/>
                        <a:ext cx="650240" cy="548640"/>
                      </a:xfrm>
                      <a:prstGeom prst="rect">
                        <a:avLst/>
                      </a:prstGeom>
                    </p:spPr>
                  </p:pic>
                </p:oleObj>
              </mc:Fallback>
            </mc:AlternateContent>
          </a:graphicData>
        </a:graphic>
      </p:graphicFrame>
      <p:sp>
        <p:nvSpPr>
          <p:cNvPr id="24" name="Title 2"/>
          <p:cNvSpPr txBox="1">
            <a:spLocks/>
          </p:cNvSpPr>
          <p:nvPr/>
        </p:nvSpPr>
        <p:spPr>
          <a:xfrm>
            <a:off x="812714" y="4811323"/>
            <a:ext cx="3774757" cy="932374"/>
          </a:xfrm>
          <a:prstGeom prst="rect">
            <a:avLst/>
          </a:prstGeom>
        </p:spPr>
        <p:txBody>
          <a:bodyPr vert="horz" lIns="91440" tIns="9144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pPr marL="231775" indent="-231775" algn="just">
              <a:spcBef>
                <a:spcPts val="1200"/>
              </a:spcBef>
              <a:buFont typeface="Wingdings" panose="05000000000000000000" pitchFamily="2" charset="2"/>
              <a:buChar char="§"/>
            </a:pPr>
            <a:r>
              <a:rPr lang="en-US" sz="1200" dirty="0" smtClean="0"/>
              <a:t>In </a:t>
            </a:r>
            <a:r>
              <a:rPr lang="en-US" sz="1200" dirty="0"/>
              <a:t>addition to the above dataset, ABC has provided EXL with another list of customers </a:t>
            </a:r>
            <a:r>
              <a:rPr lang="en-US" sz="1200" dirty="0" smtClean="0"/>
              <a:t>(attached right) from </a:t>
            </a:r>
            <a:r>
              <a:rPr lang="en-US" sz="1200" dirty="0"/>
              <a:t>which we need to identify the top 1000 </a:t>
            </a:r>
            <a:r>
              <a:rPr lang="en-US" sz="1200" dirty="0" smtClean="0"/>
              <a:t>customers, </a:t>
            </a:r>
            <a:r>
              <a:rPr lang="en-US" sz="1200" dirty="0"/>
              <a:t>who will be in the target list of the campaign.  The </a:t>
            </a:r>
            <a:r>
              <a:rPr lang="en-US" sz="1200" i="1" dirty="0"/>
              <a:t>data dictionary</a:t>
            </a:r>
            <a:r>
              <a:rPr lang="en-US" sz="1200" dirty="0"/>
              <a:t> is also attached for </a:t>
            </a:r>
            <a:r>
              <a:rPr lang="en-US" sz="1200" dirty="0" smtClean="0"/>
              <a:t>reference</a:t>
            </a:r>
            <a:endParaRPr lang="en-US" sz="1200" dirty="0"/>
          </a:p>
        </p:txBody>
      </p:sp>
      <p:sp>
        <p:nvSpPr>
          <p:cNvPr id="25" name="Title 2"/>
          <p:cNvSpPr txBox="1">
            <a:spLocks/>
          </p:cNvSpPr>
          <p:nvPr/>
        </p:nvSpPr>
        <p:spPr>
          <a:xfrm>
            <a:off x="808914" y="3945588"/>
            <a:ext cx="4374762" cy="1109716"/>
          </a:xfrm>
          <a:prstGeom prst="rect">
            <a:avLst/>
          </a:prstGeom>
        </p:spPr>
        <p:txBody>
          <a:bodyPr vert="horz" lIns="91440" tIns="9144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pPr marL="231775" indent="-231775" algn="just">
              <a:spcBef>
                <a:spcPts val="1200"/>
              </a:spcBef>
              <a:buFont typeface="Wingdings" panose="05000000000000000000" pitchFamily="2" charset="2"/>
              <a:buChar char="§"/>
            </a:pPr>
            <a:r>
              <a:rPr lang="en-US" sz="1200" dirty="0" smtClean="0"/>
              <a:t>The </a:t>
            </a:r>
            <a:r>
              <a:rPr lang="en-US" sz="1200" dirty="0"/>
              <a:t>participants should </a:t>
            </a:r>
            <a:r>
              <a:rPr lang="en-US" sz="1200" u="sng" dirty="0"/>
              <a:t>only utilize</a:t>
            </a:r>
            <a:r>
              <a:rPr lang="en-US" sz="1200" dirty="0"/>
              <a:t> the data provided by EXL. The attached dataset contains a list of ABC customers, who were approached to open a term deposit account with ABC in past campaigns. The data also contains information about the customers who subscribed to the term deposit account </a:t>
            </a:r>
          </a:p>
          <a:p>
            <a:pPr marL="342900" indent="-342900" algn="just">
              <a:spcBef>
                <a:spcPts val="1200"/>
              </a:spcBef>
              <a:buFont typeface="+mj-lt"/>
              <a:buAutoNum type="arabicPeriod" startAt="2"/>
            </a:pPr>
            <a:endParaRPr lang="en-US" sz="1200" dirty="0"/>
          </a:p>
        </p:txBody>
      </p:sp>
      <p:pic>
        <p:nvPicPr>
          <p:cNvPr id="26" name="Picture 25">
            <a:extLst>
              <a:ext uri="{FF2B5EF4-FFF2-40B4-BE49-F238E27FC236}">
                <a16:creationId xmlns:a16="http://schemas.microsoft.com/office/drawing/2014/main" id="{9CF736BC-B9C8-4C49-B3EB-96DA0B2E069F}"/>
              </a:ext>
            </a:extLst>
          </p:cNvPr>
          <p:cNvPicPr>
            <a:picLocks noChangeAspect="1"/>
          </p:cNvPicPr>
          <p:nvPr/>
        </p:nvPicPr>
        <p:blipFill>
          <a:blip r:embed="rId9"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466861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2010" y="271462"/>
            <a:ext cx="8963025" cy="371475"/>
          </a:xfrm>
          <a:prstGeom prst="rect">
            <a:avLst/>
          </a:prstGeom>
          <a:noFill/>
        </p:spPr>
        <p:txBody>
          <a:bodyPr wrap="square" rtlCol="0">
            <a:spAutoFit/>
          </a:bodyPr>
          <a:lstStyle/>
          <a:p>
            <a:r>
              <a:rPr lang="en-US" b="1" u="sng" dirty="0" smtClean="0">
                <a:solidFill>
                  <a:srgbClr val="0070C0"/>
                </a:solidFill>
              </a:rPr>
              <a:t>EXL EQ Case – Term Deposit Lead Prediction  </a:t>
            </a:r>
            <a:endParaRPr lang="en-US" b="1" u="sng" dirty="0">
              <a:solidFill>
                <a:srgbClr val="0070C0"/>
              </a:solidFill>
            </a:endParaRPr>
          </a:p>
        </p:txBody>
      </p:sp>
      <p:sp>
        <p:nvSpPr>
          <p:cNvPr id="5" name="TextBox 4"/>
          <p:cNvSpPr txBox="1"/>
          <p:nvPr/>
        </p:nvSpPr>
        <p:spPr>
          <a:xfrm>
            <a:off x="457200" y="997139"/>
            <a:ext cx="11182350" cy="5121402"/>
          </a:xfrm>
          <a:prstGeom prst="rect">
            <a:avLst/>
          </a:prstGeom>
          <a:noFill/>
        </p:spPr>
        <p:txBody>
          <a:bodyPr wrap="square" rtlCol="0">
            <a:spAutoFit/>
          </a:bodyPr>
          <a:lstStyle/>
          <a:p>
            <a:pPr algn="just">
              <a:lnSpc>
                <a:spcPct val="120000"/>
              </a:lnSpc>
            </a:pPr>
            <a:r>
              <a:rPr lang="en-US" sz="1200" b="1" u="sng" dirty="0" smtClean="0">
                <a:solidFill>
                  <a:srgbClr val="0070C0"/>
                </a:solidFill>
              </a:rPr>
              <a:t>Background:</a:t>
            </a:r>
            <a:endParaRPr lang="en-US" sz="1200" dirty="0" smtClean="0"/>
          </a:p>
          <a:p>
            <a:pPr algn="just">
              <a:lnSpc>
                <a:spcPct val="120000"/>
              </a:lnSpc>
            </a:pPr>
            <a:r>
              <a:rPr lang="en-US" sz="1200" dirty="0" smtClean="0"/>
              <a:t>EXL's client ABC </a:t>
            </a:r>
            <a:r>
              <a:rPr lang="en-US" sz="1200" dirty="0"/>
              <a:t>is a financial institution </a:t>
            </a:r>
            <a:r>
              <a:rPr lang="en-US" sz="1200" dirty="0" smtClean="0"/>
              <a:t>based out of India. They offer a range </a:t>
            </a:r>
            <a:r>
              <a:rPr lang="en-US" sz="1200" dirty="0"/>
              <a:t>of banking services like Savings accounts, Current accounts, </a:t>
            </a:r>
            <a:r>
              <a:rPr lang="en-US" sz="1200" dirty="0" smtClean="0"/>
              <a:t>Investment </a:t>
            </a:r>
            <a:r>
              <a:rPr lang="en-US" sz="1200" dirty="0"/>
              <a:t>products, </a:t>
            </a:r>
            <a:r>
              <a:rPr lang="en-US" sz="1200" dirty="0" smtClean="0"/>
              <a:t>Credit </a:t>
            </a:r>
            <a:r>
              <a:rPr lang="en-US" sz="1200" dirty="0"/>
              <a:t>products etc. </a:t>
            </a:r>
          </a:p>
          <a:p>
            <a:pPr algn="just">
              <a:lnSpc>
                <a:spcPct val="120000"/>
              </a:lnSpc>
            </a:pPr>
            <a:endParaRPr lang="en-US" sz="1200" dirty="0" smtClean="0"/>
          </a:p>
          <a:p>
            <a:pPr algn="just">
              <a:lnSpc>
                <a:spcPct val="120000"/>
              </a:lnSpc>
            </a:pPr>
            <a:r>
              <a:rPr lang="en-US" sz="1200" b="1" u="sng" dirty="0" smtClean="0">
                <a:solidFill>
                  <a:srgbClr val="0070C0"/>
                </a:solidFill>
              </a:rPr>
              <a:t>Problem Statement:</a:t>
            </a:r>
            <a:endParaRPr lang="en-US" sz="1200" dirty="0"/>
          </a:p>
          <a:p>
            <a:pPr algn="just">
              <a:lnSpc>
                <a:spcPct val="120000"/>
              </a:lnSpc>
            </a:pPr>
            <a:r>
              <a:rPr lang="en-US" sz="1200" dirty="0" smtClean="0"/>
              <a:t>In 2018, the firm launched a new investment product “Term Deposit” which has observed a rapid growth since its inception. The increase in term deposit accounts has provided the firm with additional funds to create other offerings. Hence, based on this performance, it further wants to increase its term deposit accounts amongst existing customers. </a:t>
            </a:r>
            <a:r>
              <a:rPr lang="en-US" sz="1200" dirty="0"/>
              <a:t>In order to do so, the </a:t>
            </a:r>
            <a:r>
              <a:rPr lang="en-US" sz="1200" dirty="0" smtClean="0"/>
              <a:t>firm plans to run a campaign and wants </a:t>
            </a:r>
            <a:r>
              <a:rPr lang="en-US" sz="1200" dirty="0"/>
              <a:t>EXL to identify a list of </a:t>
            </a:r>
            <a:r>
              <a:rPr lang="en-US" sz="1200" dirty="0" smtClean="0"/>
              <a:t>customers </a:t>
            </a:r>
            <a:r>
              <a:rPr lang="en-US" sz="1200" dirty="0"/>
              <a:t>who could be </a:t>
            </a:r>
            <a:r>
              <a:rPr lang="en-US" sz="1200" dirty="0" smtClean="0"/>
              <a:t>contacted via telecommunication channels to </a:t>
            </a:r>
            <a:r>
              <a:rPr lang="en-US" sz="1200" dirty="0"/>
              <a:t>open a term deposit account with </a:t>
            </a:r>
            <a:r>
              <a:rPr lang="en-US" sz="1200" dirty="0" smtClean="0"/>
              <a:t>ABC. Since the campaign will be run for a short period of time and owing to budget constraints, the firm wants a list of only 1000 customers from EXL for the target list.</a:t>
            </a:r>
          </a:p>
          <a:p>
            <a:pPr algn="just">
              <a:lnSpc>
                <a:spcPct val="120000"/>
              </a:lnSpc>
            </a:pPr>
            <a:endParaRPr lang="en-US" sz="1200" dirty="0"/>
          </a:p>
          <a:p>
            <a:pPr>
              <a:lnSpc>
                <a:spcPct val="120000"/>
              </a:lnSpc>
            </a:pPr>
            <a:r>
              <a:rPr lang="en-US" sz="1200" b="1" u="sng" dirty="0" smtClean="0">
                <a:solidFill>
                  <a:srgbClr val="0070C0"/>
                </a:solidFill>
              </a:rPr>
              <a:t>Round 1 Guidelines: </a:t>
            </a:r>
          </a:p>
          <a:p>
            <a:pPr marL="171450" indent="-171450" algn="just">
              <a:lnSpc>
                <a:spcPct val="120000"/>
              </a:lnSpc>
              <a:buFont typeface="Arial" panose="020B0604020202020204" pitchFamily="34" charset="0"/>
              <a:buChar char="•"/>
            </a:pPr>
            <a:r>
              <a:rPr lang="en-US" sz="1200" dirty="0" smtClean="0"/>
              <a:t>The </a:t>
            </a:r>
            <a:r>
              <a:rPr lang="en-US" sz="1200" dirty="0"/>
              <a:t>participants should only utilize the data that is provided by </a:t>
            </a:r>
            <a:r>
              <a:rPr lang="en-US" sz="1200" dirty="0" smtClean="0"/>
              <a:t>the EXL. </a:t>
            </a:r>
            <a:r>
              <a:rPr lang="en-US" sz="1200" dirty="0"/>
              <a:t>The </a:t>
            </a:r>
            <a:r>
              <a:rPr lang="en-US" sz="1200" dirty="0" smtClean="0"/>
              <a:t>below attached dataset contains a </a:t>
            </a:r>
            <a:r>
              <a:rPr lang="en-US" sz="1200" dirty="0"/>
              <a:t>list of </a:t>
            </a:r>
            <a:r>
              <a:rPr lang="en-US" sz="1200" dirty="0" smtClean="0"/>
              <a:t>ABC customers </a:t>
            </a:r>
            <a:r>
              <a:rPr lang="en-US" sz="1200" dirty="0"/>
              <a:t>who </a:t>
            </a:r>
            <a:r>
              <a:rPr lang="en-US" sz="1200" dirty="0" smtClean="0"/>
              <a:t>were approached to open a term deposit account with ABC in past campaigns. The data also contains information about the customers who subscribed to the term deposit account.</a:t>
            </a:r>
          </a:p>
          <a:p>
            <a:pPr algn="just">
              <a:lnSpc>
                <a:spcPct val="120000"/>
              </a:lnSpc>
            </a:pPr>
            <a:endParaRPr lang="en-US" sz="1200" dirty="0" smtClean="0"/>
          </a:p>
          <a:p>
            <a:pPr algn="just">
              <a:lnSpc>
                <a:spcPct val="120000"/>
              </a:lnSpc>
            </a:pPr>
            <a:endParaRPr lang="en-US" sz="1200" dirty="0" smtClean="0"/>
          </a:p>
          <a:p>
            <a:pPr marL="171450" indent="-171450" algn="just">
              <a:lnSpc>
                <a:spcPct val="120000"/>
              </a:lnSpc>
              <a:spcBef>
                <a:spcPts val="600"/>
              </a:spcBef>
              <a:buFont typeface="Arial" panose="020B0604020202020204" pitchFamily="34" charset="0"/>
              <a:buChar char="•"/>
            </a:pPr>
            <a:r>
              <a:rPr lang="en-US" sz="1200" dirty="0" smtClean="0"/>
              <a:t>In addition to the above dataset, ABC has provided EXL with another list of customers attached below from which we need to identify the top 1000 customers who will be in the target list of the campaign.  The data dictionary is also attached for the reference.</a:t>
            </a:r>
          </a:p>
          <a:p>
            <a:pPr algn="just">
              <a:lnSpc>
                <a:spcPct val="120000"/>
              </a:lnSpc>
            </a:pPr>
            <a:endParaRPr lang="en-US" sz="1200" dirty="0" smtClean="0"/>
          </a:p>
          <a:p>
            <a:pPr algn="just">
              <a:lnSpc>
                <a:spcPct val="120000"/>
              </a:lnSpc>
            </a:pPr>
            <a:endParaRPr lang="en-US" sz="1200" dirty="0" smtClean="0"/>
          </a:p>
          <a:p>
            <a:pPr marL="171450" indent="-171450" algn="just">
              <a:lnSpc>
                <a:spcPct val="120000"/>
              </a:lnSpc>
              <a:spcBef>
                <a:spcPts val="600"/>
              </a:spcBef>
              <a:buFont typeface="Arial" panose="020B0604020202020204" pitchFamily="34" charset="0"/>
              <a:buChar char="•"/>
            </a:pPr>
            <a:r>
              <a:rPr lang="en-US" sz="1200" dirty="0" smtClean="0"/>
              <a:t>The participants will be required to share the list of 1000 customers as the final output with the EXL. EXL will assess the final output provided by all the participants and the output that exhibits close resemblance to ABC’s requirement will be proceed to next round. The output file should be in .csv format with only customer ID column. </a:t>
            </a:r>
          </a:p>
        </p:txBody>
      </p:sp>
      <p:graphicFrame>
        <p:nvGraphicFramePr>
          <p:cNvPr id="6" name="Object 5"/>
          <p:cNvGraphicFramePr>
            <a:graphicFrameLocks noChangeAspect="1"/>
          </p:cNvGraphicFramePr>
          <p:nvPr>
            <p:extLst/>
          </p:nvPr>
        </p:nvGraphicFramePr>
        <p:xfrm>
          <a:off x="962297" y="4114368"/>
          <a:ext cx="762000" cy="642938"/>
        </p:xfrm>
        <a:graphic>
          <a:graphicData uri="http://schemas.openxmlformats.org/presentationml/2006/ole">
            <mc:AlternateContent xmlns:mc="http://schemas.openxmlformats.org/markup-compatibility/2006">
              <mc:Choice xmlns:v="urn:schemas-microsoft-com:vml" Requires="v">
                <p:oleObj spid="_x0000_s1077" name="Worksheet" showAsIcon="1" r:id="rId3" imgW="914400" imgH="771480" progId="Excel.Sheet.12">
                  <p:embed/>
                </p:oleObj>
              </mc:Choice>
              <mc:Fallback>
                <p:oleObj name="Worksheet" showAsIcon="1" r:id="rId3" imgW="914400" imgH="771480" progId="Excel.Sheet.12">
                  <p:embed/>
                  <p:pic>
                    <p:nvPicPr>
                      <p:cNvPr id="6" name="Object 5"/>
                      <p:cNvPicPr/>
                      <p:nvPr/>
                    </p:nvPicPr>
                    <p:blipFill>
                      <a:blip r:embed="rId4"/>
                      <a:stretch>
                        <a:fillRect/>
                      </a:stretch>
                    </p:blipFill>
                    <p:spPr>
                      <a:xfrm>
                        <a:off x="962297" y="4114368"/>
                        <a:ext cx="762000" cy="64293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1053737" y="5032090"/>
          <a:ext cx="670560" cy="565785"/>
        </p:xfrm>
        <a:graphic>
          <a:graphicData uri="http://schemas.openxmlformats.org/presentationml/2006/ole">
            <mc:AlternateContent xmlns:mc="http://schemas.openxmlformats.org/markup-compatibility/2006">
              <mc:Choice xmlns:v="urn:schemas-microsoft-com:vml" Requires="v">
                <p:oleObj spid="_x0000_s1078" name="Worksheet" showAsIcon="1" r:id="rId5" imgW="914400" imgH="771480" progId="Excel.Sheet.12">
                  <p:embed/>
                </p:oleObj>
              </mc:Choice>
              <mc:Fallback>
                <p:oleObj name="Worksheet" showAsIcon="1" r:id="rId5" imgW="914400" imgH="771480" progId="Excel.Sheet.12">
                  <p:embed/>
                  <p:pic>
                    <p:nvPicPr>
                      <p:cNvPr id="7" name="Object 6"/>
                      <p:cNvPicPr/>
                      <p:nvPr/>
                    </p:nvPicPr>
                    <p:blipFill>
                      <a:blip r:embed="rId6"/>
                      <a:stretch>
                        <a:fillRect/>
                      </a:stretch>
                    </p:blipFill>
                    <p:spPr>
                      <a:xfrm>
                        <a:off x="1053737" y="5032090"/>
                        <a:ext cx="670560" cy="565785"/>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2164080" y="5058579"/>
          <a:ext cx="696686" cy="587829"/>
        </p:xfrm>
        <a:graphic>
          <a:graphicData uri="http://schemas.openxmlformats.org/presentationml/2006/ole">
            <mc:AlternateContent xmlns:mc="http://schemas.openxmlformats.org/markup-compatibility/2006">
              <mc:Choice xmlns:v="urn:schemas-microsoft-com:vml" Requires="v">
                <p:oleObj spid="_x0000_s1079" name="Worksheet" showAsIcon="1" r:id="rId7" imgW="914400" imgH="771480" progId="Excel.Sheet.12">
                  <p:embed/>
                </p:oleObj>
              </mc:Choice>
              <mc:Fallback>
                <p:oleObj name="Worksheet" showAsIcon="1" r:id="rId7" imgW="914400" imgH="771480" progId="Excel.Sheet.12">
                  <p:embed/>
                  <p:pic>
                    <p:nvPicPr>
                      <p:cNvPr id="8" name="Object 7"/>
                      <p:cNvPicPr/>
                      <p:nvPr/>
                    </p:nvPicPr>
                    <p:blipFill>
                      <a:blip r:embed="rId8"/>
                      <a:stretch>
                        <a:fillRect/>
                      </a:stretch>
                    </p:blipFill>
                    <p:spPr>
                      <a:xfrm>
                        <a:off x="2164080" y="5058579"/>
                        <a:ext cx="696686" cy="587829"/>
                      </a:xfrm>
                      <a:prstGeom prst="rect">
                        <a:avLst/>
                      </a:prstGeom>
                    </p:spPr>
                  </p:pic>
                </p:oleObj>
              </mc:Fallback>
            </mc:AlternateContent>
          </a:graphicData>
        </a:graphic>
      </p:graphicFrame>
    </p:spTree>
    <p:extLst>
      <p:ext uri="{BB962C8B-B14F-4D97-AF65-F5344CB8AC3E}">
        <p14:creationId xmlns:p14="http://schemas.microsoft.com/office/powerpoint/2010/main" val="155232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625" y="257175"/>
            <a:ext cx="8963025" cy="371475"/>
          </a:xfrm>
          <a:prstGeom prst="rect">
            <a:avLst/>
          </a:prstGeom>
          <a:noFill/>
        </p:spPr>
        <p:txBody>
          <a:bodyPr wrap="square" rtlCol="0">
            <a:spAutoFit/>
          </a:bodyPr>
          <a:lstStyle/>
          <a:p>
            <a:r>
              <a:rPr lang="en-US" b="1" u="sng" dirty="0" smtClean="0">
                <a:solidFill>
                  <a:srgbClr val="0070C0"/>
                </a:solidFill>
              </a:rPr>
              <a:t>EXL EQ Case – </a:t>
            </a:r>
            <a:r>
              <a:rPr lang="en-US" b="1" u="sng" dirty="0">
                <a:solidFill>
                  <a:srgbClr val="0070C0"/>
                </a:solidFill>
              </a:rPr>
              <a:t>Term Deposit Lead </a:t>
            </a:r>
            <a:r>
              <a:rPr lang="en-US" b="1" u="sng" dirty="0" smtClean="0">
                <a:solidFill>
                  <a:srgbClr val="0070C0"/>
                </a:solidFill>
              </a:rPr>
              <a:t>Prediction</a:t>
            </a:r>
            <a:endParaRPr lang="en-US" b="1" u="sng" dirty="0">
              <a:solidFill>
                <a:srgbClr val="0070C0"/>
              </a:solidFill>
            </a:endParaRPr>
          </a:p>
        </p:txBody>
      </p:sp>
      <p:sp>
        <p:nvSpPr>
          <p:cNvPr id="5" name="TextBox 4"/>
          <p:cNvSpPr txBox="1"/>
          <p:nvPr/>
        </p:nvSpPr>
        <p:spPr>
          <a:xfrm>
            <a:off x="428625" y="1024863"/>
            <a:ext cx="11182350" cy="3194721"/>
          </a:xfrm>
          <a:prstGeom prst="rect">
            <a:avLst/>
          </a:prstGeom>
          <a:noFill/>
        </p:spPr>
        <p:txBody>
          <a:bodyPr wrap="square" rtlCol="0">
            <a:spAutoFit/>
          </a:bodyPr>
          <a:lstStyle/>
          <a:p>
            <a:pPr>
              <a:lnSpc>
                <a:spcPct val="120000"/>
              </a:lnSpc>
            </a:pPr>
            <a:r>
              <a:rPr lang="en-US" sz="1200" b="1" u="sng" dirty="0">
                <a:solidFill>
                  <a:srgbClr val="0070C0"/>
                </a:solidFill>
              </a:rPr>
              <a:t>Round 2 Guidelines: </a:t>
            </a:r>
          </a:p>
          <a:p>
            <a:pPr>
              <a:lnSpc>
                <a:spcPct val="120000"/>
              </a:lnSpc>
            </a:pPr>
            <a:r>
              <a:rPr lang="en-US" sz="1200" dirty="0"/>
              <a:t>In round 2, shortlisted participants are required to submit</a:t>
            </a:r>
            <a:r>
              <a:rPr lang="en-US" sz="1200" dirty="0" smtClean="0"/>
              <a:t>:</a:t>
            </a:r>
          </a:p>
          <a:p>
            <a:pPr marL="228600" indent="-228600">
              <a:lnSpc>
                <a:spcPct val="120000"/>
              </a:lnSpc>
              <a:buFont typeface="+mj-lt"/>
              <a:buAutoNum type="arabicPeriod"/>
            </a:pPr>
            <a:endParaRPr lang="en-US" sz="1200" dirty="0"/>
          </a:p>
          <a:p>
            <a:pPr marL="228600" indent="-228600">
              <a:lnSpc>
                <a:spcPct val="120000"/>
              </a:lnSpc>
              <a:buFont typeface="+mj-lt"/>
              <a:buAutoNum type="arabicPeriod"/>
            </a:pPr>
            <a:r>
              <a:rPr lang="en-US" sz="1200" dirty="0" smtClean="0"/>
              <a:t>The detailed analysis (business/technical) performed to arrive at the result. In case of technical analysis, participants are expected to share the relevant codes with proper comments highlighting the flow process.</a:t>
            </a:r>
            <a:br>
              <a:rPr lang="en-US" sz="1200" dirty="0" smtClean="0"/>
            </a:br>
            <a:endParaRPr lang="en-US" sz="1200" dirty="0" smtClean="0"/>
          </a:p>
          <a:p>
            <a:pPr marL="228600" indent="-228600">
              <a:lnSpc>
                <a:spcPct val="120000"/>
              </a:lnSpc>
              <a:buFont typeface="+mj-lt"/>
              <a:buAutoNum type="arabicPeriod"/>
            </a:pPr>
            <a:r>
              <a:rPr lang="en-US" sz="1200" dirty="0" smtClean="0"/>
              <a:t>PowerPoint </a:t>
            </a:r>
            <a:r>
              <a:rPr lang="en-US" sz="1200" dirty="0"/>
              <a:t>Presentation of maximum 6 pages. The PowerPoint presentation is expected to cover the below deliverables:</a:t>
            </a:r>
          </a:p>
          <a:p>
            <a:pPr marL="628650" lvl="1" indent="-171450">
              <a:lnSpc>
                <a:spcPct val="120000"/>
              </a:lnSpc>
              <a:buFont typeface="Arial" panose="020B0604020202020204" pitchFamily="34" charset="0"/>
              <a:buChar char="•"/>
            </a:pPr>
            <a:r>
              <a:rPr lang="en-US" sz="1200" dirty="0"/>
              <a:t>Understanding of Problem Statement </a:t>
            </a:r>
          </a:p>
          <a:p>
            <a:pPr marL="628650" lvl="1" indent="-171450">
              <a:lnSpc>
                <a:spcPct val="120000"/>
              </a:lnSpc>
              <a:buFont typeface="Arial" panose="020B0604020202020204" pitchFamily="34" charset="0"/>
              <a:buChar char="•"/>
            </a:pPr>
            <a:r>
              <a:rPr lang="en-US" sz="1200" dirty="0"/>
              <a:t>Solution </a:t>
            </a:r>
            <a:r>
              <a:rPr lang="en-US" sz="1200" dirty="0" smtClean="0"/>
              <a:t>Design</a:t>
            </a:r>
            <a:endParaRPr lang="en-US" sz="1200" dirty="0"/>
          </a:p>
          <a:p>
            <a:pPr marL="628650" lvl="1" indent="-171450">
              <a:lnSpc>
                <a:spcPct val="120000"/>
              </a:lnSpc>
              <a:buFont typeface="Arial" panose="020B0604020202020204" pitchFamily="34" charset="0"/>
              <a:buChar char="•"/>
            </a:pPr>
            <a:r>
              <a:rPr lang="en-US" sz="1200" dirty="0" smtClean="0"/>
              <a:t>Identifying the factors that contribute the most in term deposit account opening.</a:t>
            </a:r>
          </a:p>
          <a:p>
            <a:pPr marL="1085850" lvl="2" indent="-171450">
              <a:lnSpc>
                <a:spcPct val="120000"/>
              </a:lnSpc>
              <a:buFont typeface="Arial" panose="020B0604020202020204" pitchFamily="34" charset="0"/>
              <a:buChar char="•"/>
            </a:pPr>
            <a:endParaRPr lang="en-US" sz="1200" dirty="0"/>
          </a:p>
          <a:p>
            <a:pPr marL="0" lvl="1">
              <a:lnSpc>
                <a:spcPct val="120000"/>
              </a:lnSpc>
            </a:pPr>
            <a:r>
              <a:rPr lang="en-US" sz="1200" dirty="0"/>
              <a:t>Note:</a:t>
            </a:r>
          </a:p>
          <a:p>
            <a:pPr marL="228600" lvl="1" indent="-228600">
              <a:lnSpc>
                <a:spcPct val="120000"/>
              </a:lnSpc>
              <a:buAutoNum type="arabicPeriod"/>
            </a:pPr>
            <a:r>
              <a:rPr lang="en-US" sz="1200" dirty="0" smtClean="0"/>
              <a:t>The participants </a:t>
            </a:r>
            <a:r>
              <a:rPr lang="en-US" sz="1200" dirty="0"/>
              <a:t>cannot update/modify/change </a:t>
            </a:r>
            <a:r>
              <a:rPr lang="en-US" sz="1200" dirty="0" smtClean="0"/>
              <a:t>the final output </a:t>
            </a:r>
            <a:r>
              <a:rPr lang="en-US" sz="1200" dirty="0"/>
              <a:t>submitted during Round 1 </a:t>
            </a:r>
            <a:r>
              <a:rPr lang="en-US" sz="1200" dirty="0" smtClean="0"/>
              <a:t>submission</a:t>
            </a:r>
          </a:p>
          <a:p>
            <a:pPr marL="228600" lvl="1" indent="-228600">
              <a:lnSpc>
                <a:spcPct val="120000"/>
              </a:lnSpc>
              <a:buAutoNum type="arabicPeriod"/>
            </a:pPr>
            <a:r>
              <a:rPr lang="en-US" sz="1200" dirty="0"/>
              <a:t>The participants should only utilize the data that is provided by EXL.</a:t>
            </a:r>
          </a:p>
        </p:txBody>
      </p:sp>
    </p:spTree>
    <p:extLst>
      <p:ext uri="{BB962C8B-B14F-4D97-AF65-F5344CB8AC3E}">
        <p14:creationId xmlns:p14="http://schemas.microsoft.com/office/powerpoint/2010/main" val="102900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762518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34DE2A3-98C4-4033-AA3B-B8C4C44BE503}" vid="{B08FF550-AA44-4A78-8574-F606066281A2}"/>
    </a:ext>
  </a:extLst>
</a:theme>
</file>

<file path=docProps/app.xml><?xml version="1.0" encoding="utf-8"?>
<Properties xmlns="http://schemas.openxmlformats.org/officeDocument/2006/extended-properties" xmlns:vt="http://schemas.openxmlformats.org/officeDocument/2006/docPropsVTypes">
  <TotalTime>1943</TotalTime>
  <Words>970</Words>
  <Application>Microsoft Office PowerPoint</Application>
  <PresentationFormat>Widescreen</PresentationFormat>
  <Paragraphs>55</Paragraphs>
  <Slides>6</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4" baseType="lpstr">
      <vt:lpstr>Arial</vt:lpstr>
      <vt:lpstr>Calibri</vt:lpstr>
      <vt:lpstr>Calibri Light</vt:lpstr>
      <vt:lpstr>System Font Regular</vt:lpstr>
      <vt:lpstr>Wingdings</vt:lpstr>
      <vt:lpstr>Office Theme</vt:lpstr>
      <vt:lpstr>1_Office Theme</vt:lpstr>
      <vt:lpstr>Worksheet</vt:lpstr>
      <vt:lpstr>PowerPoint Presentation</vt:lpstr>
      <vt:lpstr>EXL EQ - Term Deposit Lead Prediction  </vt:lpstr>
      <vt:lpstr>EXL EQ Case – Term Deposit Lead Prediction </vt:lpstr>
      <vt:lpstr>PowerPoint Presentation</vt:lpstr>
      <vt:lpstr>PowerPoint Presentation</vt:lpstr>
      <vt:lpstr>Thank you</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Chinoy Saluja</dc:creator>
  <cp:lastModifiedBy>Punyendra Kumar Deuri</cp:lastModifiedBy>
  <cp:revision>72</cp:revision>
  <dcterms:created xsi:type="dcterms:W3CDTF">2021-10-14T08:53:09Z</dcterms:created>
  <dcterms:modified xsi:type="dcterms:W3CDTF">2021-10-28T16:00:31Z</dcterms:modified>
</cp:coreProperties>
</file>