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F4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838910"/>
            <a:ext cx="9144000" cy="9448165"/>
          </a:xfrm>
          <a:custGeom>
            <a:avLst/>
            <a:gdLst/>
            <a:ahLst/>
            <a:cxnLst/>
            <a:rect l="l" t="t" r="r" b="b"/>
            <a:pathLst>
              <a:path w="9143999" h="9448165">
                <a:moveTo>
                  <a:pt x="0" y="9448088"/>
                </a:moveTo>
                <a:lnTo>
                  <a:pt x="9143999" y="9448088"/>
                </a:lnTo>
                <a:lnTo>
                  <a:pt x="9143999" y="0"/>
                </a:lnTo>
                <a:lnTo>
                  <a:pt x="0" y="0"/>
                </a:lnTo>
                <a:lnTo>
                  <a:pt x="0" y="9448088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38910"/>
            <a:ext cx="9145905" cy="9443720"/>
          </a:xfrm>
          <a:custGeom>
            <a:avLst/>
            <a:gdLst/>
            <a:ahLst/>
            <a:cxnLst/>
            <a:rect l="l" t="t" r="r" b="b"/>
            <a:pathLst>
              <a:path w="9145905" h="9443720">
                <a:moveTo>
                  <a:pt x="0" y="9443555"/>
                </a:moveTo>
                <a:lnTo>
                  <a:pt x="9145329" y="9443555"/>
                </a:lnTo>
                <a:lnTo>
                  <a:pt x="9145329" y="0"/>
                </a:lnTo>
                <a:lnTo>
                  <a:pt x="0" y="0"/>
                </a:lnTo>
                <a:lnTo>
                  <a:pt x="0" y="944355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864035" y="951373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59155" y="951373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47" y="5618404"/>
            <a:ext cx="4486274" cy="23145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8207" y="5618404"/>
            <a:ext cx="4238625" cy="23145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9182" y="2717381"/>
            <a:ext cx="8667749" cy="22574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9182" y="5474824"/>
            <a:ext cx="8667749" cy="228599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0" y="0"/>
            <a:ext cx="18288000" cy="839469"/>
          </a:xfrm>
          <a:custGeom>
            <a:avLst/>
            <a:gdLst/>
            <a:ahLst/>
            <a:cxnLst/>
            <a:rect l="l" t="t" r="r" b="b"/>
            <a:pathLst>
              <a:path w="18288000" h="839469">
                <a:moveTo>
                  <a:pt x="0" y="0"/>
                </a:moveTo>
                <a:lnTo>
                  <a:pt x="18287999" y="0"/>
                </a:lnTo>
                <a:lnTo>
                  <a:pt x="18287999" y="838911"/>
                </a:lnTo>
                <a:lnTo>
                  <a:pt x="0" y="838911"/>
                </a:lnTo>
                <a:lnTo>
                  <a:pt x="0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F4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F4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2635" y="13304"/>
            <a:ext cx="9082729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7F4E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lyal077/" TargetMode="External"/><Relationship Id="rId4" Type="http://schemas.openxmlformats.org/officeDocument/2006/relationships/hyperlink" Target="https://www.linkedin.com/in/ash73-cloud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hyperlink" Target="mailto:alyalsonu@gmail.com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3411" y="0"/>
            <a:ext cx="15285085" cy="4596765"/>
          </a:xfrm>
          <a:custGeom>
            <a:avLst/>
            <a:gdLst/>
            <a:ahLst/>
            <a:cxnLst/>
            <a:rect l="l" t="t" r="r" b="b"/>
            <a:pathLst>
              <a:path w="15285085" h="4596765">
                <a:moveTo>
                  <a:pt x="0" y="4596478"/>
                </a:moveTo>
                <a:lnTo>
                  <a:pt x="15284587" y="4596478"/>
                </a:lnTo>
                <a:lnTo>
                  <a:pt x="15284587" y="0"/>
                </a:lnTo>
                <a:lnTo>
                  <a:pt x="0" y="0"/>
                </a:lnTo>
                <a:lnTo>
                  <a:pt x="0" y="4596478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96143"/>
            <a:ext cx="3003550" cy="635"/>
          </a:xfrm>
          <a:custGeom>
            <a:avLst/>
            <a:gdLst/>
            <a:ahLst/>
            <a:cxnLst/>
            <a:rect l="l" t="t" r="r" b="b"/>
            <a:pathLst>
              <a:path w="3003550" h="635">
                <a:moveTo>
                  <a:pt x="0" y="334"/>
                </a:moveTo>
                <a:lnTo>
                  <a:pt x="3003411" y="334"/>
                </a:lnTo>
                <a:lnTo>
                  <a:pt x="3003411" y="0"/>
                </a:lnTo>
                <a:lnTo>
                  <a:pt x="0" y="0"/>
                </a:lnTo>
                <a:lnTo>
                  <a:pt x="0" y="33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44153"/>
            <a:ext cx="3003550" cy="5243195"/>
          </a:xfrm>
          <a:custGeom>
            <a:avLst/>
            <a:gdLst/>
            <a:ahLst/>
            <a:cxnLst/>
            <a:rect l="l" t="t" r="r" b="b"/>
            <a:pathLst>
              <a:path w="3003550" h="5243195">
                <a:moveTo>
                  <a:pt x="0" y="5242845"/>
                </a:moveTo>
                <a:lnTo>
                  <a:pt x="3003411" y="5242845"/>
                </a:lnTo>
                <a:lnTo>
                  <a:pt x="3003411" y="0"/>
                </a:lnTo>
                <a:lnTo>
                  <a:pt x="0" y="0"/>
                </a:lnTo>
                <a:lnTo>
                  <a:pt x="0" y="5242845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003550" cy="4149090"/>
            <a:chOff x="0" y="0"/>
            <a:chExt cx="3003550" cy="41490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003550" cy="4149090"/>
            </a:xfrm>
            <a:custGeom>
              <a:avLst/>
              <a:gdLst/>
              <a:ahLst/>
              <a:cxnLst/>
              <a:rect l="l" t="t" r="r" b="b"/>
              <a:pathLst>
                <a:path w="3003550" h="4149090">
                  <a:moveTo>
                    <a:pt x="0" y="4148468"/>
                  </a:moveTo>
                  <a:lnTo>
                    <a:pt x="3003411" y="4148468"/>
                  </a:lnTo>
                  <a:lnTo>
                    <a:pt x="3003411" y="0"/>
                  </a:lnTo>
                  <a:lnTo>
                    <a:pt x="0" y="0"/>
                  </a:lnTo>
                  <a:lnTo>
                    <a:pt x="0" y="4148468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99" y="346795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821" y="346795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00150" y="4596478"/>
            <a:ext cx="15287625" cy="5690870"/>
          </a:xfrm>
          <a:custGeom>
            <a:avLst/>
            <a:gdLst/>
            <a:ahLst/>
            <a:cxnLst/>
            <a:rect l="l" t="t" r="r" b="b"/>
            <a:pathLst>
              <a:path w="15287625" h="5690870">
                <a:moveTo>
                  <a:pt x="15287624" y="5690520"/>
                </a:moveTo>
                <a:lnTo>
                  <a:pt x="0" y="5690520"/>
                </a:lnTo>
                <a:lnTo>
                  <a:pt x="0" y="0"/>
                </a:lnTo>
                <a:lnTo>
                  <a:pt x="15287624" y="0"/>
                </a:lnTo>
                <a:lnTo>
                  <a:pt x="15287624" y="569052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73" y="6478043"/>
            <a:ext cx="2409824" cy="24098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4148468"/>
            <a:ext cx="3000375" cy="447675"/>
          </a:xfrm>
          <a:custGeom>
            <a:avLst/>
            <a:gdLst/>
            <a:ahLst/>
            <a:cxnLst/>
            <a:rect l="l" t="t" r="r" b="b"/>
            <a:pathLst>
              <a:path w="3000375" h="447675">
                <a:moveTo>
                  <a:pt x="3000374" y="447674"/>
                </a:moveTo>
                <a:lnTo>
                  <a:pt x="0" y="447674"/>
                </a:lnTo>
                <a:lnTo>
                  <a:pt x="0" y="0"/>
                </a:lnTo>
                <a:lnTo>
                  <a:pt x="3000374" y="0"/>
                </a:lnTo>
                <a:lnTo>
                  <a:pt x="3000374" y="4476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112" y="649976"/>
            <a:ext cx="2305049" cy="16859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62087" y="558044"/>
            <a:ext cx="8462645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30"/>
              </a:lnSpc>
            </a:pPr>
            <a:r>
              <a:rPr sz="9250" b="1" spc="655" dirty="0"/>
              <a:t>CASE</a:t>
            </a:r>
            <a:r>
              <a:rPr sz="9250" b="1" spc="540" dirty="0"/>
              <a:t> </a:t>
            </a:r>
            <a:r>
              <a:rPr sz="9250" b="1" spc="835" dirty="0"/>
              <a:t>STUDY </a:t>
            </a:r>
            <a:r>
              <a:rPr sz="9250" b="1" spc="-2445" dirty="0"/>
              <a:t> </a:t>
            </a:r>
            <a:r>
              <a:rPr sz="9250" b="1" spc="610" dirty="0"/>
              <a:t>REPORT</a:t>
            </a:r>
            <a:endParaRPr sz="9250" b="1" dirty="0"/>
          </a:p>
        </p:txBody>
      </p:sp>
      <p:sp>
        <p:nvSpPr>
          <p:cNvPr id="14" name="object 14"/>
          <p:cNvSpPr/>
          <p:nvPr/>
        </p:nvSpPr>
        <p:spPr>
          <a:xfrm>
            <a:off x="1028700" y="53396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3821" y="53396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3639" y="5302594"/>
            <a:ext cx="9619615" cy="4045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b="1" spc="919" dirty="0">
                <a:solidFill>
                  <a:srgbClr val="F7F4EB"/>
                </a:solidFill>
                <a:latin typeface="Microsoft Sans Serif"/>
                <a:cs typeface="Microsoft Sans Serif"/>
              </a:rPr>
              <a:t>Team</a:t>
            </a:r>
            <a:r>
              <a:rPr sz="7200" b="1" spc="459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7200" b="1" spc="405" dirty="0">
                <a:solidFill>
                  <a:srgbClr val="F7F4EB"/>
                </a:solidFill>
                <a:latin typeface="Microsoft Sans Serif"/>
                <a:cs typeface="Microsoft Sans Serif"/>
              </a:rPr>
              <a:t>:</a:t>
            </a:r>
            <a:r>
              <a:rPr sz="7200" b="1" spc="459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7200" b="1" spc="695" dirty="0">
                <a:solidFill>
                  <a:srgbClr val="F7F4EB"/>
                </a:solidFill>
                <a:latin typeface="Microsoft Sans Serif"/>
                <a:cs typeface="Microsoft Sans Serif"/>
              </a:rPr>
              <a:t>Data_degea</a:t>
            </a:r>
            <a:endParaRPr sz="7200" b="1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5425"/>
              </a:spcBef>
            </a:pPr>
            <a:r>
              <a:rPr sz="4850" b="1" spc="500" dirty="0">
                <a:solidFill>
                  <a:srgbClr val="F9C277"/>
                </a:solidFill>
                <a:latin typeface="Microsoft Sans Serif"/>
                <a:cs typeface="Microsoft Sans Serif"/>
              </a:rPr>
              <a:t>College</a:t>
            </a:r>
            <a:r>
              <a:rPr sz="4850" b="1" spc="315" dirty="0">
                <a:solidFill>
                  <a:srgbClr val="F9C277"/>
                </a:solidFill>
                <a:latin typeface="Microsoft Sans Serif"/>
                <a:cs typeface="Microsoft Sans Serif"/>
              </a:rPr>
              <a:t> </a:t>
            </a:r>
            <a:r>
              <a:rPr sz="4850" b="1" spc="275" dirty="0">
                <a:solidFill>
                  <a:srgbClr val="F9C277"/>
                </a:solidFill>
                <a:latin typeface="Microsoft Sans Serif"/>
                <a:cs typeface="Microsoft Sans Serif"/>
              </a:rPr>
              <a:t>:</a:t>
            </a:r>
            <a:r>
              <a:rPr sz="4850" b="1" spc="315" dirty="0">
                <a:solidFill>
                  <a:srgbClr val="F9C277"/>
                </a:solidFill>
                <a:latin typeface="Microsoft Sans Serif"/>
                <a:cs typeface="Microsoft Sans Serif"/>
              </a:rPr>
              <a:t> </a:t>
            </a:r>
            <a:r>
              <a:rPr sz="4850" b="1" spc="550" dirty="0">
                <a:solidFill>
                  <a:srgbClr val="F9C277"/>
                </a:solidFill>
                <a:latin typeface="Microsoft Sans Serif"/>
                <a:cs typeface="Microsoft Sans Serif"/>
              </a:rPr>
              <a:t>NIT</a:t>
            </a:r>
            <a:r>
              <a:rPr sz="4850" b="1" spc="315" dirty="0">
                <a:solidFill>
                  <a:srgbClr val="F9C277"/>
                </a:solidFill>
                <a:latin typeface="Microsoft Sans Serif"/>
                <a:cs typeface="Microsoft Sans Serif"/>
              </a:rPr>
              <a:t> </a:t>
            </a:r>
            <a:r>
              <a:rPr sz="4850" b="1" spc="540" dirty="0">
                <a:solidFill>
                  <a:srgbClr val="F9C277"/>
                </a:solidFill>
                <a:latin typeface="Microsoft Sans Serif"/>
                <a:cs typeface="Microsoft Sans Serif"/>
              </a:rPr>
              <a:t>Rourkela</a:t>
            </a:r>
            <a:endParaRPr sz="4850" b="1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50" b="1" dirty="0">
              <a:latin typeface="Microsoft Sans Serif"/>
              <a:cs typeface="Microsoft Sans Serif"/>
            </a:endParaRPr>
          </a:p>
          <a:p>
            <a:pPr marL="100330">
              <a:lnSpc>
                <a:spcPct val="100000"/>
              </a:lnSpc>
              <a:tabLst>
                <a:tab pos="5732780" algn="l"/>
              </a:tabLst>
            </a:pPr>
            <a:r>
              <a:rPr sz="4000" b="1" spc="5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A</a:t>
            </a:r>
            <a:r>
              <a:rPr sz="4000" b="1" spc="8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s</a:t>
            </a:r>
            <a:r>
              <a:rPr sz="4000" b="1" spc="-2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h</a:t>
            </a:r>
            <a:r>
              <a:rPr sz="4000" b="1" spc="2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i</a:t>
            </a:r>
            <a:r>
              <a:rPr sz="4000" b="1" spc="15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s</a:t>
            </a:r>
            <a:r>
              <a:rPr sz="4000" b="1" spc="-29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 </a:t>
            </a:r>
            <a:r>
              <a:rPr sz="4000" b="1" spc="5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K</a:t>
            </a:r>
            <a:r>
              <a:rPr sz="4000" b="1" spc="-2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u</a:t>
            </a:r>
            <a:r>
              <a:rPr sz="4000" b="1" spc="-8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m</a:t>
            </a:r>
            <a:r>
              <a:rPr sz="4000" b="1" spc="-2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a</a:t>
            </a:r>
            <a:r>
              <a:rPr sz="4000" b="1" spc="14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r</a:t>
            </a:r>
            <a:r>
              <a:rPr sz="4000" b="1" spc="-29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 </a:t>
            </a:r>
            <a:r>
              <a:rPr sz="4000" b="1" spc="3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P</a:t>
            </a:r>
            <a:r>
              <a:rPr sz="4000" b="1" spc="-20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a</a:t>
            </a:r>
            <a:r>
              <a:rPr sz="4000" b="1" spc="7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r</a:t>
            </a:r>
            <a:r>
              <a:rPr sz="4000" b="1" spc="2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i</a:t>
            </a:r>
            <a:r>
              <a:rPr sz="4000" b="1" spc="1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d</a:t>
            </a:r>
            <a:r>
              <a:rPr sz="4000" b="1" spc="45" dirty="0">
                <a:solidFill>
                  <a:srgbClr val="F7F4EB"/>
                </a:solidFill>
                <a:latin typeface="Tahoma"/>
                <a:cs typeface="Tahoma"/>
                <a:hlinkClick r:id="rId4"/>
              </a:rPr>
              <a:t>a</a:t>
            </a:r>
            <a:r>
              <a:rPr sz="4000" b="1" dirty="0">
                <a:solidFill>
                  <a:srgbClr val="F7F4EB"/>
                </a:solidFill>
                <a:latin typeface="Tahoma"/>
                <a:cs typeface="Tahoma"/>
              </a:rPr>
              <a:t>	</a:t>
            </a:r>
            <a:r>
              <a:rPr sz="4000" b="1" spc="5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A</a:t>
            </a:r>
            <a:r>
              <a:rPr sz="4000" b="1" spc="55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l</a:t>
            </a:r>
            <a:r>
              <a:rPr sz="4000" b="1" spc="-3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y</a:t>
            </a:r>
            <a:r>
              <a:rPr sz="4000" b="1" spc="-2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a</a:t>
            </a:r>
            <a:r>
              <a:rPr sz="4000" b="1" spc="114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l</a:t>
            </a:r>
            <a:r>
              <a:rPr sz="4000" b="1" spc="-295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 </a:t>
            </a:r>
            <a:r>
              <a:rPr sz="4000" b="1" spc="10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S</a:t>
            </a:r>
            <a:r>
              <a:rPr sz="4000" b="1" spc="-2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a</a:t>
            </a:r>
            <a:r>
              <a:rPr sz="4000" b="1" spc="-85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m</a:t>
            </a:r>
            <a:r>
              <a:rPr sz="4000" b="1" spc="-20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a</a:t>
            </a:r>
            <a:r>
              <a:rPr sz="4000" b="1" spc="114" dirty="0">
                <a:solidFill>
                  <a:srgbClr val="F7F4EB"/>
                </a:solidFill>
                <a:latin typeface="Tahoma"/>
                <a:cs typeface="Tahoma"/>
                <a:hlinkClick r:id="rId5"/>
              </a:rPr>
              <a:t>l</a:t>
            </a:r>
            <a:endParaRPr sz="4000" b="1"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516" y="98873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7856" y="9941857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2925"/>
            <a:ext cx="18288000" cy="9742805"/>
            <a:chOff x="0" y="542925"/>
            <a:chExt cx="18288000" cy="9742805"/>
          </a:xfrm>
        </p:grpSpPr>
        <p:sp>
          <p:nvSpPr>
            <p:cNvPr id="3" name="object 3"/>
            <p:cNvSpPr/>
            <p:nvPr/>
          </p:nvSpPr>
          <p:spPr>
            <a:xfrm>
              <a:off x="0" y="542925"/>
              <a:ext cx="9144000" cy="9742805"/>
            </a:xfrm>
            <a:custGeom>
              <a:avLst/>
              <a:gdLst/>
              <a:ahLst/>
              <a:cxnLst/>
              <a:rect l="l" t="t" r="r" b="b"/>
              <a:pathLst>
                <a:path w="9144000" h="9742805">
                  <a:moveTo>
                    <a:pt x="0" y="9742487"/>
                  </a:moveTo>
                  <a:lnTo>
                    <a:pt x="9143999" y="974248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9742487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0" y="542925"/>
              <a:ext cx="9144000" cy="9742805"/>
            </a:xfrm>
            <a:custGeom>
              <a:avLst/>
              <a:gdLst/>
              <a:ahLst/>
              <a:cxnLst/>
              <a:rect l="l" t="t" r="r" b="b"/>
              <a:pathLst>
                <a:path w="9144000" h="9742805">
                  <a:moveTo>
                    <a:pt x="0" y="9742487"/>
                  </a:moveTo>
                  <a:lnTo>
                    <a:pt x="9143999" y="974248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974248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291" y="96469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412" y="96469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16" y="2916963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16" y="5250588"/>
              <a:ext cx="66675" cy="66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8777" y="5052455"/>
            <a:ext cx="419989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100"/>
              </a:spcBef>
            </a:pPr>
            <a:r>
              <a:rPr sz="1700" spc="5" dirty="0">
                <a:solidFill>
                  <a:srgbClr val="F7F4EB"/>
                </a:solidFill>
                <a:latin typeface="Tahoma"/>
                <a:cs typeface="Tahoma"/>
              </a:rPr>
              <a:t>At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last,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F7F4EB"/>
                </a:solidFill>
                <a:latin typeface="Tahoma"/>
                <a:cs typeface="Tahoma"/>
              </a:rPr>
              <a:t>selected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F7F4EB"/>
                </a:solidFill>
                <a:latin typeface="Tahoma"/>
                <a:cs typeface="Tahoma"/>
              </a:rPr>
              <a:t>top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F7F4EB"/>
                </a:solidFill>
                <a:latin typeface="Tahoma"/>
                <a:cs typeface="Tahoma"/>
              </a:rPr>
              <a:t>1000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F7F4EB"/>
                </a:solidFill>
                <a:latin typeface="Tahoma"/>
                <a:cs typeface="Tahoma"/>
              </a:rPr>
              <a:t>customers </a:t>
            </a:r>
            <a:r>
              <a:rPr sz="1700" spc="-5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with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7F4EB"/>
                </a:solidFill>
                <a:latin typeface="Tahoma"/>
                <a:cs typeface="Tahoma"/>
              </a:rPr>
              <a:t>highest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probabilities.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8288000" cy="10006965"/>
            <a:chOff x="0" y="0"/>
            <a:chExt cx="18288000" cy="100069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4767" y="2022564"/>
              <a:ext cx="3775086" cy="56121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304" y="2022564"/>
              <a:ext cx="1039663" cy="56121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9304" y="7003118"/>
              <a:ext cx="4128370" cy="6258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81473" y="6393363"/>
              <a:ext cx="1211580" cy="525145"/>
            </a:xfrm>
            <a:custGeom>
              <a:avLst/>
              <a:gdLst/>
              <a:ahLst/>
              <a:cxnLst/>
              <a:rect l="l" t="t" r="r" b="b"/>
              <a:pathLst>
                <a:path w="1211579" h="525145">
                  <a:moveTo>
                    <a:pt x="1211257" y="524878"/>
                  </a:moveTo>
                  <a:lnTo>
                    <a:pt x="0" y="524878"/>
                  </a:lnTo>
                  <a:lnTo>
                    <a:pt x="0" y="0"/>
                  </a:lnTo>
                  <a:lnTo>
                    <a:pt x="1211257" y="0"/>
                  </a:lnTo>
                  <a:lnTo>
                    <a:pt x="1211257" y="524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59300" y="964698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39427" y="710818"/>
              <a:ext cx="8677275" cy="9296400"/>
            </a:xfrm>
            <a:custGeom>
              <a:avLst/>
              <a:gdLst/>
              <a:ahLst/>
              <a:cxnLst/>
              <a:rect l="l" t="t" r="r" b="b"/>
              <a:pathLst>
                <a:path w="8677275" h="9296400">
                  <a:moveTo>
                    <a:pt x="8674697" y="9116022"/>
                  </a:moveTo>
                  <a:lnTo>
                    <a:pt x="8668271" y="9068206"/>
                  </a:lnTo>
                  <a:lnTo>
                    <a:pt x="8650148" y="9025242"/>
                  </a:lnTo>
                  <a:lnTo>
                    <a:pt x="8622017" y="8988844"/>
                  </a:lnTo>
                  <a:lnTo>
                    <a:pt x="8585619" y="8960726"/>
                  </a:lnTo>
                  <a:lnTo>
                    <a:pt x="8542655" y="8942591"/>
                  </a:lnTo>
                  <a:lnTo>
                    <a:pt x="8494839" y="8936164"/>
                  </a:lnTo>
                  <a:lnTo>
                    <a:pt x="8447024" y="8942591"/>
                  </a:lnTo>
                  <a:lnTo>
                    <a:pt x="8404072" y="8960726"/>
                  </a:lnTo>
                  <a:lnTo>
                    <a:pt x="8367662" y="8988844"/>
                  </a:lnTo>
                  <a:lnTo>
                    <a:pt x="8339544" y="9025242"/>
                  </a:lnTo>
                  <a:lnTo>
                    <a:pt x="8321408" y="9068206"/>
                  </a:lnTo>
                  <a:lnTo>
                    <a:pt x="8314982" y="9116022"/>
                  </a:lnTo>
                  <a:lnTo>
                    <a:pt x="8321408" y="9163837"/>
                  </a:lnTo>
                  <a:lnTo>
                    <a:pt x="8339544" y="9206801"/>
                  </a:lnTo>
                  <a:lnTo>
                    <a:pt x="8367662" y="9243200"/>
                  </a:lnTo>
                  <a:lnTo>
                    <a:pt x="8404072" y="9271330"/>
                  </a:lnTo>
                  <a:lnTo>
                    <a:pt x="8447024" y="9289453"/>
                  </a:lnTo>
                  <a:lnTo>
                    <a:pt x="8494839" y="9295879"/>
                  </a:lnTo>
                  <a:lnTo>
                    <a:pt x="8542655" y="9289453"/>
                  </a:lnTo>
                  <a:lnTo>
                    <a:pt x="8585619" y="9271330"/>
                  </a:lnTo>
                  <a:lnTo>
                    <a:pt x="8622017" y="9243200"/>
                  </a:lnTo>
                  <a:lnTo>
                    <a:pt x="8650148" y="9206801"/>
                  </a:lnTo>
                  <a:lnTo>
                    <a:pt x="8668271" y="9163837"/>
                  </a:lnTo>
                  <a:lnTo>
                    <a:pt x="8674697" y="9116022"/>
                  </a:lnTo>
                  <a:close/>
                </a:path>
                <a:path w="8677275" h="9296400">
                  <a:moveTo>
                    <a:pt x="8677148" y="152044"/>
                  </a:moveTo>
                  <a:lnTo>
                    <a:pt x="8669363" y="104063"/>
                  </a:lnTo>
                  <a:lnTo>
                    <a:pt x="8647722" y="62331"/>
                  </a:lnTo>
                  <a:lnTo>
                    <a:pt x="8614740" y="29387"/>
                  </a:lnTo>
                  <a:lnTo>
                    <a:pt x="8572970" y="7759"/>
                  </a:lnTo>
                  <a:lnTo>
                    <a:pt x="8524938" y="0"/>
                  </a:lnTo>
                  <a:lnTo>
                    <a:pt x="152209" y="0"/>
                  </a:lnTo>
                  <a:lnTo>
                    <a:pt x="104178" y="7759"/>
                  </a:lnTo>
                  <a:lnTo>
                    <a:pt x="62395" y="29387"/>
                  </a:lnTo>
                  <a:lnTo>
                    <a:pt x="29425" y="62331"/>
                  </a:lnTo>
                  <a:lnTo>
                    <a:pt x="7772" y="104063"/>
                  </a:lnTo>
                  <a:lnTo>
                    <a:pt x="0" y="152044"/>
                  </a:lnTo>
                  <a:lnTo>
                    <a:pt x="0" y="4438993"/>
                  </a:lnTo>
                  <a:lnTo>
                    <a:pt x="7772" y="4486986"/>
                  </a:lnTo>
                  <a:lnTo>
                    <a:pt x="29425" y="4528705"/>
                  </a:lnTo>
                  <a:lnTo>
                    <a:pt x="62395" y="4561649"/>
                  </a:lnTo>
                  <a:lnTo>
                    <a:pt x="104178" y="4583277"/>
                  </a:lnTo>
                  <a:lnTo>
                    <a:pt x="152209" y="4591050"/>
                  </a:lnTo>
                  <a:lnTo>
                    <a:pt x="8524938" y="4591050"/>
                  </a:lnTo>
                  <a:lnTo>
                    <a:pt x="8572970" y="4583277"/>
                  </a:lnTo>
                  <a:lnTo>
                    <a:pt x="8614740" y="4561649"/>
                  </a:lnTo>
                  <a:lnTo>
                    <a:pt x="8647722" y="4528705"/>
                  </a:lnTo>
                  <a:lnTo>
                    <a:pt x="8669363" y="4486986"/>
                  </a:lnTo>
                  <a:lnTo>
                    <a:pt x="8677148" y="4438993"/>
                  </a:lnTo>
                  <a:lnTo>
                    <a:pt x="8677148" y="152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48909" y="757560"/>
              <a:ext cx="4210049" cy="2209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44000" y="0"/>
              <a:ext cx="9144000" cy="542925"/>
            </a:xfrm>
            <a:custGeom>
              <a:avLst/>
              <a:gdLst/>
              <a:ahLst/>
              <a:cxnLst/>
              <a:rect l="l" t="t" r="r" b="b"/>
              <a:pathLst>
                <a:path w="9144000" h="542925">
                  <a:moveTo>
                    <a:pt x="9143999" y="542924"/>
                  </a:moveTo>
                  <a:lnTo>
                    <a:pt x="0" y="54292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42924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9368" y="739013"/>
              <a:ext cx="4238624" cy="22288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6731" y="3047292"/>
              <a:ext cx="4219574" cy="22097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48909" y="3047292"/>
              <a:ext cx="4248149" cy="2209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0"/>
              <a:ext cx="9144000" cy="542925"/>
            </a:xfrm>
            <a:custGeom>
              <a:avLst/>
              <a:gdLst/>
              <a:ahLst/>
              <a:cxnLst/>
              <a:rect l="l" t="t" r="r" b="b"/>
              <a:pathLst>
                <a:path w="9144000" h="542925">
                  <a:moveTo>
                    <a:pt x="9143999" y="542924"/>
                  </a:moveTo>
                  <a:lnTo>
                    <a:pt x="0" y="54292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42924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9821" y="66775"/>
            <a:ext cx="777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7F4EB"/>
                </a:solidFill>
                <a:latin typeface="Microsoft Sans Serif"/>
                <a:cs typeface="Microsoft Sans Serif"/>
              </a:rPr>
              <a:t>UNDERSTANDING</a:t>
            </a:r>
            <a:r>
              <a:rPr sz="2400" b="1" spc="14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400" b="1" spc="215" dirty="0">
                <a:solidFill>
                  <a:srgbClr val="F7F4EB"/>
                </a:solidFill>
                <a:latin typeface="Microsoft Sans Serif"/>
                <a:cs typeface="Microsoft Sans Serif"/>
              </a:rPr>
              <a:t>THE</a:t>
            </a:r>
            <a:r>
              <a:rPr sz="2400" b="1" spc="14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85" dirty="0">
                <a:solidFill>
                  <a:srgbClr val="F7F4EB"/>
                </a:solidFill>
                <a:latin typeface="Microsoft Sans Serif"/>
                <a:cs typeface="Microsoft Sans Serif"/>
              </a:rPr>
              <a:t>PROBLEM</a:t>
            </a:r>
            <a:r>
              <a:rPr sz="2400" b="1" spc="14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400" b="1" spc="215" dirty="0">
                <a:solidFill>
                  <a:srgbClr val="F7F4EB"/>
                </a:solidFill>
                <a:latin typeface="Microsoft Sans Serif"/>
                <a:cs typeface="Microsoft Sans Serif"/>
              </a:rPr>
              <a:t>STATEMENT</a:t>
            </a:r>
            <a:endParaRPr sz="2400" b="1" dirty="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877536" y="48357"/>
            <a:ext cx="579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5" dirty="0"/>
              <a:t>SOME</a:t>
            </a:r>
            <a:r>
              <a:rPr sz="2400" b="1" spc="150" dirty="0"/>
              <a:t> </a:t>
            </a:r>
            <a:r>
              <a:rPr sz="2400" b="1" spc="195" dirty="0"/>
              <a:t>COMMON</a:t>
            </a:r>
            <a:r>
              <a:rPr sz="2400" b="1" spc="150" dirty="0"/>
              <a:t> </a:t>
            </a:r>
            <a:r>
              <a:rPr sz="2400" b="1" spc="175" dirty="0"/>
              <a:t>GRAPHS</a:t>
            </a:r>
            <a:r>
              <a:rPr sz="2400" b="1" spc="150" dirty="0"/>
              <a:t> </a:t>
            </a:r>
            <a:r>
              <a:rPr sz="2400" b="1" spc="130" dirty="0"/>
              <a:t>OF</a:t>
            </a:r>
            <a:r>
              <a:rPr sz="2400" b="1" spc="155" dirty="0"/>
              <a:t> </a:t>
            </a:r>
            <a:r>
              <a:rPr sz="2400" b="1" spc="229" dirty="0"/>
              <a:t>DATA</a:t>
            </a:r>
            <a:endParaRPr sz="2400" b="1" dirty="0"/>
          </a:p>
        </p:txBody>
      </p:sp>
      <p:sp>
        <p:nvSpPr>
          <p:cNvPr id="25" name="object 25"/>
          <p:cNvSpPr/>
          <p:nvPr/>
        </p:nvSpPr>
        <p:spPr>
          <a:xfrm>
            <a:off x="9487055" y="757560"/>
            <a:ext cx="1142365" cy="228600"/>
          </a:xfrm>
          <a:custGeom>
            <a:avLst/>
            <a:gdLst/>
            <a:ahLst/>
            <a:cxnLst/>
            <a:rect l="l" t="t" r="r" b="b"/>
            <a:pathLst>
              <a:path w="1142365" h="228600">
                <a:moveTo>
                  <a:pt x="1099862" y="228599"/>
                </a:moveTo>
                <a:lnTo>
                  <a:pt x="42486" y="228599"/>
                </a:lnTo>
                <a:lnTo>
                  <a:pt x="25971" y="225206"/>
                </a:lnTo>
                <a:lnTo>
                  <a:pt x="12464" y="215961"/>
                </a:lnTo>
                <a:lnTo>
                  <a:pt x="3346" y="202264"/>
                </a:lnTo>
                <a:lnTo>
                  <a:pt x="0" y="185517"/>
                </a:lnTo>
                <a:lnTo>
                  <a:pt x="0" y="43082"/>
                </a:lnTo>
                <a:lnTo>
                  <a:pt x="3346" y="26335"/>
                </a:lnTo>
                <a:lnTo>
                  <a:pt x="12464" y="12638"/>
                </a:lnTo>
                <a:lnTo>
                  <a:pt x="25971" y="3393"/>
                </a:lnTo>
                <a:lnTo>
                  <a:pt x="42486" y="0"/>
                </a:lnTo>
                <a:lnTo>
                  <a:pt x="1099862" y="0"/>
                </a:lnTo>
                <a:lnTo>
                  <a:pt x="1116377" y="3393"/>
                </a:lnTo>
                <a:lnTo>
                  <a:pt x="1129884" y="12638"/>
                </a:lnTo>
                <a:lnTo>
                  <a:pt x="1139002" y="26335"/>
                </a:lnTo>
                <a:lnTo>
                  <a:pt x="1142349" y="43082"/>
                </a:lnTo>
                <a:lnTo>
                  <a:pt x="1142349" y="185517"/>
                </a:lnTo>
                <a:lnTo>
                  <a:pt x="1139002" y="202264"/>
                </a:lnTo>
                <a:lnTo>
                  <a:pt x="1129884" y="215961"/>
                </a:lnTo>
                <a:lnTo>
                  <a:pt x="1116377" y="225206"/>
                </a:lnTo>
                <a:lnTo>
                  <a:pt x="1099862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3224" y="723245"/>
            <a:ext cx="10100945" cy="402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30"/>
              </a:lnSpc>
              <a:spcBef>
                <a:spcPts val="95"/>
              </a:spcBef>
            </a:pPr>
            <a:r>
              <a:rPr sz="1550" b="1" spc="-5" dirty="0">
                <a:latin typeface="Arial"/>
                <a:cs typeface="Arial"/>
              </a:rPr>
              <a:t>KDE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Plots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''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firm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has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launched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new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investment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product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"Term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Deposit"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which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has</a:t>
            </a:r>
            <a:endParaRPr sz="1700">
              <a:latin typeface="Arial"/>
              <a:cs typeface="Arial"/>
            </a:endParaRPr>
          </a:p>
          <a:p>
            <a:pPr marL="12700" marR="1908810">
              <a:lnSpc>
                <a:spcPct val="113999"/>
              </a:lnSpc>
            </a:pP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observed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rapid growth since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its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inception.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Based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on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this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performance,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it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wants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to </a:t>
            </a:r>
            <a:r>
              <a:rPr sz="1700" b="1" spc="-1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increase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its</a:t>
            </a:r>
            <a:r>
              <a:rPr sz="1700" b="1" spc="-4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term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deposit</a:t>
            </a:r>
            <a:r>
              <a:rPr sz="1700" b="1" spc="-4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accounts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amongst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existing</a:t>
            </a:r>
            <a:r>
              <a:rPr sz="1700" b="1" spc="-4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customers.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To</a:t>
            </a:r>
            <a:r>
              <a:rPr sz="1700" b="1" spc="-4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do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so,</a:t>
            </a:r>
            <a:r>
              <a:rPr sz="1700" b="1" spc="-4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it</a:t>
            </a:r>
            <a:r>
              <a:rPr sz="1700" b="1" spc="-5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plans </a:t>
            </a:r>
            <a:r>
              <a:rPr sz="1700" b="1" spc="-4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to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run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campaign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and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wants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7F4EB"/>
                </a:solidFill>
                <a:latin typeface="Arial"/>
                <a:cs typeface="Arial"/>
              </a:rPr>
              <a:t>EXL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to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identify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7F4EB"/>
                </a:solidFill>
                <a:latin typeface="Arial"/>
                <a:cs typeface="Arial"/>
              </a:rPr>
              <a:t>list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of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F7F4EB"/>
                </a:solidFill>
                <a:latin typeface="Arial"/>
                <a:cs typeface="Arial"/>
              </a:rPr>
              <a:t>customers.</a:t>
            </a:r>
            <a:r>
              <a:rPr sz="1700" b="1" spc="-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''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257810" marR="5516245">
              <a:lnSpc>
                <a:spcPct val="128699"/>
              </a:lnSpc>
              <a:spcBef>
                <a:spcPts val="5"/>
              </a:spcBef>
            </a:pPr>
            <a:r>
              <a:rPr sz="1700" spc="100" dirty="0">
                <a:solidFill>
                  <a:srgbClr val="F7F4EB"/>
                </a:solidFill>
                <a:latin typeface="Tahoma"/>
                <a:cs typeface="Tahoma"/>
              </a:rPr>
              <a:t>As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problem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F7F4EB"/>
                </a:solidFill>
                <a:latin typeface="Tahoma"/>
                <a:cs typeface="Tahoma"/>
              </a:rPr>
              <a:t>statement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wants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F7F4EB"/>
                </a:solidFill>
                <a:latin typeface="Tahoma"/>
                <a:cs typeface="Tahoma"/>
              </a:rPr>
              <a:t>us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F7F4EB"/>
                </a:solidFill>
                <a:latin typeface="Tahoma"/>
                <a:cs typeface="Tahoma"/>
              </a:rPr>
              <a:t>predict </a:t>
            </a:r>
            <a:r>
              <a:rPr sz="1700" spc="-51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 </a:t>
            </a:r>
            <a:r>
              <a:rPr sz="1700" spc="-30" dirty="0">
                <a:solidFill>
                  <a:srgbClr val="F7F4EB"/>
                </a:solidFill>
                <a:latin typeface="Tahoma"/>
                <a:cs typeface="Tahoma"/>
              </a:rPr>
              <a:t>top </a:t>
            </a:r>
            <a:r>
              <a:rPr sz="1700" spc="10" dirty="0">
                <a:solidFill>
                  <a:srgbClr val="F7F4EB"/>
                </a:solidFill>
                <a:latin typeface="Tahoma"/>
                <a:cs typeface="Tahoma"/>
              </a:rPr>
              <a:t>1000 customers </a:t>
            </a:r>
            <a:r>
              <a:rPr sz="1700" spc="-10" dirty="0">
                <a:solidFill>
                  <a:srgbClr val="F7F4EB"/>
                </a:solidFill>
                <a:latin typeface="Tahoma"/>
                <a:cs typeface="Tahoma"/>
              </a:rPr>
              <a:t>who would </a:t>
            </a:r>
            <a:r>
              <a:rPr sz="1700" spc="15" dirty="0">
                <a:solidFill>
                  <a:srgbClr val="F7F4EB"/>
                </a:solidFill>
                <a:latin typeface="Tahoma"/>
                <a:cs typeface="Tahoma"/>
              </a:rPr>
              <a:t>open </a:t>
            </a:r>
            <a:r>
              <a:rPr sz="1700" spc="50" dirty="0">
                <a:solidFill>
                  <a:srgbClr val="F7F4EB"/>
                </a:solidFill>
                <a:latin typeface="Tahoma"/>
                <a:cs typeface="Tahoma"/>
              </a:rPr>
              <a:t>a </a:t>
            </a:r>
            <a:r>
              <a:rPr sz="1700" spc="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F7F4EB"/>
                </a:solidFill>
                <a:latin typeface="Tahoma"/>
                <a:cs typeface="Tahoma"/>
              </a:rPr>
              <a:t>Term deposit </a:t>
            </a:r>
            <a:r>
              <a:rPr sz="1700" dirty="0">
                <a:solidFill>
                  <a:srgbClr val="F7F4EB"/>
                </a:solidFill>
                <a:latin typeface="Tahoma"/>
                <a:cs typeface="Tahoma"/>
              </a:rPr>
              <a:t>account, </a:t>
            </a:r>
            <a:r>
              <a:rPr sz="1700" spc="5" dirty="0">
                <a:solidFill>
                  <a:srgbClr val="F7F4EB"/>
                </a:solidFill>
                <a:latin typeface="Tahoma"/>
                <a:cs typeface="Tahoma"/>
              </a:rPr>
              <a:t>we </a:t>
            </a:r>
            <a:r>
              <a:rPr sz="1700" spc="-10" dirty="0">
                <a:solidFill>
                  <a:srgbClr val="F7F4EB"/>
                </a:solidFill>
                <a:latin typeface="Tahoma"/>
                <a:cs typeface="Tahoma"/>
              </a:rPr>
              <a:t>started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with </a:t>
            </a:r>
            <a:r>
              <a:rPr sz="1700" spc="-3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F7F4EB"/>
                </a:solidFill>
                <a:latin typeface="Tahoma"/>
                <a:cs typeface="Tahoma"/>
              </a:rPr>
              <a:t>predicting</a:t>
            </a:r>
            <a:r>
              <a:rPr sz="1700" spc="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probabilities</a:t>
            </a:r>
            <a:r>
              <a:rPr sz="1700" spc="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F7F4EB"/>
                </a:solidFill>
                <a:latin typeface="Tahoma"/>
                <a:cs typeface="Tahoma"/>
              </a:rPr>
              <a:t>for</a:t>
            </a:r>
            <a:r>
              <a:rPr sz="1700" spc="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F7F4EB"/>
                </a:solidFill>
                <a:latin typeface="Tahoma"/>
                <a:cs typeface="Tahoma"/>
              </a:rPr>
              <a:t>each</a:t>
            </a:r>
            <a:r>
              <a:rPr sz="1700" spc="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7F4EB"/>
                </a:solidFill>
                <a:latin typeface="Tahoma"/>
                <a:cs typeface="Tahoma"/>
              </a:rPr>
              <a:t>customer </a:t>
            </a:r>
            <a:r>
              <a:rPr sz="1700" spc="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F7F4EB"/>
                </a:solidFill>
                <a:latin typeface="Tahoma"/>
                <a:cs typeface="Tahoma"/>
              </a:rPr>
              <a:t>and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then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arranging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them </a:t>
            </a:r>
            <a:r>
              <a:rPr sz="1700" dirty="0">
                <a:solidFill>
                  <a:srgbClr val="F7F4EB"/>
                </a:solidFill>
                <a:latin typeface="Tahoma"/>
                <a:cs typeface="Tahoma"/>
              </a:rPr>
              <a:t>by </a:t>
            </a:r>
            <a:r>
              <a:rPr sz="1700" spc="10" dirty="0">
                <a:solidFill>
                  <a:srgbClr val="F7F4EB"/>
                </a:solidFill>
                <a:latin typeface="Tahoma"/>
                <a:cs typeface="Tahoma"/>
              </a:rPr>
              <a:t>increasing </a:t>
            </a:r>
            <a:r>
              <a:rPr sz="1700" spc="1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probabilities.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11535" y="5396703"/>
            <a:ext cx="8677275" cy="4143375"/>
            <a:chOff x="9411535" y="5396703"/>
            <a:chExt cx="8677275" cy="4143375"/>
          </a:xfrm>
        </p:grpSpPr>
        <p:sp>
          <p:nvSpPr>
            <p:cNvPr id="28" name="object 28"/>
            <p:cNvSpPr/>
            <p:nvPr/>
          </p:nvSpPr>
          <p:spPr>
            <a:xfrm>
              <a:off x="9411535" y="5396703"/>
              <a:ext cx="8677275" cy="4143375"/>
            </a:xfrm>
            <a:custGeom>
              <a:avLst/>
              <a:gdLst/>
              <a:ahLst/>
              <a:cxnLst/>
              <a:rect l="l" t="t" r="r" b="b"/>
              <a:pathLst>
                <a:path w="8677275" h="4143375">
                  <a:moveTo>
                    <a:pt x="8525046" y="4143374"/>
                  </a:moveTo>
                  <a:lnTo>
                    <a:pt x="152213" y="4143374"/>
                  </a:lnTo>
                  <a:lnTo>
                    <a:pt x="104176" y="4135599"/>
                  </a:lnTo>
                  <a:lnTo>
                    <a:pt x="62401" y="4113961"/>
                  </a:lnTo>
                  <a:lnTo>
                    <a:pt x="29423" y="4080996"/>
                  </a:lnTo>
                  <a:lnTo>
                    <a:pt x="7778" y="4039236"/>
                  </a:lnTo>
                  <a:lnTo>
                    <a:pt x="0" y="3991216"/>
                  </a:lnTo>
                  <a:lnTo>
                    <a:pt x="0" y="152157"/>
                  </a:lnTo>
                  <a:lnTo>
                    <a:pt x="7778" y="104138"/>
                  </a:lnTo>
                  <a:lnTo>
                    <a:pt x="29423" y="62378"/>
                  </a:lnTo>
                  <a:lnTo>
                    <a:pt x="62401" y="29413"/>
                  </a:lnTo>
                  <a:lnTo>
                    <a:pt x="104176" y="7775"/>
                  </a:lnTo>
                  <a:lnTo>
                    <a:pt x="152213" y="0"/>
                  </a:lnTo>
                  <a:lnTo>
                    <a:pt x="8525046" y="0"/>
                  </a:lnTo>
                  <a:lnTo>
                    <a:pt x="8573083" y="7775"/>
                  </a:lnTo>
                  <a:lnTo>
                    <a:pt x="8614858" y="29413"/>
                  </a:lnTo>
                  <a:lnTo>
                    <a:pt x="8647836" y="62378"/>
                  </a:lnTo>
                  <a:lnTo>
                    <a:pt x="8669481" y="104138"/>
                  </a:lnTo>
                  <a:lnTo>
                    <a:pt x="8677259" y="152157"/>
                  </a:lnTo>
                  <a:lnTo>
                    <a:pt x="8677259" y="3991216"/>
                  </a:lnTo>
                  <a:lnTo>
                    <a:pt x="8669481" y="4039236"/>
                  </a:lnTo>
                  <a:lnTo>
                    <a:pt x="8647836" y="4080996"/>
                  </a:lnTo>
                  <a:lnTo>
                    <a:pt x="8614858" y="4113961"/>
                  </a:lnTo>
                  <a:lnTo>
                    <a:pt x="8573083" y="4135599"/>
                  </a:lnTo>
                  <a:lnTo>
                    <a:pt x="8525046" y="4143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52292" y="5497233"/>
              <a:ext cx="4171949" cy="18954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88590" y="5497233"/>
              <a:ext cx="4171949" cy="18954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2292" y="7617311"/>
              <a:ext cx="4171949" cy="18764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88590" y="7617311"/>
              <a:ext cx="4171949" cy="18668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505885" y="5497233"/>
              <a:ext cx="1095375" cy="228600"/>
            </a:xfrm>
            <a:custGeom>
              <a:avLst/>
              <a:gdLst/>
              <a:ahLst/>
              <a:cxnLst/>
              <a:rect l="l" t="t" r="r" b="b"/>
              <a:pathLst>
                <a:path w="1095375" h="228600">
                  <a:moveTo>
                    <a:pt x="1052330" y="228599"/>
                  </a:moveTo>
                  <a:lnTo>
                    <a:pt x="42454" y="228599"/>
                  </a:lnTo>
                  <a:lnTo>
                    <a:pt x="25951" y="225206"/>
                  </a:lnTo>
                  <a:lnTo>
                    <a:pt x="12454" y="215961"/>
                  </a:lnTo>
                  <a:lnTo>
                    <a:pt x="3343" y="202264"/>
                  </a:lnTo>
                  <a:lnTo>
                    <a:pt x="0" y="185517"/>
                  </a:lnTo>
                  <a:lnTo>
                    <a:pt x="0" y="43082"/>
                  </a:lnTo>
                  <a:lnTo>
                    <a:pt x="3343" y="26335"/>
                  </a:lnTo>
                  <a:lnTo>
                    <a:pt x="12454" y="12638"/>
                  </a:lnTo>
                  <a:lnTo>
                    <a:pt x="25951" y="3393"/>
                  </a:lnTo>
                  <a:lnTo>
                    <a:pt x="42454" y="0"/>
                  </a:lnTo>
                  <a:lnTo>
                    <a:pt x="1052330" y="0"/>
                  </a:lnTo>
                  <a:lnTo>
                    <a:pt x="1068833" y="3393"/>
                  </a:lnTo>
                  <a:lnTo>
                    <a:pt x="1082330" y="12638"/>
                  </a:lnTo>
                  <a:lnTo>
                    <a:pt x="1091441" y="26335"/>
                  </a:lnTo>
                  <a:lnTo>
                    <a:pt x="1094785" y="43082"/>
                  </a:lnTo>
                  <a:lnTo>
                    <a:pt x="1094785" y="185517"/>
                  </a:lnTo>
                  <a:lnTo>
                    <a:pt x="1091441" y="202264"/>
                  </a:lnTo>
                  <a:lnTo>
                    <a:pt x="1082330" y="215961"/>
                  </a:lnTo>
                  <a:lnTo>
                    <a:pt x="1068833" y="225206"/>
                  </a:lnTo>
                  <a:lnTo>
                    <a:pt x="1052330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492891" y="5415254"/>
            <a:ext cx="10858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Arial"/>
                <a:cs typeface="Arial"/>
              </a:rPr>
              <a:t>Box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668" y="9701456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E6B18"/>
                </a:solidFill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547" y="6178245"/>
            <a:ext cx="8217534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5010">
              <a:lnSpc>
                <a:spcPct val="143400"/>
              </a:lnSpc>
              <a:spcBef>
                <a:spcPts val="100"/>
              </a:spcBef>
            </a:pPr>
            <a:r>
              <a:rPr sz="1700" spc="55" dirty="0">
                <a:solidFill>
                  <a:srgbClr val="F7F4EB"/>
                </a:solidFill>
                <a:latin typeface="Tahoma"/>
                <a:cs typeface="Tahoma"/>
              </a:rPr>
              <a:t>We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then </a:t>
            </a:r>
            <a:r>
              <a:rPr sz="1700" spc="20" dirty="0">
                <a:solidFill>
                  <a:srgbClr val="F7F4EB"/>
                </a:solidFill>
                <a:latin typeface="Tahoma"/>
                <a:cs typeface="Tahoma"/>
              </a:rPr>
              <a:t>decided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to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maximize the ROC-AUC 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F7F4EB"/>
                </a:solidFill>
                <a:latin typeface="Tahoma"/>
                <a:cs typeface="Tahoma"/>
              </a:rPr>
              <a:t>Score,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7F4EB"/>
                </a:solidFill>
                <a:latin typeface="Tahoma"/>
                <a:cs typeface="Tahoma"/>
              </a:rPr>
              <a:t>so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F7F4EB"/>
                </a:solidFill>
                <a:latin typeface="Tahoma"/>
                <a:cs typeface="Tahoma"/>
              </a:rPr>
              <a:t>our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F7F4EB"/>
                </a:solidFill>
                <a:latin typeface="Tahoma"/>
                <a:cs typeface="Tahoma"/>
              </a:rPr>
              <a:t>focus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F7F4EB"/>
                </a:solidFill>
                <a:latin typeface="Tahoma"/>
                <a:cs typeface="Tahoma"/>
              </a:rPr>
              <a:t>was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F7F4EB"/>
                </a:solidFill>
                <a:latin typeface="Tahoma"/>
                <a:cs typeface="Tahoma"/>
              </a:rPr>
              <a:t>increase</a:t>
            </a:r>
            <a:r>
              <a:rPr sz="1700" spc="-6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area</a:t>
            </a:r>
            <a:r>
              <a:rPr sz="1700" b="1" spc="-1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under </a:t>
            </a:r>
            <a:r>
              <a:rPr sz="1700" b="1" spc="-455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the</a:t>
            </a:r>
            <a:r>
              <a:rPr sz="1700" b="1" spc="-10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ROC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curve</a:t>
            </a:r>
            <a:r>
              <a:rPr sz="1700" spc="-15" dirty="0">
                <a:solidFill>
                  <a:srgbClr val="F7F4EB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5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then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maximize the ROC-AUC </a:t>
            </a:r>
            <a:r>
              <a:rPr sz="1700" spc="35" dirty="0">
                <a:solidFill>
                  <a:srgbClr val="F7F4EB"/>
                </a:solidFill>
                <a:latin typeface="Tahoma"/>
                <a:cs typeface="Tahoma"/>
              </a:rPr>
              <a:t>Score,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7F4EB"/>
                </a:solidFill>
                <a:latin typeface="Tahoma"/>
                <a:cs typeface="Tahoma"/>
              </a:rPr>
              <a:t>so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F7F4EB"/>
                </a:solidFill>
                <a:latin typeface="Tahoma"/>
                <a:cs typeface="Tahoma"/>
              </a:rPr>
              <a:t>our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F7F4EB"/>
                </a:solidFill>
                <a:latin typeface="Tahoma"/>
                <a:cs typeface="Tahoma"/>
              </a:rPr>
              <a:t>focus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F7F4EB"/>
                </a:solidFill>
                <a:latin typeface="Tahoma"/>
                <a:cs typeface="Tahoma"/>
              </a:rPr>
              <a:t>was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F7F4EB"/>
                </a:solidFill>
                <a:latin typeface="Tahoma"/>
                <a:cs typeface="Tahoma"/>
              </a:rPr>
              <a:t>increase</a:t>
            </a:r>
            <a:r>
              <a:rPr sz="1700" spc="-6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area under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the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7F4EB"/>
                </a:solidFill>
                <a:latin typeface="Arial"/>
                <a:cs typeface="Arial"/>
              </a:rPr>
              <a:t>ROC</a:t>
            </a:r>
            <a:r>
              <a:rPr sz="1700" b="1" dirty="0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F7F4EB"/>
                </a:solidFill>
                <a:latin typeface="Arial"/>
                <a:cs typeface="Arial"/>
              </a:rPr>
              <a:t>curve</a:t>
            </a:r>
            <a:r>
              <a:rPr sz="1700" spc="-15" dirty="0">
                <a:solidFill>
                  <a:srgbClr val="F7F4EB"/>
                </a:solidFill>
                <a:latin typeface="Tahoma"/>
                <a:cs typeface="Tahoma"/>
              </a:rPr>
              <a:t>.</a:t>
            </a:r>
            <a:r>
              <a:rPr sz="1700" spc="41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F7F4EB"/>
                </a:solidFill>
                <a:latin typeface="Tahoma"/>
                <a:cs typeface="Tahoma"/>
              </a:rPr>
              <a:t>predict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7F4EB"/>
                </a:solidFill>
                <a:latin typeface="Tahoma"/>
                <a:cs typeface="Tahoma"/>
              </a:rPr>
              <a:t>probabilities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F7F4EB"/>
                </a:solidFill>
                <a:latin typeface="Tahoma"/>
                <a:cs typeface="Tahoma"/>
              </a:rPr>
              <a:t>for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F7F4EB"/>
                </a:solidFill>
                <a:latin typeface="Tahoma"/>
                <a:cs typeface="Tahoma"/>
              </a:rPr>
              <a:t>each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7F4EB"/>
                </a:solidFill>
                <a:latin typeface="Tahoma"/>
                <a:cs typeface="Tahoma"/>
              </a:rPr>
              <a:t>class</a:t>
            </a:r>
            <a:r>
              <a:rPr sz="1700" spc="-5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7F4EB"/>
                </a:solidFill>
                <a:latin typeface="Tahoma"/>
                <a:cs typeface="Tahoma"/>
              </a:rPr>
              <a:t>instead.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566" y="5775309"/>
            <a:ext cx="1285240" cy="952500"/>
          </a:xfrm>
          <a:custGeom>
            <a:avLst/>
            <a:gdLst/>
            <a:ahLst/>
            <a:cxnLst/>
            <a:rect l="l" t="t" r="r" b="b"/>
            <a:pathLst>
              <a:path w="1285239" h="952500">
                <a:moveTo>
                  <a:pt x="1089552" y="952499"/>
                </a:moveTo>
                <a:lnTo>
                  <a:pt x="195560" y="952499"/>
                </a:lnTo>
                <a:lnTo>
                  <a:pt x="150709" y="947322"/>
                </a:lnTo>
                <a:lnTo>
                  <a:pt x="109543" y="932573"/>
                </a:lnTo>
                <a:lnTo>
                  <a:pt x="73233" y="909428"/>
                </a:lnTo>
                <a:lnTo>
                  <a:pt x="42952" y="879063"/>
                </a:lnTo>
                <a:lnTo>
                  <a:pt x="19871" y="842652"/>
                </a:lnTo>
                <a:lnTo>
                  <a:pt x="5163" y="801372"/>
                </a:lnTo>
                <a:lnTo>
                  <a:pt x="0" y="756397"/>
                </a:lnTo>
                <a:lnTo>
                  <a:pt x="0" y="196102"/>
                </a:lnTo>
                <a:lnTo>
                  <a:pt x="5163" y="151127"/>
                </a:lnTo>
                <a:lnTo>
                  <a:pt x="19871" y="109847"/>
                </a:lnTo>
                <a:lnTo>
                  <a:pt x="42952" y="73436"/>
                </a:lnTo>
                <a:lnTo>
                  <a:pt x="73233" y="43071"/>
                </a:lnTo>
                <a:lnTo>
                  <a:pt x="109543" y="19926"/>
                </a:lnTo>
                <a:lnTo>
                  <a:pt x="150709" y="5177"/>
                </a:lnTo>
                <a:lnTo>
                  <a:pt x="195560" y="0"/>
                </a:lnTo>
                <a:lnTo>
                  <a:pt x="1089552" y="0"/>
                </a:lnTo>
                <a:lnTo>
                  <a:pt x="1134403" y="5177"/>
                </a:lnTo>
                <a:lnTo>
                  <a:pt x="1175570" y="19926"/>
                </a:lnTo>
                <a:lnTo>
                  <a:pt x="1211880" y="43071"/>
                </a:lnTo>
                <a:lnTo>
                  <a:pt x="1242161" y="73436"/>
                </a:lnTo>
                <a:lnTo>
                  <a:pt x="1265242" y="109847"/>
                </a:lnTo>
                <a:lnTo>
                  <a:pt x="1279950" y="151127"/>
                </a:lnTo>
                <a:lnTo>
                  <a:pt x="1285113" y="196102"/>
                </a:lnTo>
                <a:lnTo>
                  <a:pt x="1285113" y="756397"/>
                </a:lnTo>
                <a:lnTo>
                  <a:pt x="1279950" y="801372"/>
                </a:lnTo>
                <a:lnTo>
                  <a:pt x="1265242" y="842652"/>
                </a:lnTo>
                <a:lnTo>
                  <a:pt x="1242161" y="879063"/>
                </a:lnTo>
                <a:lnTo>
                  <a:pt x="1211880" y="909428"/>
                </a:lnTo>
                <a:lnTo>
                  <a:pt x="1175570" y="932573"/>
                </a:lnTo>
                <a:lnTo>
                  <a:pt x="1134403" y="947322"/>
                </a:lnTo>
                <a:lnTo>
                  <a:pt x="1089552" y="952499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082" y="1387766"/>
            <a:ext cx="1981200" cy="1723389"/>
          </a:xfrm>
          <a:custGeom>
            <a:avLst/>
            <a:gdLst/>
            <a:ahLst/>
            <a:cxnLst/>
            <a:rect l="l" t="t" r="r" b="b"/>
            <a:pathLst>
              <a:path w="1981200" h="1723389">
                <a:moveTo>
                  <a:pt x="685800" y="342900"/>
                </a:moveTo>
                <a:lnTo>
                  <a:pt x="683221" y="300913"/>
                </a:lnTo>
                <a:lnTo>
                  <a:pt x="675525" y="259575"/>
                </a:lnTo>
                <a:lnTo>
                  <a:pt x="662825" y="219494"/>
                </a:lnTo>
                <a:lnTo>
                  <a:pt x="645312" y="181254"/>
                </a:lnTo>
                <a:lnTo>
                  <a:pt x="623252" y="145453"/>
                </a:lnTo>
                <a:lnTo>
                  <a:pt x="596976" y="112623"/>
                </a:lnTo>
                <a:lnTo>
                  <a:pt x="566877" y="83248"/>
                </a:lnTo>
                <a:lnTo>
                  <a:pt x="533412" y="57785"/>
                </a:lnTo>
                <a:lnTo>
                  <a:pt x="497078" y="36614"/>
                </a:lnTo>
                <a:lnTo>
                  <a:pt x="458431" y="20040"/>
                </a:lnTo>
                <a:lnTo>
                  <a:pt x="418033" y="8331"/>
                </a:lnTo>
                <a:lnTo>
                  <a:pt x="376516" y="1651"/>
                </a:lnTo>
                <a:lnTo>
                  <a:pt x="342900" y="0"/>
                </a:lnTo>
                <a:lnTo>
                  <a:pt x="334492" y="101"/>
                </a:lnTo>
                <a:lnTo>
                  <a:pt x="292595" y="3708"/>
                </a:lnTo>
                <a:lnTo>
                  <a:pt x="251447" y="12420"/>
                </a:lnTo>
                <a:lnTo>
                  <a:pt x="211683" y="26098"/>
                </a:lnTo>
                <a:lnTo>
                  <a:pt x="173888" y="44538"/>
                </a:lnTo>
                <a:lnTo>
                  <a:pt x="138645" y="67475"/>
                </a:lnTo>
                <a:lnTo>
                  <a:pt x="106464" y="94551"/>
                </a:lnTo>
                <a:lnTo>
                  <a:pt x="77838" y="125361"/>
                </a:lnTo>
                <a:lnTo>
                  <a:pt x="53200" y="159448"/>
                </a:lnTo>
                <a:lnTo>
                  <a:pt x="32931" y="196291"/>
                </a:lnTo>
                <a:lnTo>
                  <a:pt x="17310" y="235331"/>
                </a:lnTo>
                <a:lnTo>
                  <a:pt x="6591" y="275996"/>
                </a:lnTo>
                <a:lnTo>
                  <a:pt x="939" y="317677"/>
                </a:lnTo>
                <a:lnTo>
                  <a:pt x="0" y="342900"/>
                </a:lnTo>
                <a:lnTo>
                  <a:pt x="114" y="351320"/>
                </a:lnTo>
                <a:lnTo>
                  <a:pt x="3721" y="393204"/>
                </a:lnTo>
                <a:lnTo>
                  <a:pt x="12420" y="434352"/>
                </a:lnTo>
                <a:lnTo>
                  <a:pt x="26111" y="474116"/>
                </a:lnTo>
                <a:lnTo>
                  <a:pt x="44551" y="511911"/>
                </a:lnTo>
                <a:lnTo>
                  <a:pt x="67487" y="547166"/>
                </a:lnTo>
                <a:lnTo>
                  <a:pt x="94564" y="579335"/>
                </a:lnTo>
                <a:lnTo>
                  <a:pt x="125374" y="607961"/>
                </a:lnTo>
                <a:lnTo>
                  <a:pt x="159461" y="632599"/>
                </a:lnTo>
                <a:lnTo>
                  <a:pt x="196291" y="652868"/>
                </a:lnTo>
                <a:lnTo>
                  <a:pt x="235343" y="668489"/>
                </a:lnTo>
                <a:lnTo>
                  <a:pt x="276009" y="679208"/>
                </a:lnTo>
                <a:lnTo>
                  <a:pt x="317677" y="684872"/>
                </a:lnTo>
                <a:lnTo>
                  <a:pt x="342900" y="685800"/>
                </a:lnTo>
                <a:lnTo>
                  <a:pt x="351320" y="685698"/>
                </a:lnTo>
                <a:lnTo>
                  <a:pt x="393217" y="682078"/>
                </a:lnTo>
                <a:lnTo>
                  <a:pt x="434365" y="673379"/>
                </a:lnTo>
                <a:lnTo>
                  <a:pt x="474129" y="659688"/>
                </a:lnTo>
                <a:lnTo>
                  <a:pt x="511924" y="641248"/>
                </a:lnTo>
                <a:lnTo>
                  <a:pt x="547166" y="618312"/>
                </a:lnTo>
                <a:lnTo>
                  <a:pt x="579348" y="591248"/>
                </a:lnTo>
                <a:lnTo>
                  <a:pt x="607974" y="560425"/>
                </a:lnTo>
                <a:lnTo>
                  <a:pt x="632612" y="526338"/>
                </a:lnTo>
                <a:lnTo>
                  <a:pt x="652881" y="489508"/>
                </a:lnTo>
                <a:lnTo>
                  <a:pt x="668502" y="450456"/>
                </a:lnTo>
                <a:lnTo>
                  <a:pt x="679221" y="409790"/>
                </a:lnTo>
                <a:lnTo>
                  <a:pt x="684872" y="368122"/>
                </a:lnTo>
                <a:lnTo>
                  <a:pt x="685800" y="342900"/>
                </a:lnTo>
                <a:close/>
              </a:path>
              <a:path w="1981200" h="1723389">
                <a:moveTo>
                  <a:pt x="1980641" y="1064780"/>
                </a:moveTo>
                <a:lnTo>
                  <a:pt x="1952815" y="1025804"/>
                </a:lnTo>
                <a:lnTo>
                  <a:pt x="1067257" y="518045"/>
                </a:lnTo>
                <a:lnTo>
                  <a:pt x="1036650" y="510501"/>
                </a:lnTo>
                <a:lnTo>
                  <a:pt x="1021346" y="513397"/>
                </a:lnTo>
                <a:lnTo>
                  <a:pt x="1007922" y="520827"/>
                </a:lnTo>
                <a:lnTo>
                  <a:pt x="248005" y="1127594"/>
                </a:lnTo>
                <a:lnTo>
                  <a:pt x="234429" y="1146378"/>
                </a:lnTo>
                <a:lnTo>
                  <a:pt x="232460" y="1168755"/>
                </a:lnTo>
                <a:lnTo>
                  <a:pt x="241465" y="1190713"/>
                </a:lnTo>
                <a:lnTo>
                  <a:pt x="260794" y="1208201"/>
                </a:lnTo>
                <a:lnTo>
                  <a:pt x="1144816" y="1715084"/>
                </a:lnTo>
                <a:lnTo>
                  <a:pt x="1160424" y="1721370"/>
                </a:lnTo>
                <a:lnTo>
                  <a:pt x="1176451" y="1723047"/>
                </a:lnTo>
                <a:lnTo>
                  <a:pt x="1191755" y="1720138"/>
                </a:lnTo>
                <a:lnTo>
                  <a:pt x="1205179" y="1712722"/>
                </a:lnTo>
                <a:lnTo>
                  <a:pt x="1965096" y="1105941"/>
                </a:lnTo>
                <a:lnTo>
                  <a:pt x="1978672" y="1087158"/>
                </a:lnTo>
                <a:lnTo>
                  <a:pt x="1980641" y="1064780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99178" y="3184029"/>
            <a:ext cx="273050" cy="2558415"/>
            <a:chOff x="1099178" y="3184029"/>
            <a:chExt cx="273050" cy="2558415"/>
          </a:xfrm>
        </p:grpSpPr>
        <p:sp>
          <p:nvSpPr>
            <p:cNvPr id="6" name="object 6"/>
            <p:cNvSpPr/>
            <p:nvPr/>
          </p:nvSpPr>
          <p:spPr>
            <a:xfrm>
              <a:off x="1235553" y="3384261"/>
              <a:ext cx="0" cy="2357755"/>
            </a:xfrm>
            <a:custGeom>
              <a:avLst/>
              <a:gdLst/>
              <a:ahLst/>
              <a:cxnLst/>
              <a:rect l="l" t="t" r="r" b="b"/>
              <a:pathLst>
                <a:path h="2357754">
                  <a:moveTo>
                    <a:pt x="0" y="2357644"/>
                  </a:moveTo>
                  <a:lnTo>
                    <a:pt x="0" y="0"/>
                  </a:lnTo>
                </a:path>
              </a:pathLst>
            </a:custGeom>
            <a:ln w="66648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2788" y="3217640"/>
              <a:ext cx="205740" cy="133350"/>
            </a:xfrm>
            <a:custGeom>
              <a:avLst/>
              <a:gdLst/>
              <a:ahLst/>
              <a:cxnLst/>
              <a:rect l="l" t="t" r="r" b="b"/>
              <a:pathLst>
                <a:path w="205740" h="133350">
                  <a:moveTo>
                    <a:pt x="205530" y="133296"/>
                  </a:moveTo>
                  <a:lnTo>
                    <a:pt x="0" y="133296"/>
                  </a:lnTo>
                  <a:lnTo>
                    <a:pt x="102765" y="0"/>
                  </a:lnTo>
                  <a:lnTo>
                    <a:pt x="205530" y="13329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2788" y="3217640"/>
              <a:ext cx="205740" cy="133350"/>
            </a:xfrm>
            <a:custGeom>
              <a:avLst/>
              <a:gdLst/>
              <a:ahLst/>
              <a:cxnLst/>
              <a:rect l="l" t="t" r="r" b="b"/>
              <a:pathLst>
                <a:path w="205740" h="133350">
                  <a:moveTo>
                    <a:pt x="0" y="133296"/>
                  </a:moveTo>
                  <a:lnTo>
                    <a:pt x="102765" y="0"/>
                  </a:lnTo>
                  <a:lnTo>
                    <a:pt x="205530" y="133296"/>
                  </a:lnTo>
                  <a:lnTo>
                    <a:pt x="0" y="133296"/>
                  </a:lnTo>
                  <a:close/>
                </a:path>
              </a:pathLst>
            </a:custGeom>
            <a:ln w="67958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68074" y="5279234"/>
            <a:ext cx="2245995" cy="1562735"/>
            <a:chOff x="4468074" y="5279234"/>
            <a:chExt cx="2245995" cy="1562735"/>
          </a:xfrm>
        </p:grpSpPr>
        <p:sp>
          <p:nvSpPr>
            <p:cNvPr id="10" name="object 10"/>
            <p:cNvSpPr/>
            <p:nvPr/>
          </p:nvSpPr>
          <p:spPr>
            <a:xfrm>
              <a:off x="4506174" y="6104776"/>
              <a:ext cx="217804" cy="15240"/>
            </a:xfrm>
            <a:custGeom>
              <a:avLst/>
              <a:gdLst/>
              <a:ahLst/>
              <a:cxnLst/>
              <a:rect l="l" t="t" r="r" b="b"/>
              <a:pathLst>
                <a:path w="217804" h="15239">
                  <a:moveTo>
                    <a:pt x="0" y="14796"/>
                  </a:moveTo>
                  <a:lnTo>
                    <a:pt x="217278" y="0"/>
                  </a:lnTo>
                </a:path>
              </a:pathLst>
            </a:custGeom>
            <a:ln w="7620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3886" y="5988138"/>
              <a:ext cx="160655" cy="228600"/>
            </a:xfrm>
            <a:custGeom>
              <a:avLst/>
              <a:gdLst/>
              <a:ahLst/>
              <a:cxnLst/>
              <a:rect l="l" t="t" r="r" b="b"/>
              <a:pathLst>
                <a:path w="160654" h="228600">
                  <a:moveTo>
                    <a:pt x="15531" y="228071"/>
                  </a:moveTo>
                  <a:lnTo>
                    <a:pt x="0" y="0"/>
                  </a:lnTo>
                  <a:lnTo>
                    <a:pt x="160562" y="103630"/>
                  </a:lnTo>
                  <a:lnTo>
                    <a:pt x="15531" y="22807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3886" y="5988138"/>
              <a:ext cx="160655" cy="228600"/>
            </a:xfrm>
            <a:custGeom>
              <a:avLst/>
              <a:gdLst/>
              <a:ahLst/>
              <a:cxnLst/>
              <a:rect l="l" t="t" r="r" b="b"/>
              <a:pathLst>
                <a:path w="160654" h="228600">
                  <a:moveTo>
                    <a:pt x="0" y="0"/>
                  </a:moveTo>
                  <a:lnTo>
                    <a:pt x="160562" y="103630"/>
                  </a:lnTo>
                  <a:lnTo>
                    <a:pt x="15531" y="228071"/>
                  </a:lnTo>
                  <a:lnTo>
                    <a:pt x="0" y="0"/>
                  </a:lnTo>
                  <a:close/>
                </a:path>
              </a:pathLst>
            </a:custGeom>
            <a:ln w="7645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3124" y="5279234"/>
              <a:ext cx="1751330" cy="1562735"/>
            </a:xfrm>
            <a:custGeom>
              <a:avLst/>
              <a:gdLst/>
              <a:ahLst/>
              <a:cxnLst/>
              <a:rect l="l" t="t" r="r" b="b"/>
              <a:pathLst>
                <a:path w="1751329" h="1562734">
                  <a:moveTo>
                    <a:pt x="1224740" y="1562320"/>
                  </a:moveTo>
                  <a:lnTo>
                    <a:pt x="526187" y="1562320"/>
                  </a:lnTo>
                  <a:lnTo>
                    <a:pt x="480025" y="1556200"/>
                  </a:lnTo>
                  <a:lnTo>
                    <a:pt x="437732" y="1538638"/>
                  </a:lnTo>
                  <a:lnTo>
                    <a:pt x="401365" y="1510825"/>
                  </a:lnTo>
                  <a:lnTo>
                    <a:pt x="372982" y="1473957"/>
                  </a:lnTo>
                  <a:lnTo>
                    <a:pt x="23705" y="869522"/>
                  </a:lnTo>
                  <a:lnTo>
                    <a:pt x="5926" y="826525"/>
                  </a:lnTo>
                  <a:lnTo>
                    <a:pt x="0" y="781152"/>
                  </a:lnTo>
                  <a:lnTo>
                    <a:pt x="5926" y="735782"/>
                  </a:lnTo>
                  <a:lnTo>
                    <a:pt x="23705" y="692797"/>
                  </a:lnTo>
                  <a:lnTo>
                    <a:pt x="372982" y="88362"/>
                  </a:lnTo>
                  <a:lnTo>
                    <a:pt x="401365" y="51485"/>
                  </a:lnTo>
                  <a:lnTo>
                    <a:pt x="437732" y="23673"/>
                  </a:lnTo>
                  <a:lnTo>
                    <a:pt x="480025" y="6116"/>
                  </a:lnTo>
                  <a:lnTo>
                    <a:pt x="526187" y="0"/>
                  </a:lnTo>
                  <a:lnTo>
                    <a:pt x="1224740" y="0"/>
                  </a:lnTo>
                  <a:lnTo>
                    <a:pt x="1270894" y="6116"/>
                  </a:lnTo>
                  <a:lnTo>
                    <a:pt x="1313188" y="23673"/>
                  </a:lnTo>
                  <a:lnTo>
                    <a:pt x="1349560" y="51485"/>
                  </a:lnTo>
                  <a:lnTo>
                    <a:pt x="1377946" y="88362"/>
                  </a:lnTo>
                  <a:lnTo>
                    <a:pt x="1727222" y="692797"/>
                  </a:lnTo>
                  <a:lnTo>
                    <a:pt x="1744989" y="735782"/>
                  </a:lnTo>
                  <a:lnTo>
                    <a:pt x="1750912" y="781152"/>
                  </a:lnTo>
                  <a:lnTo>
                    <a:pt x="1744989" y="826525"/>
                  </a:lnTo>
                  <a:lnTo>
                    <a:pt x="1727222" y="869522"/>
                  </a:lnTo>
                  <a:lnTo>
                    <a:pt x="1377946" y="1473957"/>
                  </a:lnTo>
                  <a:lnTo>
                    <a:pt x="1349560" y="1510825"/>
                  </a:lnTo>
                  <a:lnTo>
                    <a:pt x="1313188" y="1538638"/>
                  </a:lnTo>
                  <a:lnTo>
                    <a:pt x="1270894" y="1556200"/>
                  </a:lnTo>
                  <a:lnTo>
                    <a:pt x="1224740" y="1562320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18207" y="1905185"/>
            <a:ext cx="5363845" cy="5170170"/>
            <a:chOff x="6418207" y="1905185"/>
            <a:chExt cx="5363845" cy="5170170"/>
          </a:xfrm>
        </p:grpSpPr>
        <p:sp>
          <p:nvSpPr>
            <p:cNvPr id="15" name="object 15"/>
            <p:cNvSpPr/>
            <p:nvPr/>
          </p:nvSpPr>
          <p:spPr>
            <a:xfrm>
              <a:off x="6913082" y="1905185"/>
              <a:ext cx="1760855" cy="1223010"/>
            </a:xfrm>
            <a:custGeom>
              <a:avLst/>
              <a:gdLst/>
              <a:ahLst/>
              <a:cxnLst/>
              <a:rect l="l" t="t" r="r" b="b"/>
              <a:pathLst>
                <a:path w="1760854" h="1223010">
                  <a:moveTo>
                    <a:pt x="918062" y="1214946"/>
                  </a:moveTo>
                  <a:lnTo>
                    <a:pt x="28473" y="704875"/>
                  </a:lnTo>
                  <a:lnTo>
                    <a:pt x="9032" y="687256"/>
                  </a:lnTo>
                  <a:lnTo>
                    <a:pt x="0" y="665126"/>
                  </a:lnTo>
                  <a:lnTo>
                    <a:pt x="2012" y="642548"/>
                  </a:lnTo>
                  <a:lnTo>
                    <a:pt x="15708" y="623586"/>
                  </a:lnTo>
                  <a:lnTo>
                    <a:pt x="781856" y="10452"/>
                  </a:lnTo>
                  <a:lnTo>
                    <a:pt x="795387" y="2945"/>
                  </a:lnTo>
                  <a:lnTo>
                    <a:pt x="810802" y="0"/>
                  </a:lnTo>
                  <a:lnTo>
                    <a:pt x="826942" y="1662"/>
                  </a:lnTo>
                  <a:lnTo>
                    <a:pt x="841634" y="7571"/>
                  </a:lnTo>
                  <a:lnTo>
                    <a:pt x="1732747" y="518516"/>
                  </a:lnTo>
                  <a:lnTo>
                    <a:pt x="1751673" y="535666"/>
                  </a:lnTo>
                  <a:lnTo>
                    <a:pt x="1760710" y="557798"/>
                  </a:lnTo>
                  <a:lnTo>
                    <a:pt x="1758699" y="580377"/>
                  </a:lnTo>
                  <a:lnTo>
                    <a:pt x="1745004" y="599340"/>
                  </a:lnTo>
                  <a:lnTo>
                    <a:pt x="978855" y="1212473"/>
                  </a:lnTo>
                  <a:lnTo>
                    <a:pt x="965322" y="1219979"/>
                  </a:lnTo>
                  <a:lnTo>
                    <a:pt x="949904" y="1222923"/>
                  </a:lnTo>
                  <a:lnTo>
                    <a:pt x="933763" y="1221261"/>
                  </a:lnTo>
                  <a:lnTo>
                    <a:pt x="918062" y="1214946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1409" y="2479382"/>
              <a:ext cx="561975" cy="2540"/>
            </a:xfrm>
            <a:custGeom>
              <a:avLst/>
              <a:gdLst/>
              <a:ahLst/>
              <a:cxnLst/>
              <a:rect l="l" t="t" r="r" b="b"/>
              <a:pathLst>
                <a:path w="561975" h="2539">
                  <a:moveTo>
                    <a:pt x="-38100" y="1238"/>
                  </a:moveTo>
                  <a:lnTo>
                    <a:pt x="599652" y="1238"/>
                  </a:lnTo>
                </a:path>
              </a:pathLst>
            </a:custGeom>
            <a:ln w="78676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3903" y="4963907"/>
              <a:ext cx="639445" cy="0"/>
            </a:xfrm>
            <a:custGeom>
              <a:avLst/>
              <a:gdLst/>
              <a:ahLst/>
              <a:cxnLst/>
              <a:rect l="l" t="t" r="r" b="b"/>
              <a:pathLst>
                <a:path w="639445">
                  <a:moveTo>
                    <a:pt x="0" y="0"/>
                  </a:moveTo>
                  <a:lnTo>
                    <a:pt x="639405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1247" y="4849607"/>
              <a:ext cx="151765" cy="228600"/>
            </a:xfrm>
            <a:custGeom>
              <a:avLst/>
              <a:gdLst/>
              <a:ahLst/>
              <a:cxnLst/>
              <a:rect l="l" t="t" r="r" b="b"/>
              <a:pathLst>
                <a:path w="151765" h="228600">
                  <a:moveTo>
                    <a:pt x="0" y="228599"/>
                  </a:moveTo>
                  <a:lnTo>
                    <a:pt x="0" y="0"/>
                  </a:lnTo>
                  <a:lnTo>
                    <a:pt x="151751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91247" y="4849607"/>
              <a:ext cx="151765" cy="228600"/>
            </a:xfrm>
            <a:custGeom>
              <a:avLst/>
              <a:gdLst/>
              <a:ahLst/>
              <a:cxnLst/>
              <a:rect l="l" t="t" r="r" b="b"/>
              <a:pathLst>
                <a:path w="151765" h="228600">
                  <a:moveTo>
                    <a:pt x="0" y="0"/>
                  </a:moveTo>
                  <a:lnTo>
                    <a:pt x="151751" y="1142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75974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7357" y="2474859"/>
              <a:ext cx="0" cy="4525010"/>
            </a:xfrm>
            <a:custGeom>
              <a:avLst/>
              <a:gdLst/>
              <a:ahLst/>
              <a:cxnLst/>
              <a:rect l="l" t="t" r="r" b="b"/>
              <a:pathLst>
                <a:path h="4525009">
                  <a:moveTo>
                    <a:pt x="0" y="4524448"/>
                  </a:moveTo>
                  <a:lnTo>
                    <a:pt x="0" y="0"/>
                  </a:lnTo>
                </a:path>
              </a:pathLst>
            </a:custGeom>
            <a:ln w="7627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6584" y="703698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>
                  <a:moveTo>
                    <a:pt x="0" y="0"/>
                  </a:moveTo>
                  <a:lnTo>
                    <a:pt x="819419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6307" y="5118423"/>
              <a:ext cx="302260" cy="305435"/>
            </a:xfrm>
            <a:custGeom>
              <a:avLst/>
              <a:gdLst/>
              <a:ahLst/>
              <a:cxnLst/>
              <a:rect l="l" t="t" r="r" b="b"/>
              <a:pathLst>
                <a:path w="302259" h="305435">
                  <a:moveTo>
                    <a:pt x="0" y="305016"/>
                  </a:moveTo>
                  <a:lnTo>
                    <a:pt x="301713" y="0"/>
                  </a:lnTo>
                </a:path>
              </a:pathLst>
            </a:custGeom>
            <a:ln w="76158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03524" y="4983134"/>
              <a:ext cx="188595" cy="189230"/>
            </a:xfrm>
            <a:custGeom>
              <a:avLst/>
              <a:gdLst/>
              <a:ahLst/>
              <a:cxnLst/>
              <a:rect l="l" t="t" r="r" b="b"/>
              <a:pathLst>
                <a:path w="188595" h="189229">
                  <a:moveTo>
                    <a:pt x="162522" y="188613"/>
                  </a:moveTo>
                  <a:lnTo>
                    <a:pt x="0" y="27851"/>
                  </a:lnTo>
                  <a:lnTo>
                    <a:pt x="188321" y="0"/>
                  </a:lnTo>
                  <a:lnTo>
                    <a:pt x="162522" y="188613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3524" y="4983134"/>
              <a:ext cx="188595" cy="189230"/>
            </a:xfrm>
            <a:custGeom>
              <a:avLst/>
              <a:gdLst/>
              <a:ahLst/>
              <a:cxnLst/>
              <a:rect l="l" t="t" r="r" b="b"/>
              <a:pathLst>
                <a:path w="188595" h="189229">
                  <a:moveTo>
                    <a:pt x="0" y="27851"/>
                  </a:moveTo>
                  <a:lnTo>
                    <a:pt x="188321" y="0"/>
                  </a:lnTo>
                  <a:lnTo>
                    <a:pt x="162522" y="188613"/>
                  </a:lnTo>
                  <a:lnTo>
                    <a:pt x="0" y="27851"/>
                  </a:lnTo>
                  <a:close/>
                </a:path>
              </a:pathLst>
            </a:custGeom>
            <a:ln w="7615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07596" y="4412310"/>
              <a:ext cx="1474470" cy="1026160"/>
            </a:xfrm>
            <a:custGeom>
              <a:avLst/>
              <a:gdLst/>
              <a:ahLst/>
              <a:cxnLst/>
              <a:rect l="l" t="t" r="r" b="b"/>
              <a:pathLst>
                <a:path w="1474470" h="1026160">
                  <a:moveTo>
                    <a:pt x="767940" y="1019018"/>
                  </a:moveTo>
                  <a:lnTo>
                    <a:pt x="23787" y="592336"/>
                  </a:lnTo>
                  <a:lnTo>
                    <a:pt x="7533" y="577583"/>
                  </a:lnTo>
                  <a:lnTo>
                    <a:pt x="0" y="559031"/>
                  </a:lnTo>
                  <a:lnTo>
                    <a:pt x="1715" y="540089"/>
                  </a:lnTo>
                  <a:lnTo>
                    <a:pt x="13207" y="524164"/>
                  </a:lnTo>
                  <a:lnTo>
                    <a:pt x="655513" y="8807"/>
                  </a:lnTo>
                  <a:lnTo>
                    <a:pt x="666852" y="2491"/>
                  </a:lnTo>
                  <a:lnTo>
                    <a:pt x="679763" y="0"/>
                  </a:lnTo>
                  <a:lnTo>
                    <a:pt x="693275" y="1372"/>
                  </a:lnTo>
                  <a:lnTo>
                    <a:pt x="705569" y="6310"/>
                  </a:lnTo>
                  <a:lnTo>
                    <a:pt x="1450996" y="433722"/>
                  </a:lnTo>
                  <a:lnTo>
                    <a:pt x="1466820" y="448083"/>
                  </a:lnTo>
                  <a:lnTo>
                    <a:pt x="1474357" y="466637"/>
                  </a:lnTo>
                  <a:lnTo>
                    <a:pt x="1472643" y="485580"/>
                  </a:lnTo>
                  <a:lnTo>
                    <a:pt x="1461151" y="501505"/>
                  </a:lnTo>
                  <a:lnTo>
                    <a:pt x="818845" y="1016862"/>
                  </a:lnTo>
                  <a:lnTo>
                    <a:pt x="807504" y="1023177"/>
                  </a:lnTo>
                  <a:lnTo>
                    <a:pt x="794591" y="1025667"/>
                  </a:lnTo>
                  <a:lnTo>
                    <a:pt x="781078" y="1024294"/>
                  </a:lnTo>
                  <a:lnTo>
                    <a:pt x="767940" y="1019018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9298" y="6506618"/>
              <a:ext cx="303530" cy="303530"/>
            </a:xfrm>
            <a:custGeom>
              <a:avLst/>
              <a:gdLst/>
              <a:ahLst/>
              <a:cxnLst/>
              <a:rect l="l" t="t" r="r" b="b"/>
              <a:pathLst>
                <a:path w="303529" h="303529">
                  <a:moveTo>
                    <a:pt x="0" y="0"/>
                  </a:moveTo>
                  <a:lnTo>
                    <a:pt x="303369" y="303369"/>
                  </a:lnTo>
                </a:path>
              </a:pathLst>
            </a:custGeom>
            <a:ln w="7615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08758" y="6756076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5" h="188595">
                  <a:moveTo>
                    <a:pt x="0" y="161644"/>
                  </a:moveTo>
                  <a:lnTo>
                    <a:pt x="161644" y="0"/>
                  </a:lnTo>
                  <a:lnTo>
                    <a:pt x="188470" y="188470"/>
                  </a:lnTo>
                  <a:lnTo>
                    <a:pt x="0" y="161644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08758" y="6756076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5" h="188595">
                  <a:moveTo>
                    <a:pt x="161644" y="0"/>
                  </a:moveTo>
                  <a:lnTo>
                    <a:pt x="188470" y="188470"/>
                  </a:lnTo>
                  <a:lnTo>
                    <a:pt x="0" y="161644"/>
                  </a:lnTo>
                  <a:lnTo>
                    <a:pt x="161644" y="0"/>
                  </a:lnTo>
                  <a:close/>
                </a:path>
              </a:pathLst>
            </a:custGeom>
            <a:ln w="7615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15088" y="3550009"/>
              <a:ext cx="635" cy="819785"/>
            </a:xfrm>
            <a:custGeom>
              <a:avLst/>
              <a:gdLst/>
              <a:ahLst/>
              <a:cxnLst/>
              <a:rect l="l" t="t" r="r" b="b"/>
              <a:pathLst>
                <a:path w="634" h="819785">
                  <a:moveTo>
                    <a:pt x="0" y="819544"/>
                  </a:moveTo>
                  <a:lnTo>
                    <a:pt x="557" y="0"/>
                  </a:lnTo>
                </a:path>
              </a:pathLst>
            </a:custGeom>
            <a:ln w="57058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1397" y="3378820"/>
              <a:ext cx="228536" cy="1712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416765" y="2366439"/>
              <a:ext cx="1257300" cy="933450"/>
            </a:xfrm>
            <a:custGeom>
              <a:avLst/>
              <a:gdLst/>
              <a:ahLst/>
              <a:cxnLst/>
              <a:rect l="l" t="t" r="r" b="b"/>
              <a:pathLst>
                <a:path w="1257300" h="933450">
                  <a:moveTo>
                    <a:pt x="1065512" y="933449"/>
                  </a:moveTo>
                  <a:lnTo>
                    <a:pt x="191245" y="933449"/>
                  </a:lnTo>
                  <a:lnTo>
                    <a:pt x="147384" y="928376"/>
                  </a:lnTo>
                  <a:lnTo>
                    <a:pt x="107126" y="913922"/>
                  </a:lnTo>
                  <a:lnTo>
                    <a:pt x="71617" y="891240"/>
                  </a:lnTo>
                  <a:lnTo>
                    <a:pt x="42004" y="861482"/>
                  </a:lnTo>
                  <a:lnTo>
                    <a:pt x="19432" y="825799"/>
                  </a:lnTo>
                  <a:lnTo>
                    <a:pt x="5049" y="785344"/>
                  </a:lnTo>
                  <a:lnTo>
                    <a:pt x="0" y="741269"/>
                  </a:lnTo>
                  <a:lnTo>
                    <a:pt x="0" y="192180"/>
                  </a:lnTo>
                  <a:lnTo>
                    <a:pt x="5049" y="148105"/>
                  </a:lnTo>
                  <a:lnTo>
                    <a:pt x="19432" y="107650"/>
                  </a:lnTo>
                  <a:lnTo>
                    <a:pt x="42004" y="71967"/>
                  </a:lnTo>
                  <a:lnTo>
                    <a:pt x="71617" y="42209"/>
                  </a:lnTo>
                  <a:lnTo>
                    <a:pt x="107126" y="19527"/>
                  </a:lnTo>
                  <a:lnTo>
                    <a:pt x="147384" y="5073"/>
                  </a:lnTo>
                  <a:lnTo>
                    <a:pt x="191245" y="0"/>
                  </a:lnTo>
                  <a:lnTo>
                    <a:pt x="1065512" y="0"/>
                  </a:lnTo>
                  <a:lnTo>
                    <a:pt x="1109373" y="5073"/>
                  </a:lnTo>
                  <a:lnTo>
                    <a:pt x="1149632" y="19527"/>
                  </a:lnTo>
                  <a:lnTo>
                    <a:pt x="1185140" y="42209"/>
                  </a:lnTo>
                  <a:lnTo>
                    <a:pt x="1214754" y="71967"/>
                  </a:lnTo>
                  <a:lnTo>
                    <a:pt x="1237325" y="107650"/>
                  </a:lnTo>
                  <a:lnTo>
                    <a:pt x="1251709" y="148105"/>
                  </a:lnTo>
                  <a:lnTo>
                    <a:pt x="1256758" y="192180"/>
                  </a:lnTo>
                  <a:lnTo>
                    <a:pt x="1256758" y="741269"/>
                  </a:lnTo>
                  <a:lnTo>
                    <a:pt x="1251709" y="785344"/>
                  </a:lnTo>
                  <a:lnTo>
                    <a:pt x="1237325" y="825799"/>
                  </a:lnTo>
                  <a:lnTo>
                    <a:pt x="1214754" y="861482"/>
                  </a:lnTo>
                  <a:lnTo>
                    <a:pt x="1185140" y="891240"/>
                  </a:lnTo>
                  <a:lnTo>
                    <a:pt x="1149632" y="913922"/>
                  </a:lnTo>
                  <a:lnTo>
                    <a:pt x="1109373" y="928376"/>
                  </a:lnTo>
                  <a:lnTo>
                    <a:pt x="1065512" y="933449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8008" y="3457112"/>
              <a:ext cx="5715" cy="552450"/>
            </a:xfrm>
            <a:custGeom>
              <a:avLst/>
              <a:gdLst/>
              <a:ahLst/>
              <a:cxnLst/>
              <a:rect l="l" t="t" r="r" b="b"/>
              <a:pathLst>
                <a:path w="5715" h="552450">
                  <a:moveTo>
                    <a:pt x="2658" y="-38099"/>
                  </a:moveTo>
                  <a:lnTo>
                    <a:pt x="2658" y="589946"/>
                  </a:lnTo>
                </a:path>
              </a:pathLst>
            </a:custGeom>
            <a:ln w="81516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53345" y="3266169"/>
              <a:ext cx="228600" cy="154305"/>
            </a:xfrm>
            <a:custGeom>
              <a:avLst/>
              <a:gdLst/>
              <a:ahLst/>
              <a:cxnLst/>
              <a:rect l="l" t="t" r="r" b="b"/>
              <a:pathLst>
                <a:path w="228600" h="154304">
                  <a:moveTo>
                    <a:pt x="228589" y="151652"/>
                  </a:moveTo>
                  <a:lnTo>
                    <a:pt x="0" y="153854"/>
                  </a:lnTo>
                  <a:lnTo>
                    <a:pt x="112822" y="0"/>
                  </a:lnTo>
                  <a:lnTo>
                    <a:pt x="228589" y="15165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53345" y="3266169"/>
              <a:ext cx="228600" cy="154305"/>
            </a:xfrm>
            <a:custGeom>
              <a:avLst/>
              <a:gdLst/>
              <a:ahLst/>
              <a:cxnLst/>
              <a:rect l="l" t="t" r="r" b="b"/>
              <a:pathLst>
                <a:path w="228600" h="154304">
                  <a:moveTo>
                    <a:pt x="0" y="153854"/>
                  </a:moveTo>
                  <a:lnTo>
                    <a:pt x="112822" y="0"/>
                  </a:lnTo>
                  <a:lnTo>
                    <a:pt x="228589" y="151652"/>
                  </a:lnTo>
                  <a:lnTo>
                    <a:pt x="0" y="153854"/>
                  </a:lnTo>
                  <a:close/>
                </a:path>
              </a:pathLst>
            </a:custGeom>
            <a:ln w="76256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38042" y="2888968"/>
            <a:ext cx="2876550" cy="6987540"/>
            <a:chOff x="1638042" y="2888968"/>
            <a:chExt cx="2876550" cy="6987540"/>
          </a:xfrm>
        </p:grpSpPr>
        <p:sp>
          <p:nvSpPr>
            <p:cNvPr id="36" name="object 36"/>
            <p:cNvSpPr/>
            <p:nvPr/>
          </p:nvSpPr>
          <p:spPr>
            <a:xfrm>
              <a:off x="2402567" y="2888968"/>
              <a:ext cx="1283335" cy="889635"/>
            </a:xfrm>
            <a:custGeom>
              <a:avLst/>
              <a:gdLst/>
              <a:ahLst/>
              <a:cxnLst/>
              <a:rect l="l" t="t" r="r" b="b"/>
              <a:pathLst>
                <a:path w="1283335" h="889635">
                  <a:moveTo>
                    <a:pt x="669729" y="883615"/>
                  </a:moveTo>
                  <a:lnTo>
                    <a:pt x="20801" y="511533"/>
                  </a:lnTo>
                  <a:lnTo>
                    <a:pt x="6611" y="498696"/>
                  </a:lnTo>
                  <a:lnTo>
                    <a:pt x="0" y="482592"/>
                  </a:lnTo>
                  <a:lnTo>
                    <a:pt x="1436" y="466176"/>
                  </a:lnTo>
                  <a:lnTo>
                    <a:pt x="11391" y="452405"/>
                  </a:lnTo>
                  <a:lnTo>
                    <a:pt x="568886" y="7562"/>
                  </a:lnTo>
                  <a:lnTo>
                    <a:pt x="578737" y="2121"/>
                  </a:lnTo>
                  <a:lnTo>
                    <a:pt x="589966" y="0"/>
                  </a:lnTo>
                  <a:lnTo>
                    <a:pt x="601730" y="1230"/>
                  </a:lnTo>
                  <a:lnTo>
                    <a:pt x="612444" y="5546"/>
                  </a:lnTo>
                  <a:lnTo>
                    <a:pt x="1262484" y="378265"/>
                  </a:lnTo>
                  <a:lnTo>
                    <a:pt x="1276298" y="390761"/>
                  </a:lnTo>
                  <a:lnTo>
                    <a:pt x="1282913" y="406867"/>
                  </a:lnTo>
                  <a:lnTo>
                    <a:pt x="1281477" y="423283"/>
                  </a:lnTo>
                  <a:lnTo>
                    <a:pt x="1271522" y="437054"/>
                  </a:lnTo>
                  <a:lnTo>
                    <a:pt x="714027" y="881897"/>
                  </a:lnTo>
                  <a:lnTo>
                    <a:pt x="704175" y="887337"/>
                  </a:lnTo>
                  <a:lnTo>
                    <a:pt x="692944" y="889458"/>
                  </a:lnTo>
                  <a:lnTo>
                    <a:pt x="681180" y="888227"/>
                  </a:lnTo>
                  <a:lnTo>
                    <a:pt x="669729" y="883615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1480" y="3296173"/>
              <a:ext cx="705485" cy="3175"/>
            </a:xfrm>
            <a:custGeom>
              <a:avLst/>
              <a:gdLst/>
              <a:ahLst/>
              <a:cxnLst/>
              <a:rect l="l" t="t" r="r" b="b"/>
              <a:pathLst>
                <a:path w="705485" h="3175">
                  <a:moveTo>
                    <a:pt x="0" y="0"/>
                  </a:moveTo>
                  <a:lnTo>
                    <a:pt x="705076" y="2985"/>
                  </a:lnTo>
                </a:path>
              </a:pathLst>
            </a:custGeom>
            <a:ln w="5714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2658" y="3292793"/>
              <a:ext cx="0" cy="5962650"/>
            </a:xfrm>
            <a:custGeom>
              <a:avLst/>
              <a:gdLst/>
              <a:ahLst/>
              <a:cxnLst/>
              <a:rect l="l" t="t" r="r" b="b"/>
              <a:pathLst>
                <a:path h="5962650">
                  <a:moveTo>
                    <a:pt x="0" y="5962619"/>
                  </a:moveTo>
                  <a:lnTo>
                    <a:pt x="0" y="0"/>
                  </a:lnTo>
                </a:path>
              </a:pathLst>
            </a:custGeom>
            <a:ln w="5718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05127" y="9244465"/>
              <a:ext cx="581025" cy="10795"/>
            </a:xfrm>
            <a:custGeom>
              <a:avLst/>
              <a:gdLst/>
              <a:ahLst/>
              <a:cxnLst/>
              <a:rect l="l" t="t" r="r" b="b"/>
              <a:pathLst>
                <a:path w="581025" h="10795">
                  <a:moveTo>
                    <a:pt x="0" y="0"/>
                  </a:moveTo>
                  <a:lnTo>
                    <a:pt x="580714" y="10519"/>
                  </a:lnTo>
                </a:path>
              </a:pathLst>
            </a:custGeom>
            <a:ln w="5715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2163" y="8663731"/>
              <a:ext cx="1748155" cy="1212850"/>
            </a:xfrm>
            <a:custGeom>
              <a:avLst/>
              <a:gdLst/>
              <a:ahLst/>
              <a:cxnLst/>
              <a:rect l="l" t="t" r="r" b="b"/>
              <a:pathLst>
                <a:path w="1748154" h="1212850">
                  <a:moveTo>
                    <a:pt x="912270" y="1204557"/>
                  </a:moveTo>
                  <a:lnTo>
                    <a:pt x="28324" y="697721"/>
                  </a:lnTo>
                  <a:lnTo>
                    <a:pt x="8998" y="680229"/>
                  </a:lnTo>
                  <a:lnTo>
                    <a:pt x="0" y="658279"/>
                  </a:lnTo>
                  <a:lnTo>
                    <a:pt x="1968" y="635899"/>
                  </a:lnTo>
                  <a:lnTo>
                    <a:pt x="15541" y="617119"/>
                  </a:lnTo>
                  <a:lnTo>
                    <a:pt x="775426" y="10323"/>
                  </a:lnTo>
                  <a:lnTo>
                    <a:pt x="788850" y="2899"/>
                  </a:lnTo>
                  <a:lnTo>
                    <a:pt x="804152" y="0"/>
                  </a:lnTo>
                  <a:lnTo>
                    <a:pt x="820180" y="1669"/>
                  </a:lnTo>
                  <a:lnTo>
                    <a:pt x="834769" y="7544"/>
                  </a:lnTo>
                  <a:lnTo>
                    <a:pt x="1720240" y="515254"/>
                  </a:lnTo>
                  <a:lnTo>
                    <a:pt x="1739051" y="532278"/>
                  </a:lnTo>
                  <a:lnTo>
                    <a:pt x="1748053" y="554230"/>
                  </a:lnTo>
                  <a:lnTo>
                    <a:pt x="1746086" y="576611"/>
                  </a:lnTo>
                  <a:lnTo>
                    <a:pt x="1732514" y="595391"/>
                  </a:lnTo>
                  <a:lnTo>
                    <a:pt x="972628" y="1202187"/>
                  </a:lnTo>
                  <a:lnTo>
                    <a:pt x="959202" y="1209610"/>
                  </a:lnTo>
                  <a:lnTo>
                    <a:pt x="943897" y="1212507"/>
                  </a:lnTo>
                  <a:lnTo>
                    <a:pt x="927869" y="1210838"/>
                  </a:lnTo>
                  <a:lnTo>
                    <a:pt x="912270" y="1204557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40347" y="7973083"/>
              <a:ext cx="3175" cy="467995"/>
            </a:xfrm>
            <a:custGeom>
              <a:avLst/>
              <a:gdLst/>
              <a:ahLst/>
              <a:cxnLst/>
              <a:rect l="l" t="t" r="r" b="b"/>
              <a:pathLst>
                <a:path w="3175" h="467995">
                  <a:moveTo>
                    <a:pt x="0" y="0"/>
                  </a:moveTo>
                  <a:lnTo>
                    <a:pt x="3139" y="467789"/>
                  </a:lnTo>
                </a:path>
              </a:pathLst>
            </a:custGeom>
            <a:ln w="5687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475" y="8440252"/>
              <a:ext cx="228402" cy="17127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073594" y="4044285"/>
              <a:ext cx="3810" cy="391795"/>
            </a:xfrm>
            <a:custGeom>
              <a:avLst/>
              <a:gdLst/>
              <a:ahLst/>
              <a:cxnLst/>
              <a:rect l="l" t="t" r="r" b="b"/>
              <a:pathLst>
                <a:path w="3810" h="391795">
                  <a:moveTo>
                    <a:pt x="1887" y="-29496"/>
                  </a:moveTo>
                  <a:lnTo>
                    <a:pt x="1887" y="421239"/>
                  </a:lnTo>
                </a:path>
              </a:pathLst>
            </a:custGeom>
            <a:ln w="62767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089" y="3873496"/>
              <a:ext cx="234461" cy="17197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666617" y="5467013"/>
              <a:ext cx="220979" cy="221615"/>
            </a:xfrm>
            <a:custGeom>
              <a:avLst/>
              <a:gdLst/>
              <a:ahLst/>
              <a:cxnLst/>
              <a:rect l="l" t="t" r="r" b="b"/>
              <a:pathLst>
                <a:path w="220980" h="221614">
                  <a:moveTo>
                    <a:pt x="0" y="221586"/>
                  </a:moveTo>
                  <a:lnTo>
                    <a:pt x="220597" y="0"/>
                  </a:lnTo>
                </a:path>
              </a:pathLst>
            </a:custGeom>
            <a:ln w="57392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051" y="5336161"/>
              <a:ext cx="199560" cy="1996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17783" y="4464258"/>
              <a:ext cx="1990725" cy="923925"/>
            </a:xfrm>
            <a:custGeom>
              <a:avLst/>
              <a:gdLst/>
              <a:ahLst/>
              <a:cxnLst/>
              <a:rect l="l" t="t" r="r" b="b"/>
              <a:pathLst>
                <a:path w="1990725" h="923925">
                  <a:moveTo>
                    <a:pt x="1938659" y="923924"/>
                  </a:moveTo>
                  <a:lnTo>
                    <a:pt x="52008" y="923924"/>
                  </a:lnTo>
                  <a:lnTo>
                    <a:pt x="31792" y="919817"/>
                  </a:lnTo>
                  <a:lnTo>
                    <a:pt x="15257" y="908626"/>
                  </a:lnTo>
                  <a:lnTo>
                    <a:pt x="4096" y="892047"/>
                  </a:lnTo>
                  <a:lnTo>
                    <a:pt x="0" y="871776"/>
                  </a:lnTo>
                  <a:lnTo>
                    <a:pt x="0" y="52148"/>
                  </a:lnTo>
                  <a:lnTo>
                    <a:pt x="4096" y="31877"/>
                  </a:lnTo>
                  <a:lnTo>
                    <a:pt x="15257" y="15298"/>
                  </a:lnTo>
                  <a:lnTo>
                    <a:pt x="31792" y="4107"/>
                  </a:lnTo>
                  <a:lnTo>
                    <a:pt x="52008" y="0"/>
                  </a:lnTo>
                  <a:lnTo>
                    <a:pt x="1938659" y="0"/>
                  </a:lnTo>
                  <a:lnTo>
                    <a:pt x="1958875" y="4107"/>
                  </a:lnTo>
                  <a:lnTo>
                    <a:pt x="1975410" y="15298"/>
                  </a:lnTo>
                  <a:lnTo>
                    <a:pt x="1986571" y="31877"/>
                  </a:lnTo>
                  <a:lnTo>
                    <a:pt x="1990668" y="52148"/>
                  </a:lnTo>
                  <a:lnTo>
                    <a:pt x="1990668" y="871776"/>
                  </a:lnTo>
                  <a:lnTo>
                    <a:pt x="1986571" y="892047"/>
                  </a:lnTo>
                  <a:lnTo>
                    <a:pt x="1975410" y="908626"/>
                  </a:lnTo>
                  <a:lnTo>
                    <a:pt x="1958875" y="919817"/>
                  </a:lnTo>
                  <a:lnTo>
                    <a:pt x="1938659" y="923924"/>
                  </a:lnTo>
                  <a:close/>
                </a:path>
              </a:pathLst>
            </a:custGeom>
            <a:solidFill>
              <a:srgbClr val="FE6B18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706319" y="6761020"/>
            <a:ext cx="380365" cy="380365"/>
            <a:chOff x="1706319" y="6761020"/>
            <a:chExt cx="380365" cy="380365"/>
          </a:xfrm>
        </p:grpSpPr>
        <p:sp>
          <p:nvSpPr>
            <p:cNvPr id="49" name="object 49"/>
            <p:cNvSpPr/>
            <p:nvPr/>
          </p:nvSpPr>
          <p:spPr>
            <a:xfrm>
              <a:off x="1734894" y="6789595"/>
              <a:ext cx="221615" cy="221615"/>
            </a:xfrm>
            <a:custGeom>
              <a:avLst/>
              <a:gdLst/>
              <a:ahLst/>
              <a:cxnLst/>
              <a:rect l="l" t="t" r="r" b="b"/>
              <a:pathLst>
                <a:path w="221614" h="221615">
                  <a:moveTo>
                    <a:pt x="0" y="0"/>
                  </a:moveTo>
                  <a:lnTo>
                    <a:pt x="221092" y="221092"/>
                  </a:lnTo>
                </a:path>
              </a:pathLst>
            </a:custGeom>
            <a:ln w="5739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7004" y="6941704"/>
              <a:ext cx="199607" cy="19960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575697" y="2430238"/>
            <a:ext cx="8439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36195" algn="ctr">
              <a:lnSpc>
                <a:spcPct val="113599"/>
              </a:lnSpc>
              <a:spcBef>
                <a:spcPts val="95"/>
              </a:spcBef>
            </a:pPr>
            <a:r>
              <a:rPr sz="1100" b="1" spc="-15" dirty="0">
                <a:latin typeface="Arial"/>
                <a:cs typeface="Arial"/>
              </a:rPr>
              <a:t>80-20 Split </a:t>
            </a:r>
            <a:r>
              <a:rPr sz="1100" b="1" spc="-10" dirty="0">
                <a:latin typeface="Arial"/>
                <a:cs typeface="Arial"/>
              </a:rPr>
              <a:t> with 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stratificatio</a:t>
            </a:r>
            <a:r>
              <a:rPr sz="1100" b="1" dirty="0">
                <a:latin typeface="Arial"/>
                <a:cs typeface="Arial"/>
              </a:rPr>
              <a:t>n 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Target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207237" y="2202968"/>
            <a:ext cx="1280795" cy="1143635"/>
          </a:xfrm>
          <a:custGeom>
            <a:avLst/>
            <a:gdLst/>
            <a:ahLst/>
            <a:cxnLst/>
            <a:rect l="l" t="t" r="r" b="b"/>
            <a:pathLst>
              <a:path w="1280794" h="1143635">
                <a:moveTo>
                  <a:pt x="895460" y="1143161"/>
                </a:moveTo>
                <a:lnTo>
                  <a:pt x="384718" y="1143161"/>
                </a:lnTo>
                <a:lnTo>
                  <a:pt x="350967" y="1138683"/>
                </a:lnTo>
                <a:lnTo>
                  <a:pt x="293455" y="1105482"/>
                </a:lnTo>
                <a:lnTo>
                  <a:pt x="17332" y="636236"/>
                </a:lnTo>
                <a:lnTo>
                  <a:pt x="0" y="571574"/>
                </a:lnTo>
                <a:lnTo>
                  <a:pt x="4333" y="538377"/>
                </a:lnTo>
                <a:lnTo>
                  <a:pt x="272703" y="64655"/>
                </a:lnTo>
                <a:lnTo>
                  <a:pt x="320044" y="17322"/>
                </a:lnTo>
                <a:lnTo>
                  <a:pt x="384718" y="0"/>
                </a:lnTo>
                <a:lnTo>
                  <a:pt x="895460" y="0"/>
                </a:lnTo>
                <a:lnTo>
                  <a:pt x="960128" y="17322"/>
                </a:lnTo>
                <a:lnTo>
                  <a:pt x="1007475" y="64655"/>
                </a:lnTo>
                <a:lnTo>
                  <a:pt x="1262846" y="506924"/>
                </a:lnTo>
                <a:lnTo>
                  <a:pt x="1280167" y="571574"/>
                </a:lnTo>
                <a:lnTo>
                  <a:pt x="1275837" y="604775"/>
                </a:lnTo>
                <a:lnTo>
                  <a:pt x="1007475" y="1078505"/>
                </a:lnTo>
                <a:lnTo>
                  <a:pt x="960128" y="1125833"/>
                </a:lnTo>
                <a:lnTo>
                  <a:pt x="895460" y="1143161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269506" y="2664348"/>
            <a:ext cx="11537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0" dirty="0">
                <a:latin typeface="Arial"/>
                <a:cs typeface="Arial"/>
              </a:rPr>
              <a:t>MODELLIN</a:t>
            </a:r>
            <a:r>
              <a:rPr sz="1500" b="1" spc="5" dirty="0"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563153" y="3660591"/>
            <a:ext cx="1117600" cy="774700"/>
          </a:xfrm>
          <a:custGeom>
            <a:avLst/>
            <a:gdLst/>
            <a:ahLst/>
            <a:cxnLst/>
            <a:rect l="l" t="t" r="r" b="b"/>
            <a:pathLst>
              <a:path w="1117600" h="774700">
                <a:moveTo>
                  <a:pt x="583288" y="769060"/>
                </a:moveTo>
                <a:lnTo>
                  <a:pt x="18122" y="445006"/>
                </a:lnTo>
                <a:lnTo>
                  <a:pt x="5762" y="433828"/>
                </a:lnTo>
                <a:lnTo>
                  <a:pt x="0" y="419810"/>
                </a:lnTo>
                <a:lnTo>
                  <a:pt x="1245" y="405524"/>
                </a:lnTo>
                <a:lnTo>
                  <a:pt x="9908" y="393542"/>
                </a:lnTo>
                <a:lnTo>
                  <a:pt x="495182" y="6575"/>
                </a:lnTo>
                <a:lnTo>
                  <a:pt x="503757" y="1842"/>
                </a:lnTo>
                <a:lnTo>
                  <a:pt x="513534" y="0"/>
                </a:lnTo>
                <a:lnTo>
                  <a:pt x="523777" y="1074"/>
                </a:lnTo>
                <a:lnTo>
                  <a:pt x="533101" y="4832"/>
                </a:lnTo>
                <a:lnTo>
                  <a:pt x="1099245" y="329446"/>
                </a:lnTo>
                <a:lnTo>
                  <a:pt x="1111275" y="340324"/>
                </a:lnTo>
                <a:lnTo>
                  <a:pt x="1117040" y="354344"/>
                </a:lnTo>
                <a:lnTo>
                  <a:pt x="1115796" y="368631"/>
                </a:lnTo>
                <a:lnTo>
                  <a:pt x="1107132" y="380613"/>
                </a:lnTo>
                <a:lnTo>
                  <a:pt x="621859" y="767580"/>
                </a:lnTo>
                <a:lnTo>
                  <a:pt x="613283" y="772312"/>
                </a:lnTo>
                <a:lnTo>
                  <a:pt x="603504" y="774153"/>
                </a:lnTo>
                <a:lnTo>
                  <a:pt x="593260" y="773078"/>
                </a:lnTo>
                <a:lnTo>
                  <a:pt x="583288" y="769060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6914732" y="2685770"/>
            <a:ext cx="6579870" cy="3563620"/>
            <a:chOff x="6914732" y="2685770"/>
            <a:chExt cx="6579870" cy="3563620"/>
          </a:xfrm>
        </p:grpSpPr>
        <p:sp>
          <p:nvSpPr>
            <p:cNvPr id="56" name="object 56"/>
            <p:cNvSpPr/>
            <p:nvPr/>
          </p:nvSpPr>
          <p:spPr>
            <a:xfrm>
              <a:off x="11705742" y="2800292"/>
              <a:ext cx="342265" cy="1905"/>
            </a:xfrm>
            <a:custGeom>
              <a:avLst/>
              <a:gdLst/>
              <a:ahLst/>
              <a:cxnLst/>
              <a:rect l="l" t="t" r="r" b="b"/>
              <a:pathLst>
                <a:path w="342265" h="1905">
                  <a:moveTo>
                    <a:pt x="-28575" y="810"/>
                  </a:moveTo>
                  <a:lnTo>
                    <a:pt x="370610" y="810"/>
                  </a:lnTo>
                </a:path>
              </a:pathLst>
            </a:custGeom>
            <a:ln w="5877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7409" y="2685770"/>
              <a:ext cx="172533" cy="22877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834875" y="3388257"/>
              <a:ext cx="11430" cy="2734310"/>
            </a:xfrm>
            <a:custGeom>
              <a:avLst/>
              <a:gdLst/>
              <a:ahLst/>
              <a:cxnLst/>
              <a:rect l="l" t="t" r="r" b="b"/>
              <a:pathLst>
                <a:path w="11429" h="2734310">
                  <a:moveTo>
                    <a:pt x="0" y="2733809"/>
                  </a:moveTo>
                  <a:lnTo>
                    <a:pt x="11075" y="0"/>
                  </a:lnTo>
                </a:path>
              </a:pathLst>
            </a:custGeom>
            <a:ln w="7613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874299" y="411536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1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293029" y="4001068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228599"/>
                  </a:moveTo>
                  <a:lnTo>
                    <a:pt x="0" y="0"/>
                  </a:lnTo>
                  <a:lnTo>
                    <a:pt x="152715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293029" y="4001068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0"/>
                  </a:moveTo>
                  <a:lnTo>
                    <a:pt x="152715" y="1142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7630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884341" y="51024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1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303072" y="4988154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228599"/>
                  </a:moveTo>
                  <a:lnTo>
                    <a:pt x="0" y="0"/>
                  </a:lnTo>
                  <a:lnTo>
                    <a:pt x="152715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303072" y="4988154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0"/>
                  </a:moveTo>
                  <a:lnTo>
                    <a:pt x="152715" y="1142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7630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874299" y="609634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551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293029" y="5982046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228599"/>
                  </a:moveTo>
                  <a:lnTo>
                    <a:pt x="0" y="0"/>
                  </a:lnTo>
                  <a:lnTo>
                    <a:pt x="152715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293029" y="5982046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4" h="228600">
                  <a:moveTo>
                    <a:pt x="0" y="0"/>
                  </a:moveTo>
                  <a:lnTo>
                    <a:pt x="152715" y="1142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7630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14732" y="4008700"/>
              <a:ext cx="1990725" cy="923925"/>
            </a:xfrm>
            <a:custGeom>
              <a:avLst/>
              <a:gdLst/>
              <a:ahLst/>
              <a:cxnLst/>
              <a:rect l="l" t="t" r="r" b="b"/>
              <a:pathLst>
                <a:path w="1990725" h="923925">
                  <a:moveTo>
                    <a:pt x="1938659" y="923924"/>
                  </a:moveTo>
                  <a:lnTo>
                    <a:pt x="52008" y="923924"/>
                  </a:lnTo>
                  <a:lnTo>
                    <a:pt x="31792" y="919817"/>
                  </a:lnTo>
                  <a:lnTo>
                    <a:pt x="15257" y="908626"/>
                  </a:lnTo>
                  <a:lnTo>
                    <a:pt x="4096" y="892047"/>
                  </a:lnTo>
                  <a:lnTo>
                    <a:pt x="0" y="871776"/>
                  </a:lnTo>
                  <a:lnTo>
                    <a:pt x="0" y="52148"/>
                  </a:lnTo>
                  <a:lnTo>
                    <a:pt x="4096" y="31877"/>
                  </a:lnTo>
                  <a:lnTo>
                    <a:pt x="15257" y="15298"/>
                  </a:lnTo>
                  <a:lnTo>
                    <a:pt x="31792" y="4107"/>
                  </a:lnTo>
                  <a:lnTo>
                    <a:pt x="52008" y="0"/>
                  </a:lnTo>
                  <a:lnTo>
                    <a:pt x="1938659" y="0"/>
                  </a:lnTo>
                  <a:lnTo>
                    <a:pt x="1958875" y="4107"/>
                  </a:lnTo>
                  <a:lnTo>
                    <a:pt x="1975410" y="15298"/>
                  </a:lnTo>
                  <a:lnTo>
                    <a:pt x="1986571" y="31877"/>
                  </a:lnTo>
                  <a:lnTo>
                    <a:pt x="1990668" y="52148"/>
                  </a:lnTo>
                  <a:lnTo>
                    <a:pt x="1990668" y="871776"/>
                  </a:lnTo>
                  <a:lnTo>
                    <a:pt x="1986571" y="892047"/>
                  </a:lnTo>
                  <a:lnTo>
                    <a:pt x="1975410" y="908626"/>
                  </a:lnTo>
                  <a:lnTo>
                    <a:pt x="1958875" y="919817"/>
                  </a:lnTo>
                  <a:lnTo>
                    <a:pt x="1938659" y="923924"/>
                  </a:lnTo>
                  <a:close/>
                </a:path>
              </a:pathLst>
            </a:custGeom>
            <a:solidFill>
              <a:srgbClr val="FE6B18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3696782" y="3916673"/>
            <a:ext cx="8470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5" dirty="0">
                <a:latin typeface="Arial"/>
                <a:cs typeface="Arial"/>
              </a:rPr>
              <a:t>XGBOOS</a:t>
            </a:r>
            <a:r>
              <a:rPr sz="1300" b="1" spc="10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573196" y="4674727"/>
            <a:ext cx="1117600" cy="774700"/>
          </a:xfrm>
          <a:custGeom>
            <a:avLst/>
            <a:gdLst/>
            <a:ahLst/>
            <a:cxnLst/>
            <a:rect l="l" t="t" r="r" b="b"/>
            <a:pathLst>
              <a:path w="1117600" h="774700">
                <a:moveTo>
                  <a:pt x="583288" y="769060"/>
                </a:moveTo>
                <a:lnTo>
                  <a:pt x="18122" y="445006"/>
                </a:lnTo>
                <a:lnTo>
                  <a:pt x="5762" y="433828"/>
                </a:lnTo>
                <a:lnTo>
                  <a:pt x="0" y="419810"/>
                </a:lnTo>
                <a:lnTo>
                  <a:pt x="1245" y="405524"/>
                </a:lnTo>
                <a:lnTo>
                  <a:pt x="9908" y="393542"/>
                </a:lnTo>
                <a:lnTo>
                  <a:pt x="495182" y="6575"/>
                </a:lnTo>
                <a:lnTo>
                  <a:pt x="503757" y="1842"/>
                </a:lnTo>
                <a:lnTo>
                  <a:pt x="513534" y="0"/>
                </a:lnTo>
                <a:lnTo>
                  <a:pt x="523777" y="1074"/>
                </a:lnTo>
                <a:lnTo>
                  <a:pt x="533103" y="4832"/>
                </a:lnTo>
                <a:lnTo>
                  <a:pt x="1099244" y="329446"/>
                </a:lnTo>
                <a:lnTo>
                  <a:pt x="1111275" y="340324"/>
                </a:lnTo>
                <a:lnTo>
                  <a:pt x="1117040" y="354344"/>
                </a:lnTo>
                <a:lnTo>
                  <a:pt x="1115796" y="368631"/>
                </a:lnTo>
                <a:lnTo>
                  <a:pt x="1107132" y="380613"/>
                </a:lnTo>
                <a:lnTo>
                  <a:pt x="621859" y="767580"/>
                </a:lnTo>
                <a:lnTo>
                  <a:pt x="613283" y="772312"/>
                </a:lnTo>
                <a:lnTo>
                  <a:pt x="603504" y="774153"/>
                </a:lnTo>
                <a:lnTo>
                  <a:pt x="593260" y="773078"/>
                </a:lnTo>
                <a:lnTo>
                  <a:pt x="583288" y="769060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3754599" y="4930809"/>
            <a:ext cx="7518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5" dirty="0">
                <a:latin typeface="Arial"/>
                <a:cs typeface="Arial"/>
              </a:rPr>
              <a:t>CatBoost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3563153" y="5671292"/>
            <a:ext cx="1117600" cy="774700"/>
          </a:xfrm>
          <a:custGeom>
            <a:avLst/>
            <a:gdLst/>
            <a:ahLst/>
            <a:cxnLst/>
            <a:rect l="l" t="t" r="r" b="b"/>
            <a:pathLst>
              <a:path w="1117600" h="774700">
                <a:moveTo>
                  <a:pt x="583288" y="769060"/>
                </a:moveTo>
                <a:lnTo>
                  <a:pt x="18122" y="445006"/>
                </a:lnTo>
                <a:lnTo>
                  <a:pt x="5762" y="433828"/>
                </a:lnTo>
                <a:lnTo>
                  <a:pt x="0" y="419810"/>
                </a:lnTo>
                <a:lnTo>
                  <a:pt x="1245" y="405524"/>
                </a:lnTo>
                <a:lnTo>
                  <a:pt x="9908" y="393542"/>
                </a:lnTo>
                <a:lnTo>
                  <a:pt x="495182" y="6575"/>
                </a:lnTo>
                <a:lnTo>
                  <a:pt x="503757" y="1842"/>
                </a:lnTo>
                <a:lnTo>
                  <a:pt x="513534" y="0"/>
                </a:lnTo>
                <a:lnTo>
                  <a:pt x="523777" y="1074"/>
                </a:lnTo>
                <a:lnTo>
                  <a:pt x="533095" y="4829"/>
                </a:lnTo>
                <a:lnTo>
                  <a:pt x="1099248" y="329450"/>
                </a:lnTo>
                <a:lnTo>
                  <a:pt x="1111275" y="340324"/>
                </a:lnTo>
                <a:lnTo>
                  <a:pt x="1117040" y="354344"/>
                </a:lnTo>
                <a:lnTo>
                  <a:pt x="1115796" y="368631"/>
                </a:lnTo>
                <a:lnTo>
                  <a:pt x="1107132" y="380613"/>
                </a:lnTo>
                <a:lnTo>
                  <a:pt x="621859" y="767580"/>
                </a:lnTo>
                <a:lnTo>
                  <a:pt x="613283" y="772312"/>
                </a:lnTo>
                <a:lnTo>
                  <a:pt x="603504" y="774153"/>
                </a:lnTo>
                <a:lnTo>
                  <a:pt x="593260" y="773078"/>
                </a:lnTo>
                <a:lnTo>
                  <a:pt x="583288" y="769060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3716725" y="5927380"/>
            <a:ext cx="80708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5" dirty="0">
                <a:latin typeface="Arial"/>
                <a:cs typeface="Arial"/>
              </a:rPr>
              <a:t>L</a:t>
            </a:r>
            <a:r>
              <a:rPr sz="1300" b="1" spc="-2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ghtGB</a:t>
            </a:r>
            <a:r>
              <a:rPr sz="1300" b="1" spc="10" dirty="0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667496" y="3970035"/>
            <a:ext cx="3181985" cy="4907915"/>
            <a:chOff x="14667496" y="3970035"/>
            <a:chExt cx="3181985" cy="4907915"/>
          </a:xfrm>
        </p:grpSpPr>
        <p:sp>
          <p:nvSpPr>
            <p:cNvPr id="75" name="object 75"/>
            <p:cNvSpPr/>
            <p:nvPr/>
          </p:nvSpPr>
          <p:spPr>
            <a:xfrm>
              <a:off x="14705596" y="4008135"/>
              <a:ext cx="248285" cy="1270"/>
            </a:xfrm>
            <a:custGeom>
              <a:avLst/>
              <a:gdLst/>
              <a:ahLst/>
              <a:cxnLst/>
              <a:rect l="l" t="t" r="r" b="b"/>
              <a:pathLst>
                <a:path w="248284" h="1270">
                  <a:moveTo>
                    <a:pt x="247937" y="113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705596" y="5040285"/>
              <a:ext cx="248285" cy="1270"/>
            </a:xfrm>
            <a:custGeom>
              <a:avLst/>
              <a:gdLst/>
              <a:ahLst/>
              <a:cxnLst/>
              <a:rect l="l" t="t" r="r" b="b"/>
              <a:pathLst>
                <a:path w="248284" h="1270">
                  <a:moveTo>
                    <a:pt x="247937" y="113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705596" y="6021851"/>
              <a:ext cx="248285" cy="1270"/>
            </a:xfrm>
            <a:custGeom>
              <a:avLst/>
              <a:gdLst/>
              <a:ahLst/>
              <a:cxnLst/>
              <a:rect l="l" t="t" r="r" b="b"/>
              <a:pathLst>
                <a:path w="248284" h="1270">
                  <a:moveTo>
                    <a:pt x="247937" y="113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772178" y="4034682"/>
              <a:ext cx="766445" cy="996950"/>
            </a:xfrm>
            <a:custGeom>
              <a:avLst/>
              <a:gdLst/>
              <a:ahLst/>
              <a:cxnLst/>
              <a:rect l="l" t="t" r="r" b="b"/>
              <a:pathLst>
                <a:path w="766444" h="996950">
                  <a:moveTo>
                    <a:pt x="766246" y="996644"/>
                  </a:moveTo>
                  <a:lnTo>
                    <a:pt x="0" y="0"/>
                  </a:lnTo>
                </a:path>
              </a:pathLst>
            </a:custGeom>
            <a:ln w="7636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793981" y="5050986"/>
              <a:ext cx="1391285" cy="0"/>
            </a:xfrm>
            <a:custGeom>
              <a:avLst/>
              <a:gdLst/>
              <a:ahLst/>
              <a:cxnLst/>
              <a:rect l="l" t="t" r="r" b="b"/>
              <a:pathLst>
                <a:path w="1391284">
                  <a:moveTo>
                    <a:pt x="1390884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773672" y="5070177"/>
              <a:ext cx="765175" cy="912494"/>
            </a:xfrm>
            <a:custGeom>
              <a:avLst/>
              <a:gdLst/>
              <a:ahLst/>
              <a:cxnLst/>
              <a:rect l="l" t="t" r="r" b="b"/>
              <a:pathLst>
                <a:path w="765175" h="912495">
                  <a:moveTo>
                    <a:pt x="764585" y="0"/>
                  </a:moveTo>
                  <a:lnTo>
                    <a:pt x="0" y="912459"/>
                  </a:lnTo>
                </a:path>
              </a:pathLst>
            </a:custGeom>
            <a:ln w="76347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84702" y="5076902"/>
              <a:ext cx="0" cy="991235"/>
            </a:xfrm>
            <a:custGeom>
              <a:avLst/>
              <a:gdLst/>
              <a:ahLst/>
              <a:cxnLst/>
              <a:rect l="l" t="t" r="r" b="b"/>
              <a:pathLst>
                <a:path h="991235">
                  <a:moveTo>
                    <a:pt x="0" y="990649"/>
                  </a:moveTo>
                  <a:lnTo>
                    <a:pt x="0" y="0"/>
                  </a:lnTo>
                </a:path>
              </a:pathLst>
            </a:custGeom>
            <a:ln w="76274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542536" y="6110449"/>
              <a:ext cx="1280795" cy="1143635"/>
            </a:xfrm>
            <a:custGeom>
              <a:avLst/>
              <a:gdLst/>
              <a:ahLst/>
              <a:cxnLst/>
              <a:rect l="l" t="t" r="r" b="b"/>
              <a:pathLst>
                <a:path w="1280794" h="1143634">
                  <a:moveTo>
                    <a:pt x="895460" y="1143161"/>
                  </a:moveTo>
                  <a:lnTo>
                    <a:pt x="384718" y="1143161"/>
                  </a:lnTo>
                  <a:lnTo>
                    <a:pt x="350967" y="1138683"/>
                  </a:lnTo>
                  <a:lnTo>
                    <a:pt x="293455" y="1105482"/>
                  </a:lnTo>
                  <a:lnTo>
                    <a:pt x="17332" y="636236"/>
                  </a:lnTo>
                  <a:lnTo>
                    <a:pt x="0" y="571574"/>
                  </a:lnTo>
                  <a:lnTo>
                    <a:pt x="4333" y="538377"/>
                  </a:lnTo>
                  <a:lnTo>
                    <a:pt x="272703" y="64655"/>
                  </a:lnTo>
                  <a:lnTo>
                    <a:pt x="320044" y="17322"/>
                  </a:lnTo>
                  <a:lnTo>
                    <a:pt x="384718" y="0"/>
                  </a:lnTo>
                  <a:lnTo>
                    <a:pt x="895460" y="0"/>
                  </a:lnTo>
                  <a:lnTo>
                    <a:pt x="960128" y="17322"/>
                  </a:lnTo>
                  <a:lnTo>
                    <a:pt x="1007475" y="64655"/>
                  </a:lnTo>
                  <a:lnTo>
                    <a:pt x="1262846" y="506924"/>
                  </a:lnTo>
                  <a:lnTo>
                    <a:pt x="1280167" y="571574"/>
                  </a:lnTo>
                  <a:lnTo>
                    <a:pt x="1275837" y="604775"/>
                  </a:lnTo>
                  <a:lnTo>
                    <a:pt x="1007475" y="1078505"/>
                  </a:lnTo>
                  <a:lnTo>
                    <a:pt x="960128" y="1125833"/>
                  </a:lnTo>
                  <a:lnTo>
                    <a:pt x="895460" y="1143161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184693" y="7296509"/>
              <a:ext cx="0" cy="610235"/>
            </a:xfrm>
            <a:custGeom>
              <a:avLst/>
              <a:gdLst/>
              <a:ahLst/>
              <a:cxnLst/>
              <a:rect l="l" t="t" r="r" b="b"/>
              <a:pathLst>
                <a:path h="610234">
                  <a:moveTo>
                    <a:pt x="0" y="609710"/>
                  </a:moveTo>
                  <a:lnTo>
                    <a:pt x="0" y="0"/>
                  </a:lnTo>
                </a:path>
              </a:pathLst>
            </a:custGeom>
            <a:ln w="76233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592288" y="7944410"/>
              <a:ext cx="1257300" cy="933450"/>
            </a:xfrm>
            <a:custGeom>
              <a:avLst/>
              <a:gdLst/>
              <a:ahLst/>
              <a:cxnLst/>
              <a:rect l="l" t="t" r="r" b="b"/>
              <a:pathLst>
                <a:path w="1257300" h="933450">
                  <a:moveTo>
                    <a:pt x="1065512" y="933449"/>
                  </a:moveTo>
                  <a:lnTo>
                    <a:pt x="191245" y="933449"/>
                  </a:lnTo>
                  <a:lnTo>
                    <a:pt x="147384" y="928376"/>
                  </a:lnTo>
                  <a:lnTo>
                    <a:pt x="107126" y="913922"/>
                  </a:lnTo>
                  <a:lnTo>
                    <a:pt x="71617" y="891240"/>
                  </a:lnTo>
                  <a:lnTo>
                    <a:pt x="42004" y="861482"/>
                  </a:lnTo>
                  <a:lnTo>
                    <a:pt x="19432" y="825799"/>
                  </a:lnTo>
                  <a:lnTo>
                    <a:pt x="5049" y="785344"/>
                  </a:lnTo>
                  <a:lnTo>
                    <a:pt x="0" y="741269"/>
                  </a:lnTo>
                  <a:lnTo>
                    <a:pt x="0" y="192180"/>
                  </a:lnTo>
                  <a:lnTo>
                    <a:pt x="5049" y="148105"/>
                  </a:lnTo>
                  <a:lnTo>
                    <a:pt x="19432" y="107650"/>
                  </a:lnTo>
                  <a:lnTo>
                    <a:pt x="42004" y="71967"/>
                  </a:lnTo>
                  <a:lnTo>
                    <a:pt x="71617" y="42209"/>
                  </a:lnTo>
                  <a:lnTo>
                    <a:pt x="107126" y="19527"/>
                  </a:lnTo>
                  <a:lnTo>
                    <a:pt x="147384" y="5073"/>
                  </a:lnTo>
                  <a:lnTo>
                    <a:pt x="191245" y="0"/>
                  </a:lnTo>
                  <a:lnTo>
                    <a:pt x="1065512" y="0"/>
                  </a:lnTo>
                  <a:lnTo>
                    <a:pt x="1109373" y="5073"/>
                  </a:lnTo>
                  <a:lnTo>
                    <a:pt x="1149632" y="19527"/>
                  </a:lnTo>
                  <a:lnTo>
                    <a:pt x="1185140" y="42209"/>
                  </a:lnTo>
                  <a:lnTo>
                    <a:pt x="1214754" y="71967"/>
                  </a:lnTo>
                  <a:lnTo>
                    <a:pt x="1237325" y="107650"/>
                  </a:lnTo>
                  <a:lnTo>
                    <a:pt x="1251709" y="148105"/>
                  </a:lnTo>
                  <a:lnTo>
                    <a:pt x="1256758" y="192180"/>
                  </a:lnTo>
                  <a:lnTo>
                    <a:pt x="1256758" y="741269"/>
                  </a:lnTo>
                  <a:lnTo>
                    <a:pt x="1251709" y="785344"/>
                  </a:lnTo>
                  <a:lnTo>
                    <a:pt x="1237325" y="825799"/>
                  </a:lnTo>
                  <a:lnTo>
                    <a:pt x="1214754" y="861482"/>
                  </a:lnTo>
                  <a:lnTo>
                    <a:pt x="1185140" y="891240"/>
                  </a:lnTo>
                  <a:lnTo>
                    <a:pt x="1149632" y="913922"/>
                  </a:lnTo>
                  <a:lnTo>
                    <a:pt x="1109373" y="928376"/>
                  </a:lnTo>
                  <a:lnTo>
                    <a:pt x="1065512" y="933449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10383411" y="7380620"/>
            <a:ext cx="4210050" cy="2109470"/>
          </a:xfrm>
          <a:custGeom>
            <a:avLst/>
            <a:gdLst/>
            <a:ahLst/>
            <a:cxnLst/>
            <a:rect l="l" t="t" r="r" b="b"/>
            <a:pathLst>
              <a:path w="4210050" h="2109470">
                <a:moveTo>
                  <a:pt x="2130858" y="2109025"/>
                </a:moveTo>
                <a:lnTo>
                  <a:pt x="2079191" y="2109025"/>
                </a:lnTo>
                <a:lnTo>
                  <a:pt x="2027546" y="2108390"/>
                </a:lnTo>
                <a:lnTo>
                  <a:pt x="1975941" y="2107120"/>
                </a:lnTo>
                <a:lnTo>
                  <a:pt x="1924421" y="2105216"/>
                </a:lnTo>
                <a:lnTo>
                  <a:pt x="1873002" y="2102678"/>
                </a:lnTo>
                <a:lnTo>
                  <a:pt x="1821731" y="2099510"/>
                </a:lnTo>
                <a:lnTo>
                  <a:pt x="1770622" y="2095712"/>
                </a:lnTo>
                <a:lnTo>
                  <a:pt x="1719723" y="2091287"/>
                </a:lnTo>
                <a:lnTo>
                  <a:pt x="1669048" y="2086238"/>
                </a:lnTo>
                <a:lnTo>
                  <a:pt x="1618643" y="2080567"/>
                </a:lnTo>
                <a:lnTo>
                  <a:pt x="1568524" y="2074278"/>
                </a:lnTo>
                <a:lnTo>
                  <a:pt x="1518735" y="2067375"/>
                </a:lnTo>
                <a:lnTo>
                  <a:pt x="1469293" y="2059861"/>
                </a:lnTo>
                <a:lnTo>
                  <a:pt x="1420240" y="2051742"/>
                </a:lnTo>
                <a:lnTo>
                  <a:pt x="1371592" y="2043022"/>
                </a:lnTo>
                <a:lnTo>
                  <a:pt x="1323394" y="2033708"/>
                </a:lnTo>
                <a:lnTo>
                  <a:pt x="1275660" y="2023802"/>
                </a:lnTo>
                <a:lnTo>
                  <a:pt x="1228432" y="2013314"/>
                </a:lnTo>
                <a:lnTo>
                  <a:pt x="1181724" y="2002246"/>
                </a:lnTo>
                <a:lnTo>
                  <a:pt x="1135581" y="1990610"/>
                </a:lnTo>
                <a:lnTo>
                  <a:pt x="1090014" y="1978408"/>
                </a:lnTo>
                <a:lnTo>
                  <a:pt x="1045065" y="1965651"/>
                </a:lnTo>
                <a:lnTo>
                  <a:pt x="1000748" y="1952344"/>
                </a:lnTo>
                <a:lnTo>
                  <a:pt x="957103" y="1938498"/>
                </a:lnTo>
                <a:lnTo>
                  <a:pt x="914143" y="1924117"/>
                </a:lnTo>
                <a:lnTo>
                  <a:pt x="871907" y="1909214"/>
                </a:lnTo>
                <a:lnTo>
                  <a:pt x="830407" y="1893795"/>
                </a:lnTo>
                <a:lnTo>
                  <a:pt x="789681" y="1877872"/>
                </a:lnTo>
                <a:lnTo>
                  <a:pt x="749741" y="1861451"/>
                </a:lnTo>
                <a:lnTo>
                  <a:pt x="710624" y="1844546"/>
                </a:lnTo>
                <a:lnTo>
                  <a:pt x="672341" y="1827163"/>
                </a:lnTo>
                <a:lnTo>
                  <a:pt x="634926" y="1809317"/>
                </a:lnTo>
                <a:lnTo>
                  <a:pt x="598392" y="1791013"/>
                </a:lnTo>
                <a:lnTo>
                  <a:pt x="562770" y="1772269"/>
                </a:lnTo>
                <a:lnTo>
                  <a:pt x="528072" y="1753090"/>
                </a:lnTo>
                <a:lnTo>
                  <a:pt x="494329" y="1733492"/>
                </a:lnTo>
                <a:lnTo>
                  <a:pt x="461552" y="1713483"/>
                </a:lnTo>
                <a:lnTo>
                  <a:pt x="414252" y="1682732"/>
                </a:lnTo>
                <a:lnTo>
                  <a:pt x="369244" y="1651129"/>
                </a:lnTo>
                <a:lnTo>
                  <a:pt x="326586" y="1618716"/>
                </a:lnTo>
                <a:lnTo>
                  <a:pt x="286339" y="1585539"/>
                </a:lnTo>
                <a:lnTo>
                  <a:pt x="248558" y="1551643"/>
                </a:lnTo>
                <a:lnTo>
                  <a:pt x="213293" y="1517074"/>
                </a:lnTo>
                <a:lnTo>
                  <a:pt x="180590" y="1481876"/>
                </a:lnTo>
                <a:lnTo>
                  <a:pt x="150495" y="1446099"/>
                </a:lnTo>
                <a:lnTo>
                  <a:pt x="123051" y="1409793"/>
                </a:lnTo>
                <a:lnTo>
                  <a:pt x="98292" y="1373006"/>
                </a:lnTo>
                <a:lnTo>
                  <a:pt x="76252" y="1335785"/>
                </a:lnTo>
                <a:lnTo>
                  <a:pt x="56961" y="1298183"/>
                </a:lnTo>
                <a:lnTo>
                  <a:pt x="40447" y="1260253"/>
                </a:lnTo>
                <a:lnTo>
                  <a:pt x="26731" y="1222044"/>
                </a:lnTo>
                <a:lnTo>
                  <a:pt x="15830" y="1183605"/>
                </a:lnTo>
                <a:lnTo>
                  <a:pt x="7761" y="1144992"/>
                </a:lnTo>
                <a:lnTo>
                  <a:pt x="2535" y="1106259"/>
                </a:lnTo>
                <a:lnTo>
                  <a:pt x="158" y="1067455"/>
                </a:lnTo>
                <a:lnTo>
                  <a:pt x="0" y="1054512"/>
                </a:lnTo>
                <a:lnTo>
                  <a:pt x="158" y="1041570"/>
                </a:lnTo>
                <a:lnTo>
                  <a:pt x="2535" y="1002766"/>
                </a:lnTo>
                <a:lnTo>
                  <a:pt x="7761" y="964032"/>
                </a:lnTo>
                <a:lnTo>
                  <a:pt x="15830" y="925419"/>
                </a:lnTo>
                <a:lnTo>
                  <a:pt x="26731" y="886981"/>
                </a:lnTo>
                <a:lnTo>
                  <a:pt x="40447" y="848771"/>
                </a:lnTo>
                <a:lnTo>
                  <a:pt x="56961" y="810841"/>
                </a:lnTo>
                <a:lnTo>
                  <a:pt x="76252" y="773239"/>
                </a:lnTo>
                <a:lnTo>
                  <a:pt x="98292" y="736018"/>
                </a:lnTo>
                <a:lnTo>
                  <a:pt x="123051" y="699231"/>
                </a:lnTo>
                <a:lnTo>
                  <a:pt x="150495" y="662925"/>
                </a:lnTo>
                <a:lnTo>
                  <a:pt x="180590" y="627148"/>
                </a:lnTo>
                <a:lnTo>
                  <a:pt x="213293" y="591950"/>
                </a:lnTo>
                <a:lnTo>
                  <a:pt x="248558" y="557381"/>
                </a:lnTo>
                <a:lnTo>
                  <a:pt x="286339" y="523485"/>
                </a:lnTo>
                <a:lnTo>
                  <a:pt x="326586" y="490308"/>
                </a:lnTo>
                <a:lnTo>
                  <a:pt x="369244" y="457895"/>
                </a:lnTo>
                <a:lnTo>
                  <a:pt x="414253" y="426292"/>
                </a:lnTo>
                <a:lnTo>
                  <a:pt x="461552" y="395541"/>
                </a:lnTo>
                <a:lnTo>
                  <a:pt x="494329" y="375532"/>
                </a:lnTo>
                <a:lnTo>
                  <a:pt x="528072" y="355934"/>
                </a:lnTo>
                <a:lnTo>
                  <a:pt x="562770" y="336755"/>
                </a:lnTo>
                <a:lnTo>
                  <a:pt x="598392" y="318011"/>
                </a:lnTo>
                <a:lnTo>
                  <a:pt x="634926" y="299707"/>
                </a:lnTo>
                <a:lnTo>
                  <a:pt x="672341" y="281861"/>
                </a:lnTo>
                <a:lnTo>
                  <a:pt x="710624" y="264478"/>
                </a:lnTo>
                <a:lnTo>
                  <a:pt x="749741" y="247573"/>
                </a:lnTo>
                <a:lnTo>
                  <a:pt x="789681" y="231152"/>
                </a:lnTo>
                <a:lnTo>
                  <a:pt x="830407" y="215229"/>
                </a:lnTo>
                <a:lnTo>
                  <a:pt x="871907" y="199810"/>
                </a:lnTo>
                <a:lnTo>
                  <a:pt x="914143" y="184907"/>
                </a:lnTo>
                <a:lnTo>
                  <a:pt x="957103" y="170526"/>
                </a:lnTo>
                <a:lnTo>
                  <a:pt x="1000748" y="156680"/>
                </a:lnTo>
                <a:lnTo>
                  <a:pt x="1045065" y="143373"/>
                </a:lnTo>
                <a:lnTo>
                  <a:pt x="1090014" y="130616"/>
                </a:lnTo>
                <a:lnTo>
                  <a:pt x="1135581" y="118414"/>
                </a:lnTo>
                <a:lnTo>
                  <a:pt x="1181724" y="106778"/>
                </a:lnTo>
                <a:lnTo>
                  <a:pt x="1228432" y="95710"/>
                </a:lnTo>
                <a:lnTo>
                  <a:pt x="1275660" y="85222"/>
                </a:lnTo>
                <a:lnTo>
                  <a:pt x="1323394" y="75317"/>
                </a:lnTo>
                <a:lnTo>
                  <a:pt x="1371592" y="66002"/>
                </a:lnTo>
                <a:lnTo>
                  <a:pt x="1420240" y="57282"/>
                </a:lnTo>
                <a:lnTo>
                  <a:pt x="1469293" y="49163"/>
                </a:lnTo>
                <a:lnTo>
                  <a:pt x="1518736" y="41649"/>
                </a:lnTo>
                <a:lnTo>
                  <a:pt x="1568524" y="34747"/>
                </a:lnTo>
                <a:lnTo>
                  <a:pt x="1618643" y="28457"/>
                </a:lnTo>
                <a:lnTo>
                  <a:pt x="1669048" y="22787"/>
                </a:lnTo>
                <a:lnTo>
                  <a:pt x="1719723" y="17737"/>
                </a:lnTo>
                <a:lnTo>
                  <a:pt x="1770622" y="13312"/>
                </a:lnTo>
                <a:lnTo>
                  <a:pt x="1821731" y="9514"/>
                </a:lnTo>
                <a:lnTo>
                  <a:pt x="1873002" y="6346"/>
                </a:lnTo>
                <a:lnTo>
                  <a:pt x="1924421" y="3809"/>
                </a:lnTo>
                <a:lnTo>
                  <a:pt x="1975941" y="1905"/>
                </a:lnTo>
                <a:lnTo>
                  <a:pt x="2027546" y="635"/>
                </a:lnTo>
                <a:lnTo>
                  <a:pt x="2079191" y="0"/>
                </a:lnTo>
                <a:lnTo>
                  <a:pt x="2130858" y="0"/>
                </a:lnTo>
                <a:lnTo>
                  <a:pt x="2182503" y="635"/>
                </a:lnTo>
                <a:lnTo>
                  <a:pt x="2234108" y="1905"/>
                </a:lnTo>
                <a:lnTo>
                  <a:pt x="2285628" y="3809"/>
                </a:lnTo>
                <a:lnTo>
                  <a:pt x="2337047" y="6346"/>
                </a:lnTo>
                <a:lnTo>
                  <a:pt x="2388318" y="9514"/>
                </a:lnTo>
                <a:lnTo>
                  <a:pt x="2439427" y="13312"/>
                </a:lnTo>
                <a:lnTo>
                  <a:pt x="2490326" y="17737"/>
                </a:lnTo>
                <a:lnTo>
                  <a:pt x="2541001" y="22787"/>
                </a:lnTo>
                <a:lnTo>
                  <a:pt x="2591406" y="28457"/>
                </a:lnTo>
                <a:lnTo>
                  <a:pt x="2641525" y="34747"/>
                </a:lnTo>
                <a:lnTo>
                  <a:pt x="2691313" y="41649"/>
                </a:lnTo>
                <a:lnTo>
                  <a:pt x="2740756" y="49163"/>
                </a:lnTo>
                <a:lnTo>
                  <a:pt x="2789809" y="57282"/>
                </a:lnTo>
                <a:lnTo>
                  <a:pt x="2838456" y="66002"/>
                </a:lnTo>
                <a:lnTo>
                  <a:pt x="2886654" y="75317"/>
                </a:lnTo>
                <a:lnTo>
                  <a:pt x="2934389" y="85222"/>
                </a:lnTo>
                <a:lnTo>
                  <a:pt x="2981617" y="95710"/>
                </a:lnTo>
                <a:lnTo>
                  <a:pt x="3028324" y="106778"/>
                </a:lnTo>
                <a:lnTo>
                  <a:pt x="3074468" y="118414"/>
                </a:lnTo>
                <a:lnTo>
                  <a:pt x="3120035" y="130616"/>
                </a:lnTo>
                <a:lnTo>
                  <a:pt x="3164984" y="143373"/>
                </a:lnTo>
                <a:lnTo>
                  <a:pt x="3209300" y="156680"/>
                </a:lnTo>
                <a:lnTo>
                  <a:pt x="3252946" y="170526"/>
                </a:lnTo>
                <a:lnTo>
                  <a:pt x="3295906" y="184907"/>
                </a:lnTo>
                <a:lnTo>
                  <a:pt x="3338142" y="199810"/>
                </a:lnTo>
                <a:lnTo>
                  <a:pt x="3379642" y="215229"/>
                </a:lnTo>
                <a:lnTo>
                  <a:pt x="3420368" y="231152"/>
                </a:lnTo>
                <a:lnTo>
                  <a:pt x="3460308" y="247573"/>
                </a:lnTo>
                <a:lnTo>
                  <a:pt x="3499425" y="264478"/>
                </a:lnTo>
                <a:lnTo>
                  <a:pt x="3537708" y="281861"/>
                </a:lnTo>
                <a:lnTo>
                  <a:pt x="3575122" y="299707"/>
                </a:lnTo>
                <a:lnTo>
                  <a:pt x="3611657" y="318011"/>
                </a:lnTo>
                <a:lnTo>
                  <a:pt x="3647278" y="336755"/>
                </a:lnTo>
                <a:lnTo>
                  <a:pt x="3681976" y="355934"/>
                </a:lnTo>
                <a:lnTo>
                  <a:pt x="3715719" y="375532"/>
                </a:lnTo>
                <a:lnTo>
                  <a:pt x="3748497" y="395541"/>
                </a:lnTo>
                <a:lnTo>
                  <a:pt x="3795796" y="426292"/>
                </a:lnTo>
                <a:lnTo>
                  <a:pt x="3840804" y="457895"/>
                </a:lnTo>
                <a:lnTo>
                  <a:pt x="3883462" y="490308"/>
                </a:lnTo>
                <a:lnTo>
                  <a:pt x="3923710" y="523485"/>
                </a:lnTo>
                <a:lnTo>
                  <a:pt x="3961491" y="557381"/>
                </a:lnTo>
                <a:lnTo>
                  <a:pt x="3996756" y="591950"/>
                </a:lnTo>
                <a:lnTo>
                  <a:pt x="4029459" y="627148"/>
                </a:lnTo>
                <a:lnTo>
                  <a:pt x="4059553" y="662925"/>
                </a:lnTo>
                <a:lnTo>
                  <a:pt x="4086998" y="699231"/>
                </a:lnTo>
                <a:lnTo>
                  <a:pt x="4111757" y="736018"/>
                </a:lnTo>
                <a:lnTo>
                  <a:pt x="4133797" y="773239"/>
                </a:lnTo>
                <a:lnTo>
                  <a:pt x="4153088" y="810841"/>
                </a:lnTo>
                <a:lnTo>
                  <a:pt x="4169602" y="848771"/>
                </a:lnTo>
                <a:lnTo>
                  <a:pt x="4183318" y="886981"/>
                </a:lnTo>
                <a:lnTo>
                  <a:pt x="4194219" y="925419"/>
                </a:lnTo>
                <a:lnTo>
                  <a:pt x="4202288" y="964032"/>
                </a:lnTo>
                <a:lnTo>
                  <a:pt x="4207514" y="1002766"/>
                </a:lnTo>
                <a:lnTo>
                  <a:pt x="4209891" y="1041570"/>
                </a:lnTo>
                <a:lnTo>
                  <a:pt x="4210050" y="1054512"/>
                </a:lnTo>
                <a:lnTo>
                  <a:pt x="4209891" y="1067455"/>
                </a:lnTo>
                <a:lnTo>
                  <a:pt x="4207514" y="1106259"/>
                </a:lnTo>
                <a:lnTo>
                  <a:pt x="4202288" y="1144992"/>
                </a:lnTo>
                <a:lnTo>
                  <a:pt x="4194219" y="1183605"/>
                </a:lnTo>
                <a:lnTo>
                  <a:pt x="4183318" y="1222044"/>
                </a:lnTo>
                <a:lnTo>
                  <a:pt x="4169602" y="1260253"/>
                </a:lnTo>
                <a:lnTo>
                  <a:pt x="4153087" y="1298183"/>
                </a:lnTo>
                <a:lnTo>
                  <a:pt x="4133797" y="1335785"/>
                </a:lnTo>
                <a:lnTo>
                  <a:pt x="4111757" y="1373006"/>
                </a:lnTo>
                <a:lnTo>
                  <a:pt x="4086998" y="1409793"/>
                </a:lnTo>
                <a:lnTo>
                  <a:pt x="4059553" y="1446099"/>
                </a:lnTo>
                <a:lnTo>
                  <a:pt x="4029458" y="1481876"/>
                </a:lnTo>
                <a:lnTo>
                  <a:pt x="3996755" y="1517074"/>
                </a:lnTo>
                <a:lnTo>
                  <a:pt x="3961491" y="1551643"/>
                </a:lnTo>
                <a:lnTo>
                  <a:pt x="3923709" y="1585539"/>
                </a:lnTo>
                <a:lnTo>
                  <a:pt x="3883462" y="1618716"/>
                </a:lnTo>
                <a:lnTo>
                  <a:pt x="3840804" y="1651129"/>
                </a:lnTo>
                <a:lnTo>
                  <a:pt x="3795796" y="1682732"/>
                </a:lnTo>
                <a:lnTo>
                  <a:pt x="3748497" y="1713483"/>
                </a:lnTo>
                <a:lnTo>
                  <a:pt x="3715719" y="1733492"/>
                </a:lnTo>
                <a:lnTo>
                  <a:pt x="3681976" y="1753090"/>
                </a:lnTo>
                <a:lnTo>
                  <a:pt x="3647278" y="1772269"/>
                </a:lnTo>
                <a:lnTo>
                  <a:pt x="3611657" y="1791013"/>
                </a:lnTo>
                <a:lnTo>
                  <a:pt x="3575122" y="1809317"/>
                </a:lnTo>
                <a:lnTo>
                  <a:pt x="3537708" y="1827163"/>
                </a:lnTo>
                <a:lnTo>
                  <a:pt x="3499425" y="1844546"/>
                </a:lnTo>
                <a:lnTo>
                  <a:pt x="3460308" y="1861451"/>
                </a:lnTo>
                <a:lnTo>
                  <a:pt x="3420368" y="1877872"/>
                </a:lnTo>
                <a:lnTo>
                  <a:pt x="3379642" y="1893795"/>
                </a:lnTo>
                <a:lnTo>
                  <a:pt x="3338142" y="1909214"/>
                </a:lnTo>
                <a:lnTo>
                  <a:pt x="3295906" y="1924117"/>
                </a:lnTo>
                <a:lnTo>
                  <a:pt x="3252946" y="1938498"/>
                </a:lnTo>
                <a:lnTo>
                  <a:pt x="3209300" y="1952344"/>
                </a:lnTo>
                <a:lnTo>
                  <a:pt x="3164984" y="1965651"/>
                </a:lnTo>
                <a:lnTo>
                  <a:pt x="3120035" y="1978408"/>
                </a:lnTo>
                <a:lnTo>
                  <a:pt x="3074468" y="1990610"/>
                </a:lnTo>
                <a:lnTo>
                  <a:pt x="3028324" y="2002247"/>
                </a:lnTo>
                <a:lnTo>
                  <a:pt x="2981617" y="2013314"/>
                </a:lnTo>
                <a:lnTo>
                  <a:pt x="2934389" y="2023802"/>
                </a:lnTo>
                <a:lnTo>
                  <a:pt x="2886655" y="2033707"/>
                </a:lnTo>
                <a:lnTo>
                  <a:pt x="2838456" y="2043022"/>
                </a:lnTo>
                <a:lnTo>
                  <a:pt x="2789809" y="2051742"/>
                </a:lnTo>
                <a:lnTo>
                  <a:pt x="2740756" y="2059861"/>
                </a:lnTo>
                <a:lnTo>
                  <a:pt x="2691314" y="2067375"/>
                </a:lnTo>
                <a:lnTo>
                  <a:pt x="2641525" y="2074278"/>
                </a:lnTo>
                <a:lnTo>
                  <a:pt x="2591406" y="2080567"/>
                </a:lnTo>
                <a:lnTo>
                  <a:pt x="2541001" y="2086237"/>
                </a:lnTo>
                <a:lnTo>
                  <a:pt x="2490326" y="2091287"/>
                </a:lnTo>
                <a:lnTo>
                  <a:pt x="2439427" y="2095712"/>
                </a:lnTo>
                <a:lnTo>
                  <a:pt x="2388318" y="2099510"/>
                </a:lnTo>
                <a:lnTo>
                  <a:pt x="2337047" y="2102678"/>
                </a:lnTo>
                <a:lnTo>
                  <a:pt x="2285628" y="2105216"/>
                </a:lnTo>
                <a:lnTo>
                  <a:pt x="2234108" y="2107119"/>
                </a:lnTo>
                <a:lnTo>
                  <a:pt x="2182503" y="2108390"/>
                </a:lnTo>
                <a:lnTo>
                  <a:pt x="2130858" y="2109025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00867" y="6010756"/>
            <a:ext cx="8083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35" dirty="0">
                <a:latin typeface="Arial"/>
                <a:cs typeface="Arial"/>
              </a:rPr>
              <a:t>DAT</a:t>
            </a:r>
            <a:r>
              <a:rPr sz="2250" b="1" dirty="0">
                <a:latin typeface="Arial"/>
                <a:cs typeface="Arial"/>
              </a:rPr>
              <a:t>A</a:t>
            </a:r>
            <a:endParaRPr sz="2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3030" y="2269995"/>
            <a:ext cx="11741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35" dirty="0">
                <a:latin typeface="Arial"/>
                <a:cs typeface="Arial"/>
              </a:rPr>
              <a:t>Analysi</a:t>
            </a:r>
            <a:r>
              <a:rPr sz="2250" b="1" dirty="0">
                <a:latin typeface="Arial"/>
                <a:cs typeface="Arial"/>
              </a:rPr>
              <a:t>s</a:t>
            </a:r>
            <a:endParaRPr sz="22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87093" y="5392078"/>
            <a:ext cx="1304290" cy="136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 marR="284480" indent="22860" algn="ctr">
              <a:lnSpc>
                <a:spcPct val="114599"/>
              </a:lnSpc>
              <a:spcBef>
                <a:spcPts val="95"/>
              </a:spcBef>
            </a:pPr>
            <a:r>
              <a:rPr sz="1200" b="1" spc="-15" dirty="0">
                <a:latin typeface="Arial"/>
                <a:cs typeface="Arial"/>
              </a:rPr>
              <a:t>Na</a:t>
            </a:r>
            <a:r>
              <a:rPr sz="1200" b="1" spc="5" dirty="0">
                <a:latin typeface="Arial"/>
                <a:cs typeface="Arial"/>
              </a:rPr>
              <a:t>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Valu</a:t>
            </a:r>
            <a:r>
              <a:rPr sz="1200" b="1" spc="5" dirty="0">
                <a:latin typeface="Arial"/>
                <a:cs typeface="Arial"/>
              </a:rPr>
              <a:t>e  </a:t>
            </a:r>
            <a:r>
              <a:rPr sz="1200" b="1" spc="-15" dirty="0">
                <a:latin typeface="Arial"/>
                <a:cs typeface="Arial"/>
              </a:rPr>
              <a:t>Imputatio</a:t>
            </a:r>
            <a:r>
              <a:rPr sz="1200" b="1" spc="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R="31750" algn="ctr">
              <a:lnSpc>
                <a:spcPct val="100000"/>
              </a:lnSpc>
              <a:spcBef>
                <a:spcPts val="355"/>
              </a:spcBef>
            </a:pPr>
            <a:r>
              <a:rPr sz="900" b="1" spc="10" dirty="0">
                <a:latin typeface="Arial"/>
                <a:cs typeface="Arial"/>
              </a:rPr>
              <a:t>By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425"/>
              </a:lnSpc>
              <a:spcBef>
                <a:spcPts val="225"/>
              </a:spcBef>
            </a:pPr>
            <a:r>
              <a:rPr sz="1250" b="1" spc="-10" dirty="0">
                <a:latin typeface="Arial"/>
                <a:cs typeface="Arial"/>
              </a:rPr>
              <a:t>Iterattive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Imputer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ts val="1350"/>
              </a:lnSpc>
            </a:pPr>
            <a:r>
              <a:rPr sz="1250" b="1" spc="15" dirty="0"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marL="102235" marR="137795" algn="ctr">
              <a:lnSpc>
                <a:spcPts val="1350"/>
              </a:lnSpc>
              <a:spcBef>
                <a:spcPts val="95"/>
              </a:spcBef>
            </a:pPr>
            <a:r>
              <a:rPr sz="1250" b="1" spc="-5" dirty="0">
                <a:latin typeface="Arial"/>
                <a:cs typeface="Arial"/>
              </a:rPr>
              <a:t>Missin</a:t>
            </a:r>
            <a:r>
              <a:rPr sz="1250" b="1" spc="15" dirty="0">
                <a:latin typeface="Arial"/>
                <a:cs typeface="Arial"/>
              </a:rPr>
              <a:t>g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Valu</a:t>
            </a:r>
            <a:r>
              <a:rPr sz="1250" b="1" spc="10" dirty="0">
                <a:latin typeface="Arial"/>
                <a:cs typeface="Arial"/>
              </a:rPr>
              <a:t>e  </a:t>
            </a:r>
            <a:r>
              <a:rPr sz="1250" b="1" spc="-5" dirty="0">
                <a:latin typeface="Arial"/>
                <a:cs typeface="Arial"/>
              </a:rPr>
              <a:t>Indicator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997889" y="4185888"/>
            <a:ext cx="1828164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last_contact_duration</a:t>
            </a:r>
            <a:endParaRPr sz="1400">
              <a:latin typeface="Arial"/>
              <a:cs typeface="Arial"/>
            </a:endParaRPr>
          </a:p>
          <a:p>
            <a:pPr marR="139700" algn="ctr">
              <a:lnSpc>
                <a:spcPts val="1060"/>
              </a:lnSpc>
            </a:pPr>
            <a:r>
              <a:rPr sz="900" spc="-160" dirty="0">
                <a:latin typeface="Arial Black"/>
                <a:cs typeface="Arial Black"/>
              </a:rPr>
              <a:t>&amp;</a:t>
            </a:r>
            <a:endParaRPr sz="900">
              <a:latin typeface="Arial Black"/>
              <a:cs typeface="Arial Black"/>
            </a:endParaRPr>
          </a:p>
          <a:p>
            <a:pPr marR="45085" algn="ctr">
              <a:lnSpc>
                <a:spcPct val="100000"/>
              </a:lnSpc>
              <a:spcBef>
                <a:spcPts val="350"/>
              </a:spcBef>
            </a:pPr>
            <a:r>
              <a:rPr sz="1300" b="1" spc="-5" dirty="0">
                <a:latin typeface="Arial"/>
                <a:cs typeface="Arial"/>
              </a:rPr>
              <a:t>customer_age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40324" y="2201808"/>
            <a:ext cx="90741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16900"/>
              </a:lnSpc>
              <a:spcBef>
                <a:spcPts val="95"/>
              </a:spcBef>
            </a:pPr>
            <a:r>
              <a:rPr sz="1550" b="1" spc="-10" dirty="0">
                <a:latin typeface="Arial"/>
                <a:cs typeface="Arial"/>
              </a:rPr>
              <a:t>Gaussia</a:t>
            </a:r>
            <a:r>
              <a:rPr sz="1550" b="1" spc="10" dirty="0">
                <a:latin typeface="Arial"/>
                <a:cs typeface="Arial"/>
              </a:rPr>
              <a:t>n  </a:t>
            </a:r>
            <a:r>
              <a:rPr sz="1550" b="1" spc="-10" dirty="0">
                <a:latin typeface="Arial"/>
                <a:cs typeface="Arial"/>
              </a:rPr>
              <a:t>Mixture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143043" y="6669070"/>
            <a:ext cx="1304290" cy="962025"/>
          </a:xfrm>
          <a:custGeom>
            <a:avLst/>
            <a:gdLst/>
            <a:ahLst/>
            <a:cxnLst/>
            <a:rect l="l" t="t" r="r" b="b"/>
            <a:pathLst>
              <a:path w="1304290" h="962025">
                <a:moveTo>
                  <a:pt x="1105769" y="962024"/>
                </a:moveTo>
                <a:lnTo>
                  <a:pt x="198471" y="962024"/>
                </a:lnTo>
                <a:lnTo>
                  <a:pt x="152953" y="956795"/>
                </a:lnTo>
                <a:lnTo>
                  <a:pt x="111173" y="941899"/>
                </a:lnTo>
                <a:lnTo>
                  <a:pt x="74323" y="918523"/>
                </a:lnTo>
                <a:lnTo>
                  <a:pt x="43591" y="887854"/>
                </a:lnTo>
                <a:lnTo>
                  <a:pt x="20166" y="851079"/>
                </a:lnTo>
                <a:lnTo>
                  <a:pt x="5239" y="809385"/>
                </a:lnTo>
                <a:lnTo>
                  <a:pt x="0" y="763960"/>
                </a:lnTo>
                <a:lnTo>
                  <a:pt x="0" y="198063"/>
                </a:lnTo>
                <a:lnTo>
                  <a:pt x="5239" y="152639"/>
                </a:lnTo>
                <a:lnTo>
                  <a:pt x="20166" y="110945"/>
                </a:lnTo>
                <a:lnTo>
                  <a:pt x="43591" y="74170"/>
                </a:lnTo>
                <a:lnTo>
                  <a:pt x="74323" y="43501"/>
                </a:lnTo>
                <a:lnTo>
                  <a:pt x="111173" y="20125"/>
                </a:lnTo>
                <a:lnTo>
                  <a:pt x="152953" y="5229"/>
                </a:lnTo>
                <a:lnTo>
                  <a:pt x="198471" y="0"/>
                </a:lnTo>
                <a:lnTo>
                  <a:pt x="1105769" y="0"/>
                </a:lnTo>
                <a:lnTo>
                  <a:pt x="1151287" y="5229"/>
                </a:lnTo>
                <a:lnTo>
                  <a:pt x="1193066" y="20125"/>
                </a:lnTo>
                <a:lnTo>
                  <a:pt x="1229917" y="43501"/>
                </a:lnTo>
                <a:lnTo>
                  <a:pt x="1260649" y="74170"/>
                </a:lnTo>
                <a:lnTo>
                  <a:pt x="1284073" y="110945"/>
                </a:lnTo>
                <a:lnTo>
                  <a:pt x="1299000" y="152639"/>
                </a:lnTo>
                <a:lnTo>
                  <a:pt x="1304240" y="198063"/>
                </a:lnTo>
                <a:lnTo>
                  <a:pt x="1304240" y="763960"/>
                </a:lnTo>
                <a:lnTo>
                  <a:pt x="1299000" y="809385"/>
                </a:lnTo>
                <a:lnTo>
                  <a:pt x="1284073" y="851079"/>
                </a:lnTo>
                <a:lnTo>
                  <a:pt x="1260649" y="887854"/>
                </a:lnTo>
                <a:lnTo>
                  <a:pt x="1229917" y="918523"/>
                </a:lnTo>
                <a:lnTo>
                  <a:pt x="1193066" y="941899"/>
                </a:lnTo>
                <a:lnTo>
                  <a:pt x="1151287" y="956795"/>
                </a:lnTo>
                <a:lnTo>
                  <a:pt x="1105769" y="962024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378644" y="7009274"/>
            <a:ext cx="83058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35" dirty="0">
                <a:latin typeface="Arial"/>
                <a:cs typeface="Arial"/>
              </a:rPr>
              <a:t>balanc</a:t>
            </a:r>
            <a:r>
              <a:rPr sz="1750" b="1" spc="-5" dirty="0"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551616" y="4663942"/>
            <a:ext cx="9906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">
              <a:lnSpc>
                <a:spcPct val="115399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Quantile 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Transforme</a:t>
            </a:r>
            <a:r>
              <a:rPr sz="1300" b="1" spc="5" dirty="0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70848" y="4626887"/>
            <a:ext cx="1640839" cy="56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2615" marR="73025" indent="-558165">
              <a:lnSpc>
                <a:spcPct val="113100"/>
              </a:lnSpc>
              <a:spcBef>
                <a:spcPts val="95"/>
              </a:spcBef>
            </a:pPr>
            <a:r>
              <a:rPr sz="1050" b="1" spc="-10" dirty="0">
                <a:latin typeface="Arial"/>
                <a:cs typeface="Arial"/>
              </a:rPr>
              <a:t>All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Caregorical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Features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Except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b="1" spc="-10" dirty="0">
                <a:latin typeface="Arial"/>
                <a:cs typeface="Arial"/>
              </a:rPr>
              <a:t>'marital'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&amp;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'personal_loan'</a:t>
            </a:r>
            <a:endParaRPr sz="10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705523" y="3075238"/>
            <a:ext cx="674370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795">
              <a:lnSpc>
                <a:spcPct val="114100"/>
              </a:lnSpc>
              <a:spcBef>
                <a:spcPts val="100"/>
              </a:spcBef>
            </a:pPr>
            <a:r>
              <a:rPr sz="1150" b="1" spc="-20" dirty="0">
                <a:latin typeface="Arial"/>
                <a:cs typeface="Arial"/>
              </a:rPr>
              <a:t>Label </a:t>
            </a:r>
            <a:r>
              <a:rPr sz="1150" b="1" spc="-15" dirty="0">
                <a:latin typeface="Arial"/>
                <a:cs typeface="Arial"/>
              </a:rPr>
              <a:t> </a:t>
            </a:r>
            <a:r>
              <a:rPr sz="1150" b="1" spc="-25" dirty="0">
                <a:latin typeface="Arial"/>
                <a:cs typeface="Arial"/>
              </a:rPr>
              <a:t>Encodin</a:t>
            </a:r>
            <a:r>
              <a:rPr sz="1150" b="1" spc="-5" dirty="0">
                <a:latin typeface="Arial"/>
                <a:cs typeface="Arial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530052" y="8928820"/>
            <a:ext cx="1151890" cy="56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 marR="306070" algn="ctr">
              <a:lnSpc>
                <a:spcPct val="1188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Mappin</a:t>
            </a:r>
            <a:r>
              <a:rPr sz="1000" b="1" spc="10" dirty="0">
                <a:latin typeface="Arial"/>
                <a:cs typeface="Arial"/>
              </a:rPr>
              <a:t>g  </a:t>
            </a:r>
            <a:r>
              <a:rPr sz="1000" b="1" spc="-5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000" b="1" spc="-5" dirty="0">
                <a:latin typeface="Arial"/>
                <a:cs typeface="Arial"/>
              </a:rPr>
              <a:t>Custom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Dictionary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237034" y="6756375"/>
            <a:ext cx="1504315" cy="1114425"/>
          </a:xfrm>
          <a:custGeom>
            <a:avLst/>
            <a:gdLst/>
            <a:ahLst/>
            <a:cxnLst/>
            <a:rect l="l" t="t" r="r" b="b"/>
            <a:pathLst>
              <a:path w="1504314" h="1114425">
                <a:moveTo>
                  <a:pt x="1275328" y="1114424"/>
                </a:moveTo>
                <a:lnTo>
                  <a:pt x="228905" y="1114424"/>
                </a:lnTo>
                <a:lnTo>
                  <a:pt x="182761" y="1109765"/>
                </a:lnTo>
                <a:lnTo>
                  <a:pt x="139788" y="1096399"/>
                </a:lnTo>
                <a:lnTo>
                  <a:pt x="100904" y="1075250"/>
                </a:lnTo>
                <a:lnTo>
                  <a:pt x="67030" y="1047238"/>
                </a:lnTo>
                <a:lnTo>
                  <a:pt x="39083" y="1013284"/>
                </a:lnTo>
                <a:lnTo>
                  <a:pt x="17983" y="974309"/>
                </a:lnTo>
                <a:lnTo>
                  <a:pt x="4648" y="931236"/>
                </a:lnTo>
                <a:lnTo>
                  <a:pt x="0" y="884984"/>
                </a:lnTo>
                <a:lnTo>
                  <a:pt x="0" y="229440"/>
                </a:lnTo>
                <a:lnTo>
                  <a:pt x="4648" y="183188"/>
                </a:lnTo>
                <a:lnTo>
                  <a:pt x="17983" y="140115"/>
                </a:lnTo>
                <a:lnTo>
                  <a:pt x="39083" y="101140"/>
                </a:lnTo>
                <a:lnTo>
                  <a:pt x="67030" y="67186"/>
                </a:lnTo>
                <a:lnTo>
                  <a:pt x="100904" y="39174"/>
                </a:lnTo>
                <a:lnTo>
                  <a:pt x="139788" y="18025"/>
                </a:lnTo>
                <a:lnTo>
                  <a:pt x="182761" y="4659"/>
                </a:lnTo>
                <a:lnTo>
                  <a:pt x="228905" y="0"/>
                </a:lnTo>
                <a:lnTo>
                  <a:pt x="1275328" y="0"/>
                </a:lnTo>
                <a:lnTo>
                  <a:pt x="1321472" y="4659"/>
                </a:lnTo>
                <a:lnTo>
                  <a:pt x="1364445" y="18025"/>
                </a:lnTo>
                <a:lnTo>
                  <a:pt x="1403328" y="39174"/>
                </a:lnTo>
                <a:lnTo>
                  <a:pt x="1437203" y="67186"/>
                </a:lnTo>
                <a:lnTo>
                  <a:pt x="1465150" y="101140"/>
                </a:lnTo>
                <a:lnTo>
                  <a:pt x="1486250" y="140115"/>
                </a:lnTo>
                <a:lnTo>
                  <a:pt x="1499584" y="183188"/>
                </a:lnTo>
                <a:lnTo>
                  <a:pt x="1504233" y="229440"/>
                </a:lnTo>
                <a:lnTo>
                  <a:pt x="1504233" y="884984"/>
                </a:lnTo>
                <a:lnTo>
                  <a:pt x="1499584" y="931236"/>
                </a:lnTo>
                <a:lnTo>
                  <a:pt x="1486250" y="974309"/>
                </a:lnTo>
                <a:lnTo>
                  <a:pt x="1465150" y="1013284"/>
                </a:lnTo>
                <a:lnTo>
                  <a:pt x="1437203" y="1047238"/>
                </a:lnTo>
                <a:lnTo>
                  <a:pt x="1403328" y="1075250"/>
                </a:lnTo>
                <a:lnTo>
                  <a:pt x="1364445" y="1096399"/>
                </a:lnTo>
                <a:lnTo>
                  <a:pt x="1321472" y="1109765"/>
                </a:lnTo>
                <a:lnTo>
                  <a:pt x="1275328" y="1114424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522900" y="6977984"/>
            <a:ext cx="10909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282575" algn="ctr">
              <a:lnSpc>
                <a:spcPct val="114599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'marital</a:t>
            </a:r>
            <a:r>
              <a:rPr sz="1200" b="1" spc="-5" dirty="0">
                <a:latin typeface="Arial"/>
                <a:cs typeface="Arial"/>
              </a:rPr>
              <a:t>'  </a:t>
            </a:r>
            <a:r>
              <a:rPr sz="1200" b="1" spc="-10" dirty="0"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200" b="1" spc="-25" dirty="0">
                <a:latin typeface="Arial"/>
                <a:cs typeface="Arial"/>
              </a:rPr>
              <a:t>'personal_loan'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799028" y="6443688"/>
            <a:ext cx="76517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 marR="5080" indent="-98425">
              <a:lnSpc>
                <a:spcPct val="116700"/>
              </a:lnSpc>
              <a:spcBef>
                <a:spcPts val="95"/>
              </a:spcBef>
            </a:pPr>
            <a:r>
              <a:rPr sz="1500" b="1" spc="-20" dirty="0">
                <a:latin typeface="Arial"/>
                <a:cs typeface="Arial"/>
              </a:rPr>
              <a:t>Blende</a:t>
            </a:r>
            <a:r>
              <a:rPr sz="1500" b="1" dirty="0">
                <a:latin typeface="Arial"/>
                <a:cs typeface="Arial"/>
              </a:rPr>
              <a:t>d  </a:t>
            </a:r>
            <a:r>
              <a:rPr sz="1500" b="1" spc="-15" dirty="0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651715" y="8059705"/>
            <a:ext cx="114236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300">
              <a:lnSpc>
                <a:spcPct val="116700"/>
              </a:lnSpc>
              <a:spcBef>
                <a:spcPts val="95"/>
              </a:spcBef>
            </a:pPr>
            <a:r>
              <a:rPr sz="1500" b="1" spc="-20" dirty="0">
                <a:latin typeface="Arial"/>
                <a:cs typeface="Arial"/>
              </a:rPr>
              <a:t>Predict 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Probabilitie</a:t>
            </a:r>
            <a:r>
              <a:rPr sz="1500" b="1" spc="5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1276718" y="7695082"/>
            <a:ext cx="2668905" cy="1343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8590" marR="387350" algn="ctr">
              <a:lnSpc>
                <a:spcPct val="116399"/>
              </a:lnSpc>
              <a:spcBef>
                <a:spcPts val="90"/>
              </a:spcBef>
            </a:pPr>
            <a:r>
              <a:rPr sz="1450" b="1" spc="-10" dirty="0">
                <a:latin typeface="Arial"/>
                <a:cs typeface="Arial"/>
              </a:rPr>
              <a:t>Sorting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Top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1000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Values </a:t>
            </a:r>
            <a:r>
              <a:rPr sz="1450" b="1" spc="-385" dirty="0">
                <a:latin typeface="Arial"/>
                <a:cs typeface="Arial"/>
              </a:rPr>
              <a:t> </a:t>
            </a:r>
            <a:r>
              <a:rPr sz="1450" b="1" spc="20" dirty="0">
                <a:latin typeface="Arial"/>
                <a:cs typeface="Arial"/>
              </a:rPr>
              <a:t>&amp;</a:t>
            </a:r>
            <a:endParaRPr sz="1450" b="1" dirty="0">
              <a:latin typeface="Arial"/>
              <a:cs typeface="Arial"/>
            </a:endParaRPr>
          </a:p>
          <a:p>
            <a:pPr marR="287655" algn="ctr">
              <a:lnSpc>
                <a:spcPct val="100000"/>
              </a:lnSpc>
              <a:spcBef>
                <a:spcPts val="285"/>
              </a:spcBef>
            </a:pPr>
            <a:r>
              <a:rPr sz="1450" b="1" spc="-10" dirty="0">
                <a:latin typeface="Arial"/>
                <a:cs typeface="Arial"/>
              </a:rPr>
              <a:t>Getting</a:t>
            </a:r>
            <a:endParaRPr sz="145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900" b="1" spc="-35" dirty="0">
                <a:latin typeface="Arial"/>
                <a:cs typeface="Arial"/>
              </a:rPr>
              <a:t>FINAL</a:t>
            </a:r>
            <a:r>
              <a:rPr sz="2900" b="1" spc="-165" dirty="0">
                <a:latin typeface="Arial"/>
                <a:cs typeface="Arial"/>
              </a:rPr>
              <a:t> </a:t>
            </a:r>
            <a:r>
              <a:rPr sz="2900" b="1" spc="-35" dirty="0">
                <a:latin typeface="Arial"/>
                <a:cs typeface="Arial"/>
              </a:rPr>
              <a:t>OUTPUT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9128" y="331443"/>
            <a:ext cx="2000250" cy="1709420"/>
          </a:xfrm>
          <a:custGeom>
            <a:avLst/>
            <a:gdLst/>
            <a:ahLst/>
            <a:cxnLst/>
            <a:rect l="l" t="t" r="r" b="b"/>
            <a:pathLst>
              <a:path w="2000250" h="1709420">
                <a:moveTo>
                  <a:pt x="685800" y="342900"/>
                </a:moveTo>
                <a:lnTo>
                  <a:pt x="683221" y="300926"/>
                </a:lnTo>
                <a:lnTo>
                  <a:pt x="675525" y="259588"/>
                </a:lnTo>
                <a:lnTo>
                  <a:pt x="662825" y="219494"/>
                </a:lnTo>
                <a:lnTo>
                  <a:pt x="645312" y="181254"/>
                </a:lnTo>
                <a:lnTo>
                  <a:pt x="623252" y="145453"/>
                </a:lnTo>
                <a:lnTo>
                  <a:pt x="596976" y="112623"/>
                </a:lnTo>
                <a:lnTo>
                  <a:pt x="566877" y="83261"/>
                </a:lnTo>
                <a:lnTo>
                  <a:pt x="533412" y="57785"/>
                </a:lnTo>
                <a:lnTo>
                  <a:pt x="497078" y="36614"/>
                </a:lnTo>
                <a:lnTo>
                  <a:pt x="458419" y="20040"/>
                </a:lnTo>
                <a:lnTo>
                  <a:pt x="418033" y="8331"/>
                </a:lnTo>
                <a:lnTo>
                  <a:pt x="376516" y="1651"/>
                </a:lnTo>
                <a:lnTo>
                  <a:pt x="342900" y="0"/>
                </a:lnTo>
                <a:lnTo>
                  <a:pt x="334479" y="101"/>
                </a:lnTo>
                <a:lnTo>
                  <a:pt x="292582" y="3708"/>
                </a:lnTo>
                <a:lnTo>
                  <a:pt x="251447" y="12420"/>
                </a:lnTo>
                <a:lnTo>
                  <a:pt x="211683" y="26098"/>
                </a:lnTo>
                <a:lnTo>
                  <a:pt x="173888" y="44551"/>
                </a:lnTo>
                <a:lnTo>
                  <a:pt x="138633" y="67475"/>
                </a:lnTo>
                <a:lnTo>
                  <a:pt x="106464" y="94551"/>
                </a:lnTo>
                <a:lnTo>
                  <a:pt x="77838" y="125361"/>
                </a:lnTo>
                <a:lnTo>
                  <a:pt x="53200" y="159448"/>
                </a:lnTo>
                <a:lnTo>
                  <a:pt x="32918" y="196291"/>
                </a:lnTo>
                <a:lnTo>
                  <a:pt x="17310" y="235331"/>
                </a:lnTo>
                <a:lnTo>
                  <a:pt x="6591" y="276009"/>
                </a:lnTo>
                <a:lnTo>
                  <a:pt x="927" y="317677"/>
                </a:lnTo>
                <a:lnTo>
                  <a:pt x="0" y="342900"/>
                </a:lnTo>
                <a:lnTo>
                  <a:pt x="101" y="351320"/>
                </a:lnTo>
                <a:lnTo>
                  <a:pt x="3708" y="393217"/>
                </a:lnTo>
                <a:lnTo>
                  <a:pt x="12420" y="434352"/>
                </a:lnTo>
                <a:lnTo>
                  <a:pt x="26098" y="474129"/>
                </a:lnTo>
                <a:lnTo>
                  <a:pt x="44551" y="511911"/>
                </a:lnTo>
                <a:lnTo>
                  <a:pt x="67487" y="547166"/>
                </a:lnTo>
                <a:lnTo>
                  <a:pt x="94551" y="579348"/>
                </a:lnTo>
                <a:lnTo>
                  <a:pt x="125374" y="607961"/>
                </a:lnTo>
                <a:lnTo>
                  <a:pt x="159448" y="632599"/>
                </a:lnTo>
                <a:lnTo>
                  <a:pt x="196291" y="652881"/>
                </a:lnTo>
                <a:lnTo>
                  <a:pt x="235343" y="668489"/>
                </a:lnTo>
                <a:lnTo>
                  <a:pt x="276009" y="679208"/>
                </a:lnTo>
                <a:lnTo>
                  <a:pt x="317677" y="684872"/>
                </a:lnTo>
                <a:lnTo>
                  <a:pt x="342900" y="685800"/>
                </a:lnTo>
                <a:lnTo>
                  <a:pt x="351320" y="685698"/>
                </a:lnTo>
                <a:lnTo>
                  <a:pt x="393217" y="682091"/>
                </a:lnTo>
                <a:lnTo>
                  <a:pt x="434352" y="673379"/>
                </a:lnTo>
                <a:lnTo>
                  <a:pt x="474129" y="659701"/>
                </a:lnTo>
                <a:lnTo>
                  <a:pt x="511924" y="641248"/>
                </a:lnTo>
                <a:lnTo>
                  <a:pt x="547166" y="618324"/>
                </a:lnTo>
                <a:lnTo>
                  <a:pt x="579348" y="591248"/>
                </a:lnTo>
                <a:lnTo>
                  <a:pt x="607961" y="560438"/>
                </a:lnTo>
                <a:lnTo>
                  <a:pt x="632599" y="526351"/>
                </a:lnTo>
                <a:lnTo>
                  <a:pt x="652881" y="489508"/>
                </a:lnTo>
                <a:lnTo>
                  <a:pt x="668489" y="450469"/>
                </a:lnTo>
                <a:lnTo>
                  <a:pt x="679208" y="409790"/>
                </a:lnTo>
                <a:lnTo>
                  <a:pt x="684872" y="368122"/>
                </a:lnTo>
                <a:lnTo>
                  <a:pt x="685800" y="342900"/>
                </a:lnTo>
                <a:close/>
              </a:path>
              <a:path w="2000250" h="1709420">
                <a:moveTo>
                  <a:pt x="1999716" y="1366177"/>
                </a:moveTo>
                <a:lnTo>
                  <a:pt x="1997138" y="1324203"/>
                </a:lnTo>
                <a:lnTo>
                  <a:pt x="1989442" y="1282865"/>
                </a:lnTo>
                <a:lnTo>
                  <a:pt x="1976742" y="1242783"/>
                </a:lnTo>
                <a:lnTo>
                  <a:pt x="1959229" y="1204544"/>
                </a:lnTo>
                <a:lnTo>
                  <a:pt x="1937156" y="1168730"/>
                </a:lnTo>
                <a:lnTo>
                  <a:pt x="1910880" y="1135900"/>
                </a:lnTo>
                <a:lnTo>
                  <a:pt x="1880793" y="1106538"/>
                </a:lnTo>
                <a:lnTo>
                  <a:pt x="1847316" y="1081074"/>
                </a:lnTo>
                <a:lnTo>
                  <a:pt x="1810981" y="1059891"/>
                </a:lnTo>
                <a:lnTo>
                  <a:pt x="1772335" y="1043330"/>
                </a:lnTo>
                <a:lnTo>
                  <a:pt x="1731949" y="1031621"/>
                </a:lnTo>
                <a:lnTo>
                  <a:pt x="1690420" y="1024940"/>
                </a:lnTo>
                <a:lnTo>
                  <a:pt x="1656816" y="1023277"/>
                </a:lnTo>
                <a:lnTo>
                  <a:pt x="1648396" y="1023391"/>
                </a:lnTo>
                <a:lnTo>
                  <a:pt x="1606499" y="1026998"/>
                </a:lnTo>
                <a:lnTo>
                  <a:pt x="1565363" y="1035697"/>
                </a:lnTo>
                <a:lnTo>
                  <a:pt x="1525587" y="1049388"/>
                </a:lnTo>
                <a:lnTo>
                  <a:pt x="1487792" y="1067828"/>
                </a:lnTo>
                <a:lnTo>
                  <a:pt x="1452549" y="1090764"/>
                </a:lnTo>
                <a:lnTo>
                  <a:pt x="1420368" y="1117841"/>
                </a:lnTo>
                <a:lnTo>
                  <a:pt x="1391742" y="1148651"/>
                </a:lnTo>
                <a:lnTo>
                  <a:pt x="1367116" y="1182738"/>
                </a:lnTo>
                <a:lnTo>
                  <a:pt x="1346835" y="1219568"/>
                </a:lnTo>
                <a:lnTo>
                  <a:pt x="1331214" y="1258620"/>
                </a:lnTo>
                <a:lnTo>
                  <a:pt x="1320495" y="1299286"/>
                </a:lnTo>
                <a:lnTo>
                  <a:pt x="1314843" y="1340954"/>
                </a:lnTo>
                <a:lnTo>
                  <a:pt x="1313916" y="1366177"/>
                </a:lnTo>
                <a:lnTo>
                  <a:pt x="1314018" y="1374597"/>
                </a:lnTo>
                <a:lnTo>
                  <a:pt x="1317625" y="1416494"/>
                </a:lnTo>
                <a:lnTo>
                  <a:pt x="1326337" y="1457642"/>
                </a:lnTo>
                <a:lnTo>
                  <a:pt x="1340015" y="1497406"/>
                </a:lnTo>
                <a:lnTo>
                  <a:pt x="1358455" y="1535201"/>
                </a:lnTo>
                <a:lnTo>
                  <a:pt x="1381391" y="1570443"/>
                </a:lnTo>
                <a:lnTo>
                  <a:pt x="1408468" y="1602625"/>
                </a:lnTo>
                <a:lnTo>
                  <a:pt x="1439278" y="1631251"/>
                </a:lnTo>
                <a:lnTo>
                  <a:pt x="1473365" y="1655889"/>
                </a:lnTo>
                <a:lnTo>
                  <a:pt x="1510207" y="1676158"/>
                </a:lnTo>
                <a:lnTo>
                  <a:pt x="1549247" y="1691779"/>
                </a:lnTo>
                <a:lnTo>
                  <a:pt x="1589913" y="1702498"/>
                </a:lnTo>
                <a:lnTo>
                  <a:pt x="1631594" y="1708150"/>
                </a:lnTo>
                <a:lnTo>
                  <a:pt x="1656816" y="1709077"/>
                </a:lnTo>
                <a:lnTo>
                  <a:pt x="1665236" y="1708975"/>
                </a:lnTo>
                <a:lnTo>
                  <a:pt x="1707121" y="1705368"/>
                </a:lnTo>
                <a:lnTo>
                  <a:pt x="1748269" y="1696656"/>
                </a:lnTo>
                <a:lnTo>
                  <a:pt x="1788033" y="1682978"/>
                </a:lnTo>
                <a:lnTo>
                  <a:pt x="1825828" y="1664538"/>
                </a:lnTo>
                <a:lnTo>
                  <a:pt x="1861083" y="1641602"/>
                </a:lnTo>
                <a:lnTo>
                  <a:pt x="1893252" y="1614525"/>
                </a:lnTo>
                <a:lnTo>
                  <a:pt x="1921878" y="1583715"/>
                </a:lnTo>
                <a:lnTo>
                  <a:pt x="1946516" y="1549628"/>
                </a:lnTo>
                <a:lnTo>
                  <a:pt x="1966785" y="1512785"/>
                </a:lnTo>
                <a:lnTo>
                  <a:pt x="1982406" y="1473746"/>
                </a:lnTo>
                <a:lnTo>
                  <a:pt x="1993125" y="1433080"/>
                </a:lnTo>
                <a:lnTo>
                  <a:pt x="1998789" y="1391412"/>
                </a:lnTo>
                <a:lnTo>
                  <a:pt x="1999716" y="1366177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4666862" y="3638635"/>
            <a:ext cx="1858010" cy="4881245"/>
            <a:chOff x="14666862" y="3638635"/>
            <a:chExt cx="1858010" cy="4881245"/>
          </a:xfrm>
        </p:grpSpPr>
        <p:sp>
          <p:nvSpPr>
            <p:cNvPr id="104" name="object 104"/>
            <p:cNvSpPr/>
            <p:nvPr/>
          </p:nvSpPr>
          <p:spPr>
            <a:xfrm>
              <a:off x="14895428" y="8367260"/>
              <a:ext cx="1591310" cy="635"/>
            </a:xfrm>
            <a:custGeom>
              <a:avLst/>
              <a:gdLst/>
              <a:ahLst/>
              <a:cxnLst/>
              <a:rect l="l" t="t" r="r" b="b"/>
              <a:pathLst>
                <a:path w="1591309" h="634">
                  <a:moveTo>
                    <a:pt x="1590765" y="131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704958" y="82529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85" y="0"/>
                  </a:moveTo>
                  <a:lnTo>
                    <a:pt x="152366" y="228599"/>
                  </a:lnTo>
                  <a:lnTo>
                    <a:pt x="0" y="114287"/>
                  </a:lnTo>
                  <a:lnTo>
                    <a:pt x="152385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704958" y="82529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66" y="228599"/>
                  </a:moveTo>
                  <a:lnTo>
                    <a:pt x="0" y="114287"/>
                  </a:lnTo>
                  <a:lnTo>
                    <a:pt x="152385" y="0"/>
                  </a:lnTo>
                  <a:lnTo>
                    <a:pt x="152366" y="228599"/>
                  </a:lnTo>
                  <a:close/>
                </a:path>
              </a:pathLst>
            </a:custGeom>
            <a:ln w="76191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909235" y="3638635"/>
              <a:ext cx="838200" cy="2771775"/>
            </a:xfrm>
            <a:custGeom>
              <a:avLst/>
              <a:gdLst/>
              <a:ahLst/>
              <a:cxnLst/>
              <a:rect l="l" t="t" r="r" b="b"/>
              <a:pathLst>
                <a:path w="838200" h="2771775">
                  <a:moveTo>
                    <a:pt x="786360" y="2771620"/>
                  </a:moveTo>
                  <a:lnTo>
                    <a:pt x="51839" y="2771620"/>
                  </a:lnTo>
                  <a:lnTo>
                    <a:pt x="31688" y="2767514"/>
                  </a:lnTo>
                  <a:lnTo>
                    <a:pt x="15207" y="2756328"/>
                  </a:lnTo>
                  <a:lnTo>
                    <a:pt x="4082" y="2739755"/>
                  </a:lnTo>
                  <a:lnTo>
                    <a:pt x="0" y="2719493"/>
                  </a:lnTo>
                  <a:lnTo>
                    <a:pt x="0" y="52127"/>
                  </a:lnTo>
                  <a:lnTo>
                    <a:pt x="4082" y="31864"/>
                  </a:lnTo>
                  <a:lnTo>
                    <a:pt x="15207" y="15292"/>
                  </a:lnTo>
                  <a:lnTo>
                    <a:pt x="31688" y="4105"/>
                  </a:lnTo>
                  <a:lnTo>
                    <a:pt x="51839" y="0"/>
                  </a:lnTo>
                  <a:lnTo>
                    <a:pt x="786360" y="0"/>
                  </a:lnTo>
                  <a:lnTo>
                    <a:pt x="806511" y="4105"/>
                  </a:lnTo>
                  <a:lnTo>
                    <a:pt x="822992" y="15292"/>
                  </a:lnTo>
                  <a:lnTo>
                    <a:pt x="834117" y="31864"/>
                  </a:lnTo>
                  <a:lnTo>
                    <a:pt x="838200" y="52127"/>
                  </a:lnTo>
                  <a:lnTo>
                    <a:pt x="838200" y="2719493"/>
                  </a:lnTo>
                  <a:lnTo>
                    <a:pt x="834117" y="2739755"/>
                  </a:lnTo>
                  <a:lnTo>
                    <a:pt x="822992" y="2756328"/>
                  </a:lnTo>
                  <a:lnTo>
                    <a:pt x="806511" y="2767514"/>
                  </a:lnTo>
                  <a:lnTo>
                    <a:pt x="786360" y="2771620"/>
                  </a:lnTo>
                  <a:close/>
                </a:path>
              </a:pathLst>
            </a:custGeom>
            <a:solidFill>
              <a:srgbClr val="FE6B18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84949" y="1503913"/>
            <a:ext cx="372110" cy="4254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295"/>
              </a:spcBef>
            </a:pPr>
            <a:r>
              <a:rPr sz="1150" b="1" spc="-20" dirty="0">
                <a:latin typeface="Arial"/>
                <a:cs typeface="Arial"/>
              </a:rPr>
              <a:t>KDE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50" b="1" spc="-25" dirty="0">
                <a:latin typeface="Arial"/>
                <a:cs typeface="Arial"/>
              </a:rPr>
              <a:t>Plot</a:t>
            </a:r>
            <a:r>
              <a:rPr sz="1150" b="1" spc="-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4991" y="441956"/>
            <a:ext cx="372110" cy="4254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95"/>
              </a:spcBef>
            </a:pPr>
            <a:r>
              <a:rPr sz="1150" b="1" spc="-20" dirty="0">
                <a:latin typeface="Arial"/>
                <a:cs typeface="Arial"/>
              </a:rPr>
              <a:t>BOX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50" b="1" spc="-25" dirty="0">
                <a:latin typeface="Arial"/>
                <a:cs typeface="Arial"/>
              </a:rPr>
              <a:t>Plot</a:t>
            </a:r>
            <a:r>
              <a:rPr sz="1150" b="1" spc="-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71677" y="1485441"/>
            <a:ext cx="64706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11800"/>
              </a:lnSpc>
              <a:spcBef>
                <a:spcPts val="100"/>
              </a:spcBef>
            </a:pPr>
            <a:r>
              <a:rPr sz="950" b="1" spc="-20" dirty="0">
                <a:latin typeface="Arial"/>
                <a:cs typeface="Arial"/>
              </a:rPr>
              <a:t>Correlatio</a:t>
            </a:r>
            <a:r>
              <a:rPr sz="950" b="1" spc="-5" dirty="0">
                <a:latin typeface="Arial"/>
                <a:cs typeface="Arial"/>
              </a:rPr>
              <a:t>n  </a:t>
            </a:r>
            <a:r>
              <a:rPr sz="950" b="1" spc="-20" dirty="0">
                <a:latin typeface="Arial"/>
                <a:cs typeface="Arial"/>
              </a:rPr>
              <a:t>Plots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279060" y="1"/>
            <a:ext cx="10191750" cy="690880"/>
          </a:xfrm>
          <a:custGeom>
            <a:avLst/>
            <a:gdLst/>
            <a:ahLst/>
            <a:cxnLst/>
            <a:rect l="l" t="t" r="r" b="b"/>
            <a:pathLst>
              <a:path w="10191750" h="690880">
                <a:moveTo>
                  <a:pt x="0" y="0"/>
                </a:moveTo>
                <a:lnTo>
                  <a:pt x="10191749" y="0"/>
                </a:lnTo>
                <a:lnTo>
                  <a:pt x="10191749" y="690364"/>
                </a:lnTo>
                <a:lnTo>
                  <a:pt x="0" y="69036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658267" y="331438"/>
            <a:ext cx="1362075" cy="1760220"/>
            <a:chOff x="658267" y="331438"/>
            <a:chExt cx="1362075" cy="1760220"/>
          </a:xfrm>
        </p:grpSpPr>
        <p:sp>
          <p:nvSpPr>
            <p:cNvPr id="113" name="object 113"/>
            <p:cNvSpPr/>
            <p:nvPr/>
          </p:nvSpPr>
          <p:spPr>
            <a:xfrm>
              <a:off x="731595" y="1960780"/>
              <a:ext cx="167640" cy="92710"/>
            </a:xfrm>
            <a:custGeom>
              <a:avLst/>
              <a:gdLst/>
              <a:ahLst/>
              <a:cxnLst/>
              <a:rect l="l" t="t" r="r" b="b"/>
              <a:pathLst>
                <a:path w="167640" h="92710">
                  <a:moveTo>
                    <a:pt x="167153" y="92256"/>
                  </a:moveTo>
                  <a:lnTo>
                    <a:pt x="0" y="0"/>
                  </a:lnTo>
                </a:path>
              </a:pathLst>
            </a:custGeom>
            <a:ln w="7612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6367" y="1017356"/>
              <a:ext cx="443865" cy="886460"/>
            </a:xfrm>
            <a:custGeom>
              <a:avLst/>
              <a:gdLst/>
              <a:ahLst/>
              <a:cxnLst/>
              <a:rect l="l" t="t" r="r" b="b"/>
              <a:pathLst>
                <a:path w="443865" h="886460">
                  <a:moveTo>
                    <a:pt x="0" y="0"/>
                  </a:moveTo>
                  <a:lnTo>
                    <a:pt x="443556" y="885861"/>
                  </a:lnTo>
                </a:path>
              </a:pathLst>
            </a:custGeom>
            <a:ln w="76132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46055" y="1961938"/>
              <a:ext cx="99695" cy="90170"/>
            </a:xfrm>
            <a:custGeom>
              <a:avLst/>
              <a:gdLst/>
              <a:ahLst/>
              <a:cxnLst/>
              <a:rect l="l" t="t" r="r" b="b"/>
              <a:pathLst>
                <a:path w="99694" h="90169">
                  <a:moveTo>
                    <a:pt x="99389" y="0"/>
                  </a:moveTo>
                  <a:lnTo>
                    <a:pt x="0" y="89633"/>
                  </a:lnTo>
                </a:path>
              </a:pathLst>
            </a:custGeom>
            <a:ln w="76030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334126" y="33143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899" y="685799"/>
                  </a:moveTo>
                  <a:lnTo>
                    <a:pt x="300922" y="683221"/>
                  </a:lnTo>
                  <a:lnTo>
                    <a:pt x="259581" y="675523"/>
                  </a:lnTo>
                  <a:lnTo>
                    <a:pt x="219494" y="662824"/>
                  </a:lnTo>
                  <a:lnTo>
                    <a:pt x="181257" y="645310"/>
                  </a:lnTo>
                  <a:lnTo>
                    <a:pt x="145453" y="623248"/>
                  </a:lnTo>
                  <a:lnTo>
                    <a:pt x="112622" y="596972"/>
                  </a:lnTo>
                  <a:lnTo>
                    <a:pt x="83254" y="566874"/>
                  </a:lnTo>
                  <a:lnTo>
                    <a:pt x="57789" y="533404"/>
                  </a:lnTo>
                  <a:lnTo>
                    <a:pt x="36612" y="497069"/>
                  </a:lnTo>
                  <a:lnTo>
                    <a:pt x="20044" y="458419"/>
                  </a:lnTo>
                  <a:lnTo>
                    <a:pt x="8332" y="418032"/>
                  </a:lnTo>
                  <a:lnTo>
                    <a:pt x="1651" y="376510"/>
                  </a:lnTo>
                  <a:lnTo>
                    <a:pt x="0" y="342899"/>
                  </a:lnTo>
                  <a:lnTo>
                    <a:pt x="103" y="334482"/>
                  </a:lnTo>
                  <a:lnTo>
                    <a:pt x="3711" y="292586"/>
                  </a:lnTo>
                  <a:lnTo>
                    <a:pt x="12420" y="251446"/>
                  </a:lnTo>
                  <a:lnTo>
                    <a:pt x="26101" y="211677"/>
                  </a:lnTo>
                  <a:lnTo>
                    <a:pt x="44548" y="173882"/>
                  </a:lnTo>
                  <a:lnTo>
                    <a:pt x="67479" y="138634"/>
                  </a:lnTo>
                  <a:lnTo>
                    <a:pt x="94553" y="106458"/>
                  </a:lnTo>
                  <a:lnTo>
                    <a:pt x="125366" y="77834"/>
                  </a:lnTo>
                  <a:lnTo>
                    <a:pt x="159451" y="53198"/>
                  </a:lnTo>
                  <a:lnTo>
                    <a:pt x="196291" y="32921"/>
                  </a:lnTo>
                  <a:lnTo>
                    <a:pt x="235336" y="17307"/>
                  </a:lnTo>
                  <a:lnTo>
                    <a:pt x="276003" y="6588"/>
                  </a:lnTo>
                  <a:lnTo>
                    <a:pt x="317677" y="928"/>
                  </a:lnTo>
                  <a:lnTo>
                    <a:pt x="342899" y="0"/>
                  </a:lnTo>
                  <a:lnTo>
                    <a:pt x="351317" y="103"/>
                  </a:lnTo>
                  <a:lnTo>
                    <a:pt x="393213" y="3711"/>
                  </a:lnTo>
                  <a:lnTo>
                    <a:pt x="434353" y="12420"/>
                  </a:lnTo>
                  <a:lnTo>
                    <a:pt x="474122" y="26101"/>
                  </a:lnTo>
                  <a:lnTo>
                    <a:pt x="511917" y="44548"/>
                  </a:lnTo>
                  <a:lnTo>
                    <a:pt x="547165" y="67479"/>
                  </a:lnTo>
                  <a:lnTo>
                    <a:pt x="579341" y="94553"/>
                  </a:lnTo>
                  <a:lnTo>
                    <a:pt x="607965" y="125366"/>
                  </a:lnTo>
                  <a:lnTo>
                    <a:pt x="632601" y="159451"/>
                  </a:lnTo>
                  <a:lnTo>
                    <a:pt x="652878" y="196291"/>
                  </a:lnTo>
                  <a:lnTo>
                    <a:pt x="668492" y="235336"/>
                  </a:lnTo>
                  <a:lnTo>
                    <a:pt x="679211" y="276003"/>
                  </a:lnTo>
                  <a:lnTo>
                    <a:pt x="684871" y="317677"/>
                  </a:lnTo>
                  <a:lnTo>
                    <a:pt x="685799" y="342899"/>
                  </a:lnTo>
                  <a:lnTo>
                    <a:pt x="685696" y="351317"/>
                  </a:lnTo>
                  <a:lnTo>
                    <a:pt x="682088" y="393213"/>
                  </a:lnTo>
                  <a:lnTo>
                    <a:pt x="673379" y="434353"/>
                  </a:lnTo>
                  <a:lnTo>
                    <a:pt x="659698" y="474122"/>
                  </a:lnTo>
                  <a:lnTo>
                    <a:pt x="641251" y="511917"/>
                  </a:lnTo>
                  <a:lnTo>
                    <a:pt x="618319" y="547165"/>
                  </a:lnTo>
                  <a:lnTo>
                    <a:pt x="591246" y="579341"/>
                  </a:lnTo>
                  <a:lnTo>
                    <a:pt x="560433" y="607965"/>
                  </a:lnTo>
                  <a:lnTo>
                    <a:pt x="526348" y="632601"/>
                  </a:lnTo>
                  <a:lnTo>
                    <a:pt x="489508" y="652878"/>
                  </a:lnTo>
                  <a:lnTo>
                    <a:pt x="450463" y="668492"/>
                  </a:lnTo>
                  <a:lnTo>
                    <a:pt x="409796" y="679211"/>
                  </a:lnTo>
                  <a:lnTo>
                    <a:pt x="368122" y="684871"/>
                  </a:lnTo>
                  <a:lnTo>
                    <a:pt x="342899" y="685799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05"/>
              </a:spcBef>
              <a:tabLst>
                <a:tab pos="3781425" algn="l"/>
              </a:tabLst>
            </a:pPr>
            <a:r>
              <a:rPr b="1" spc="315" dirty="0"/>
              <a:t>SOLUTION	</a:t>
            </a:r>
            <a:r>
              <a:rPr b="1" spc="250" dirty="0"/>
              <a:t>DESIGN</a:t>
            </a:r>
            <a:r>
              <a:rPr b="1" spc="114" dirty="0"/>
              <a:t> </a:t>
            </a:r>
            <a:r>
              <a:rPr b="1" dirty="0"/>
              <a:t>/</a:t>
            </a:r>
            <a:r>
              <a:rPr b="1" spc="114" dirty="0"/>
              <a:t> </a:t>
            </a:r>
            <a:r>
              <a:rPr b="1" spc="285" dirty="0"/>
              <a:t>PIPELINE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1359430" y="474968"/>
            <a:ext cx="58420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11800"/>
              </a:lnSpc>
              <a:spcBef>
                <a:spcPts val="100"/>
              </a:spcBef>
            </a:pPr>
            <a:r>
              <a:rPr sz="950" b="1" spc="-20" dirty="0">
                <a:latin typeface="Arial"/>
                <a:cs typeface="Arial"/>
              </a:rPr>
              <a:t>Hypthesi</a:t>
            </a:r>
            <a:r>
              <a:rPr sz="950" b="1" spc="-5" dirty="0">
                <a:latin typeface="Arial"/>
                <a:cs typeface="Arial"/>
              </a:rPr>
              <a:t>s  </a:t>
            </a:r>
            <a:r>
              <a:rPr sz="950" b="1" spc="-20" dirty="0">
                <a:latin typeface="Arial"/>
                <a:cs typeface="Arial"/>
              </a:rPr>
              <a:t>Testing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244101" y="1004541"/>
            <a:ext cx="240029" cy="892810"/>
          </a:xfrm>
          <a:custGeom>
            <a:avLst/>
            <a:gdLst/>
            <a:ahLst/>
            <a:cxnLst/>
            <a:rect l="l" t="t" r="r" b="b"/>
            <a:pathLst>
              <a:path w="240030" h="892810">
                <a:moveTo>
                  <a:pt x="239496" y="0"/>
                </a:moveTo>
                <a:lnTo>
                  <a:pt x="0" y="892585"/>
                </a:lnTo>
              </a:path>
            </a:pathLst>
          </a:custGeom>
          <a:ln w="76062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16" y="98873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185300" y="9939372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5005614" y="4053694"/>
            <a:ext cx="721995" cy="2068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64"/>
              </a:lnSpc>
            </a:pPr>
            <a:r>
              <a:rPr sz="1400" b="1" spc="-15" dirty="0">
                <a:latin typeface="Arial"/>
                <a:cs typeface="Arial"/>
              </a:rPr>
              <a:t>Hyper-Parameter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Tuning</a:t>
            </a:r>
            <a:endParaRPr sz="1400">
              <a:latin typeface="Arial"/>
              <a:cs typeface="Arial"/>
            </a:endParaRPr>
          </a:p>
          <a:p>
            <a:pPr marL="749300" marR="694690" algn="ctr">
              <a:lnSpc>
                <a:spcPct val="116100"/>
              </a:lnSpc>
            </a:pPr>
            <a:r>
              <a:rPr sz="1400" b="1" spc="-10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Optun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8700" y="146394"/>
            <a:ext cx="976058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355" dirty="0">
                <a:solidFill>
                  <a:srgbClr val="FE6B18"/>
                </a:solidFill>
              </a:rPr>
              <a:t>DATA</a:t>
            </a:r>
            <a:r>
              <a:rPr sz="3700" b="1" spc="229" dirty="0">
                <a:solidFill>
                  <a:srgbClr val="FE6B18"/>
                </a:solidFill>
              </a:rPr>
              <a:t> </a:t>
            </a:r>
            <a:r>
              <a:rPr sz="3700" b="1" spc="240" dirty="0">
                <a:solidFill>
                  <a:srgbClr val="FE6B18"/>
                </a:solidFill>
              </a:rPr>
              <a:t>PROCESSING</a:t>
            </a:r>
            <a:r>
              <a:rPr sz="3700" b="1" spc="229" dirty="0">
                <a:solidFill>
                  <a:srgbClr val="FE6B18"/>
                </a:solidFill>
              </a:rPr>
              <a:t> </a:t>
            </a:r>
            <a:r>
              <a:rPr sz="3700" b="1" spc="335" dirty="0">
                <a:solidFill>
                  <a:srgbClr val="FE6B18"/>
                </a:solidFill>
              </a:rPr>
              <a:t>AND</a:t>
            </a:r>
            <a:r>
              <a:rPr sz="3700" b="1" spc="229" dirty="0">
                <a:solidFill>
                  <a:srgbClr val="FE6B18"/>
                </a:solidFill>
              </a:rPr>
              <a:t> </a:t>
            </a:r>
            <a:r>
              <a:rPr sz="3700" b="1" spc="335" dirty="0">
                <a:solidFill>
                  <a:srgbClr val="FE6B18"/>
                </a:solidFill>
              </a:rPr>
              <a:t>TREATMENT</a:t>
            </a:r>
            <a:endParaRPr sz="37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381930" y="1654662"/>
            <a:ext cx="66675" cy="2024380"/>
            <a:chOff x="381930" y="1654662"/>
            <a:chExt cx="66675" cy="2024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1654662"/>
              <a:ext cx="66675" cy="66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1902312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2149962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3116553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3364203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30" y="3611853"/>
              <a:ext cx="66675" cy="666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4930" y="1127040"/>
            <a:ext cx="8604250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indent="-26797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315595" algn="l"/>
              </a:tabLst>
            </a:pPr>
            <a:r>
              <a:rPr sz="2000" b="1" spc="145" dirty="0">
                <a:solidFill>
                  <a:srgbClr val="F7F4EB"/>
                </a:solidFill>
                <a:latin typeface="Microsoft Sans Serif"/>
                <a:cs typeface="Microsoft Sans Serif"/>
              </a:rPr>
              <a:t>ENCODING</a:t>
            </a:r>
            <a:r>
              <a:rPr sz="2000" b="1" spc="12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THE</a:t>
            </a:r>
            <a:r>
              <a:rPr sz="2000" b="1" spc="12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55" dirty="0">
                <a:solidFill>
                  <a:srgbClr val="F7F4EB"/>
                </a:solidFill>
                <a:latin typeface="Microsoft Sans Serif"/>
                <a:cs typeface="Microsoft Sans Serif"/>
              </a:rPr>
              <a:t>CATEGORICAL</a:t>
            </a:r>
            <a:r>
              <a:rPr sz="2000" b="1" spc="12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45" dirty="0">
                <a:solidFill>
                  <a:srgbClr val="F7F4EB"/>
                </a:solidFill>
                <a:latin typeface="Microsoft Sans Serif"/>
                <a:cs typeface="Microsoft Sans Serif"/>
              </a:rPr>
              <a:t>FEATURES</a:t>
            </a:r>
            <a:endParaRPr sz="2000" b="1" dirty="0">
              <a:latin typeface="Microsoft Sans Serif"/>
              <a:cs typeface="Microsoft Sans Serif"/>
            </a:endParaRPr>
          </a:p>
          <a:p>
            <a:pPr marL="314325" marR="1015365">
              <a:lnSpc>
                <a:spcPct val="116100"/>
              </a:lnSpc>
              <a:spcBef>
                <a:spcPts val="735"/>
              </a:spcBef>
            </a:pPr>
            <a:r>
              <a:rPr sz="1400" spc="-4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have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label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encoded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all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categorical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features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except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'marital'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7F4EB"/>
                </a:solidFill>
                <a:latin typeface="Tahoma"/>
                <a:cs typeface="Tahoma"/>
              </a:rPr>
              <a:t>&amp;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'personal_loan'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columns.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have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mapped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two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columns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numerical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because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these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two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had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NaN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values.</a:t>
            </a:r>
            <a:endParaRPr sz="1400" dirty="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270"/>
              </a:spcBef>
            </a:pP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Then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dealt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with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them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in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same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7F4EB"/>
                </a:solidFill>
                <a:latin typeface="Tahoma"/>
                <a:cs typeface="Tahoma"/>
              </a:rPr>
              <a:t>way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7F4EB"/>
                </a:solidFill>
                <a:latin typeface="Tahoma"/>
                <a:cs typeface="Tahoma"/>
              </a:rPr>
              <a:t>as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should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treat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numerical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values.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buAutoNum type="romanUcPeriod" startAt="2"/>
              <a:tabLst>
                <a:tab pos="379730" algn="l"/>
              </a:tabLst>
            </a:pPr>
            <a:r>
              <a:rPr sz="2000" b="1" spc="185" dirty="0">
                <a:solidFill>
                  <a:srgbClr val="F7F4EB"/>
                </a:solidFill>
                <a:latin typeface="Microsoft Sans Serif"/>
                <a:cs typeface="Microsoft Sans Serif"/>
              </a:rPr>
              <a:t>IMPUTING</a:t>
            </a:r>
            <a:r>
              <a:rPr sz="2000" b="1" spc="114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THE</a:t>
            </a:r>
            <a:r>
              <a:rPr sz="2000" b="1" spc="12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15" dirty="0">
                <a:solidFill>
                  <a:srgbClr val="F7F4EB"/>
                </a:solidFill>
                <a:latin typeface="Microsoft Sans Serif"/>
                <a:cs typeface="Microsoft Sans Serif"/>
              </a:rPr>
              <a:t>NAN</a:t>
            </a:r>
            <a:r>
              <a:rPr sz="2000" b="1" spc="12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VALUES</a:t>
            </a:r>
            <a:endParaRPr sz="2000" b="1" dirty="0">
              <a:latin typeface="Microsoft Sans Serif"/>
              <a:cs typeface="Microsoft Sans Serif"/>
            </a:endParaRPr>
          </a:p>
          <a:p>
            <a:pPr marL="314325">
              <a:lnSpc>
                <a:spcPct val="100000"/>
              </a:lnSpc>
              <a:spcBef>
                <a:spcPts val="1490"/>
              </a:spcBef>
            </a:pPr>
            <a:r>
              <a:rPr sz="1400" spc="-4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noticed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that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some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columns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data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had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many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instances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null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values.</a:t>
            </a:r>
            <a:endParaRPr sz="1400" dirty="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So,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impute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them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using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iterative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imputer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with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missing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values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indicator.</a:t>
            </a:r>
            <a:endParaRPr sz="1400" dirty="0">
              <a:latin typeface="Tahoma"/>
              <a:cs typeface="Tahoma"/>
            </a:endParaRPr>
          </a:p>
          <a:p>
            <a:pPr marL="314325" marR="200025">
              <a:lnSpc>
                <a:spcPct val="116100"/>
              </a:lnSpc>
            </a:pP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Most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time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missing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values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are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not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randomly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distributed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7F4EB"/>
                </a:solidFill>
                <a:latin typeface="Tahoma"/>
                <a:cs typeface="Tahoma"/>
              </a:rPr>
              <a:t>across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observations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but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are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distributed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within</a:t>
            </a:r>
            <a:r>
              <a:rPr sz="1400" spc="-11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sub-samples.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ahoma"/>
              <a:cs typeface="Tahoma"/>
            </a:endParaRPr>
          </a:p>
          <a:p>
            <a:pPr marL="512445" indent="-465455">
              <a:lnSpc>
                <a:spcPct val="100000"/>
              </a:lnSpc>
              <a:buAutoNum type="romanUcPeriod" startAt="3"/>
              <a:tabLst>
                <a:tab pos="513080" algn="l"/>
              </a:tabLst>
            </a:pPr>
            <a:r>
              <a:rPr sz="2000" b="1" spc="200" dirty="0">
                <a:solidFill>
                  <a:srgbClr val="F7F4EB"/>
                </a:solidFill>
                <a:latin typeface="Microsoft Sans Serif"/>
                <a:cs typeface="Microsoft Sans Serif"/>
              </a:rPr>
              <a:t>BINNING</a:t>
            </a:r>
            <a:r>
              <a:rPr sz="2000" b="1" spc="12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70" dirty="0">
                <a:solidFill>
                  <a:srgbClr val="F7F4EB"/>
                </a:solidFill>
                <a:latin typeface="Microsoft Sans Serif"/>
                <a:cs typeface="Microsoft Sans Serif"/>
              </a:rPr>
              <a:t>DISTRIBUTIONS</a:t>
            </a:r>
            <a:r>
              <a:rPr sz="2000" b="1" spc="13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90" dirty="0">
                <a:solidFill>
                  <a:srgbClr val="F7F4EB"/>
                </a:solidFill>
                <a:latin typeface="Microsoft Sans Serif"/>
                <a:cs typeface="Microsoft Sans Serif"/>
              </a:rPr>
              <a:t>WITH</a:t>
            </a:r>
            <a:r>
              <a:rPr sz="2000" b="1" spc="12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75" dirty="0">
                <a:solidFill>
                  <a:srgbClr val="F7F4EB"/>
                </a:solidFill>
                <a:latin typeface="Microsoft Sans Serif"/>
                <a:cs typeface="Microsoft Sans Serif"/>
              </a:rPr>
              <a:t>GAUSSIAN</a:t>
            </a:r>
            <a:r>
              <a:rPr sz="2000" b="1" spc="13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5" dirty="0">
                <a:solidFill>
                  <a:srgbClr val="F7F4EB"/>
                </a:solidFill>
                <a:latin typeface="Microsoft Sans Serif"/>
                <a:cs typeface="Microsoft Sans Serif"/>
              </a:rPr>
              <a:t>MIXTURE</a:t>
            </a:r>
            <a:endParaRPr sz="2000" b="1" dirty="0">
              <a:latin typeface="Microsoft Sans Serif"/>
              <a:cs typeface="Microsoft Sans Serif"/>
            </a:endParaRPr>
          </a:p>
          <a:p>
            <a:pPr marL="346710" marR="5080">
              <a:lnSpc>
                <a:spcPct val="116100"/>
              </a:lnSpc>
              <a:spcBef>
                <a:spcPts val="1030"/>
              </a:spcBef>
            </a:pPr>
            <a:r>
              <a:rPr sz="1400" spc="-45" dirty="0">
                <a:solidFill>
                  <a:srgbClr val="F7F4EB"/>
                </a:solidFill>
                <a:latin typeface="Tahoma"/>
                <a:cs typeface="Tahoma"/>
              </a:rPr>
              <a:t>We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obseved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that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columns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named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'last_contact_duration' and 'customer_age' had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multimodal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 disrtribution,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7F4EB"/>
                </a:solidFill>
                <a:latin typeface="Tahoma"/>
                <a:cs typeface="Tahoma"/>
              </a:rPr>
              <a:t>so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bin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values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before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transforming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them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with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different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kind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transformers.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Here</a:t>
            </a:r>
            <a:r>
              <a:rPr sz="1400" spc="-11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are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results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got: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0110" y="2434867"/>
            <a:ext cx="276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5" dirty="0">
                <a:solidFill>
                  <a:srgbClr val="F7F4EB"/>
                </a:solidFill>
                <a:latin typeface="Microsoft Sans Serif"/>
                <a:cs typeface="Microsoft Sans Serif"/>
              </a:rPr>
              <a:t>BEFORE</a:t>
            </a:r>
            <a:r>
              <a:rPr sz="1400" b="1" spc="4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1400" b="1" spc="114" dirty="0">
                <a:solidFill>
                  <a:srgbClr val="F7F4EB"/>
                </a:solidFill>
                <a:latin typeface="Microsoft Sans Serif"/>
                <a:cs typeface="Microsoft Sans Serif"/>
              </a:rPr>
              <a:t>TRANSFORMATION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482" y="5182675"/>
            <a:ext cx="26219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7F4EB"/>
                </a:solidFill>
                <a:latin typeface="Microsoft Sans Serif"/>
                <a:cs typeface="Microsoft Sans Serif"/>
              </a:rPr>
              <a:t>AFTER</a:t>
            </a:r>
            <a:r>
              <a:rPr sz="1400" b="1" spc="4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1400" b="1" spc="114" dirty="0">
                <a:solidFill>
                  <a:srgbClr val="F7F4EB"/>
                </a:solidFill>
                <a:latin typeface="Microsoft Sans Serif"/>
                <a:cs typeface="Microsoft Sans Serif"/>
              </a:rPr>
              <a:t>TRANSFORMATION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0110" y="1127040"/>
            <a:ext cx="8317865" cy="1117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60" dirty="0">
                <a:solidFill>
                  <a:srgbClr val="F7F4EB"/>
                </a:solidFill>
                <a:latin typeface="Microsoft Sans Serif"/>
                <a:cs typeface="Microsoft Sans Serif"/>
              </a:rPr>
              <a:t>V.</a:t>
            </a:r>
            <a:r>
              <a:rPr sz="2000" b="1" spc="13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65" dirty="0">
                <a:solidFill>
                  <a:srgbClr val="F7F4EB"/>
                </a:solidFill>
                <a:latin typeface="Microsoft Sans Serif"/>
                <a:cs typeface="Microsoft Sans Serif"/>
              </a:rPr>
              <a:t>TRANSFORMATION</a:t>
            </a:r>
            <a:r>
              <a:rPr sz="2000" b="1" spc="13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05" dirty="0">
                <a:solidFill>
                  <a:srgbClr val="F7F4EB"/>
                </a:solidFill>
                <a:latin typeface="Microsoft Sans Serif"/>
                <a:cs typeface="Microsoft Sans Serif"/>
              </a:rPr>
              <a:t>OF</a:t>
            </a:r>
            <a:r>
              <a:rPr sz="2000" b="1" spc="13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65" dirty="0">
                <a:solidFill>
                  <a:srgbClr val="F7F4EB"/>
                </a:solidFill>
                <a:latin typeface="Microsoft Sans Serif"/>
                <a:cs typeface="Microsoft Sans Serif"/>
              </a:rPr>
              <a:t>COLUMNS</a:t>
            </a:r>
            <a:endParaRPr sz="2000" b="1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6100"/>
              </a:lnSpc>
            </a:pP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Finally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checked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skew-ness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columns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and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that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'last_contact_duration',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'customer_age'</a:t>
            </a:r>
            <a:r>
              <a:rPr sz="1400" spc="-9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and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'balance'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columns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should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be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transformed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by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quantile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transformer.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6877" y="8568373"/>
            <a:ext cx="9127490" cy="1305560"/>
            <a:chOff x="416877" y="8568373"/>
            <a:chExt cx="9127490" cy="1305560"/>
          </a:xfrm>
        </p:grpSpPr>
        <p:sp>
          <p:nvSpPr>
            <p:cNvPr id="15" name="object 15"/>
            <p:cNvSpPr/>
            <p:nvPr/>
          </p:nvSpPr>
          <p:spPr>
            <a:xfrm>
              <a:off x="601282" y="951373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6404" y="951373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877" y="8568373"/>
              <a:ext cx="66675" cy="66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877" y="8816023"/>
              <a:ext cx="66675" cy="666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877" y="9063673"/>
              <a:ext cx="66675" cy="666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7110" y="8568373"/>
              <a:ext cx="66675" cy="666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7110" y="9063673"/>
              <a:ext cx="66675" cy="6667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350110" y="8037255"/>
            <a:ext cx="866711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VI.</a:t>
            </a:r>
            <a:r>
              <a:rPr sz="2000" b="1" spc="114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70" dirty="0">
                <a:solidFill>
                  <a:srgbClr val="F7F4EB"/>
                </a:solidFill>
                <a:latin typeface="Microsoft Sans Serif"/>
                <a:cs typeface="Microsoft Sans Serif"/>
              </a:rPr>
              <a:t>DEALING</a:t>
            </a:r>
            <a:r>
              <a:rPr sz="2000" b="1" spc="12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90" dirty="0">
                <a:solidFill>
                  <a:srgbClr val="F7F4EB"/>
                </a:solidFill>
                <a:latin typeface="Microsoft Sans Serif"/>
                <a:cs typeface="Microsoft Sans Serif"/>
              </a:rPr>
              <a:t>WITH</a:t>
            </a:r>
            <a:r>
              <a:rPr sz="2000" b="1" spc="114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50" dirty="0">
                <a:solidFill>
                  <a:srgbClr val="F7F4EB"/>
                </a:solidFill>
                <a:latin typeface="Microsoft Sans Serif"/>
                <a:cs typeface="Microsoft Sans Serif"/>
              </a:rPr>
              <a:t>CLASS</a:t>
            </a:r>
            <a:r>
              <a:rPr sz="2000" b="1" spc="12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90" dirty="0">
                <a:solidFill>
                  <a:srgbClr val="F7F4EB"/>
                </a:solidFill>
                <a:latin typeface="Microsoft Sans Serif"/>
                <a:cs typeface="Microsoft Sans Serif"/>
              </a:rPr>
              <a:t>IMBALANCE</a:t>
            </a:r>
            <a:endParaRPr sz="2000" b="1" dirty="0">
              <a:latin typeface="Microsoft Sans Serif"/>
              <a:cs typeface="Microsoft Sans Serif"/>
            </a:endParaRPr>
          </a:p>
          <a:p>
            <a:pPr marL="314325" marR="555625">
              <a:lnSpc>
                <a:spcPct val="116100"/>
              </a:lnSpc>
              <a:spcBef>
                <a:spcPts val="760"/>
              </a:spcBef>
            </a:pPr>
            <a:r>
              <a:rPr sz="1400" spc="30" dirty="0">
                <a:solidFill>
                  <a:srgbClr val="F7F4EB"/>
                </a:solidFill>
                <a:latin typeface="Tahoma"/>
                <a:cs typeface="Tahoma"/>
              </a:rPr>
              <a:t>As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earlier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seen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that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target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value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7F4EB"/>
                </a:solidFill>
                <a:latin typeface="Tahoma"/>
                <a:cs typeface="Tahoma"/>
              </a:rPr>
              <a:t>is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very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much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imbalanced,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7F4EB"/>
                </a:solidFill>
                <a:latin typeface="Tahoma"/>
                <a:cs typeface="Tahoma"/>
              </a:rPr>
              <a:t>so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use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oversampling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strategy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by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using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algorithms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like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7F4EB"/>
                </a:solidFill>
                <a:latin typeface="Tahoma"/>
                <a:cs typeface="Tahoma"/>
              </a:rPr>
              <a:t>SMOTE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and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ADASYN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for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algorithms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which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are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not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tree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based.</a:t>
            </a:r>
            <a:endParaRPr sz="1400" dirty="0">
              <a:latin typeface="Tahoma"/>
              <a:cs typeface="Tahoma"/>
            </a:endParaRPr>
          </a:p>
          <a:p>
            <a:pPr marL="314325" marR="5080">
              <a:lnSpc>
                <a:spcPct val="116100"/>
              </a:lnSpc>
            </a:pP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For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tree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based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algorithms,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used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their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built-in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parameters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make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algorithm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treat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7F4EB"/>
                </a:solidFill>
                <a:latin typeface="Tahoma"/>
                <a:cs typeface="Tahoma"/>
              </a:rPr>
              <a:t>as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a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balanced </a:t>
            </a:r>
            <a:r>
              <a:rPr sz="1400" spc="-42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7F4EB"/>
                </a:solidFill>
                <a:latin typeface="Tahoma"/>
                <a:cs typeface="Tahoma"/>
              </a:rPr>
              <a:t>one.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877" y="8037255"/>
            <a:ext cx="6214745" cy="175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IV.</a:t>
            </a:r>
            <a:r>
              <a:rPr sz="2000" b="1" spc="10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70" dirty="0">
                <a:solidFill>
                  <a:srgbClr val="F7F4EB"/>
                </a:solidFill>
                <a:latin typeface="Microsoft Sans Serif"/>
                <a:cs typeface="Microsoft Sans Serif"/>
              </a:rPr>
              <a:t>SCALING</a:t>
            </a:r>
            <a:r>
              <a:rPr sz="2000" b="1" spc="11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THE</a:t>
            </a:r>
            <a:r>
              <a:rPr sz="2000" b="1" spc="10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80" dirty="0">
                <a:solidFill>
                  <a:srgbClr val="F7F4EB"/>
                </a:solidFill>
                <a:latin typeface="Microsoft Sans Serif"/>
                <a:cs typeface="Microsoft Sans Serif"/>
              </a:rPr>
              <a:t>VALUES</a:t>
            </a:r>
            <a:endParaRPr sz="2000" b="1" dirty="0">
              <a:latin typeface="Microsoft Sans Serif"/>
              <a:cs typeface="Microsoft Sans Serif"/>
            </a:endParaRPr>
          </a:p>
          <a:p>
            <a:pPr marL="314325" marR="5715">
              <a:lnSpc>
                <a:spcPct val="116100"/>
              </a:lnSpc>
              <a:spcBef>
                <a:spcPts val="760"/>
              </a:spcBef>
            </a:pPr>
            <a:r>
              <a:rPr sz="1400" spc="-45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have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observed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that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the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features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our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data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has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values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different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scale. </a:t>
            </a:r>
            <a:r>
              <a:rPr sz="1400" spc="-42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In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order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have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uniformity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of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7F4EB"/>
                </a:solidFill>
                <a:latin typeface="Tahoma"/>
                <a:cs typeface="Tahoma"/>
              </a:rPr>
              <a:t>values,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7F4EB"/>
                </a:solidFill>
                <a:latin typeface="Tahoma"/>
                <a:cs typeface="Tahoma"/>
              </a:rPr>
              <a:t>we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decided</a:t>
            </a:r>
            <a:r>
              <a:rPr sz="1400" spc="-10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to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use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Robust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Scaler.</a:t>
            </a:r>
            <a:endParaRPr sz="1400" dirty="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This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will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7F4EB"/>
                </a:solidFill>
                <a:latin typeface="Tahoma"/>
                <a:cs typeface="Tahoma"/>
              </a:rPr>
              <a:t>also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help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7F4EB"/>
                </a:solidFill>
                <a:latin typeface="Tahoma"/>
                <a:cs typeface="Tahoma"/>
              </a:rPr>
              <a:t>us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yield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7F4EB"/>
                </a:solidFill>
                <a:latin typeface="Tahoma"/>
                <a:cs typeface="Tahoma"/>
              </a:rPr>
              <a:t>better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7F4EB"/>
                </a:solidFill>
                <a:latin typeface="Tahoma"/>
                <a:cs typeface="Tahoma"/>
              </a:rPr>
              <a:t>results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7F4EB"/>
                </a:solidFill>
                <a:latin typeface="Tahoma"/>
                <a:cs typeface="Tahoma"/>
              </a:rPr>
              <a:t>with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distance</a:t>
            </a:r>
            <a:r>
              <a:rPr sz="1400" spc="-95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7F4EB"/>
                </a:solidFill>
                <a:latin typeface="Tahoma"/>
                <a:cs typeface="Tahoma"/>
              </a:rPr>
              <a:t>based</a:t>
            </a:r>
            <a:r>
              <a:rPr sz="1400" spc="-100" dirty="0">
                <a:solidFill>
                  <a:srgbClr val="F7F4E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7F4EB"/>
                </a:solidFill>
                <a:latin typeface="Tahoma"/>
                <a:cs typeface="Tahoma"/>
              </a:rPr>
              <a:t>algorithms.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0163175" cy="10287000"/>
            <a:chOff x="0" y="3"/>
            <a:chExt cx="101631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10163175" cy="10287000"/>
            </a:xfrm>
            <a:custGeom>
              <a:avLst/>
              <a:gdLst/>
              <a:ahLst/>
              <a:cxnLst/>
              <a:rect l="l" t="t" r="r" b="b"/>
              <a:pathLst>
                <a:path w="10163175" h="10287000">
                  <a:moveTo>
                    <a:pt x="101631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163174" y="0"/>
                  </a:lnTo>
                  <a:lnTo>
                    <a:pt x="10163174" y="10286999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866" y="978756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987" y="978756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79856" y="359712"/>
                  </a:moveTo>
                  <a:lnTo>
                    <a:pt x="132043" y="353288"/>
                  </a:lnTo>
                  <a:lnTo>
                    <a:pt x="89079" y="335157"/>
                  </a:lnTo>
                  <a:lnTo>
                    <a:pt x="52678" y="307034"/>
                  </a:lnTo>
                  <a:lnTo>
                    <a:pt x="24555" y="270633"/>
                  </a:lnTo>
                  <a:lnTo>
                    <a:pt x="6424" y="227669"/>
                  </a:lnTo>
                  <a:lnTo>
                    <a:pt x="0" y="179856"/>
                  </a:lnTo>
                  <a:lnTo>
                    <a:pt x="6424" y="132043"/>
                  </a:lnTo>
                  <a:lnTo>
                    <a:pt x="24555" y="89079"/>
                  </a:lnTo>
                  <a:lnTo>
                    <a:pt x="52678" y="52678"/>
                  </a:lnTo>
                  <a:lnTo>
                    <a:pt x="89079" y="24555"/>
                  </a:lnTo>
                  <a:lnTo>
                    <a:pt x="132043" y="6424"/>
                  </a:lnTo>
                  <a:lnTo>
                    <a:pt x="179856" y="0"/>
                  </a:lnTo>
                  <a:lnTo>
                    <a:pt x="227669" y="6424"/>
                  </a:lnTo>
                  <a:lnTo>
                    <a:pt x="270633" y="24555"/>
                  </a:lnTo>
                  <a:lnTo>
                    <a:pt x="307034" y="52678"/>
                  </a:lnTo>
                  <a:lnTo>
                    <a:pt x="335157" y="89079"/>
                  </a:lnTo>
                  <a:lnTo>
                    <a:pt x="353288" y="132043"/>
                  </a:lnTo>
                  <a:lnTo>
                    <a:pt x="359712" y="179856"/>
                  </a:lnTo>
                  <a:lnTo>
                    <a:pt x="353288" y="227669"/>
                  </a:lnTo>
                  <a:lnTo>
                    <a:pt x="335157" y="270633"/>
                  </a:lnTo>
                  <a:lnTo>
                    <a:pt x="307034" y="307034"/>
                  </a:lnTo>
                  <a:lnTo>
                    <a:pt x="270633" y="335157"/>
                  </a:lnTo>
                  <a:lnTo>
                    <a:pt x="227669" y="353288"/>
                  </a:lnTo>
                  <a:lnTo>
                    <a:pt x="179856" y="35971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202311" y="978756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7431" y="978756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56" y="359712"/>
                </a:moveTo>
                <a:lnTo>
                  <a:pt x="132043" y="353288"/>
                </a:lnTo>
                <a:lnTo>
                  <a:pt x="89079" y="335157"/>
                </a:lnTo>
                <a:lnTo>
                  <a:pt x="52678" y="307034"/>
                </a:lnTo>
                <a:lnTo>
                  <a:pt x="24555" y="270633"/>
                </a:lnTo>
                <a:lnTo>
                  <a:pt x="6424" y="227669"/>
                </a:lnTo>
                <a:lnTo>
                  <a:pt x="0" y="179856"/>
                </a:lnTo>
                <a:lnTo>
                  <a:pt x="6424" y="132043"/>
                </a:lnTo>
                <a:lnTo>
                  <a:pt x="24555" y="89079"/>
                </a:lnTo>
                <a:lnTo>
                  <a:pt x="52678" y="52678"/>
                </a:lnTo>
                <a:lnTo>
                  <a:pt x="89079" y="24555"/>
                </a:lnTo>
                <a:lnTo>
                  <a:pt x="132043" y="6424"/>
                </a:lnTo>
                <a:lnTo>
                  <a:pt x="179856" y="0"/>
                </a:lnTo>
                <a:lnTo>
                  <a:pt x="227669" y="6424"/>
                </a:lnTo>
                <a:lnTo>
                  <a:pt x="270633" y="24555"/>
                </a:lnTo>
                <a:lnTo>
                  <a:pt x="307034" y="52678"/>
                </a:lnTo>
                <a:lnTo>
                  <a:pt x="335157" y="89079"/>
                </a:lnTo>
                <a:lnTo>
                  <a:pt x="353288" y="132043"/>
                </a:lnTo>
                <a:lnTo>
                  <a:pt x="359712" y="179856"/>
                </a:lnTo>
                <a:lnTo>
                  <a:pt x="353288" y="227669"/>
                </a:lnTo>
                <a:lnTo>
                  <a:pt x="335157" y="270633"/>
                </a:lnTo>
                <a:lnTo>
                  <a:pt x="307034" y="307034"/>
                </a:lnTo>
                <a:lnTo>
                  <a:pt x="270633" y="335157"/>
                </a:lnTo>
                <a:lnTo>
                  <a:pt x="227669" y="353288"/>
                </a:lnTo>
                <a:lnTo>
                  <a:pt x="179856" y="359712"/>
                </a:lnTo>
                <a:close/>
              </a:path>
            </a:pathLst>
          </a:custGeom>
          <a:solidFill>
            <a:srgbClr val="FE6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"/>
            <a:ext cx="18288000" cy="485775"/>
          </a:xfrm>
          <a:custGeom>
            <a:avLst/>
            <a:gdLst/>
            <a:ahLst/>
            <a:cxnLst/>
            <a:rect l="l" t="t" r="r" b="b"/>
            <a:pathLst>
              <a:path w="18288000" h="485775">
                <a:moveTo>
                  <a:pt x="18249223" y="485774"/>
                </a:moveTo>
                <a:lnTo>
                  <a:pt x="41125" y="485774"/>
                </a:lnTo>
                <a:lnTo>
                  <a:pt x="0" y="47913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479518"/>
                </a:lnTo>
                <a:lnTo>
                  <a:pt x="18249223" y="4857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222441" y="5296078"/>
            <a:ext cx="7848600" cy="4352925"/>
            <a:chOff x="10222441" y="5296078"/>
            <a:chExt cx="7848600" cy="4352925"/>
          </a:xfrm>
        </p:grpSpPr>
        <p:sp>
          <p:nvSpPr>
            <p:cNvPr id="10" name="object 10"/>
            <p:cNvSpPr/>
            <p:nvPr/>
          </p:nvSpPr>
          <p:spPr>
            <a:xfrm>
              <a:off x="10222441" y="5296078"/>
              <a:ext cx="7848600" cy="4352925"/>
            </a:xfrm>
            <a:custGeom>
              <a:avLst/>
              <a:gdLst/>
              <a:ahLst/>
              <a:cxnLst/>
              <a:rect l="l" t="t" r="r" b="b"/>
              <a:pathLst>
                <a:path w="7848600" h="4352925">
                  <a:moveTo>
                    <a:pt x="7696081" y="4342867"/>
                  </a:moveTo>
                  <a:lnTo>
                    <a:pt x="124460" y="4342867"/>
                  </a:lnTo>
                  <a:lnTo>
                    <a:pt x="76080" y="4333064"/>
                  </a:lnTo>
                  <a:lnTo>
                    <a:pt x="36512" y="4306354"/>
                  </a:lnTo>
                  <a:lnTo>
                    <a:pt x="9802" y="4266786"/>
                  </a:lnTo>
                  <a:lnTo>
                    <a:pt x="0" y="4218407"/>
                  </a:lnTo>
                  <a:lnTo>
                    <a:pt x="0" y="124460"/>
                  </a:lnTo>
                  <a:lnTo>
                    <a:pt x="9802" y="76080"/>
                  </a:lnTo>
                  <a:lnTo>
                    <a:pt x="36512" y="36512"/>
                  </a:lnTo>
                  <a:lnTo>
                    <a:pt x="76080" y="9802"/>
                  </a:lnTo>
                  <a:lnTo>
                    <a:pt x="124460" y="0"/>
                  </a:lnTo>
                  <a:lnTo>
                    <a:pt x="7696081" y="0"/>
                  </a:lnTo>
                  <a:lnTo>
                    <a:pt x="7744460" y="9802"/>
                  </a:lnTo>
                  <a:lnTo>
                    <a:pt x="7784029" y="36512"/>
                  </a:lnTo>
                  <a:lnTo>
                    <a:pt x="7810739" y="76080"/>
                  </a:lnTo>
                  <a:lnTo>
                    <a:pt x="7820542" y="124460"/>
                  </a:lnTo>
                  <a:lnTo>
                    <a:pt x="7820542" y="4218407"/>
                  </a:lnTo>
                  <a:lnTo>
                    <a:pt x="7810739" y="4266786"/>
                  </a:lnTo>
                  <a:lnTo>
                    <a:pt x="7784029" y="4306354"/>
                  </a:lnTo>
                  <a:lnTo>
                    <a:pt x="7744460" y="4333064"/>
                  </a:lnTo>
                  <a:lnTo>
                    <a:pt x="7696081" y="4342867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9863" y="5560578"/>
              <a:ext cx="5419724" cy="372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68865" y="5634433"/>
              <a:ext cx="2190750" cy="3171825"/>
            </a:xfrm>
            <a:custGeom>
              <a:avLst/>
              <a:gdLst/>
              <a:ahLst/>
              <a:cxnLst/>
              <a:rect l="l" t="t" r="r" b="b"/>
              <a:pathLst>
                <a:path w="2190750" h="3171825">
                  <a:moveTo>
                    <a:pt x="2140834" y="3171698"/>
                  </a:moveTo>
                  <a:lnTo>
                    <a:pt x="49915" y="3171698"/>
                  </a:lnTo>
                  <a:lnTo>
                    <a:pt x="30512" y="3167771"/>
                  </a:lnTo>
                  <a:lnTo>
                    <a:pt x="14643" y="3157071"/>
                  </a:lnTo>
                  <a:lnTo>
                    <a:pt x="3931" y="3141221"/>
                  </a:lnTo>
                  <a:lnTo>
                    <a:pt x="0" y="3121840"/>
                  </a:lnTo>
                  <a:lnTo>
                    <a:pt x="0" y="49858"/>
                  </a:lnTo>
                  <a:lnTo>
                    <a:pt x="3931" y="30477"/>
                  </a:lnTo>
                  <a:lnTo>
                    <a:pt x="14643" y="14626"/>
                  </a:lnTo>
                  <a:lnTo>
                    <a:pt x="30512" y="3926"/>
                  </a:lnTo>
                  <a:lnTo>
                    <a:pt x="49915" y="0"/>
                  </a:lnTo>
                  <a:lnTo>
                    <a:pt x="2140834" y="0"/>
                  </a:lnTo>
                  <a:lnTo>
                    <a:pt x="2160237" y="3926"/>
                  </a:lnTo>
                  <a:lnTo>
                    <a:pt x="2176106" y="14626"/>
                  </a:lnTo>
                  <a:lnTo>
                    <a:pt x="2186818" y="30477"/>
                  </a:lnTo>
                  <a:lnTo>
                    <a:pt x="2190749" y="49858"/>
                  </a:lnTo>
                  <a:lnTo>
                    <a:pt x="2190749" y="3121840"/>
                  </a:lnTo>
                  <a:lnTo>
                    <a:pt x="2186818" y="3141221"/>
                  </a:lnTo>
                  <a:lnTo>
                    <a:pt x="2176106" y="3157071"/>
                  </a:lnTo>
                  <a:lnTo>
                    <a:pt x="2160237" y="3167771"/>
                  </a:lnTo>
                  <a:lnTo>
                    <a:pt x="2140834" y="3171698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7883" y="5296078"/>
            <a:ext cx="9324975" cy="4352925"/>
            <a:chOff x="357883" y="5296078"/>
            <a:chExt cx="9324975" cy="4352925"/>
          </a:xfrm>
        </p:grpSpPr>
        <p:sp>
          <p:nvSpPr>
            <p:cNvPr id="14" name="object 14"/>
            <p:cNvSpPr/>
            <p:nvPr/>
          </p:nvSpPr>
          <p:spPr>
            <a:xfrm>
              <a:off x="357883" y="5296078"/>
              <a:ext cx="9324975" cy="4352925"/>
            </a:xfrm>
            <a:custGeom>
              <a:avLst/>
              <a:gdLst/>
              <a:ahLst/>
              <a:cxnLst/>
              <a:rect l="l" t="t" r="r" b="b"/>
              <a:pathLst>
                <a:path w="9324975" h="4352925">
                  <a:moveTo>
                    <a:pt x="9170485" y="4342867"/>
                  </a:moveTo>
                  <a:lnTo>
                    <a:pt x="124460" y="4342867"/>
                  </a:lnTo>
                  <a:lnTo>
                    <a:pt x="76080" y="4333064"/>
                  </a:lnTo>
                  <a:lnTo>
                    <a:pt x="36512" y="4306354"/>
                  </a:lnTo>
                  <a:lnTo>
                    <a:pt x="9802" y="4266786"/>
                  </a:lnTo>
                  <a:lnTo>
                    <a:pt x="0" y="4218407"/>
                  </a:lnTo>
                  <a:lnTo>
                    <a:pt x="0" y="124460"/>
                  </a:lnTo>
                  <a:lnTo>
                    <a:pt x="9802" y="76080"/>
                  </a:lnTo>
                  <a:lnTo>
                    <a:pt x="36512" y="36512"/>
                  </a:lnTo>
                  <a:lnTo>
                    <a:pt x="76080" y="9802"/>
                  </a:lnTo>
                  <a:lnTo>
                    <a:pt x="124460" y="0"/>
                  </a:lnTo>
                  <a:lnTo>
                    <a:pt x="9170485" y="0"/>
                  </a:lnTo>
                  <a:lnTo>
                    <a:pt x="9218864" y="9802"/>
                  </a:lnTo>
                  <a:lnTo>
                    <a:pt x="9258432" y="36512"/>
                  </a:lnTo>
                  <a:lnTo>
                    <a:pt x="9285142" y="76080"/>
                  </a:lnTo>
                  <a:lnTo>
                    <a:pt x="9294945" y="124460"/>
                  </a:lnTo>
                  <a:lnTo>
                    <a:pt x="9294945" y="4218407"/>
                  </a:lnTo>
                  <a:lnTo>
                    <a:pt x="9285142" y="4266786"/>
                  </a:lnTo>
                  <a:lnTo>
                    <a:pt x="9258432" y="4306354"/>
                  </a:lnTo>
                  <a:lnTo>
                    <a:pt x="9218864" y="4333064"/>
                  </a:lnTo>
                  <a:lnTo>
                    <a:pt x="9170485" y="434286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282" y="5560632"/>
              <a:ext cx="2571750" cy="3495675"/>
            </a:xfrm>
            <a:custGeom>
              <a:avLst/>
              <a:gdLst/>
              <a:ahLst/>
              <a:cxnLst/>
              <a:rect l="l" t="t" r="r" b="b"/>
              <a:pathLst>
                <a:path w="2571750" h="3495675">
                  <a:moveTo>
                    <a:pt x="2519640" y="3495568"/>
                  </a:moveTo>
                  <a:lnTo>
                    <a:pt x="52108" y="3495568"/>
                  </a:lnTo>
                  <a:lnTo>
                    <a:pt x="31853" y="3491462"/>
                  </a:lnTo>
                  <a:lnTo>
                    <a:pt x="15287" y="3480275"/>
                  </a:lnTo>
                  <a:lnTo>
                    <a:pt x="4104" y="3463703"/>
                  </a:lnTo>
                  <a:lnTo>
                    <a:pt x="0" y="3443441"/>
                  </a:lnTo>
                  <a:lnTo>
                    <a:pt x="0" y="52126"/>
                  </a:lnTo>
                  <a:lnTo>
                    <a:pt x="4104" y="31864"/>
                  </a:lnTo>
                  <a:lnTo>
                    <a:pt x="15287" y="15292"/>
                  </a:lnTo>
                  <a:lnTo>
                    <a:pt x="31853" y="4105"/>
                  </a:lnTo>
                  <a:lnTo>
                    <a:pt x="52108" y="0"/>
                  </a:lnTo>
                  <a:lnTo>
                    <a:pt x="2519640" y="0"/>
                  </a:lnTo>
                  <a:lnTo>
                    <a:pt x="2539896" y="4105"/>
                  </a:lnTo>
                  <a:lnTo>
                    <a:pt x="2556462" y="15292"/>
                  </a:lnTo>
                  <a:lnTo>
                    <a:pt x="2567645" y="31864"/>
                  </a:lnTo>
                  <a:lnTo>
                    <a:pt x="2571749" y="52126"/>
                  </a:lnTo>
                  <a:lnTo>
                    <a:pt x="2571749" y="3443441"/>
                  </a:lnTo>
                  <a:lnTo>
                    <a:pt x="2567645" y="3463703"/>
                  </a:lnTo>
                  <a:lnTo>
                    <a:pt x="2556462" y="3480275"/>
                  </a:lnTo>
                  <a:lnTo>
                    <a:pt x="2539896" y="3491462"/>
                  </a:lnTo>
                  <a:lnTo>
                    <a:pt x="2519640" y="3495568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2693" y="5399538"/>
              <a:ext cx="6400799" cy="42481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4989" y="0"/>
            <a:ext cx="4682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/>
              <a:t>DATA</a:t>
            </a:r>
            <a:r>
              <a:rPr sz="3000" b="1" spc="140" dirty="0"/>
              <a:t> </a:t>
            </a:r>
            <a:r>
              <a:rPr sz="3000" b="1" spc="305" dirty="0"/>
              <a:t>VISUALIZATION</a:t>
            </a:r>
            <a:endParaRPr sz="3000" b="1" dirty="0"/>
          </a:p>
        </p:txBody>
      </p:sp>
      <p:sp>
        <p:nvSpPr>
          <p:cNvPr id="18" name="object 18"/>
          <p:cNvSpPr txBox="1"/>
          <p:nvPr/>
        </p:nvSpPr>
        <p:spPr>
          <a:xfrm>
            <a:off x="10521762" y="5635428"/>
            <a:ext cx="182245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16399"/>
              </a:lnSpc>
              <a:spcBef>
                <a:spcPts val="100"/>
              </a:spcBef>
            </a:pPr>
            <a:r>
              <a:rPr sz="1450" spc="100" dirty="0">
                <a:latin typeface="Tahoma"/>
                <a:cs typeface="Tahoma"/>
              </a:rPr>
              <a:t>F</a:t>
            </a:r>
            <a:r>
              <a:rPr sz="1450" spc="-70" dirty="0">
                <a:latin typeface="Tahoma"/>
                <a:cs typeface="Tahoma"/>
              </a:rPr>
              <a:t>r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15" dirty="0">
                <a:latin typeface="Tahoma"/>
                <a:cs typeface="Tahoma"/>
              </a:rPr>
              <a:t>m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75" dirty="0">
                <a:latin typeface="Tahoma"/>
                <a:cs typeface="Tahoma"/>
              </a:rPr>
              <a:t>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graph</a:t>
            </a:r>
            <a:r>
              <a:rPr sz="1450" spc="-40" dirty="0">
                <a:latin typeface="Tahoma"/>
                <a:cs typeface="Tahoma"/>
              </a:rPr>
              <a:t>,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w</a:t>
            </a:r>
            <a:r>
              <a:rPr sz="1450" spc="30" dirty="0">
                <a:latin typeface="Tahoma"/>
                <a:cs typeface="Tahoma"/>
              </a:rPr>
              <a:t>e  </a:t>
            </a:r>
            <a:r>
              <a:rPr sz="1450" spc="25" dirty="0">
                <a:latin typeface="Tahoma"/>
                <a:cs typeface="Tahoma"/>
              </a:rPr>
              <a:t>c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5" dirty="0">
                <a:latin typeface="Tahoma"/>
                <a:cs typeface="Tahoma"/>
              </a:rPr>
              <a:t>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25" dirty="0">
                <a:latin typeface="Tahoma"/>
                <a:cs typeface="Tahoma"/>
              </a:rPr>
              <a:t>b</a:t>
            </a:r>
            <a:r>
              <a:rPr sz="1450" spc="50" dirty="0">
                <a:latin typeface="Tahoma"/>
                <a:cs typeface="Tahoma"/>
              </a:rPr>
              <a:t>s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70" dirty="0">
                <a:latin typeface="Tahoma"/>
                <a:cs typeface="Tahoma"/>
              </a:rPr>
              <a:t>r</a:t>
            </a:r>
            <a:r>
              <a:rPr sz="1450" spc="-25" dirty="0">
                <a:latin typeface="Tahoma"/>
                <a:cs typeface="Tahoma"/>
              </a:rPr>
              <a:t>v</a:t>
            </a:r>
            <a:r>
              <a:rPr sz="1450" spc="40" dirty="0">
                <a:latin typeface="Tahoma"/>
                <a:cs typeface="Tahoma"/>
              </a:rPr>
              <a:t>e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85" dirty="0">
                <a:latin typeface="Tahoma"/>
                <a:cs typeface="Tahoma"/>
              </a:rPr>
              <a:t>t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w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5" dirty="0">
                <a:latin typeface="Tahoma"/>
                <a:cs typeface="Tahoma"/>
              </a:rPr>
              <a:t>n  </a:t>
            </a:r>
            <a:r>
              <a:rPr sz="1450" spc="-25" dirty="0">
                <a:latin typeface="Tahoma"/>
                <a:cs typeface="Tahoma"/>
              </a:rPr>
              <a:t>p</a:t>
            </a:r>
            <a:r>
              <a:rPr sz="1450" spc="-70" dirty="0">
                <a:latin typeface="Tahoma"/>
                <a:cs typeface="Tahoma"/>
              </a:rPr>
              <a:t>r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25" dirty="0">
                <a:latin typeface="Tahoma"/>
                <a:cs typeface="Tahoma"/>
              </a:rPr>
              <a:t>v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30" dirty="0">
                <a:latin typeface="Tahoma"/>
                <a:cs typeface="Tahoma"/>
              </a:rPr>
              <a:t>u</a:t>
            </a:r>
            <a:r>
              <a:rPr sz="1450" spc="75" dirty="0">
                <a:latin typeface="Tahoma"/>
                <a:cs typeface="Tahoma"/>
              </a:rPr>
              <a:t>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25" dirty="0">
                <a:latin typeface="Tahoma"/>
                <a:cs typeface="Tahoma"/>
              </a:rPr>
              <a:t>c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m</a:t>
            </a:r>
            <a:r>
              <a:rPr sz="1450" spc="-25" dirty="0">
                <a:latin typeface="Tahoma"/>
                <a:cs typeface="Tahoma"/>
              </a:rPr>
              <a:t>p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-25" dirty="0">
                <a:latin typeface="Tahoma"/>
                <a:cs typeface="Tahoma"/>
              </a:rPr>
              <a:t>g</a:t>
            </a:r>
            <a:r>
              <a:rPr sz="1450" spc="-5" dirty="0">
                <a:latin typeface="Tahoma"/>
                <a:cs typeface="Tahoma"/>
              </a:rPr>
              <a:t>n  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30" dirty="0">
                <a:latin typeface="Tahoma"/>
                <a:cs typeface="Tahoma"/>
              </a:rPr>
              <a:t>u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25" dirty="0">
                <a:latin typeface="Tahoma"/>
                <a:cs typeface="Tahoma"/>
              </a:rPr>
              <a:t>c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40" dirty="0">
                <a:latin typeface="Tahoma"/>
                <a:cs typeface="Tahoma"/>
              </a:rPr>
              <a:t>m</a:t>
            </a:r>
            <a:r>
              <a:rPr sz="1450" spc="40" dirty="0">
                <a:latin typeface="Tahoma"/>
                <a:cs typeface="Tahoma"/>
              </a:rPr>
              <a:t>e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w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75" dirty="0">
                <a:latin typeface="Tahoma"/>
                <a:cs typeface="Tahoma"/>
              </a:rPr>
              <a:t>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40" dirty="0">
                <a:latin typeface="Tahoma"/>
                <a:cs typeface="Tahoma"/>
              </a:rPr>
              <a:t>a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failur</a:t>
            </a:r>
            <a:r>
              <a:rPr sz="1450" b="1" spc="-5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6399"/>
              </a:lnSpc>
            </a:pPr>
            <a:r>
              <a:rPr sz="1450" spc="-40" dirty="0">
                <a:latin typeface="Tahoma"/>
                <a:cs typeface="Tahoma"/>
              </a:rPr>
              <a:t>,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5" dirty="0">
                <a:latin typeface="Tahoma"/>
                <a:cs typeface="Tahoma"/>
              </a:rPr>
              <a:t>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35" dirty="0">
                <a:latin typeface="Tahoma"/>
                <a:cs typeface="Tahoma"/>
              </a:rPr>
              <a:t>l</a:t>
            </a:r>
            <a:r>
              <a:rPr sz="1450" spc="50" dirty="0">
                <a:latin typeface="Tahoma"/>
                <a:cs typeface="Tahoma"/>
              </a:rPr>
              <a:t>s</a:t>
            </a:r>
            <a:r>
              <a:rPr sz="1450" spc="15" dirty="0">
                <a:latin typeface="Tahoma"/>
                <a:cs typeface="Tahoma"/>
              </a:rPr>
              <a:t>o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40" dirty="0">
                <a:latin typeface="Tahoma"/>
                <a:cs typeface="Tahoma"/>
              </a:rPr>
              <a:t>a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highe</a:t>
            </a:r>
            <a:r>
              <a:rPr sz="1450" b="1" spc="-5" dirty="0">
                <a:latin typeface="Arial"/>
                <a:cs typeface="Arial"/>
              </a:rPr>
              <a:t>r  </a:t>
            </a:r>
            <a:r>
              <a:rPr sz="1450" b="1" spc="-30" dirty="0">
                <a:latin typeface="Arial"/>
                <a:cs typeface="Arial"/>
              </a:rPr>
              <a:t>percentag</a:t>
            </a:r>
            <a:r>
              <a:rPr sz="1450" b="1" spc="-5" dirty="0">
                <a:latin typeface="Arial"/>
                <a:cs typeface="Arial"/>
              </a:rPr>
              <a:t>e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60" dirty="0">
                <a:latin typeface="Tahoma"/>
                <a:cs typeface="Tahoma"/>
              </a:rPr>
              <a:t>f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-80" dirty="0">
                <a:latin typeface="Tahoma"/>
                <a:cs typeface="Tahoma"/>
              </a:rPr>
              <a:t>t  </a:t>
            </a:r>
            <a:r>
              <a:rPr sz="1450" spc="-25" dirty="0">
                <a:latin typeface="Tahoma"/>
                <a:cs typeface="Tahoma"/>
              </a:rPr>
              <a:t>g</a:t>
            </a:r>
            <a:r>
              <a:rPr sz="1450" spc="-70" dirty="0">
                <a:latin typeface="Tahoma"/>
                <a:cs typeface="Tahoma"/>
              </a:rPr>
              <a:t>r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30" dirty="0">
                <a:latin typeface="Tahoma"/>
                <a:cs typeface="Tahoma"/>
              </a:rPr>
              <a:t>u</a:t>
            </a:r>
            <a:r>
              <a:rPr sz="1450" dirty="0">
                <a:latin typeface="Tahoma"/>
                <a:cs typeface="Tahoma"/>
              </a:rPr>
              <a:t>p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75" dirty="0">
                <a:latin typeface="Tahoma"/>
                <a:cs typeface="Tahoma"/>
              </a:rPr>
              <a:t>s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subscribe</a:t>
            </a:r>
            <a:r>
              <a:rPr sz="1450" b="1" spc="-5" dirty="0">
                <a:latin typeface="Arial"/>
                <a:cs typeface="Arial"/>
              </a:rPr>
              <a:t>d  </a:t>
            </a:r>
            <a:r>
              <a:rPr sz="1450" spc="-85" dirty="0">
                <a:latin typeface="Tahoma"/>
                <a:cs typeface="Tahoma"/>
              </a:rPr>
              <a:t>f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45" dirty="0">
                <a:latin typeface="Tahoma"/>
                <a:cs typeface="Tahoma"/>
              </a:rPr>
              <a:t>r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Ter</a:t>
            </a:r>
            <a:r>
              <a:rPr sz="1450" b="1" spc="-5" dirty="0">
                <a:latin typeface="Arial"/>
                <a:cs typeface="Arial"/>
              </a:rPr>
              <a:t>m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-30" dirty="0">
                <a:latin typeface="Arial"/>
                <a:cs typeface="Arial"/>
              </a:rPr>
              <a:t>Deposit</a:t>
            </a:r>
            <a:r>
              <a:rPr sz="1450" spc="-40" dirty="0">
                <a:latin typeface="Tahoma"/>
                <a:cs typeface="Tahoma"/>
              </a:rPr>
              <a:t>,  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25" dirty="0">
                <a:latin typeface="Tahoma"/>
                <a:cs typeface="Tahoma"/>
              </a:rPr>
              <a:t>v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5" dirty="0">
                <a:latin typeface="Tahoma"/>
                <a:cs typeface="Tahoma"/>
              </a:rPr>
              <a:t>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-60" dirty="0">
                <a:latin typeface="Tahoma"/>
                <a:cs typeface="Tahoma"/>
              </a:rPr>
              <a:t>f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dirty="0">
                <a:latin typeface="Tahoma"/>
                <a:cs typeface="Tahoma"/>
              </a:rPr>
              <a:t>y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w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-70" dirty="0">
                <a:latin typeface="Tahoma"/>
                <a:cs typeface="Tahoma"/>
              </a:rPr>
              <a:t>r</a:t>
            </a:r>
            <a:r>
              <a:rPr sz="1450" spc="30" dirty="0">
                <a:latin typeface="Tahoma"/>
                <a:cs typeface="Tahoma"/>
              </a:rPr>
              <a:t>e  </a:t>
            </a:r>
            <a:r>
              <a:rPr sz="1450" spc="25" dirty="0">
                <a:latin typeface="Tahoma"/>
                <a:cs typeface="Tahoma"/>
              </a:rPr>
              <a:t>c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30" dirty="0">
                <a:latin typeface="Tahoma"/>
                <a:cs typeface="Tahoma"/>
              </a:rPr>
              <a:t>n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15" dirty="0">
                <a:latin typeface="Tahoma"/>
                <a:cs typeface="Tahoma"/>
              </a:rPr>
              <a:t>a</a:t>
            </a:r>
            <a:r>
              <a:rPr sz="1450" spc="25" dirty="0">
                <a:latin typeface="Tahoma"/>
                <a:cs typeface="Tahoma"/>
              </a:rPr>
              <a:t>c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dirty="0">
                <a:latin typeface="Tahoma"/>
                <a:cs typeface="Tahoma"/>
              </a:rPr>
              <a:t>d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Arial"/>
                <a:cs typeface="Arial"/>
              </a:rPr>
              <a:t>ver</a:t>
            </a:r>
            <a:r>
              <a:rPr sz="1450" b="1" spc="-5" dirty="0">
                <a:latin typeface="Arial"/>
                <a:cs typeface="Arial"/>
              </a:rPr>
              <a:t>y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-30" dirty="0">
                <a:latin typeface="Arial"/>
                <a:cs typeface="Arial"/>
              </a:rPr>
              <a:t>les</a:t>
            </a:r>
            <a:r>
              <a:rPr sz="1450" b="1" spc="-5" dirty="0">
                <a:latin typeface="Arial"/>
                <a:cs typeface="Arial"/>
              </a:rPr>
              <a:t>s  </a:t>
            </a:r>
            <a:r>
              <a:rPr sz="1450" spc="-30" dirty="0">
                <a:latin typeface="Tahoma"/>
                <a:cs typeface="Tahoma"/>
              </a:rPr>
              <a:t>n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40" dirty="0">
                <a:latin typeface="Tahoma"/>
                <a:cs typeface="Tahoma"/>
              </a:rPr>
              <a:t>.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</a:t>
            </a:r>
            <a:r>
              <a:rPr sz="1450" spc="-60" dirty="0">
                <a:latin typeface="Tahoma"/>
                <a:cs typeface="Tahoma"/>
              </a:rPr>
              <a:t>f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-40" dirty="0">
                <a:latin typeface="Tahoma"/>
                <a:cs typeface="Tahoma"/>
              </a:rPr>
              <a:t>m</a:t>
            </a:r>
            <a:r>
              <a:rPr sz="1450" spc="15" dirty="0">
                <a:latin typeface="Tahoma"/>
                <a:cs typeface="Tahoma"/>
              </a:rPr>
              <a:t>e</a:t>
            </a:r>
            <a:r>
              <a:rPr sz="1450" spc="75" dirty="0">
                <a:latin typeface="Tahoma"/>
                <a:cs typeface="Tahoma"/>
              </a:rPr>
              <a:t>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i</a:t>
            </a:r>
            <a:r>
              <a:rPr sz="1450" spc="-5" dirty="0">
                <a:latin typeface="Tahoma"/>
                <a:cs typeface="Tahoma"/>
              </a:rPr>
              <a:t>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10" dirty="0">
                <a:latin typeface="Tahoma"/>
                <a:cs typeface="Tahoma"/>
              </a:rPr>
              <a:t>t</a:t>
            </a:r>
            <a:r>
              <a:rPr sz="1450" spc="-30" dirty="0">
                <a:latin typeface="Tahoma"/>
                <a:cs typeface="Tahoma"/>
              </a:rPr>
              <a:t>h</a:t>
            </a:r>
            <a:r>
              <a:rPr sz="1450" spc="30" dirty="0">
                <a:latin typeface="Tahoma"/>
                <a:cs typeface="Tahoma"/>
              </a:rPr>
              <a:t>e  </a:t>
            </a:r>
            <a:r>
              <a:rPr sz="1450" b="1" spc="-25" dirty="0">
                <a:latin typeface="Arial"/>
                <a:cs typeface="Arial"/>
              </a:rPr>
              <a:t>previous</a:t>
            </a:r>
            <a:r>
              <a:rPr sz="1450" b="1" spc="-65" dirty="0">
                <a:latin typeface="Arial"/>
                <a:cs typeface="Arial"/>
              </a:rPr>
              <a:t> </a:t>
            </a:r>
            <a:r>
              <a:rPr sz="1450" b="1" spc="-30" dirty="0">
                <a:latin typeface="Arial"/>
                <a:cs typeface="Arial"/>
              </a:rPr>
              <a:t>campaign</a:t>
            </a:r>
            <a:r>
              <a:rPr sz="1450" spc="-3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220" y="5515057"/>
            <a:ext cx="2387600" cy="3492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sz="1500" spc="25" dirty="0">
                <a:latin typeface="Tahoma"/>
                <a:cs typeface="Tahoma"/>
              </a:rPr>
              <a:t>From </a:t>
            </a:r>
            <a:r>
              <a:rPr sz="1500" spc="-10" dirty="0">
                <a:latin typeface="Tahoma"/>
                <a:cs typeface="Tahoma"/>
              </a:rPr>
              <a:t>this </a:t>
            </a:r>
            <a:r>
              <a:rPr sz="1500" b="1" spc="-10" dirty="0">
                <a:latin typeface="Arial"/>
                <a:cs typeface="Arial"/>
              </a:rPr>
              <a:t>graph</a:t>
            </a:r>
            <a:r>
              <a:rPr sz="1500" spc="-10" dirty="0">
                <a:latin typeface="Tahoma"/>
                <a:cs typeface="Tahoma"/>
              </a:rPr>
              <a:t>, </a:t>
            </a:r>
            <a:r>
              <a:rPr sz="1500" spc="15" dirty="0">
                <a:latin typeface="Tahoma"/>
                <a:cs typeface="Tahoma"/>
              </a:rPr>
              <a:t>we </a:t>
            </a:r>
            <a:r>
              <a:rPr sz="1500" spc="35" dirty="0">
                <a:latin typeface="Tahoma"/>
                <a:cs typeface="Tahoma"/>
              </a:rPr>
              <a:t>can </a:t>
            </a:r>
            <a:r>
              <a:rPr sz="1500" spc="4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</a:t>
            </a:r>
            <a:r>
              <a:rPr sz="1500" dirty="0">
                <a:latin typeface="Tahoma"/>
                <a:cs typeface="Tahoma"/>
              </a:rPr>
              <a:t>b</a:t>
            </a:r>
            <a:r>
              <a:rPr sz="1500" spc="70" dirty="0">
                <a:latin typeface="Tahoma"/>
                <a:cs typeface="Tahoma"/>
              </a:rPr>
              <a:t>s</a:t>
            </a:r>
            <a:r>
              <a:rPr sz="1500" spc="4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r</a:t>
            </a:r>
            <a:r>
              <a:rPr sz="1500" spc="-5" dirty="0">
                <a:latin typeface="Tahoma"/>
                <a:cs typeface="Tahoma"/>
              </a:rPr>
              <a:t>v</a:t>
            </a:r>
            <a:r>
              <a:rPr sz="1500" spc="65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0" dirty="0">
                <a:latin typeface="Tahoma"/>
                <a:cs typeface="Tahoma"/>
              </a:rPr>
              <a:t>t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40" dirty="0">
                <a:latin typeface="Tahoma"/>
                <a:cs typeface="Tahoma"/>
              </a:rPr>
              <a:t>a</a:t>
            </a:r>
            <a:r>
              <a:rPr sz="1500" spc="-75" dirty="0">
                <a:latin typeface="Tahoma"/>
                <a:cs typeface="Tahoma"/>
              </a:rPr>
              <a:t>t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w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40" dirty="0">
                <a:latin typeface="Tahoma"/>
                <a:cs typeface="Tahoma"/>
              </a:rPr>
              <a:t>e</a:t>
            </a:r>
            <a:r>
              <a:rPr sz="1500" spc="15" dirty="0">
                <a:latin typeface="Tahoma"/>
                <a:cs typeface="Tahoma"/>
              </a:rPr>
              <a:t>n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0" dirty="0">
                <a:latin typeface="Tahoma"/>
                <a:cs typeface="Tahoma"/>
              </a:rPr>
              <a:t>t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65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c</a:t>
            </a:r>
            <a:r>
              <a:rPr sz="1500" spc="40" dirty="0">
                <a:latin typeface="Tahoma"/>
                <a:cs typeface="Tahoma"/>
              </a:rPr>
              <a:t>a</a:t>
            </a:r>
            <a:r>
              <a:rPr sz="1500" spc="-30" dirty="0">
                <a:latin typeface="Tahoma"/>
                <a:cs typeface="Tahoma"/>
              </a:rPr>
              <a:t>l</a:t>
            </a:r>
            <a:r>
              <a:rPr sz="1500" spc="-5" dirty="0">
                <a:latin typeface="Tahoma"/>
                <a:cs typeface="Tahoma"/>
              </a:rPr>
              <a:t>l  </a:t>
            </a:r>
            <a:r>
              <a:rPr sz="1500" spc="-15" dirty="0">
                <a:latin typeface="Tahoma"/>
                <a:cs typeface="Tahoma"/>
              </a:rPr>
              <a:t>duration </a:t>
            </a:r>
            <a:r>
              <a:rPr sz="1500" spc="35" dirty="0">
                <a:latin typeface="Tahoma"/>
                <a:cs typeface="Tahoma"/>
              </a:rPr>
              <a:t>is </a:t>
            </a:r>
            <a:r>
              <a:rPr sz="1500" spc="-5" dirty="0">
                <a:latin typeface="Tahoma"/>
                <a:cs typeface="Tahoma"/>
              </a:rPr>
              <a:t>in </a:t>
            </a:r>
            <a:r>
              <a:rPr sz="1500" b="1" spc="-5" dirty="0">
                <a:latin typeface="Arial"/>
                <a:cs typeface="Arial"/>
              </a:rPr>
              <a:t>800-900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spc="-5" dirty="0">
                <a:latin typeface="Tahoma"/>
                <a:cs typeface="Tahoma"/>
              </a:rPr>
              <a:t>range, </a:t>
            </a:r>
            <a:r>
              <a:rPr sz="1500" spc="-15" dirty="0">
                <a:latin typeface="Tahoma"/>
                <a:cs typeface="Tahoma"/>
              </a:rPr>
              <a:t>then </a:t>
            </a:r>
            <a:r>
              <a:rPr sz="1500" dirty="0">
                <a:latin typeface="Tahoma"/>
                <a:cs typeface="Tahoma"/>
              </a:rPr>
              <a:t>only </a:t>
            </a:r>
            <a:r>
              <a:rPr sz="1500" spc="-15" dirty="0">
                <a:latin typeface="Tahoma"/>
                <a:cs typeface="Tahoma"/>
              </a:rPr>
              <a:t>there </a:t>
            </a:r>
            <a:r>
              <a:rPr sz="1500" spc="35" dirty="0">
                <a:latin typeface="Tahoma"/>
                <a:cs typeface="Tahoma"/>
              </a:rPr>
              <a:t>is </a:t>
            </a:r>
            <a:r>
              <a:rPr sz="1500" spc="65" dirty="0">
                <a:latin typeface="Tahoma"/>
                <a:cs typeface="Tahoma"/>
              </a:rPr>
              <a:t>a </a:t>
            </a:r>
            <a:r>
              <a:rPr sz="1500" spc="70" dirty="0">
                <a:latin typeface="Tahoma"/>
                <a:cs typeface="Tahoma"/>
              </a:rPr>
              <a:t> </a:t>
            </a:r>
            <a:r>
              <a:rPr sz="1500" b="1" dirty="0">
                <a:latin typeface="Arial"/>
                <a:cs typeface="Arial"/>
              </a:rPr>
              <a:t>surge in number </a:t>
            </a:r>
            <a:r>
              <a:rPr sz="1500" b="1" spc="5" dirty="0">
                <a:latin typeface="Arial"/>
                <a:cs typeface="Arial"/>
              </a:rPr>
              <a:t>of 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contacts </a:t>
            </a:r>
            <a:r>
              <a:rPr sz="1500" b="1" dirty="0">
                <a:latin typeface="Arial"/>
                <a:cs typeface="Arial"/>
              </a:rPr>
              <a:t>in </a:t>
            </a:r>
            <a:r>
              <a:rPr sz="1500" b="1" spc="-10" dirty="0">
                <a:latin typeface="Arial"/>
                <a:cs typeface="Arial"/>
              </a:rPr>
              <a:t>campaign</a:t>
            </a:r>
            <a:r>
              <a:rPr sz="1500" spc="-10" dirty="0">
                <a:latin typeface="Tahoma"/>
                <a:cs typeface="Tahoma"/>
              </a:rPr>
              <a:t>. </a:t>
            </a:r>
            <a:r>
              <a:rPr sz="1500" spc="70" dirty="0">
                <a:latin typeface="Tahoma"/>
                <a:cs typeface="Tahoma"/>
              </a:rPr>
              <a:t>We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c</a:t>
            </a:r>
            <a:r>
              <a:rPr sz="1500" spc="40" dirty="0">
                <a:latin typeface="Tahoma"/>
                <a:cs typeface="Tahoma"/>
              </a:rPr>
              <a:t>a</a:t>
            </a:r>
            <a:r>
              <a:rPr sz="1500" spc="15" dirty="0">
                <a:latin typeface="Tahoma"/>
                <a:cs typeface="Tahoma"/>
              </a:rPr>
              <a:t>n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40" dirty="0">
                <a:latin typeface="Tahoma"/>
                <a:cs typeface="Tahoma"/>
              </a:rPr>
              <a:t>a</a:t>
            </a:r>
            <a:r>
              <a:rPr sz="1500" spc="-30" dirty="0">
                <a:latin typeface="Tahoma"/>
                <a:cs typeface="Tahoma"/>
              </a:rPr>
              <a:t>l</a:t>
            </a:r>
            <a:r>
              <a:rPr sz="1500" spc="70" dirty="0">
                <a:latin typeface="Tahoma"/>
                <a:cs typeface="Tahoma"/>
              </a:rPr>
              <a:t>s</a:t>
            </a:r>
            <a:r>
              <a:rPr sz="1500" spc="40" dirty="0">
                <a:latin typeface="Tahoma"/>
                <a:cs typeface="Tahoma"/>
              </a:rPr>
              <a:t>o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</a:t>
            </a:r>
            <a:r>
              <a:rPr sz="1500" dirty="0">
                <a:latin typeface="Tahoma"/>
                <a:cs typeface="Tahoma"/>
              </a:rPr>
              <a:t>b</a:t>
            </a:r>
            <a:r>
              <a:rPr sz="1500" spc="70" dirty="0">
                <a:latin typeface="Tahoma"/>
                <a:cs typeface="Tahoma"/>
              </a:rPr>
              <a:t>s</a:t>
            </a:r>
            <a:r>
              <a:rPr sz="1500" spc="40" dirty="0">
                <a:latin typeface="Tahoma"/>
                <a:cs typeface="Tahoma"/>
              </a:rPr>
              <a:t>e</a:t>
            </a:r>
            <a:r>
              <a:rPr sz="1500" spc="-55" dirty="0">
                <a:latin typeface="Tahoma"/>
                <a:cs typeface="Tahoma"/>
              </a:rPr>
              <a:t>r</a:t>
            </a:r>
            <a:r>
              <a:rPr sz="1500" spc="-5" dirty="0">
                <a:latin typeface="Tahoma"/>
                <a:cs typeface="Tahoma"/>
              </a:rPr>
              <a:t>v</a:t>
            </a:r>
            <a:r>
              <a:rPr sz="1500" spc="65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0" dirty="0">
                <a:latin typeface="Tahoma"/>
                <a:cs typeface="Tahoma"/>
              </a:rPr>
              <a:t>t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40" dirty="0">
                <a:latin typeface="Tahoma"/>
                <a:cs typeface="Tahoma"/>
              </a:rPr>
              <a:t>a</a:t>
            </a:r>
            <a:r>
              <a:rPr sz="1500" spc="-75" dirty="0">
                <a:latin typeface="Tahoma"/>
                <a:cs typeface="Tahoma"/>
              </a:rPr>
              <a:t>t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w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40" dirty="0">
                <a:latin typeface="Tahoma"/>
                <a:cs typeface="Tahoma"/>
              </a:rPr>
              <a:t>e</a:t>
            </a:r>
            <a:r>
              <a:rPr sz="1500" spc="10" dirty="0">
                <a:latin typeface="Tahoma"/>
                <a:cs typeface="Tahoma"/>
              </a:rPr>
              <a:t>n  </a:t>
            </a:r>
            <a:r>
              <a:rPr sz="1500" spc="-15" dirty="0">
                <a:latin typeface="Tahoma"/>
                <a:cs typeface="Tahoma"/>
              </a:rPr>
              <a:t>the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Arial"/>
                <a:cs typeface="Arial"/>
              </a:rPr>
              <a:t>last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contact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duration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spc="35" dirty="0">
                <a:latin typeface="Tahoma"/>
                <a:cs typeface="Tahoma"/>
              </a:rPr>
              <a:t>is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either </a:t>
            </a:r>
            <a:r>
              <a:rPr sz="1500" b="1" dirty="0">
                <a:latin typeface="Arial"/>
                <a:cs typeface="Arial"/>
              </a:rPr>
              <a:t>very high </a:t>
            </a:r>
            <a:r>
              <a:rPr sz="1500" b="1" spc="5" dirty="0">
                <a:latin typeface="Arial"/>
                <a:cs typeface="Arial"/>
              </a:rPr>
              <a:t>or </a:t>
            </a:r>
            <a:r>
              <a:rPr sz="1500" b="1" dirty="0">
                <a:latin typeface="Arial"/>
                <a:cs typeface="Arial"/>
              </a:rPr>
              <a:t>very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low</a:t>
            </a:r>
            <a:r>
              <a:rPr sz="1500" spc="-10" dirty="0">
                <a:latin typeface="Tahoma"/>
                <a:cs typeface="Tahoma"/>
              </a:rPr>
              <a:t>, </a:t>
            </a:r>
            <a:r>
              <a:rPr sz="1500" spc="-15" dirty="0">
                <a:latin typeface="Tahoma"/>
                <a:cs typeface="Tahoma"/>
              </a:rPr>
              <a:t>then there </a:t>
            </a:r>
            <a:r>
              <a:rPr sz="1500" spc="15" dirty="0">
                <a:latin typeface="Tahoma"/>
                <a:cs typeface="Tahoma"/>
              </a:rPr>
              <a:t>are </a:t>
            </a:r>
            <a:r>
              <a:rPr sz="1500" b="1" spc="-5" dirty="0">
                <a:latin typeface="Arial"/>
                <a:cs typeface="Arial"/>
              </a:rPr>
              <a:t>higher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percentag</a:t>
            </a:r>
            <a:r>
              <a:rPr sz="1500" b="1" spc="20" dirty="0">
                <a:latin typeface="Arial"/>
                <a:cs typeface="Arial"/>
              </a:rPr>
              <a:t>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Tahoma"/>
                <a:cs typeface="Tahoma"/>
              </a:rPr>
              <a:t>o</a:t>
            </a:r>
            <a:r>
              <a:rPr sz="1500" spc="-55" dirty="0">
                <a:latin typeface="Tahoma"/>
                <a:cs typeface="Tahoma"/>
              </a:rPr>
              <a:t>f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p</a:t>
            </a:r>
            <a:r>
              <a:rPr sz="1500" spc="40" dirty="0">
                <a:latin typeface="Tahoma"/>
                <a:cs typeface="Tahoma"/>
              </a:rPr>
              <a:t>e</a:t>
            </a:r>
            <a:r>
              <a:rPr sz="1500" spc="15" dirty="0">
                <a:latin typeface="Tahoma"/>
                <a:cs typeface="Tahoma"/>
              </a:rPr>
              <a:t>o</a:t>
            </a:r>
            <a:r>
              <a:rPr sz="1500" dirty="0">
                <a:latin typeface="Tahoma"/>
                <a:cs typeface="Tahoma"/>
              </a:rPr>
              <a:t>p</a:t>
            </a:r>
            <a:r>
              <a:rPr sz="1500" spc="-30" dirty="0">
                <a:latin typeface="Tahoma"/>
                <a:cs typeface="Tahoma"/>
              </a:rPr>
              <a:t>l</a:t>
            </a:r>
            <a:r>
              <a:rPr sz="1500" spc="65" dirty="0">
                <a:latin typeface="Tahoma"/>
                <a:cs typeface="Tahoma"/>
              </a:rPr>
              <a:t>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w</a:t>
            </a:r>
            <a:r>
              <a:rPr sz="1500" spc="-10" dirty="0">
                <a:latin typeface="Tahoma"/>
                <a:cs typeface="Tahoma"/>
              </a:rPr>
              <a:t>h</a:t>
            </a:r>
            <a:r>
              <a:rPr sz="1500" spc="25" dirty="0">
                <a:latin typeface="Tahoma"/>
                <a:cs typeface="Tahoma"/>
              </a:rPr>
              <a:t>o  have </a:t>
            </a:r>
            <a:r>
              <a:rPr sz="1500" b="1" spc="-5" dirty="0">
                <a:latin typeface="Arial"/>
                <a:cs typeface="Arial"/>
              </a:rPr>
              <a:t>subscribed </a:t>
            </a:r>
            <a:r>
              <a:rPr sz="1500" b="1" dirty="0">
                <a:latin typeface="Arial"/>
                <a:cs typeface="Arial"/>
              </a:rPr>
              <a:t>for term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lead.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704" y="9842040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E6B18"/>
                </a:solidFill>
                <a:latin typeface="Tahoma"/>
                <a:cs typeface="Tahoma"/>
              </a:rPr>
              <a:t>5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118" y="567383"/>
            <a:ext cx="9972675" cy="4467225"/>
            <a:chOff x="84118" y="567383"/>
            <a:chExt cx="9972675" cy="4467225"/>
          </a:xfrm>
        </p:grpSpPr>
        <p:sp>
          <p:nvSpPr>
            <p:cNvPr id="22" name="object 22"/>
            <p:cNvSpPr/>
            <p:nvPr/>
          </p:nvSpPr>
          <p:spPr>
            <a:xfrm>
              <a:off x="84118" y="567383"/>
              <a:ext cx="9972675" cy="4467225"/>
            </a:xfrm>
            <a:custGeom>
              <a:avLst/>
              <a:gdLst/>
              <a:ahLst/>
              <a:cxnLst/>
              <a:rect l="l" t="t" r="r" b="b"/>
              <a:pathLst>
                <a:path w="9972675" h="4467225">
                  <a:moveTo>
                    <a:pt x="9828121" y="4467225"/>
                  </a:moveTo>
                  <a:lnTo>
                    <a:pt x="144328" y="4467225"/>
                  </a:lnTo>
                  <a:lnTo>
                    <a:pt x="98779" y="4459842"/>
                  </a:lnTo>
                  <a:lnTo>
                    <a:pt x="59168" y="4439298"/>
                  </a:lnTo>
                  <a:lnTo>
                    <a:pt x="27899" y="4407998"/>
                  </a:lnTo>
                  <a:lnTo>
                    <a:pt x="7375" y="4368348"/>
                  </a:lnTo>
                  <a:lnTo>
                    <a:pt x="0" y="4322755"/>
                  </a:lnTo>
                  <a:lnTo>
                    <a:pt x="0" y="144469"/>
                  </a:lnTo>
                  <a:lnTo>
                    <a:pt x="7375" y="98876"/>
                  </a:lnTo>
                  <a:lnTo>
                    <a:pt x="27899" y="59226"/>
                  </a:lnTo>
                  <a:lnTo>
                    <a:pt x="59168" y="27926"/>
                  </a:lnTo>
                  <a:lnTo>
                    <a:pt x="98779" y="7382"/>
                  </a:lnTo>
                  <a:lnTo>
                    <a:pt x="144328" y="0"/>
                  </a:lnTo>
                  <a:lnTo>
                    <a:pt x="9828121" y="0"/>
                  </a:lnTo>
                  <a:lnTo>
                    <a:pt x="9873670" y="7382"/>
                  </a:lnTo>
                  <a:lnTo>
                    <a:pt x="9913281" y="27926"/>
                  </a:lnTo>
                  <a:lnTo>
                    <a:pt x="9944550" y="59226"/>
                  </a:lnTo>
                  <a:lnTo>
                    <a:pt x="9965074" y="98876"/>
                  </a:lnTo>
                  <a:lnTo>
                    <a:pt x="9972449" y="144469"/>
                  </a:lnTo>
                  <a:lnTo>
                    <a:pt x="9972449" y="4322755"/>
                  </a:lnTo>
                  <a:lnTo>
                    <a:pt x="9965074" y="4368348"/>
                  </a:lnTo>
                  <a:lnTo>
                    <a:pt x="9944550" y="4407998"/>
                  </a:lnTo>
                  <a:lnTo>
                    <a:pt x="9913281" y="4439298"/>
                  </a:lnTo>
                  <a:lnTo>
                    <a:pt x="9873670" y="4459842"/>
                  </a:lnTo>
                  <a:lnTo>
                    <a:pt x="9828121" y="446722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7112" y="2006414"/>
              <a:ext cx="285749" cy="22383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2623" y="567383"/>
              <a:ext cx="3867149" cy="42195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12" y="627477"/>
              <a:ext cx="3724274" cy="41052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373" y="878568"/>
              <a:ext cx="1933574" cy="38195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3036" y="4651825"/>
              <a:ext cx="2410838" cy="38240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46530" y="4651831"/>
              <a:ext cx="1759585" cy="346710"/>
            </a:xfrm>
            <a:custGeom>
              <a:avLst/>
              <a:gdLst/>
              <a:ahLst/>
              <a:cxnLst/>
              <a:rect l="l" t="t" r="r" b="b"/>
              <a:pathLst>
                <a:path w="1759584" h="346710">
                  <a:moveTo>
                    <a:pt x="1759204" y="34467"/>
                  </a:moveTo>
                  <a:lnTo>
                    <a:pt x="1756473" y="21069"/>
                  </a:lnTo>
                  <a:lnTo>
                    <a:pt x="1749018" y="10109"/>
                  </a:lnTo>
                  <a:lnTo>
                    <a:pt x="1737969" y="2717"/>
                  </a:lnTo>
                  <a:lnTo>
                    <a:pt x="1724456" y="0"/>
                  </a:lnTo>
                  <a:lnTo>
                    <a:pt x="996315" y="0"/>
                  </a:lnTo>
                  <a:lnTo>
                    <a:pt x="982814" y="2717"/>
                  </a:lnTo>
                  <a:lnTo>
                    <a:pt x="971765" y="10109"/>
                  </a:lnTo>
                  <a:lnTo>
                    <a:pt x="964311" y="21069"/>
                  </a:lnTo>
                  <a:lnTo>
                    <a:pt x="961567" y="34467"/>
                  </a:lnTo>
                  <a:lnTo>
                    <a:pt x="961567" y="148424"/>
                  </a:lnTo>
                  <a:lnTo>
                    <a:pt x="964311" y="161823"/>
                  </a:lnTo>
                  <a:lnTo>
                    <a:pt x="965568" y="163677"/>
                  </a:lnTo>
                  <a:lnTo>
                    <a:pt x="34632" y="163677"/>
                  </a:lnTo>
                  <a:lnTo>
                    <a:pt x="21170" y="166395"/>
                  </a:lnTo>
                  <a:lnTo>
                    <a:pt x="10160" y="173799"/>
                  </a:lnTo>
                  <a:lnTo>
                    <a:pt x="2717" y="184759"/>
                  </a:lnTo>
                  <a:lnTo>
                    <a:pt x="0" y="198158"/>
                  </a:lnTo>
                  <a:lnTo>
                    <a:pt x="0" y="312102"/>
                  </a:lnTo>
                  <a:lnTo>
                    <a:pt x="2717" y="325501"/>
                  </a:lnTo>
                  <a:lnTo>
                    <a:pt x="10160" y="336461"/>
                  </a:lnTo>
                  <a:lnTo>
                    <a:pt x="21170" y="343865"/>
                  </a:lnTo>
                  <a:lnTo>
                    <a:pt x="34632" y="346570"/>
                  </a:lnTo>
                  <a:lnTo>
                    <a:pt x="1676590" y="346570"/>
                  </a:lnTo>
                  <a:lnTo>
                    <a:pt x="1690065" y="343865"/>
                  </a:lnTo>
                  <a:lnTo>
                    <a:pt x="1701076" y="336461"/>
                  </a:lnTo>
                  <a:lnTo>
                    <a:pt x="1708505" y="325501"/>
                  </a:lnTo>
                  <a:lnTo>
                    <a:pt x="1711236" y="312102"/>
                  </a:lnTo>
                  <a:lnTo>
                    <a:pt x="1711236" y="198158"/>
                  </a:lnTo>
                  <a:lnTo>
                    <a:pt x="1708505" y="184759"/>
                  </a:lnTo>
                  <a:lnTo>
                    <a:pt x="1707235" y="182892"/>
                  </a:lnTo>
                  <a:lnTo>
                    <a:pt x="1724456" y="182892"/>
                  </a:lnTo>
                  <a:lnTo>
                    <a:pt x="1737969" y="180174"/>
                  </a:lnTo>
                  <a:lnTo>
                    <a:pt x="1749018" y="172783"/>
                  </a:lnTo>
                  <a:lnTo>
                    <a:pt x="1756473" y="161823"/>
                  </a:lnTo>
                  <a:lnTo>
                    <a:pt x="1759204" y="148424"/>
                  </a:lnTo>
                  <a:lnTo>
                    <a:pt x="1759204" y="34467"/>
                  </a:lnTo>
                  <a:close/>
                </a:path>
              </a:pathLst>
            </a:custGeom>
            <a:solidFill>
              <a:srgbClr val="FFFFFF">
                <a:alpha val="976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0222488" y="567383"/>
            <a:ext cx="7962900" cy="4467225"/>
            <a:chOff x="10222488" y="567383"/>
            <a:chExt cx="7962900" cy="4467225"/>
          </a:xfrm>
        </p:grpSpPr>
        <p:sp>
          <p:nvSpPr>
            <p:cNvPr id="30" name="object 30"/>
            <p:cNvSpPr/>
            <p:nvPr/>
          </p:nvSpPr>
          <p:spPr>
            <a:xfrm>
              <a:off x="10222488" y="567383"/>
              <a:ext cx="7962900" cy="4467225"/>
            </a:xfrm>
            <a:custGeom>
              <a:avLst/>
              <a:gdLst/>
              <a:ahLst/>
              <a:cxnLst/>
              <a:rect l="l" t="t" r="r" b="b"/>
              <a:pathLst>
                <a:path w="7962900" h="4467225">
                  <a:moveTo>
                    <a:pt x="7833489" y="4467224"/>
                  </a:moveTo>
                  <a:lnTo>
                    <a:pt x="129224" y="4467224"/>
                  </a:lnTo>
                  <a:lnTo>
                    <a:pt x="78993" y="4457035"/>
                  </a:lnTo>
                  <a:lnTo>
                    <a:pt x="37910" y="4429272"/>
                  </a:lnTo>
                  <a:lnTo>
                    <a:pt x="10178" y="4388143"/>
                  </a:lnTo>
                  <a:lnTo>
                    <a:pt x="0" y="4337856"/>
                  </a:lnTo>
                  <a:lnTo>
                    <a:pt x="0" y="129369"/>
                  </a:lnTo>
                  <a:lnTo>
                    <a:pt x="10178" y="79081"/>
                  </a:lnTo>
                  <a:lnTo>
                    <a:pt x="37910" y="37952"/>
                  </a:lnTo>
                  <a:lnTo>
                    <a:pt x="78993" y="10189"/>
                  </a:lnTo>
                  <a:lnTo>
                    <a:pt x="129224" y="0"/>
                  </a:lnTo>
                  <a:lnTo>
                    <a:pt x="7833489" y="0"/>
                  </a:lnTo>
                  <a:lnTo>
                    <a:pt x="7883720" y="10189"/>
                  </a:lnTo>
                  <a:lnTo>
                    <a:pt x="7924803" y="37952"/>
                  </a:lnTo>
                  <a:lnTo>
                    <a:pt x="7952535" y="79081"/>
                  </a:lnTo>
                  <a:lnTo>
                    <a:pt x="7962713" y="129369"/>
                  </a:lnTo>
                  <a:lnTo>
                    <a:pt x="7962713" y="4337856"/>
                  </a:lnTo>
                  <a:lnTo>
                    <a:pt x="7952535" y="4388143"/>
                  </a:lnTo>
                  <a:lnTo>
                    <a:pt x="7924803" y="4429272"/>
                  </a:lnTo>
                  <a:lnTo>
                    <a:pt x="7883720" y="4457035"/>
                  </a:lnTo>
                  <a:lnTo>
                    <a:pt x="7833489" y="4467224"/>
                  </a:lnTo>
                  <a:close/>
                </a:path>
              </a:pathLst>
            </a:custGeom>
            <a:solidFill>
              <a:srgbClr val="5270FF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8901" y="722084"/>
              <a:ext cx="3848099" cy="41528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96264" y="722084"/>
              <a:ext cx="4029074" cy="41528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9202" y="722084"/>
              <a:ext cx="2359948" cy="3743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801348" y="722095"/>
              <a:ext cx="1722120" cy="339725"/>
            </a:xfrm>
            <a:custGeom>
              <a:avLst/>
              <a:gdLst/>
              <a:ahLst/>
              <a:cxnLst/>
              <a:rect l="l" t="t" r="r" b="b"/>
              <a:pathLst>
                <a:path w="1722119" h="339725">
                  <a:moveTo>
                    <a:pt x="1722081" y="33731"/>
                  </a:moveTo>
                  <a:lnTo>
                    <a:pt x="1719402" y="20624"/>
                  </a:lnTo>
                  <a:lnTo>
                    <a:pt x="1712099" y="9893"/>
                  </a:lnTo>
                  <a:lnTo>
                    <a:pt x="1701292" y="2654"/>
                  </a:lnTo>
                  <a:lnTo>
                    <a:pt x="1688058" y="0"/>
                  </a:lnTo>
                  <a:lnTo>
                    <a:pt x="975296" y="0"/>
                  </a:lnTo>
                  <a:lnTo>
                    <a:pt x="962075" y="2654"/>
                  </a:lnTo>
                  <a:lnTo>
                    <a:pt x="951255" y="9893"/>
                  </a:lnTo>
                  <a:lnTo>
                    <a:pt x="943952" y="20624"/>
                  </a:lnTo>
                  <a:lnTo>
                    <a:pt x="941273" y="33731"/>
                  </a:lnTo>
                  <a:lnTo>
                    <a:pt x="941273" y="145288"/>
                  </a:lnTo>
                  <a:lnTo>
                    <a:pt x="943952" y="158394"/>
                  </a:lnTo>
                  <a:lnTo>
                    <a:pt x="945184" y="160223"/>
                  </a:lnTo>
                  <a:lnTo>
                    <a:pt x="33909" y="160223"/>
                  </a:lnTo>
                  <a:lnTo>
                    <a:pt x="20726" y="162877"/>
                  </a:lnTo>
                  <a:lnTo>
                    <a:pt x="9944" y="170116"/>
                  </a:lnTo>
                  <a:lnTo>
                    <a:pt x="2679" y="180848"/>
                  </a:lnTo>
                  <a:lnTo>
                    <a:pt x="0" y="193967"/>
                  </a:lnTo>
                  <a:lnTo>
                    <a:pt x="0" y="305511"/>
                  </a:lnTo>
                  <a:lnTo>
                    <a:pt x="2679" y="318630"/>
                  </a:lnTo>
                  <a:lnTo>
                    <a:pt x="9944" y="329349"/>
                  </a:lnTo>
                  <a:lnTo>
                    <a:pt x="20726" y="336600"/>
                  </a:lnTo>
                  <a:lnTo>
                    <a:pt x="33909" y="339255"/>
                  </a:lnTo>
                  <a:lnTo>
                    <a:pt x="1641208" y="339255"/>
                  </a:lnTo>
                  <a:lnTo>
                    <a:pt x="1654390" y="336600"/>
                  </a:lnTo>
                  <a:lnTo>
                    <a:pt x="1665173" y="329349"/>
                  </a:lnTo>
                  <a:lnTo>
                    <a:pt x="1672450" y="318630"/>
                  </a:lnTo>
                  <a:lnTo>
                    <a:pt x="1675117" y="305511"/>
                  </a:lnTo>
                  <a:lnTo>
                    <a:pt x="1675117" y="193967"/>
                  </a:lnTo>
                  <a:lnTo>
                    <a:pt x="1672450" y="180848"/>
                  </a:lnTo>
                  <a:lnTo>
                    <a:pt x="1671205" y="179019"/>
                  </a:lnTo>
                  <a:lnTo>
                    <a:pt x="1688058" y="179019"/>
                  </a:lnTo>
                  <a:lnTo>
                    <a:pt x="1701292" y="176364"/>
                  </a:lnTo>
                  <a:lnTo>
                    <a:pt x="1712099" y="169125"/>
                  </a:lnTo>
                  <a:lnTo>
                    <a:pt x="1719402" y="158394"/>
                  </a:lnTo>
                  <a:lnTo>
                    <a:pt x="1722081" y="145288"/>
                  </a:lnTo>
                  <a:lnTo>
                    <a:pt x="1722081" y="33731"/>
                  </a:lnTo>
                  <a:close/>
                </a:path>
              </a:pathLst>
            </a:custGeom>
            <a:solidFill>
              <a:srgbClr val="FFFFFF">
                <a:alpha val="976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840562" y="717192"/>
            <a:ext cx="16910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5270FF"/>
                </a:solidFill>
                <a:latin typeface="Arial"/>
                <a:cs typeface="Arial"/>
              </a:rPr>
              <a:t>Bar</a:t>
            </a:r>
            <a:r>
              <a:rPr sz="950" b="1" spc="-3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950" b="1" spc="15" dirty="0">
                <a:solidFill>
                  <a:srgbClr val="5270FF"/>
                </a:solidFill>
                <a:latin typeface="Arial"/>
                <a:cs typeface="Arial"/>
              </a:rPr>
              <a:t>Plot</a:t>
            </a:r>
            <a:endParaRPr sz="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950" b="1" spc="25" dirty="0">
                <a:solidFill>
                  <a:srgbClr val="5270FF"/>
                </a:solidFill>
                <a:latin typeface="Arial"/>
                <a:cs typeface="Arial"/>
              </a:rPr>
              <a:t>%</a:t>
            </a:r>
            <a:r>
              <a:rPr sz="950" b="1" spc="-20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950" b="1" spc="15" dirty="0">
                <a:solidFill>
                  <a:srgbClr val="5270FF"/>
                </a:solidFill>
                <a:latin typeface="Arial"/>
                <a:cs typeface="Arial"/>
              </a:rPr>
              <a:t>term_deposit_subscribed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87955" y="4644866"/>
            <a:ext cx="1724660" cy="32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115" algn="r">
              <a:lnSpc>
                <a:spcPts val="1180"/>
              </a:lnSpc>
              <a:spcBef>
                <a:spcPts val="105"/>
              </a:spcBef>
            </a:pPr>
            <a:r>
              <a:rPr sz="1000" b="1" spc="-5" dirty="0">
                <a:solidFill>
                  <a:srgbClr val="5270FF"/>
                </a:solidFill>
                <a:latin typeface="Arial"/>
                <a:cs typeface="Arial"/>
              </a:rPr>
              <a:t>Bar</a:t>
            </a:r>
            <a:r>
              <a:rPr sz="1000" b="1" spc="-3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270FF"/>
                </a:solidFill>
                <a:latin typeface="Arial"/>
                <a:cs typeface="Arial"/>
              </a:rPr>
              <a:t>Plot</a:t>
            </a:r>
            <a:endParaRPr sz="1000" b="1" dirty="0">
              <a:latin typeface="Arial"/>
              <a:cs typeface="Arial"/>
            </a:endParaRPr>
          </a:p>
          <a:p>
            <a:pPr marR="5080" algn="r">
              <a:lnSpc>
                <a:spcPts val="1180"/>
              </a:lnSpc>
            </a:pPr>
            <a:r>
              <a:rPr sz="1000" b="1" dirty="0">
                <a:solidFill>
                  <a:srgbClr val="5270FF"/>
                </a:solidFill>
                <a:latin typeface="Arial"/>
                <a:cs typeface="Arial"/>
              </a:rPr>
              <a:t>%</a:t>
            </a:r>
            <a:r>
              <a:rPr sz="1000" b="1" spc="-30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270FF"/>
                </a:solidFill>
                <a:latin typeface="Arial"/>
                <a:cs typeface="Arial"/>
              </a:rPr>
              <a:t>term_deposit_subscribed</a:t>
            </a:r>
            <a:endParaRPr sz="1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2129663" y="47"/>
              <a:ext cx="6158865" cy="8181975"/>
            </a:xfrm>
            <a:custGeom>
              <a:avLst/>
              <a:gdLst/>
              <a:ahLst/>
              <a:cxnLst/>
              <a:rect l="l" t="t" r="r" b="b"/>
              <a:pathLst>
                <a:path w="6158865" h="8181975">
                  <a:moveTo>
                    <a:pt x="6043464" y="8181881"/>
                  </a:moveTo>
                  <a:lnTo>
                    <a:pt x="119210" y="8181881"/>
                  </a:lnTo>
                  <a:lnTo>
                    <a:pt x="72871" y="8172500"/>
                  </a:lnTo>
                  <a:lnTo>
                    <a:pt x="34972" y="8146942"/>
                  </a:lnTo>
                  <a:lnTo>
                    <a:pt x="9389" y="8109079"/>
                  </a:lnTo>
                  <a:lnTo>
                    <a:pt x="0" y="8062785"/>
                  </a:lnTo>
                  <a:lnTo>
                    <a:pt x="0" y="119095"/>
                  </a:lnTo>
                  <a:lnTo>
                    <a:pt x="9389" y="72801"/>
                  </a:lnTo>
                  <a:lnTo>
                    <a:pt x="34972" y="34938"/>
                  </a:lnTo>
                  <a:lnTo>
                    <a:pt x="72871" y="9380"/>
                  </a:lnTo>
                  <a:lnTo>
                    <a:pt x="119210" y="0"/>
                  </a:lnTo>
                  <a:lnTo>
                    <a:pt x="6043464" y="0"/>
                  </a:lnTo>
                  <a:lnTo>
                    <a:pt x="6089802" y="9380"/>
                  </a:lnTo>
                  <a:lnTo>
                    <a:pt x="6127702" y="34938"/>
                  </a:lnTo>
                  <a:lnTo>
                    <a:pt x="6153285" y="72801"/>
                  </a:lnTo>
                  <a:lnTo>
                    <a:pt x="6158336" y="8084176"/>
                  </a:lnTo>
                  <a:lnTo>
                    <a:pt x="6153285" y="8109079"/>
                  </a:lnTo>
                  <a:lnTo>
                    <a:pt x="6127702" y="8146942"/>
                  </a:lnTo>
                  <a:lnTo>
                    <a:pt x="6089802" y="8172500"/>
                  </a:lnTo>
                  <a:lnTo>
                    <a:pt x="6043464" y="818188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239625" cy="10287000"/>
            </a:xfrm>
            <a:custGeom>
              <a:avLst/>
              <a:gdLst/>
              <a:ahLst/>
              <a:cxnLst/>
              <a:rect l="l" t="t" r="r" b="b"/>
              <a:pathLst>
                <a:path w="12239625" h="10287000">
                  <a:moveTo>
                    <a:pt x="122396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2239624" y="0"/>
                  </a:lnTo>
                  <a:lnTo>
                    <a:pt x="12239624" y="10286999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79569" y="8183981"/>
              <a:ext cx="5960745" cy="2103120"/>
            </a:xfrm>
            <a:custGeom>
              <a:avLst/>
              <a:gdLst/>
              <a:ahLst/>
              <a:cxnLst/>
              <a:rect l="l" t="t" r="r" b="b"/>
              <a:pathLst>
                <a:path w="5960745" h="2103120">
                  <a:moveTo>
                    <a:pt x="0" y="2103018"/>
                  </a:moveTo>
                  <a:lnTo>
                    <a:pt x="5960530" y="2103018"/>
                  </a:lnTo>
                  <a:lnTo>
                    <a:pt x="5960530" y="0"/>
                  </a:lnTo>
                  <a:lnTo>
                    <a:pt x="0" y="0"/>
                  </a:lnTo>
                  <a:lnTo>
                    <a:pt x="0" y="2103018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40099" y="8183987"/>
              <a:ext cx="6048375" cy="2103120"/>
            </a:xfrm>
            <a:custGeom>
              <a:avLst/>
              <a:gdLst/>
              <a:ahLst/>
              <a:cxnLst/>
              <a:rect l="l" t="t" r="r" b="b"/>
              <a:pathLst>
                <a:path w="6048375" h="2103120">
                  <a:moveTo>
                    <a:pt x="6047899" y="2103012"/>
                  </a:moveTo>
                  <a:lnTo>
                    <a:pt x="0" y="2103012"/>
                  </a:lnTo>
                  <a:lnTo>
                    <a:pt x="0" y="0"/>
                  </a:lnTo>
                  <a:lnTo>
                    <a:pt x="6047899" y="0"/>
                  </a:lnTo>
                  <a:lnTo>
                    <a:pt x="6047899" y="2103012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38434" y="9969444"/>
              <a:ext cx="1258570" cy="314325"/>
            </a:xfrm>
            <a:custGeom>
              <a:avLst/>
              <a:gdLst/>
              <a:ahLst/>
              <a:cxnLst/>
              <a:rect l="l" t="t" r="r" b="b"/>
              <a:pathLst>
                <a:path w="1258569" h="314325">
                  <a:moveTo>
                    <a:pt x="213112" y="314325"/>
                  </a:moveTo>
                  <a:lnTo>
                    <a:pt x="0" y="314325"/>
                  </a:lnTo>
                  <a:lnTo>
                    <a:pt x="340185" y="0"/>
                  </a:lnTo>
                  <a:lnTo>
                    <a:pt x="553297" y="0"/>
                  </a:lnTo>
                  <a:lnTo>
                    <a:pt x="213112" y="314325"/>
                  </a:lnTo>
                  <a:close/>
                </a:path>
                <a:path w="1258569" h="314325">
                  <a:moveTo>
                    <a:pt x="565651" y="314325"/>
                  </a:moveTo>
                  <a:lnTo>
                    <a:pt x="352539" y="314325"/>
                  </a:lnTo>
                  <a:lnTo>
                    <a:pt x="692724" y="0"/>
                  </a:lnTo>
                  <a:lnTo>
                    <a:pt x="905836" y="0"/>
                  </a:lnTo>
                  <a:lnTo>
                    <a:pt x="565651" y="314325"/>
                  </a:lnTo>
                  <a:close/>
                </a:path>
                <a:path w="1258569" h="314325">
                  <a:moveTo>
                    <a:pt x="918191" y="314325"/>
                  </a:moveTo>
                  <a:lnTo>
                    <a:pt x="705078" y="314325"/>
                  </a:lnTo>
                  <a:lnTo>
                    <a:pt x="1045263" y="0"/>
                  </a:lnTo>
                  <a:lnTo>
                    <a:pt x="1258376" y="0"/>
                  </a:lnTo>
                  <a:lnTo>
                    <a:pt x="918191" y="31432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" y="11"/>
              <a:ext cx="16351250" cy="10197465"/>
            </a:xfrm>
            <a:custGeom>
              <a:avLst/>
              <a:gdLst/>
              <a:ahLst/>
              <a:cxnLst/>
              <a:rect l="l" t="t" r="r" b="b"/>
              <a:pathLst>
                <a:path w="16351250" h="10197465">
                  <a:moveTo>
                    <a:pt x="12238317" y="0"/>
                  </a:moveTo>
                  <a:lnTo>
                    <a:pt x="0" y="0"/>
                  </a:lnTo>
                  <a:lnTo>
                    <a:pt x="0" y="605967"/>
                  </a:lnTo>
                  <a:lnTo>
                    <a:pt x="9385" y="652487"/>
                  </a:lnTo>
                  <a:lnTo>
                    <a:pt x="34937" y="690537"/>
                  </a:lnTo>
                  <a:lnTo>
                    <a:pt x="72809" y="716229"/>
                  </a:lnTo>
                  <a:lnTo>
                    <a:pt x="119113" y="725652"/>
                  </a:lnTo>
                  <a:lnTo>
                    <a:pt x="12119204" y="725652"/>
                  </a:lnTo>
                  <a:lnTo>
                    <a:pt x="12165508" y="716229"/>
                  </a:lnTo>
                  <a:lnTo>
                    <a:pt x="12203379" y="690537"/>
                  </a:lnTo>
                  <a:lnTo>
                    <a:pt x="12228932" y="652487"/>
                  </a:lnTo>
                  <a:lnTo>
                    <a:pt x="12238317" y="605967"/>
                  </a:lnTo>
                  <a:lnTo>
                    <a:pt x="12238317" y="0"/>
                  </a:lnTo>
                  <a:close/>
                </a:path>
                <a:path w="16351250" h="10197465">
                  <a:moveTo>
                    <a:pt x="12718034" y="9283916"/>
                  </a:moveTo>
                  <a:lnTo>
                    <a:pt x="12713297" y="9236875"/>
                  </a:lnTo>
                  <a:lnTo>
                    <a:pt x="12699721" y="9193073"/>
                  </a:lnTo>
                  <a:lnTo>
                    <a:pt x="12678220" y="9153423"/>
                  </a:lnTo>
                  <a:lnTo>
                    <a:pt x="12649746" y="9118892"/>
                  </a:lnTo>
                  <a:lnTo>
                    <a:pt x="12615228" y="9090406"/>
                  </a:lnTo>
                  <a:lnTo>
                    <a:pt x="12575604" y="9068892"/>
                  </a:lnTo>
                  <a:lnTo>
                    <a:pt x="12531814" y="9055303"/>
                  </a:lnTo>
                  <a:lnTo>
                    <a:pt x="12484799" y="9050553"/>
                  </a:lnTo>
                  <a:lnTo>
                    <a:pt x="11418583" y="9050553"/>
                  </a:lnTo>
                  <a:lnTo>
                    <a:pt x="11405641" y="9051861"/>
                  </a:lnTo>
                  <a:lnTo>
                    <a:pt x="11392713" y="9050553"/>
                  </a:lnTo>
                  <a:lnTo>
                    <a:pt x="10326497" y="9050553"/>
                  </a:lnTo>
                  <a:lnTo>
                    <a:pt x="10282060" y="9055049"/>
                  </a:lnTo>
                  <a:lnTo>
                    <a:pt x="10257726" y="9052242"/>
                  </a:lnTo>
                  <a:lnTo>
                    <a:pt x="9553423" y="9052242"/>
                  </a:lnTo>
                  <a:lnTo>
                    <a:pt x="9538538" y="9037244"/>
                  </a:lnTo>
                  <a:lnTo>
                    <a:pt x="9503372" y="8990292"/>
                  </a:lnTo>
                  <a:lnTo>
                    <a:pt x="9475940" y="8931351"/>
                  </a:lnTo>
                  <a:lnTo>
                    <a:pt x="9460205" y="8858872"/>
                  </a:lnTo>
                  <a:lnTo>
                    <a:pt x="9458020" y="8817026"/>
                  </a:lnTo>
                  <a:lnTo>
                    <a:pt x="9460484" y="8770175"/>
                  </a:lnTo>
                  <a:lnTo>
                    <a:pt x="9468282" y="8718944"/>
                  </a:lnTo>
                  <a:lnTo>
                    <a:pt x="9481998" y="8663153"/>
                  </a:lnTo>
                  <a:lnTo>
                    <a:pt x="9502267" y="8602612"/>
                  </a:lnTo>
                  <a:lnTo>
                    <a:pt x="9504921" y="8595538"/>
                  </a:lnTo>
                  <a:lnTo>
                    <a:pt x="9503499" y="8591004"/>
                  </a:lnTo>
                  <a:lnTo>
                    <a:pt x="9502394" y="8587499"/>
                  </a:lnTo>
                  <a:lnTo>
                    <a:pt x="9489884" y="8578939"/>
                  </a:lnTo>
                  <a:lnTo>
                    <a:pt x="9481477" y="8579485"/>
                  </a:lnTo>
                  <a:lnTo>
                    <a:pt x="9446831" y="8611552"/>
                  </a:lnTo>
                  <a:lnTo>
                    <a:pt x="9415259" y="8642502"/>
                  </a:lnTo>
                  <a:lnTo>
                    <a:pt x="9376219" y="8682787"/>
                  </a:lnTo>
                  <a:lnTo>
                    <a:pt x="9347454" y="8713978"/>
                  </a:lnTo>
                  <a:lnTo>
                    <a:pt x="9317520" y="8748052"/>
                  </a:lnTo>
                  <a:lnTo>
                    <a:pt x="9287294" y="8784501"/>
                  </a:lnTo>
                  <a:lnTo>
                    <a:pt x="9257614" y="8822842"/>
                  </a:lnTo>
                  <a:lnTo>
                    <a:pt x="9229357" y="8862593"/>
                  </a:lnTo>
                  <a:lnTo>
                    <a:pt x="9203385" y="8903271"/>
                  </a:lnTo>
                  <a:lnTo>
                    <a:pt x="9180551" y="8944419"/>
                  </a:lnTo>
                  <a:lnTo>
                    <a:pt x="9161729" y="8985644"/>
                  </a:lnTo>
                  <a:lnTo>
                    <a:pt x="9147886" y="9026576"/>
                  </a:lnTo>
                  <a:lnTo>
                    <a:pt x="9142844" y="9052242"/>
                  </a:lnTo>
                  <a:lnTo>
                    <a:pt x="9110967" y="9052242"/>
                  </a:lnTo>
                  <a:lnTo>
                    <a:pt x="9061171" y="9057970"/>
                  </a:lnTo>
                  <a:lnTo>
                    <a:pt x="9015451" y="9074277"/>
                  </a:lnTo>
                  <a:lnTo>
                    <a:pt x="8975128" y="9099880"/>
                  </a:lnTo>
                  <a:lnTo>
                    <a:pt x="8941486" y="9133472"/>
                  </a:lnTo>
                  <a:lnTo>
                    <a:pt x="8915857" y="9173743"/>
                  </a:lnTo>
                  <a:lnTo>
                    <a:pt x="8899512" y="9219387"/>
                  </a:lnTo>
                  <a:lnTo>
                    <a:pt x="8893772" y="9269120"/>
                  </a:lnTo>
                  <a:lnTo>
                    <a:pt x="8893772" y="9980346"/>
                  </a:lnTo>
                  <a:lnTo>
                    <a:pt x="8899512" y="10030066"/>
                  </a:lnTo>
                  <a:lnTo>
                    <a:pt x="8915857" y="10075710"/>
                  </a:lnTo>
                  <a:lnTo>
                    <a:pt x="8941486" y="10115969"/>
                  </a:lnTo>
                  <a:lnTo>
                    <a:pt x="8975128" y="10149548"/>
                  </a:lnTo>
                  <a:lnTo>
                    <a:pt x="9015451" y="10175151"/>
                  </a:lnTo>
                  <a:lnTo>
                    <a:pt x="9061171" y="10191471"/>
                  </a:lnTo>
                  <a:lnTo>
                    <a:pt x="9110967" y="10197198"/>
                  </a:lnTo>
                  <a:lnTo>
                    <a:pt x="10257726" y="10197198"/>
                  </a:lnTo>
                  <a:lnTo>
                    <a:pt x="10307536" y="10191471"/>
                  </a:lnTo>
                  <a:lnTo>
                    <a:pt x="10328377" y="10184028"/>
                  </a:lnTo>
                  <a:lnTo>
                    <a:pt x="11392713" y="10184028"/>
                  </a:lnTo>
                  <a:lnTo>
                    <a:pt x="11405641" y="10182733"/>
                  </a:lnTo>
                  <a:lnTo>
                    <a:pt x="11418583" y="10184028"/>
                  </a:lnTo>
                  <a:lnTo>
                    <a:pt x="12484799" y="10184028"/>
                  </a:lnTo>
                  <a:lnTo>
                    <a:pt x="12531814" y="10179291"/>
                  </a:lnTo>
                  <a:lnTo>
                    <a:pt x="12575604" y="10165702"/>
                  </a:lnTo>
                  <a:lnTo>
                    <a:pt x="12615228" y="10144188"/>
                  </a:lnTo>
                  <a:lnTo>
                    <a:pt x="12649746" y="10115702"/>
                  </a:lnTo>
                  <a:lnTo>
                    <a:pt x="12678220" y="10081158"/>
                  </a:lnTo>
                  <a:lnTo>
                    <a:pt x="12699721" y="10041522"/>
                  </a:lnTo>
                  <a:lnTo>
                    <a:pt x="12713297" y="9997719"/>
                  </a:lnTo>
                  <a:lnTo>
                    <a:pt x="12718034" y="9950666"/>
                  </a:lnTo>
                  <a:lnTo>
                    <a:pt x="12718034" y="9283916"/>
                  </a:lnTo>
                  <a:close/>
                </a:path>
                <a:path w="16351250" h="10197465">
                  <a:moveTo>
                    <a:pt x="16350996" y="9294889"/>
                  </a:moveTo>
                  <a:lnTo>
                    <a:pt x="16346259" y="9247848"/>
                  </a:lnTo>
                  <a:lnTo>
                    <a:pt x="16332670" y="9204033"/>
                  </a:lnTo>
                  <a:lnTo>
                    <a:pt x="16311169" y="9164396"/>
                  </a:lnTo>
                  <a:lnTo>
                    <a:pt x="16282696" y="9129865"/>
                  </a:lnTo>
                  <a:lnTo>
                    <a:pt x="16248177" y="9101366"/>
                  </a:lnTo>
                  <a:lnTo>
                    <a:pt x="16208553" y="9079852"/>
                  </a:lnTo>
                  <a:lnTo>
                    <a:pt x="16164776" y="9066263"/>
                  </a:lnTo>
                  <a:lnTo>
                    <a:pt x="16117761" y="9061526"/>
                  </a:lnTo>
                  <a:lnTo>
                    <a:pt x="15051545" y="9061526"/>
                  </a:lnTo>
                  <a:lnTo>
                    <a:pt x="15016785" y="9065031"/>
                  </a:lnTo>
                  <a:lnTo>
                    <a:pt x="14982051" y="9061526"/>
                  </a:lnTo>
                  <a:lnTo>
                    <a:pt x="13915822" y="9061526"/>
                  </a:lnTo>
                  <a:lnTo>
                    <a:pt x="13868807" y="9066263"/>
                  </a:lnTo>
                  <a:lnTo>
                    <a:pt x="13825030" y="9079852"/>
                  </a:lnTo>
                  <a:lnTo>
                    <a:pt x="13785406" y="9101366"/>
                  </a:lnTo>
                  <a:lnTo>
                    <a:pt x="13750887" y="9129865"/>
                  </a:lnTo>
                  <a:lnTo>
                    <a:pt x="13722414" y="9164396"/>
                  </a:lnTo>
                  <a:lnTo>
                    <a:pt x="13700913" y="9204033"/>
                  </a:lnTo>
                  <a:lnTo>
                    <a:pt x="13687324" y="9247848"/>
                  </a:lnTo>
                  <a:lnTo>
                    <a:pt x="13682586" y="9294889"/>
                  </a:lnTo>
                  <a:lnTo>
                    <a:pt x="13682586" y="9961639"/>
                  </a:lnTo>
                  <a:lnTo>
                    <a:pt x="13687324" y="10008679"/>
                  </a:lnTo>
                  <a:lnTo>
                    <a:pt x="13700913" y="10052494"/>
                  </a:lnTo>
                  <a:lnTo>
                    <a:pt x="13722414" y="10092131"/>
                  </a:lnTo>
                  <a:lnTo>
                    <a:pt x="13750887" y="10126662"/>
                  </a:lnTo>
                  <a:lnTo>
                    <a:pt x="13785406" y="10155161"/>
                  </a:lnTo>
                  <a:lnTo>
                    <a:pt x="13825030" y="10176662"/>
                  </a:lnTo>
                  <a:lnTo>
                    <a:pt x="13868807" y="10190264"/>
                  </a:lnTo>
                  <a:lnTo>
                    <a:pt x="13915822" y="10195001"/>
                  </a:lnTo>
                  <a:lnTo>
                    <a:pt x="14982051" y="10195001"/>
                  </a:lnTo>
                  <a:lnTo>
                    <a:pt x="15016785" y="10191509"/>
                  </a:lnTo>
                  <a:lnTo>
                    <a:pt x="15051545" y="10195001"/>
                  </a:lnTo>
                  <a:lnTo>
                    <a:pt x="16117761" y="10195001"/>
                  </a:lnTo>
                  <a:lnTo>
                    <a:pt x="16164776" y="10190264"/>
                  </a:lnTo>
                  <a:lnTo>
                    <a:pt x="16208553" y="10176662"/>
                  </a:lnTo>
                  <a:lnTo>
                    <a:pt x="16248177" y="10155161"/>
                  </a:lnTo>
                  <a:lnTo>
                    <a:pt x="16282696" y="10126662"/>
                  </a:lnTo>
                  <a:lnTo>
                    <a:pt x="16311169" y="10092131"/>
                  </a:lnTo>
                  <a:lnTo>
                    <a:pt x="16332670" y="10052494"/>
                  </a:lnTo>
                  <a:lnTo>
                    <a:pt x="16346259" y="10008679"/>
                  </a:lnTo>
                  <a:lnTo>
                    <a:pt x="16350996" y="9961639"/>
                  </a:lnTo>
                  <a:lnTo>
                    <a:pt x="16350996" y="929488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40401" y="0"/>
              <a:ext cx="6047740" cy="725805"/>
            </a:xfrm>
            <a:custGeom>
              <a:avLst/>
              <a:gdLst/>
              <a:ahLst/>
              <a:cxnLst/>
              <a:rect l="l" t="t" r="r" b="b"/>
              <a:pathLst>
                <a:path w="6047740" h="725805">
                  <a:moveTo>
                    <a:pt x="6047598" y="725661"/>
                  </a:moveTo>
                  <a:lnTo>
                    <a:pt x="119079" y="725661"/>
                  </a:lnTo>
                  <a:lnTo>
                    <a:pt x="72791" y="716234"/>
                  </a:lnTo>
                  <a:lnTo>
                    <a:pt x="34933" y="690548"/>
                  </a:lnTo>
                  <a:lnTo>
                    <a:pt x="9379" y="652497"/>
                  </a:lnTo>
                  <a:lnTo>
                    <a:pt x="0" y="605972"/>
                  </a:lnTo>
                  <a:lnTo>
                    <a:pt x="0" y="0"/>
                  </a:lnTo>
                  <a:lnTo>
                    <a:pt x="6047598" y="0"/>
                  </a:lnTo>
                  <a:lnTo>
                    <a:pt x="6047598" y="725661"/>
                  </a:lnTo>
                  <a:close/>
                </a:path>
              </a:pathLst>
            </a:custGeom>
            <a:solidFill>
              <a:srgbClr val="FE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817" y="883829"/>
              <a:ext cx="5981700" cy="3314700"/>
            </a:xfrm>
            <a:custGeom>
              <a:avLst/>
              <a:gdLst/>
              <a:ahLst/>
              <a:cxnLst/>
              <a:rect l="l" t="t" r="r" b="b"/>
              <a:pathLst>
                <a:path w="5981700" h="3314700">
                  <a:moveTo>
                    <a:pt x="5879786" y="3314691"/>
                  </a:moveTo>
                  <a:lnTo>
                    <a:pt x="101913" y="3314691"/>
                  </a:lnTo>
                  <a:lnTo>
                    <a:pt x="62298" y="3306664"/>
                  </a:lnTo>
                  <a:lnTo>
                    <a:pt x="29898" y="3284793"/>
                  </a:lnTo>
                  <a:lnTo>
                    <a:pt x="8026" y="3252394"/>
                  </a:lnTo>
                  <a:lnTo>
                    <a:pt x="0" y="3212780"/>
                  </a:lnTo>
                  <a:lnTo>
                    <a:pt x="0" y="101910"/>
                  </a:lnTo>
                  <a:lnTo>
                    <a:pt x="8026" y="62296"/>
                  </a:lnTo>
                  <a:lnTo>
                    <a:pt x="29898" y="29897"/>
                  </a:lnTo>
                  <a:lnTo>
                    <a:pt x="62298" y="8026"/>
                  </a:lnTo>
                  <a:lnTo>
                    <a:pt x="101913" y="0"/>
                  </a:lnTo>
                  <a:lnTo>
                    <a:pt x="5879786" y="0"/>
                  </a:lnTo>
                  <a:lnTo>
                    <a:pt x="5919401" y="8026"/>
                  </a:lnTo>
                  <a:lnTo>
                    <a:pt x="5951801" y="29897"/>
                  </a:lnTo>
                  <a:lnTo>
                    <a:pt x="5973672" y="62296"/>
                  </a:lnTo>
                  <a:lnTo>
                    <a:pt x="5981699" y="101910"/>
                  </a:lnTo>
                  <a:lnTo>
                    <a:pt x="5981699" y="3212780"/>
                  </a:lnTo>
                  <a:lnTo>
                    <a:pt x="5973672" y="3252394"/>
                  </a:lnTo>
                  <a:lnTo>
                    <a:pt x="5951801" y="3284793"/>
                  </a:lnTo>
                  <a:lnTo>
                    <a:pt x="5919401" y="3306664"/>
                  </a:lnTo>
                  <a:lnTo>
                    <a:pt x="5879786" y="3314691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11" y="990856"/>
              <a:ext cx="5781674" cy="32099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18645" y="1285127"/>
              <a:ext cx="2562225" cy="1866900"/>
            </a:xfrm>
            <a:custGeom>
              <a:avLst/>
              <a:gdLst/>
              <a:ahLst/>
              <a:cxnLst/>
              <a:rect l="l" t="t" r="r" b="b"/>
              <a:pathLst>
                <a:path w="2562225" h="1866900">
                  <a:moveTo>
                    <a:pt x="2210826" y="1866846"/>
                  </a:moveTo>
                  <a:lnTo>
                    <a:pt x="351397" y="1866846"/>
                  </a:lnTo>
                  <a:lnTo>
                    <a:pt x="303808" y="1863626"/>
                  </a:lnTo>
                  <a:lnTo>
                    <a:pt x="258136" y="1854248"/>
                  </a:lnTo>
                  <a:lnTo>
                    <a:pt x="214805" y="1839135"/>
                  </a:lnTo>
                  <a:lnTo>
                    <a:pt x="174238" y="1818712"/>
                  </a:lnTo>
                  <a:lnTo>
                    <a:pt x="136858" y="1793403"/>
                  </a:lnTo>
                  <a:lnTo>
                    <a:pt x="103088" y="1763631"/>
                  </a:lnTo>
                  <a:lnTo>
                    <a:pt x="73353" y="1729820"/>
                  </a:lnTo>
                  <a:lnTo>
                    <a:pt x="48074" y="1692394"/>
                  </a:lnTo>
                  <a:lnTo>
                    <a:pt x="27677" y="1651777"/>
                  </a:lnTo>
                  <a:lnTo>
                    <a:pt x="12583" y="1608393"/>
                  </a:lnTo>
                  <a:lnTo>
                    <a:pt x="3216" y="1562665"/>
                  </a:lnTo>
                  <a:lnTo>
                    <a:pt x="0" y="1515017"/>
                  </a:lnTo>
                  <a:lnTo>
                    <a:pt x="0" y="351828"/>
                  </a:lnTo>
                  <a:lnTo>
                    <a:pt x="3216" y="304181"/>
                  </a:lnTo>
                  <a:lnTo>
                    <a:pt x="12583" y="258453"/>
                  </a:lnTo>
                  <a:lnTo>
                    <a:pt x="27677" y="215068"/>
                  </a:lnTo>
                  <a:lnTo>
                    <a:pt x="48074" y="174451"/>
                  </a:lnTo>
                  <a:lnTo>
                    <a:pt x="73353" y="137025"/>
                  </a:lnTo>
                  <a:lnTo>
                    <a:pt x="103088" y="103215"/>
                  </a:lnTo>
                  <a:lnTo>
                    <a:pt x="136858" y="73443"/>
                  </a:lnTo>
                  <a:lnTo>
                    <a:pt x="174238" y="48133"/>
                  </a:lnTo>
                  <a:lnTo>
                    <a:pt x="214805" y="27711"/>
                  </a:lnTo>
                  <a:lnTo>
                    <a:pt x="258136" y="12598"/>
                  </a:lnTo>
                  <a:lnTo>
                    <a:pt x="303808" y="3220"/>
                  </a:lnTo>
                  <a:lnTo>
                    <a:pt x="351397" y="0"/>
                  </a:lnTo>
                  <a:lnTo>
                    <a:pt x="2210826" y="0"/>
                  </a:lnTo>
                  <a:lnTo>
                    <a:pt x="2258416" y="3220"/>
                  </a:lnTo>
                  <a:lnTo>
                    <a:pt x="2304088" y="12598"/>
                  </a:lnTo>
                  <a:lnTo>
                    <a:pt x="2347419" y="27711"/>
                  </a:lnTo>
                  <a:lnTo>
                    <a:pt x="2387986" y="48133"/>
                  </a:lnTo>
                  <a:lnTo>
                    <a:pt x="2425366" y="73443"/>
                  </a:lnTo>
                  <a:lnTo>
                    <a:pt x="2459136" y="103215"/>
                  </a:lnTo>
                  <a:lnTo>
                    <a:pt x="2488871" y="137025"/>
                  </a:lnTo>
                  <a:lnTo>
                    <a:pt x="2514150" y="174451"/>
                  </a:lnTo>
                  <a:lnTo>
                    <a:pt x="2534547" y="215068"/>
                  </a:lnTo>
                  <a:lnTo>
                    <a:pt x="2549641" y="258453"/>
                  </a:lnTo>
                  <a:lnTo>
                    <a:pt x="2559008" y="304181"/>
                  </a:lnTo>
                  <a:lnTo>
                    <a:pt x="2562224" y="351828"/>
                  </a:lnTo>
                  <a:lnTo>
                    <a:pt x="2562224" y="1515017"/>
                  </a:lnTo>
                  <a:lnTo>
                    <a:pt x="2559008" y="1562665"/>
                  </a:lnTo>
                  <a:lnTo>
                    <a:pt x="2549641" y="1608393"/>
                  </a:lnTo>
                  <a:lnTo>
                    <a:pt x="2534547" y="1651777"/>
                  </a:lnTo>
                  <a:lnTo>
                    <a:pt x="2514150" y="1692394"/>
                  </a:lnTo>
                  <a:lnTo>
                    <a:pt x="2488871" y="1729820"/>
                  </a:lnTo>
                  <a:lnTo>
                    <a:pt x="2459136" y="1763631"/>
                  </a:lnTo>
                  <a:lnTo>
                    <a:pt x="2425366" y="1793403"/>
                  </a:lnTo>
                  <a:lnTo>
                    <a:pt x="2387986" y="1818712"/>
                  </a:lnTo>
                  <a:lnTo>
                    <a:pt x="2347419" y="1839135"/>
                  </a:lnTo>
                  <a:lnTo>
                    <a:pt x="2304088" y="1854248"/>
                  </a:lnTo>
                  <a:lnTo>
                    <a:pt x="2258416" y="1863626"/>
                  </a:lnTo>
                  <a:lnTo>
                    <a:pt x="2210826" y="1866846"/>
                  </a:lnTo>
                  <a:close/>
                </a:path>
              </a:pathLst>
            </a:custGeom>
            <a:solidFill>
              <a:srgbClr val="F7F4EB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16598" y="1466627"/>
            <a:ext cx="2284730" cy="144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3225">
              <a:lnSpc>
                <a:spcPct val="115100"/>
              </a:lnSpc>
              <a:spcBef>
                <a:spcPts val="100"/>
              </a:spcBef>
            </a:pPr>
            <a:r>
              <a:rPr sz="1350" spc="15" dirty="0">
                <a:latin typeface="Tahoma"/>
                <a:cs typeface="Tahoma"/>
              </a:rPr>
              <a:t>This</a:t>
            </a:r>
            <a:r>
              <a:rPr sz="1350" spc="-70" dirty="0">
                <a:latin typeface="Tahoma"/>
                <a:cs typeface="Tahoma"/>
              </a:rPr>
              <a:t> </a:t>
            </a:r>
            <a:r>
              <a:rPr sz="1350" spc="10" dirty="0">
                <a:latin typeface="Tahoma"/>
                <a:cs typeface="Tahoma"/>
              </a:rPr>
              <a:t>Feature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Importance </a:t>
            </a:r>
            <a:r>
              <a:rPr sz="1350" spc="-405" dirty="0">
                <a:latin typeface="Tahoma"/>
                <a:cs typeface="Tahoma"/>
              </a:rPr>
              <a:t> </a:t>
            </a:r>
            <a:r>
              <a:rPr sz="1350" spc="-5" dirty="0">
                <a:latin typeface="Tahoma"/>
                <a:cs typeface="Tahoma"/>
              </a:rPr>
              <a:t>graph </a:t>
            </a:r>
            <a:r>
              <a:rPr sz="1350" spc="25" dirty="0">
                <a:latin typeface="Tahoma"/>
                <a:cs typeface="Tahoma"/>
              </a:rPr>
              <a:t>is </a:t>
            </a:r>
            <a:r>
              <a:rPr sz="1350" spc="-5" dirty="0">
                <a:latin typeface="Tahoma"/>
                <a:cs typeface="Tahoma"/>
              </a:rPr>
              <a:t>generated by 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b="1" spc="-10" dirty="0">
                <a:latin typeface="Arial"/>
                <a:cs typeface="Arial"/>
              </a:rPr>
              <a:t>XGB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Classifier</a:t>
            </a:r>
            <a:r>
              <a:rPr sz="1350" spc="-10" dirty="0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15100"/>
              </a:lnSpc>
            </a:pPr>
            <a:r>
              <a:rPr sz="1350" spc="15" dirty="0">
                <a:latin typeface="Tahoma"/>
                <a:cs typeface="Tahoma"/>
              </a:rPr>
              <a:t>This </a:t>
            </a:r>
            <a:r>
              <a:rPr sz="1350" b="1" spc="-10" dirty="0">
                <a:latin typeface="Arial"/>
                <a:cs typeface="Arial"/>
              </a:rPr>
              <a:t>signifies </a:t>
            </a:r>
            <a:r>
              <a:rPr sz="1350" spc="-25" dirty="0">
                <a:latin typeface="Tahoma"/>
                <a:cs typeface="Tahoma"/>
              </a:rPr>
              <a:t>what </a:t>
            </a:r>
            <a:r>
              <a:rPr sz="1350" spc="-5" dirty="0">
                <a:latin typeface="Tahoma"/>
                <a:cs typeface="Tahoma"/>
              </a:rPr>
              <a:t>features 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5" dirty="0">
                <a:latin typeface="Tahoma"/>
                <a:cs typeface="Tahoma"/>
              </a:rPr>
              <a:t>are </a:t>
            </a:r>
            <a:r>
              <a:rPr sz="1350" spc="-20" dirty="0">
                <a:latin typeface="Tahoma"/>
                <a:cs typeface="Tahoma"/>
              </a:rPr>
              <a:t>the </a:t>
            </a:r>
            <a:r>
              <a:rPr sz="1350" b="1" spc="-10" dirty="0">
                <a:latin typeface="Arial"/>
                <a:cs typeface="Arial"/>
              </a:rPr>
              <a:t>most important </a:t>
            </a:r>
            <a:r>
              <a:rPr sz="1350" spc="-10" dirty="0">
                <a:latin typeface="Tahoma"/>
                <a:cs typeface="Tahoma"/>
              </a:rPr>
              <a:t>while </a:t>
            </a:r>
            <a:r>
              <a:rPr sz="1350" spc="-415" dirty="0">
                <a:latin typeface="Tahoma"/>
                <a:cs typeface="Tahoma"/>
              </a:rPr>
              <a:t> </a:t>
            </a:r>
            <a:r>
              <a:rPr sz="1350" b="1" spc="-10" dirty="0">
                <a:latin typeface="Arial"/>
                <a:cs typeface="Arial"/>
              </a:rPr>
              <a:t>predicting </a:t>
            </a:r>
            <a:r>
              <a:rPr sz="1350" spc="-20" dirty="0">
                <a:latin typeface="Tahoma"/>
                <a:cs typeface="Tahoma"/>
              </a:rPr>
              <a:t>the</a:t>
            </a:r>
            <a:r>
              <a:rPr sz="1350" spc="-50" dirty="0">
                <a:latin typeface="Tahoma"/>
                <a:cs typeface="Tahoma"/>
              </a:rPr>
              <a:t> </a:t>
            </a:r>
            <a:r>
              <a:rPr sz="1350" b="1" spc="-15" dirty="0">
                <a:latin typeface="Arial"/>
                <a:cs typeface="Arial"/>
              </a:rPr>
              <a:t>target</a:t>
            </a:r>
            <a:r>
              <a:rPr sz="1350" spc="-15" dirty="0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817" y="721590"/>
            <a:ext cx="18136235" cy="9473565"/>
            <a:chOff x="98817" y="721590"/>
            <a:chExt cx="18136235" cy="9473565"/>
          </a:xfrm>
        </p:grpSpPr>
        <p:sp>
          <p:nvSpPr>
            <p:cNvPr id="15" name="object 15"/>
            <p:cNvSpPr/>
            <p:nvPr/>
          </p:nvSpPr>
          <p:spPr>
            <a:xfrm>
              <a:off x="98817" y="4309490"/>
              <a:ext cx="5981700" cy="5562600"/>
            </a:xfrm>
            <a:custGeom>
              <a:avLst/>
              <a:gdLst/>
              <a:ahLst/>
              <a:cxnLst/>
              <a:rect l="l" t="t" r="r" b="b"/>
              <a:pathLst>
                <a:path w="5981700" h="5562600">
                  <a:moveTo>
                    <a:pt x="5862513" y="5562599"/>
                  </a:moveTo>
                  <a:lnTo>
                    <a:pt x="119186" y="5562599"/>
                  </a:lnTo>
                  <a:lnTo>
                    <a:pt x="72857" y="5553212"/>
                  </a:lnTo>
                  <a:lnTo>
                    <a:pt x="34965" y="5527637"/>
                  </a:lnTo>
                  <a:lnTo>
                    <a:pt x="9387" y="5489749"/>
                  </a:lnTo>
                  <a:lnTo>
                    <a:pt x="0" y="5443425"/>
                  </a:lnTo>
                  <a:lnTo>
                    <a:pt x="0" y="119173"/>
                  </a:lnTo>
                  <a:lnTo>
                    <a:pt x="9387" y="72849"/>
                  </a:lnTo>
                  <a:lnTo>
                    <a:pt x="34965" y="34961"/>
                  </a:lnTo>
                  <a:lnTo>
                    <a:pt x="72857" y="9386"/>
                  </a:lnTo>
                  <a:lnTo>
                    <a:pt x="119186" y="0"/>
                  </a:lnTo>
                  <a:lnTo>
                    <a:pt x="5862513" y="0"/>
                  </a:lnTo>
                  <a:lnTo>
                    <a:pt x="5908842" y="9386"/>
                  </a:lnTo>
                  <a:lnTo>
                    <a:pt x="5946734" y="34961"/>
                  </a:lnTo>
                  <a:lnTo>
                    <a:pt x="5972312" y="72849"/>
                  </a:lnTo>
                  <a:lnTo>
                    <a:pt x="5981699" y="119173"/>
                  </a:lnTo>
                  <a:lnTo>
                    <a:pt x="5981699" y="5443425"/>
                  </a:lnTo>
                  <a:lnTo>
                    <a:pt x="5972312" y="5489749"/>
                  </a:lnTo>
                  <a:lnTo>
                    <a:pt x="5946734" y="5527637"/>
                  </a:lnTo>
                  <a:lnTo>
                    <a:pt x="5908842" y="5553212"/>
                  </a:lnTo>
                  <a:lnTo>
                    <a:pt x="5862513" y="5562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97" y="4347459"/>
              <a:ext cx="5743574" cy="45148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3940" y="8840991"/>
              <a:ext cx="5838825" cy="942975"/>
            </a:xfrm>
            <a:custGeom>
              <a:avLst/>
              <a:gdLst/>
              <a:ahLst/>
              <a:cxnLst/>
              <a:rect l="l" t="t" r="r" b="b"/>
              <a:pathLst>
                <a:path w="5838825" h="942975">
                  <a:moveTo>
                    <a:pt x="5668914" y="942974"/>
                  </a:moveTo>
                  <a:lnTo>
                    <a:pt x="169761" y="942974"/>
                  </a:lnTo>
                  <a:lnTo>
                    <a:pt x="124706" y="936920"/>
                  </a:lnTo>
                  <a:lnTo>
                    <a:pt x="84175" y="919844"/>
                  </a:lnTo>
                  <a:lnTo>
                    <a:pt x="49802" y="893375"/>
                  </a:lnTo>
                  <a:lnTo>
                    <a:pt x="23225" y="859143"/>
                  </a:lnTo>
                  <a:lnTo>
                    <a:pt x="6078" y="818776"/>
                  </a:lnTo>
                  <a:lnTo>
                    <a:pt x="0" y="773905"/>
                  </a:lnTo>
                  <a:lnTo>
                    <a:pt x="0" y="169069"/>
                  </a:lnTo>
                  <a:lnTo>
                    <a:pt x="6078" y="124198"/>
                  </a:lnTo>
                  <a:lnTo>
                    <a:pt x="23225" y="83831"/>
                  </a:lnTo>
                  <a:lnTo>
                    <a:pt x="49802" y="49599"/>
                  </a:lnTo>
                  <a:lnTo>
                    <a:pt x="84175" y="23130"/>
                  </a:lnTo>
                  <a:lnTo>
                    <a:pt x="124706" y="6054"/>
                  </a:lnTo>
                  <a:lnTo>
                    <a:pt x="169761" y="0"/>
                  </a:lnTo>
                  <a:lnTo>
                    <a:pt x="5668914" y="0"/>
                  </a:lnTo>
                  <a:lnTo>
                    <a:pt x="5713968" y="6054"/>
                  </a:lnTo>
                  <a:lnTo>
                    <a:pt x="5754500" y="23130"/>
                  </a:lnTo>
                  <a:lnTo>
                    <a:pt x="5788873" y="49599"/>
                  </a:lnTo>
                  <a:lnTo>
                    <a:pt x="5815450" y="83831"/>
                  </a:lnTo>
                  <a:lnTo>
                    <a:pt x="5832596" y="124198"/>
                  </a:lnTo>
                  <a:lnTo>
                    <a:pt x="5838675" y="169069"/>
                  </a:lnTo>
                  <a:lnTo>
                    <a:pt x="5838675" y="773905"/>
                  </a:lnTo>
                  <a:lnTo>
                    <a:pt x="5832596" y="818776"/>
                  </a:lnTo>
                  <a:lnTo>
                    <a:pt x="5815450" y="859143"/>
                  </a:lnTo>
                  <a:lnTo>
                    <a:pt x="5788873" y="893375"/>
                  </a:lnTo>
                  <a:lnTo>
                    <a:pt x="5754500" y="919844"/>
                  </a:lnTo>
                  <a:lnTo>
                    <a:pt x="5713968" y="936920"/>
                  </a:lnTo>
                  <a:lnTo>
                    <a:pt x="5668914" y="942974"/>
                  </a:lnTo>
                  <a:close/>
                </a:path>
              </a:pathLst>
            </a:custGeom>
            <a:solidFill>
              <a:srgbClr val="F7F4EB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322" y="883830"/>
              <a:ext cx="5943600" cy="7134225"/>
            </a:xfrm>
            <a:custGeom>
              <a:avLst/>
              <a:gdLst/>
              <a:ahLst/>
              <a:cxnLst/>
              <a:rect l="l" t="t" r="r" b="b"/>
              <a:pathLst>
                <a:path w="5943600" h="7134225">
                  <a:moveTo>
                    <a:pt x="5943574" y="114693"/>
                  </a:moveTo>
                  <a:lnTo>
                    <a:pt x="5934545" y="70116"/>
                  </a:lnTo>
                  <a:lnTo>
                    <a:pt x="5909919" y="33655"/>
                  </a:lnTo>
                  <a:lnTo>
                    <a:pt x="5873458" y="9029"/>
                  </a:lnTo>
                  <a:lnTo>
                    <a:pt x="5828868" y="0"/>
                  </a:lnTo>
                  <a:lnTo>
                    <a:pt x="114706" y="0"/>
                  </a:lnTo>
                  <a:lnTo>
                    <a:pt x="70116" y="9029"/>
                  </a:lnTo>
                  <a:lnTo>
                    <a:pt x="33655" y="33655"/>
                  </a:lnTo>
                  <a:lnTo>
                    <a:pt x="9029" y="70116"/>
                  </a:lnTo>
                  <a:lnTo>
                    <a:pt x="0" y="114693"/>
                  </a:lnTo>
                  <a:lnTo>
                    <a:pt x="0" y="7019531"/>
                  </a:lnTo>
                  <a:lnTo>
                    <a:pt x="9029" y="7064108"/>
                  </a:lnTo>
                  <a:lnTo>
                    <a:pt x="33655" y="7100570"/>
                  </a:lnTo>
                  <a:lnTo>
                    <a:pt x="70116" y="7125195"/>
                  </a:lnTo>
                  <a:lnTo>
                    <a:pt x="114706" y="7134225"/>
                  </a:lnTo>
                  <a:lnTo>
                    <a:pt x="5828868" y="7134225"/>
                  </a:lnTo>
                  <a:lnTo>
                    <a:pt x="5873458" y="7125195"/>
                  </a:lnTo>
                  <a:lnTo>
                    <a:pt x="5909919" y="7100570"/>
                  </a:lnTo>
                  <a:lnTo>
                    <a:pt x="5934545" y="7064108"/>
                  </a:lnTo>
                  <a:lnTo>
                    <a:pt x="5943574" y="7019531"/>
                  </a:lnTo>
                  <a:lnTo>
                    <a:pt x="5943574" y="114693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0241" y="2443114"/>
              <a:ext cx="5876924" cy="5524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86348" y="883824"/>
              <a:ext cx="5943600" cy="1562100"/>
            </a:xfrm>
            <a:custGeom>
              <a:avLst/>
              <a:gdLst/>
              <a:ahLst/>
              <a:cxnLst/>
              <a:rect l="l" t="t" r="r" b="b"/>
              <a:pathLst>
                <a:path w="5943600" h="1562100">
                  <a:moveTo>
                    <a:pt x="5825711" y="1562100"/>
                  </a:moveTo>
                  <a:lnTo>
                    <a:pt x="117825" y="1562100"/>
                  </a:lnTo>
                  <a:lnTo>
                    <a:pt x="72025" y="1552800"/>
                  </a:lnTo>
                  <a:lnTo>
                    <a:pt x="34566" y="1527463"/>
                  </a:lnTo>
                  <a:lnTo>
                    <a:pt x="9280" y="1489927"/>
                  </a:lnTo>
                  <a:lnTo>
                    <a:pt x="0" y="1444034"/>
                  </a:lnTo>
                  <a:lnTo>
                    <a:pt x="0" y="118065"/>
                  </a:lnTo>
                  <a:lnTo>
                    <a:pt x="9280" y="72172"/>
                  </a:lnTo>
                  <a:lnTo>
                    <a:pt x="34566" y="34636"/>
                  </a:lnTo>
                  <a:lnTo>
                    <a:pt x="72025" y="9299"/>
                  </a:lnTo>
                  <a:lnTo>
                    <a:pt x="117825" y="0"/>
                  </a:lnTo>
                  <a:lnTo>
                    <a:pt x="5825711" y="0"/>
                  </a:lnTo>
                  <a:lnTo>
                    <a:pt x="5871511" y="9299"/>
                  </a:lnTo>
                  <a:lnTo>
                    <a:pt x="5908970" y="34636"/>
                  </a:lnTo>
                  <a:lnTo>
                    <a:pt x="5934256" y="72172"/>
                  </a:lnTo>
                  <a:lnTo>
                    <a:pt x="5943536" y="118065"/>
                  </a:lnTo>
                  <a:lnTo>
                    <a:pt x="5943536" y="1444034"/>
                  </a:lnTo>
                  <a:lnTo>
                    <a:pt x="5934256" y="1489927"/>
                  </a:lnTo>
                  <a:lnTo>
                    <a:pt x="5908970" y="1527463"/>
                  </a:lnTo>
                  <a:lnTo>
                    <a:pt x="5871511" y="1552800"/>
                  </a:lnTo>
                  <a:lnTo>
                    <a:pt x="5825711" y="1562100"/>
                  </a:lnTo>
                  <a:close/>
                </a:path>
              </a:pathLst>
            </a:custGeom>
            <a:solidFill>
              <a:srgbClr val="F7F4EB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79440" y="721590"/>
              <a:ext cx="3695699" cy="37909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7054" y="4344316"/>
              <a:ext cx="3657599" cy="36766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108904" y="9061538"/>
              <a:ext cx="2092325" cy="1133475"/>
            </a:xfrm>
            <a:custGeom>
              <a:avLst/>
              <a:gdLst/>
              <a:ahLst/>
              <a:cxnLst/>
              <a:rect l="l" t="t" r="r" b="b"/>
              <a:pathLst>
                <a:path w="2092325" h="1133475">
                  <a:moveTo>
                    <a:pt x="2091880" y="233362"/>
                  </a:moveTo>
                  <a:lnTo>
                    <a:pt x="2087143" y="186321"/>
                  </a:lnTo>
                  <a:lnTo>
                    <a:pt x="2073554" y="142506"/>
                  </a:lnTo>
                  <a:lnTo>
                    <a:pt x="2052053" y="102870"/>
                  </a:lnTo>
                  <a:lnTo>
                    <a:pt x="2023579" y="68338"/>
                  </a:lnTo>
                  <a:lnTo>
                    <a:pt x="1989061" y="39839"/>
                  </a:lnTo>
                  <a:lnTo>
                    <a:pt x="1949450" y="18326"/>
                  </a:lnTo>
                  <a:lnTo>
                    <a:pt x="1905660" y="4737"/>
                  </a:lnTo>
                  <a:lnTo>
                    <a:pt x="1858645" y="0"/>
                  </a:lnTo>
                  <a:lnTo>
                    <a:pt x="1299451" y="0"/>
                  </a:lnTo>
                  <a:lnTo>
                    <a:pt x="792429" y="0"/>
                  </a:lnTo>
                  <a:lnTo>
                    <a:pt x="233235" y="0"/>
                  </a:lnTo>
                  <a:lnTo>
                    <a:pt x="186220" y="4737"/>
                  </a:lnTo>
                  <a:lnTo>
                    <a:pt x="142430" y="18326"/>
                  </a:lnTo>
                  <a:lnTo>
                    <a:pt x="102819" y="39839"/>
                  </a:lnTo>
                  <a:lnTo>
                    <a:pt x="68300" y="68338"/>
                  </a:lnTo>
                  <a:lnTo>
                    <a:pt x="39827" y="102870"/>
                  </a:lnTo>
                  <a:lnTo>
                    <a:pt x="18326" y="142506"/>
                  </a:lnTo>
                  <a:lnTo>
                    <a:pt x="4737" y="186321"/>
                  </a:lnTo>
                  <a:lnTo>
                    <a:pt x="0" y="233362"/>
                  </a:lnTo>
                  <a:lnTo>
                    <a:pt x="0" y="900112"/>
                  </a:lnTo>
                  <a:lnTo>
                    <a:pt x="4737" y="947153"/>
                  </a:lnTo>
                  <a:lnTo>
                    <a:pt x="18326" y="990968"/>
                  </a:lnTo>
                  <a:lnTo>
                    <a:pt x="39827" y="1030605"/>
                  </a:lnTo>
                  <a:lnTo>
                    <a:pt x="68300" y="1065136"/>
                  </a:lnTo>
                  <a:lnTo>
                    <a:pt x="102819" y="1093635"/>
                  </a:lnTo>
                  <a:lnTo>
                    <a:pt x="142430" y="1115136"/>
                  </a:lnTo>
                  <a:lnTo>
                    <a:pt x="186220" y="1128737"/>
                  </a:lnTo>
                  <a:lnTo>
                    <a:pt x="233235" y="1133475"/>
                  </a:lnTo>
                  <a:lnTo>
                    <a:pt x="792429" y="1133475"/>
                  </a:lnTo>
                  <a:lnTo>
                    <a:pt x="1299451" y="1133475"/>
                  </a:lnTo>
                  <a:lnTo>
                    <a:pt x="1858645" y="1133475"/>
                  </a:lnTo>
                  <a:lnTo>
                    <a:pt x="1905660" y="1128737"/>
                  </a:lnTo>
                  <a:lnTo>
                    <a:pt x="1949450" y="1115136"/>
                  </a:lnTo>
                  <a:lnTo>
                    <a:pt x="1989061" y="1093635"/>
                  </a:lnTo>
                  <a:lnTo>
                    <a:pt x="2023579" y="1065136"/>
                  </a:lnTo>
                  <a:lnTo>
                    <a:pt x="2052053" y="1030605"/>
                  </a:lnTo>
                  <a:lnTo>
                    <a:pt x="2073554" y="990968"/>
                  </a:lnTo>
                  <a:lnTo>
                    <a:pt x="2087143" y="947153"/>
                  </a:lnTo>
                  <a:lnTo>
                    <a:pt x="2091880" y="900112"/>
                  </a:lnTo>
                  <a:lnTo>
                    <a:pt x="2091880" y="233362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9821" y="8913672"/>
            <a:ext cx="56819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5"/>
              </a:spcBef>
            </a:pPr>
            <a:r>
              <a:rPr sz="1200" spc="55" dirty="0">
                <a:latin typeface="Tahoma"/>
                <a:cs typeface="Tahoma"/>
              </a:rPr>
              <a:t>We </a:t>
            </a:r>
            <a:r>
              <a:rPr sz="1200" spc="25" dirty="0">
                <a:latin typeface="Tahoma"/>
                <a:cs typeface="Tahoma"/>
              </a:rPr>
              <a:t>have </a:t>
            </a:r>
            <a:r>
              <a:rPr sz="1200" spc="30" dirty="0">
                <a:latin typeface="Tahoma"/>
                <a:cs typeface="Tahoma"/>
              </a:rPr>
              <a:t>also checked </a:t>
            </a:r>
            <a:r>
              <a:rPr sz="1200" b="1" spc="5" dirty="0">
                <a:latin typeface="Arial"/>
                <a:cs typeface="Arial"/>
              </a:rPr>
              <a:t>Kendall's tau </a:t>
            </a:r>
            <a:r>
              <a:rPr sz="1200" spc="55" dirty="0">
                <a:latin typeface="Tahoma"/>
                <a:cs typeface="Tahoma"/>
              </a:rPr>
              <a:t>as </a:t>
            </a:r>
            <a:r>
              <a:rPr sz="1200" b="1" spc="5" dirty="0">
                <a:latin typeface="Arial"/>
                <a:cs typeface="Arial"/>
              </a:rPr>
              <a:t>Pearson </a:t>
            </a:r>
            <a:r>
              <a:rPr sz="1200" b="1" dirty="0">
                <a:latin typeface="Arial"/>
                <a:cs typeface="Arial"/>
              </a:rPr>
              <a:t>correlation </a:t>
            </a:r>
            <a:r>
              <a:rPr sz="1200" spc="30" dirty="0">
                <a:latin typeface="Tahoma"/>
                <a:cs typeface="Tahoma"/>
              </a:rPr>
              <a:t>can </a:t>
            </a:r>
            <a:r>
              <a:rPr sz="1200" b="1" spc="5" dirty="0">
                <a:latin typeface="Arial"/>
                <a:cs typeface="Arial"/>
              </a:rPr>
              <a:t>capture </a:t>
            </a:r>
            <a:r>
              <a:rPr sz="1200" b="1" dirty="0">
                <a:latin typeface="Arial"/>
                <a:cs typeface="Arial"/>
              </a:rPr>
              <a:t>linear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relations </a:t>
            </a:r>
            <a:r>
              <a:rPr sz="1200" b="1" spc="5" dirty="0">
                <a:latin typeface="Arial"/>
                <a:cs typeface="Arial"/>
              </a:rPr>
              <a:t>only </a:t>
            </a:r>
            <a:r>
              <a:rPr sz="1200" spc="20" dirty="0">
                <a:latin typeface="Tahoma"/>
                <a:cs typeface="Tahoma"/>
              </a:rPr>
              <a:t>and </a:t>
            </a:r>
            <a:r>
              <a:rPr sz="1200" b="1" spc="5" dirty="0">
                <a:latin typeface="Arial"/>
                <a:cs typeface="Arial"/>
              </a:rPr>
              <a:t>Spearman's rho </a:t>
            </a:r>
            <a:r>
              <a:rPr sz="1200" spc="30" dirty="0">
                <a:latin typeface="Tahoma"/>
                <a:cs typeface="Tahoma"/>
              </a:rPr>
              <a:t>is </a:t>
            </a:r>
            <a:r>
              <a:rPr sz="1200" b="1" spc="5" dirty="0">
                <a:latin typeface="Arial"/>
                <a:cs typeface="Arial"/>
              </a:rPr>
              <a:t>more </a:t>
            </a:r>
            <a:r>
              <a:rPr sz="1200" b="1" dirty="0">
                <a:latin typeface="Arial"/>
                <a:cs typeface="Arial"/>
              </a:rPr>
              <a:t>sensitive </a:t>
            </a:r>
            <a:r>
              <a:rPr sz="1200" b="1" spc="5" dirty="0">
                <a:latin typeface="Arial"/>
                <a:cs typeface="Arial"/>
              </a:rPr>
              <a:t>to errors </a:t>
            </a:r>
            <a:r>
              <a:rPr sz="1200" spc="20" dirty="0">
                <a:latin typeface="Tahoma"/>
                <a:cs typeface="Tahoma"/>
              </a:rPr>
              <a:t>and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spc="5" dirty="0">
                <a:latin typeface="Arial"/>
                <a:cs typeface="Arial"/>
              </a:rPr>
              <a:t>discrepancies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data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normal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Kendall's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tau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has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5" dirty="0">
                <a:latin typeface="Arial"/>
                <a:cs typeface="Arial"/>
              </a:rPr>
              <a:t>smaller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gross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error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sensitivity </a:t>
            </a:r>
            <a:r>
              <a:rPr sz="1200" spc="20" dirty="0">
                <a:latin typeface="Tahoma"/>
                <a:cs typeface="Tahoma"/>
              </a:rPr>
              <a:t>and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5" dirty="0">
                <a:latin typeface="Arial"/>
                <a:cs typeface="Arial"/>
              </a:rPr>
              <a:t>smaller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asymptotic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variance.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343" y="799108"/>
            <a:ext cx="18145329" cy="9443162"/>
            <a:chOff x="81343" y="799108"/>
            <a:chExt cx="18145329" cy="9443162"/>
          </a:xfrm>
        </p:grpSpPr>
        <p:sp>
          <p:nvSpPr>
            <p:cNvPr id="26" name="object 26"/>
            <p:cNvSpPr/>
            <p:nvPr/>
          </p:nvSpPr>
          <p:spPr>
            <a:xfrm>
              <a:off x="12296407" y="799108"/>
              <a:ext cx="5930265" cy="6452870"/>
            </a:xfrm>
            <a:custGeom>
              <a:avLst/>
              <a:gdLst/>
              <a:ahLst/>
              <a:cxnLst/>
              <a:rect l="l" t="t" r="r" b="b"/>
              <a:pathLst>
                <a:path w="5930265" h="6452870">
                  <a:moveTo>
                    <a:pt x="2276437" y="3989705"/>
                  </a:moveTo>
                  <a:lnTo>
                    <a:pt x="2272766" y="3944353"/>
                  </a:lnTo>
                  <a:lnTo>
                    <a:pt x="2262136" y="3901300"/>
                  </a:lnTo>
                  <a:lnTo>
                    <a:pt x="2245131" y="3861117"/>
                  </a:lnTo>
                  <a:lnTo>
                    <a:pt x="2222335" y="3824414"/>
                  </a:lnTo>
                  <a:lnTo>
                    <a:pt x="2194318" y="3791750"/>
                  </a:lnTo>
                  <a:lnTo>
                    <a:pt x="2161679" y="3763721"/>
                  </a:lnTo>
                  <a:lnTo>
                    <a:pt x="2125002" y="3740899"/>
                  </a:lnTo>
                  <a:lnTo>
                    <a:pt x="2084857" y="3723881"/>
                  </a:lnTo>
                  <a:lnTo>
                    <a:pt x="2041829" y="3713238"/>
                  </a:lnTo>
                  <a:lnTo>
                    <a:pt x="1996516" y="3709568"/>
                  </a:lnTo>
                  <a:lnTo>
                    <a:pt x="279920" y="3709568"/>
                  </a:lnTo>
                  <a:lnTo>
                    <a:pt x="234607" y="3713238"/>
                  </a:lnTo>
                  <a:lnTo>
                    <a:pt x="191579" y="3723881"/>
                  </a:lnTo>
                  <a:lnTo>
                    <a:pt x="151434" y="3740899"/>
                  </a:lnTo>
                  <a:lnTo>
                    <a:pt x="114757" y="3763721"/>
                  </a:lnTo>
                  <a:lnTo>
                    <a:pt x="82118" y="3791750"/>
                  </a:lnTo>
                  <a:lnTo>
                    <a:pt x="54102" y="3824414"/>
                  </a:lnTo>
                  <a:lnTo>
                    <a:pt x="31305" y="3861117"/>
                  </a:lnTo>
                  <a:lnTo>
                    <a:pt x="14300" y="3901300"/>
                  </a:lnTo>
                  <a:lnTo>
                    <a:pt x="3670" y="3944353"/>
                  </a:lnTo>
                  <a:lnTo>
                    <a:pt x="0" y="3989705"/>
                  </a:lnTo>
                  <a:lnTo>
                    <a:pt x="0" y="6172632"/>
                  </a:lnTo>
                  <a:lnTo>
                    <a:pt x="3670" y="6217983"/>
                  </a:lnTo>
                  <a:lnTo>
                    <a:pt x="14300" y="6261036"/>
                  </a:lnTo>
                  <a:lnTo>
                    <a:pt x="31305" y="6301206"/>
                  </a:lnTo>
                  <a:lnTo>
                    <a:pt x="54102" y="6337922"/>
                  </a:lnTo>
                  <a:lnTo>
                    <a:pt x="82118" y="6370587"/>
                  </a:lnTo>
                  <a:lnTo>
                    <a:pt x="114757" y="6398615"/>
                  </a:lnTo>
                  <a:lnTo>
                    <a:pt x="151434" y="6421437"/>
                  </a:lnTo>
                  <a:lnTo>
                    <a:pt x="191579" y="6438455"/>
                  </a:lnTo>
                  <a:lnTo>
                    <a:pt x="234607" y="6449085"/>
                  </a:lnTo>
                  <a:lnTo>
                    <a:pt x="279920" y="6452768"/>
                  </a:lnTo>
                  <a:lnTo>
                    <a:pt x="1996516" y="6452768"/>
                  </a:lnTo>
                  <a:lnTo>
                    <a:pt x="2041829" y="6449085"/>
                  </a:lnTo>
                  <a:lnTo>
                    <a:pt x="2084857" y="6438455"/>
                  </a:lnTo>
                  <a:lnTo>
                    <a:pt x="2125002" y="6421437"/>
                  </a:lnTo>
                  <a:lnTo>
                    <a:pt x="2161679" y="6398615"/>
                  </a:lnTo>
                  <a:lnTo>
                    <a:pt x="2194318" y="6370587"/>
                  </a:lnTo>
                  <a:lnTo>
                    <a:pt x="2222335" y="6337922"/>
                  </a:lnTo>
                  <a:lnTo>
                    <a:pt x="2245131" y="6301206"/>
                  </a:lnTo>
                  <a:lnTo>
                    <a:pt x="2262136" y="6261036"/>
                  </a:lnTo>
                  <a:lnTo>
                    <a:pt x="2272766" y="6217983"/>
                  </a:lnTo>
                  <a:lnTo>
                    <a:pt x="2276437" y="6172632"/>
                  </a:lnTo>
                  <a:lnTo>
                    <a:pt x="2276437" y="3989705"/>
                  </a:lnTo>
                  <a:close/>
                </a:path>
                <a:path w="5930265" h="6452870">
                  <a:moveTo>
                    <a:pt x="5929642" y="367944"/>
                  </a:moveTo>
                  <a:lnTo>
                    <a:pt x="5926772" y="321881"/>
                  </a:lnTo>
                  <a:lnTo>
                    <a:pt x="5918390" y="277495"/>
                  </a:lnTo>
                  <a:lnTo>
                    <a:pt x="5904839" y="235140"/>
                  </a:lnTo>
                  <a:lnTo>
                    <a:pt x="5886488" y="195173"/>
                  </a:lnTo>
                  <a:lnTo>
                    <a:pt x="5863666" y="157924"/>
                  </a:lnTo>
                  <a:lnTo>
                    <a:pt x="5836729" y="123761"/>
                  </a:lnTo>
                  <a:lnTo>
                    <a:pt x="5806021" y="93014"/>
                  </a:lnTo>
                  <a:lnTo>
                    <a:pt x="5771896" y="66052"/>
                  </a:lnTo>
                  <a:lnTo>
                    <a:pt x="5734685" y="43192"/>
                  </a:lnTo>
                  <a:lnTo>
                    <a:pt x="5694769" y="24815"/>
                  </a:lnTo>
                  <a:lnTo>
                    <a:pt x="5652465" y="11264"/>
                  </a:lnTo>
                  <a:lnTo>
                    <a:pt x="5608129" y="2870"/>
                  </a:lnTo>
                  <a:lnTo>
                    <a:pt x="5562130" y="0"/>
                  </a:lnTo>
                  <a:lnTo>
                    <a:pt x="3944518" y="0"/>
                  </a:lnTo>
                  <a:lnTo>
                    <a:pt x="3898519" y="2870"/>
                  </a:lnTo>
                  <a:lnTo>
                    <a:pt x="3854183" y="11264"/>
                  </a:lnTo>
                  <a:lnTo>
                    <a:pt x="3811879" y="24815"/>
                  </a:lnTo>
                  <a:lnTo>
                    <a:pt x="3771963" y="43192"/>
                  </a:lnTo>
                  <a:lnTo>
                    <a:pt x="3734752" y="66052"/>
                  </a:lnTo>
                  <a:lnTo>
                    <a:pt x="3700627" y="93014"/>
                  </a:lnTo>
                  <a:lnTo>
                    <a:pt x="3669919" y="123761"/>
                  </a:lnTo>
                  <a:lnTo>
                    <a:pt x="3642982" y="157924"/>
                  </a:lnTo>
                  <a:lnTo>
                    <a:pt x="3620160" y="195173"/>
                  </a:lnTo>
                  <a:lnTo>
                    <a:pt x="3601809" y="235140"/>
                  </a:lnTo>
                  <a:lnTo>
                    <a:pt x="3588258" y="277495"/>
                  </a:lnTo>
                  <a:lnTo>
                    <a:pt x="3579876" y="321881"/>
                  </a:lnTo>
                  <a:lnTo>
                    <a:pt x="3577005" y="367944"/>
                  </a:lnTo>
                  <a:lnTo>
                    <a:pt x="3577005" y="2299055"/>
                  </a:lnTo>
                  <a:lnTo>
                    <a:pt x="3579876" y="2345118"/>
                  </a:lnTo>
                  <a:lnTo>
                    <a:pt x="3588258" y="2389492"/>
                  </a:lnTo>
                  <a:lnTo>
                    <a:pt x="3601809" y="2431846"/>
                  </a:lnTo>
                  <a:lnTo>
                    <a:pt x="3620160" y="2471826"/>
                  </a:lnTo>
                  <a:lnTo>
                    <a:pt x="3642982" y="2509062"/>
                  </a:lnTo>
                  <a:lnTo>
                    <a:pt x="3669919" y="2543238"/>
                  </a:lnTo>
                  <a:lnTo>
                    <a:pt x="3700627" y="2573972"/>
                  </a:lnTo>
                  <a:lnTo>
                    <a:pt x="3734752" y="2600947"/>
                  </a:lnTo>
                  <a:lnTo>
                    <a:pt x="3771963" y="2623794"/>
                  </a:lnTo>
                  <a:lnTo>
                    <a:pt x="3811879" y="2642171"/>
                  </a:lnTo>
                  <a:lnTo>
                    <a:pt x="3854183" y="2655735"/>
                  </a:lnTo>
                  <a:lnTo>
                    <a:pt x="3898519" y="2664117"/>
                  </a:lnTo>
                  <a:lnTo>
                    <a:pt x="3944518" y="2667000"/>
                  </a:lnTo>
                  <a:lnTo>
                    <a:pt x="5562130" y="2667000"/>
                  </a:lnTo>
                  <a:lnTo>
                    <a:pt x="5608129" y="2664117"/>
                  </a:lnTo>
                  <a:lnTo>
                    <a:pt x="5652465" y="2655735"/>
                  </a:lnTo>
                  <a:lnTo>
                    <a:pt x="5694769" y="2642171"/>
                  </a:lnTo>
                  <a:lnTo>
                    <a:pt x="5734685" y="2623794"/>
                  </a:lnTo>
                  <a:lnTo>
                    <a:pt x="5771896" y="2600947"/>
                  </a:lnTo>
                  <a:lnTo>
                    <a:pt x="5806021" y="2573972"/>
                  </a:lnTo>
                  <a:lnTo>
                    <a:pt x="5836729" y="2543238"/>
                  </a:lnTo>
                  <a:lnTo>
                    <a:pt x="5863666" y="2509062"/>
                  </a:lnTo>
                  <a:lnTo>
                    <a:pt x="5886488" y="2471826"/>
                  </a:lnTo>
                  <a:lnTo>
                    <a:pt x="5904839" y="2431846"/>
                  </a:lnTo>
                  <a:lnTo>
                    <a:pt x="5918390" y="2389492"/>
                  </a:lnTo>
                  <a:lnTo>
                    <a:pt x="5926772" y="2345118"/>
                  </a:lnTo>
                  <a:lnTo>
                    <a:pt x="5929642" y="2299055"/>
                  </a:lnTo>
                  <a:lnTo>
                    <a:pt x="5929642" y="367944"/>
                  </a:lnTo>
                  <a:close/>
                </a:path>
              </a:pathLst>
            </a:custGeom>
            <a:solidFill>
              <a:srgbClr val="F7F4EB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" y="4312005"/>
              <a:ext cx="6400800" cy="5930265"/>
            </a:xfrm>
            <a:custGeom>
              <a:avLst/>
              <a:gdLst/>
              <a:ahLst/>
              <a:cxnLst/>
              <a:rect l="l" t="t" r="r" b="b"/>
              <a:pathLst>
                <a:path w="6400800" h="5930265">
                  <a:moveTo>
                    <a:pt x="302018" y="5778678"/>
                  </a:moveTo>
                  <a:lnTo>
                    <a:pt x="294322" y="5730951"/>
                  </a:lnTo>
                  <a:lnTo>
                    <a:pt x="272884" y="5689498"/>
                  </a:lnTo>
                  <a:lnTo>
                    <a:pt x="240195" y="5656808"/>
                  </a:lnTo>
                  <a:lnTo>
                    <a:pt x="198729" y="5635371"/>
                  </a:lnTo>
                  <a:lnTo>
                    <a:pt x="151003" y="5627675"/>
                  </a:lnTo>
                  <a:lnTo>
                    <a:pt x="103276" y="5635371"/>
                  </a:lnTo>
                  <a:lnTo>
                    <a:pt x="61823" y="5656808"/>
                  </a:lnTo>
                  <a:lnTo>
                    <a:pt x="29133" y="5689498"/>
                  </a:lnTo>
                  <a:lnTo>
                    <a:pt x="7696" y="5730951"/>
                  </a:lnTo>
                  <a:lnTo>
                    <a:pt x="0" y="5778678"/>
                  </a:lnTo>
                  <a:lnTo>
                    <a:pt x="7696" y="5826417"/>
                  </a:lnTo>
                  <a:lnTo>
                    <a:pt x="29133" y="5867870"/>
                  </a:lnTo>
                  <a:lnTo>
                    <a:pt x="61823" y="5900559"/>
                  </a:lnTo>
                  <a:lnTo>
                    <a:pt x="103276" y="5921997"/>
                  </a:lnTo>
                  <a:lnTo>
                    <a:pt x="151003" y="5929693"/>
                  </a:lnTo>
                  <a:lnTo>
                    <a:pt x="198729" y="5921997"/>
                  </a:lnTo>
                  <a:lnTo>
                    <a:pt x="240195" y="5900559"/>
                  </a:lnTo>
                  <a:lnTo>
                    <a:pt x="272884" y="5867870"/>
                  </a:lnTo>
                  <a:lnTo>
                    <a:pt x="294322" y="5826417"/>
                  </a:lnTo>
                  <a:lnTo>
                    <a:pt x="302018" y="5778678"/>
                  </a:lnTo>
                  <a:close/>
                </a:path>
                <a:path w="6400800" h="5930265">
                  <a:moveTo>
                    <a:pt x="6400228" y="107810"/>
                  </a:moveTo>
                  <a:lnTo>
                    <a:pt x="6399835" y="100634"/>
                  </a:lnTo>
                  <a:lnTo>
                    <a:pt x="6399466" y="93433"/>
                  </a:lnTo>
                  <a:lnTo>
                    <a:pt x="6394894" y="87160"/>
                  </a:lnTo>
                  <a:lnTo>
                    <a:pt x="6169406" y="1168"/>
                  </a:lnTo>
                  <a:lnTo>
                    <a:pt x="6162205" y="0"/>
                  </a:lnTo>
                  <a:lnTo>
                    <a:pt x="6155347" y="1574"/>
                  </a:lnTo>
                  <a:lnTo>
                    <a:pt x="6149594" y="5562"/>
                  </a:lnTo>
                  <a:lnTo>
                    <a:pt x="6145695" y="11645"/>
                  </a:lnTo>
                  <a:lnTo>
                    <a:pt x="6144476" y="18770"/>
                  </a:lnTo>
                  <a:lnTo>
                    <a:pt x="6146050" y="25565"/>
                  </a:lnTo>
                  <a:lnTo>
                    <a:pt x="6150076" y="31292"/>
                  </a:lnTo>
                  <a:lnTo>
                    <a:pt x="6156210" y="35166"/>
                  </a:lnTo>
                  <a:lnTo>
                    <a:pt x="6295936" y="88442"/>
                  </a:lnTo>
                  <a:lnTo>
                    <a:pt x="5087607" y="87541"/>
                  </a:lnTo>
                  <a:lnTo>
                    <a:pt x="5224958" y="35166"/>
                  </a:lnTo>
                  <a:lnTo>
                    <a:pt x="5231104" y="31280"/>
                  </a:lnTo>
                  <a:lnTo>
                    <a:pt x="5235130" y="25565"/>
                  </a:lnTo>
                  <a:lnTo>
                    <a:pt x="5236705" y="18770"/>
                  </a:lnTo>
                  <a:lnTo>
                    <a:pt x="5235486" y="11645"/>
                  </a:lnTo>
                  <a:lnTo>
                    <a:pt x="5231600" y="5562"/>
                  </a:lnTo>
                  <a:lnTo>
                    <a:pt x="5225859" y="1562"/>
                  </a:lnTo>
                  <a:lnTo>
                    <a:pt x="5219001" y="0"/>
                  </a:lnTo>
                  <a:lnTo>
                    <a:pt x="5211788" y="1181"/>
                  </a:lnTo>
                  <a:lnTo>
                    <a:pt x="4986363" y="87147"/>
                  </a:lnTo>
                  <a:lnTo>
                    <a:pt x="4981778" y="93433"/>
                  </a:lnTo>
                  <a:lnTo>
                    <a:pt x="4981422" y="100634"/>
                  </a:lnTo>
                  <a:lnTo>
                    <a:pt x="4981029" y="107810"/>
                  </a:lnTo>
                  <a:lnTo>
                    <a:pt x="4984966" y="114554"/>
                  </a:lnTo>
                  <a:lnTo>
                    <a:pt x="4991443" y="117792"/>
                  </a:lnTo>
                  <a:lnTo>
                    <a:pt x="5202364" y="223862"/>
                  </a:lnTo>
                  <a:lnTo>
                    <a:pt x="5205019" y="225209"/>
                  </a:lnTo>
                  <a:lnTo>
                    <a:pt x="5207851" y="225831"/>
                  </a:lnTo>
                  <a:lnTo>
                    <a:pt x="5210632" y="225831"/>
                  </a:lnTo>
                  <a:lnTo>
                    <a:pt x="5217299" y="225831"/>
                  </a:lnTo>
                  <a:lnTo>
                    <a:pt x="5223776" y="222186"/>
                  </a:lnTo>
                  <a:lnTo>
                    <a:pt x="5227002" y="215861"/>
                  </a:lnTo>
                  <a:lnTo>
                    <a:pt x="5228945" y="208889"/>
                  </a:lnTo>
                  <a:lnTo>
                    <a:pt x="5228069" y="201968"/>
                  </a:lnTo>
                  <a:lnTo>
                    <a:pt x="5224640" y="195872"/>
                  </a:lnTo>
                  <a:lnTo>
                    <a:pt x="5218912" y="191401"/>
                  </a:lnTo>
                  <a:lnTo>
                    <a:pt x="5084775" y="123939"/>
                  </a:lnTo>
                  <a:lnTo>
                    <a:pt x="6294666" y="124853"/>
                  </a:lnTo>
                  <a:lnTo>
                    <a:pt x="6162281" y="191389"/>
                  </a:lnTo>
                  <a:lnTo>
                    <a:pt x="6156541" y="195872"/>
                  </a:lnTo>
                  <a:lnTo>
                    <a:pt x="6153112" y="201968"/>
                  </a:lnTo>
                  <a:lnTo>
                    <a:pt x="6152235" y="208889"/>
                  </a:lnTo>
                  <a:lnTo>
                    <a:pt x="6154178" y="215861"/>
                  </a:lnTo>
                  <a:lnTo>
                    <a:pt x="6157404" y="222186"/>
                  </a:lnTo>
                  <a:lnTo>
                    <a:pt x="6163881" y="225831"/>
                  </a:lnTo>
                  <a:lnTo>
                    <a:pt x="6170549" y="225831"/>
                  </a:lnTo>
                  <a:lnTo>
                    <a:pt x="6173343" y="225831"/>
                  </a:lnTo>
                  <a:lnTo>
                    <a:pt x="6176175" y="225209"/>
                  </a:lnTo>
                  <a:lnTo>
                    <a:pt x="6389802" y="117792"/>
                  </a:lnTo>
                  <a:lnTo>
                    <a:pt x="6396291" y="114554"/>
                  </a:lnTo>
                  <a:lnTo>
                    <a:pt x="6400228" y="10781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786643" y="8133086"/>
            <a:ext cx="4014470" cy="716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94610" algn="l"/>
              </a:tabLst>
            </a:pPr>
            <a:r>
              <a:rPr sz="4500" b="1" spc="515" dirty="0">
                <a:solidFill>
                  <a:srgbClr val="F7F4EB"/>
                </a:solidFill>
                <a:latin typeface="Microsoft Sans Serif"/>
                <a:cs typeface="Microsoft Sans Serif"/>
              </a:rPr>
              <a:t>T</a:t>
            </a:r>
            <a:r>
              <a:rPr sz="4500" b="1" spc="520" dirty="0">
                <a:solidFill>
                  <a:srgbClr val="F7F4EB"/>
                </a:solidFill>
                <a:latin typeface="Microsoft Sans Serif"/>
                <a:cs typeface="Microsoft Sans Serif"/>
              </a:rPr>
              <a:t>HAN</a:t>
            </a:r>
            <a:r>
              <a:rPr sz="4500" b="1" spc="765" dirty="0">
                <a:solidFill>
                  <a:srgbClr val="F7F4EB"/>
                </a:solidFill>
                <a:latin typeface="Microsoft Sans Serif"/>
                <a:cs typeface="Microsoft Sans Serif"/>
              </a:rPr>
              <a:t>K	</a:t>
            </a:r>
            <a:r>
              <a:rPr sz="4500" b="1" spc="520" dirty="0">
                <a:solidFill>
                  <a:srgbClr val="F7F4EB"/>
                </a:solidFill>
                <a:latin typeface="Microsoft Sans Serif"/>
                <a:cs typeface="Microsoft Sans Serif"/>
              </a:rPr>
              <a:t>Y</a:t>
            </a:r>
            <a:r>
              <a:rPr sz="4500" b="1" spc="270" dirty="0">
                <a:solidFill>
                  <a:srgbClr val="F7F4EB"/>
                </a:solidFill>
                <a:latin typeface="Microsoft Sans Serif"/>
                <a:cs typeface="Microsoft Sans Serif"/>
              </a:rPr>
              <a:t>O</a:t>
            </a:r>
            <a:r>
              <a:rPr sz="4500" b="1" spc="520" dirty="0">
                <a:solidFill>
                  <a:srgbClr val="F7F4EB"/>
                </a:solidFill>
                <a:latin typeface="Microsoft Sans Serif"/>
                <a:cs typeface="Microsoft Sans Serif"/>
              </a:rPr>
              <a:t>U</a:t>
            </a:r>
            <a:endParaRPr sz="4500" b="1" dirty="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7033" y="984110"/>
            <a:ext cx="5631180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0"/>
              </a:spcBef>
              <a:buChar char="■"/>
              <a:tabLst>
                <a:tab pos="156845" algn="l"/>
              </a:tabLst>
            </a:pPr>
            <a:r>
              <a:rPr sz="1250" spc="50" dirty="0">
                <a:latin typeface="Tahoma"/>
                <a:cs typeface="Tahoma"/>
              </a:rPr>
              <a:t>Squares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30" dirty="0">
                <a:latin typeface="Tahoma"/>
                <a:cs typeface="Tahoma"/>
              </a:rPr>
              <a:t>are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b="1" spc="15" dirty="0">
                <a:latin typeface="Arial"/>
                <a:cs typeface="Arial"/>
              </a:rPr>
              <a:t>categorical associations</a:t>
            </a:r>
            <a:r>
              <a:rPr sz="1250" b="1" spc="20" dirty="0">
                <a:latin typeface="Arial"/>
                <a:cs typeface="Arial"/>
              </a:rPr>
              <a:t> </a:t>
            </a:r>
            <a:r>
              <a:rPr sz="1250" dirty="0">
                <a:latin typeface="Tahoma"/>
                <a:cs typeface="Tahoma"/>
              </a:rPr>
              <a:t>(uncertainty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coefficient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&amp;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correlation </a:t>
            </a:r>
            <a:r>
              <a:rPr sz="1250" spc="-38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ratio) </a:t>
            </a:r>
            <a:r>
              <a:rPr sz="1250" spc="-5" dirty="0">
                <a:latin typeface="Tahoma"/>
                <a:cs typeface="Tahoma"/>
              </a:rPr>
              <a:t>from </a:t>
            </a:r>
            <a:r>
              <a:rPr sz="1250" spc="30" dirty="0">
                <a:latin typeface="Tahoma"/>
                <a:cs typeface="Tahoma"/>
              </a:rPr>
              <a:t>0 </a:t>
            </a:r>
            <a:r>
              <a:rPr sz="1250" spc="-15" dirty="0">
                <a:latin typeface="Tahoma"/>
                <a:cs typeface="Tahoma"/>
              </a:rPr>
              <a:t>to </a:t>
            </a:r>
            <a:r>
              <a:rPr sz="1250" dirty="0">
                <a:latin typeface="Tahoma"/>
                <a:cs typeface="Tahoma"/>
              </a:rPr>
              <a:t>1. </a:t>
            </a:r>
            <a:r>
              <a:rPr sz="1250" spc="40" dirty="0">
                <a:latin typeface="Tahoma"/>
                <a:cs typeface="Tahoma"/>
              </a:rPr>
              <a:t>The </a:t>
            </a:r>
            <a:r>
              <a:rPr sz="1250" spc="5" dirty="0">
                <a:latin typeface="Tahoma"/>
                <a:cs typeface="Tahoma"/>
              </a:rPr>
              <a:t>uncertainty </a:t>
            </a:r>
            <a:r>
              <a:rPr sz="1250" spc="10" dirty="0">
                <a:latin typeface="Tahoma"/>
                <a:cs typeface="Tahoma"/>
              </a:rPr>
              <a:t>coefficient </a:t>
            </a:r>
            <a:r>
              <a:rPr sz="1250" spc="40" dirty="0">
                <a:latin typeface="Tahoma"/>
                <a:cs typeface="Tahoma"/>
              </a:rPr>
              <a:t>is </a:t>
            </a:r>
            <a:r>
              <a:rPr sz="1250" spc="20" dirty="0">
                <a:latin typeface="Tahoma"/>
                <a:cs typeface="Tahoma"/>
              </a:rPr>
              <a:t>asymmetrical, </a:t>
            </a:r>
            <a:r>
              <a:rPr sz="1250" spc="-10" dirty="0">
                <a:latin typeface="Tahoma"/>
                <a:cs typeface="Tahoma"/>
              </a:rPr>
              <a:t>(i.e. </a:t>
            </a:r>
            <a:r>
              <a:rPr sz="1250" spc="114" dirty="0">
                <a:latin typeface="Tahoma"/>
                <a:cs typeface="Tahoma"/>
              </a:rPr>
              <a:t>ROW 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spc="110" dirty="0">
                <a:latin typeface="Tahoma"/>
                <a:cs typeface="Tahoma"/>
              </a:rPr>
              <a:t>LABEL </a:t>
            </a:r>
            <a:r>
              <a:rPr sz="1250" spc="35" dirty="0">
                <a:latin typeface="Tahoma"/>
                <a:cs typeface="Tahoma"/>
              </a:rPr>
              <a:t>values </a:t>
            </a:r>
            <a:r>
              <a:rPr sz="1250" spc="15" dirty="0">
                <a:latin typeface="Tahoma"/>
                <a:cs typeface="Tahoma"/>
              </a:rPr>
              <a:t>indicate how </a:t>
            </a:r>
            <a:r>
              <a:rPr sz="1250" spc="25" dirty="0">
                <a:latin typeface="Tahoma"/>
                <a:cs typeface="Tahoma"/>
              </a:rPr>
              <a:t>much </a:t>
            </a:r>
            <a:r>
              <a:rPr sz="1250" spc="5" dirty="0">
                <a:latin typeface="Tahoma"/>
                <a:cs typeface="Tahoma"/>
              </a:rPr>
              <a:t>they </a:t>
            </a:r>
            <a:r>
              <a:rPr sz="1250" spc="95" dirty="0">
                <a:latin typeface="Tahoma"/>
                <a:cs typeface="Tahoma"/>
              </a:rPr>
              <a:t>PROVIDE </a:t>
            </a:r>
            <a:r>
              <a:rPr sz="1250" spc="65" dirty="0">
                <a:latin typeface="Tahoma"/>
                <a:cs typeface="Tahoma"/>
              </a:rPr>
              <a:t>INFORMATION </a:t>
            </a:r>
            <a:r>
              <a:rPr sz="1250" spc="-15" dirty="0">
                <a:latin typeface="Tahoma"/>
                <a:cs typeface="Tahoma"/>
              </a:rPr>
              <a:t>to </a:t>
            </a:r>
            <a:r>
              <a:rPr sz="1250" spc="45" dirty="0">
                <a:latin typeface="Tahoma"/>
                <a:cs typeface="Tahoma"/>
              </a:rPr>
              <a:t>each </a:t>
            </a:r>
            <a:r>
              <a:rPr sz="1250" spc="50" dirty="0">
                <a:latin typeface="Tahoma"/>
                <a:cs typeface="Tahoma"/>
              </a:rPr>
              <a:t> </a:t>
            </a:r>
            <a:r>
              <a:rPr sz="1250" spc="110" dirty="0">
                <a:latin typeface="Tahoma"/>
                <a:cs typeface="Tahoma"/>
              </a:rPr>
              <a:t>LABEL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at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TOP).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7033" y="2012810"/>
            <a:ext cx="5584190" cy="4445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4935" indent="-102870">
              <a:lnSpc>
                <a:spcPct val="100000"/>
              </a:lnSpc>
              <a:spcBef>
                <a:spcPts val="240"/>
              </a:spcBef>
              <a:buChar char="•"/>
              <a:tabLst>
                <a:tab pos="115570" algn="l"/>
              </a:tabLst>
            </a:pPr>
            <a:r>
              <a:rPr sz="1250" spc="50" dirty="0">
                <a:latin typeface="Tahoma"/>
                <a:cs typeface="Tahoma"/>
              </a:rPr>
              <a:t>Circles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30" dirty="0">
                <a:latin typeface="Tahoma"/>
                <a:cs typeface="Tahoma"/>
              </a:rPr>
              <a:t>are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b="1" spc="15" dirty="0">
                <a:latin typeface="Arial"/>
                <a:cs typeface="Arial"/>
              </a:rPr>
              <a:t>symmetrical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numerical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15" dirty="0">
                <a:latin typeface="Arial"/>
                <a:cs typeface="Arial"/>
              </a:rPr>
              <a:t>correlations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spc="30" dirty="0">
                <a:latin typeface="Tahoma"/>
                <a:cs typeface="Tahoma"/>
              </a:rPr>
              <a:t>(Pearson's)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from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-1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15" dirty="0">
                <a:latin typeface="Tahoma"/>
                <a:cs typeface="Tahoma"/>
              </a:rPr>
              <a:t>to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dirty="0">
                <a:latin typeface="Tahoma"/>
                <a:cs typeface="Tahoma"/>
              </a:rPr>
              <a:t>1.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40" dirty="0">
                <a:latin typeface="Tahoma"/>
                <a:cs typeface="Tahoma"/>
              </a:rPr>
              <a:t>The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trivial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25" dirty="0">
                <a:latin typeface="Tahoma"/>
                <a:cs typeface="Tahoma"/>
              </a:rPr>
              <a:t>diagonal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40" dirty="0">
                <a:latin typeface="Tahoma"/>
                <a:cs typeface="Tahoma"/>
              </a:rPr>
              <a:t>is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intentionally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15" dirty="0">
                <a:latin typeface="Tahoma"/>
                <a:cs typeface="Tahoma"/>
              </a:rPr>
              <a:t>left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20" dirty="0">
                <a:latin typeface="Tahoma"/>
                <a:cs typeface="Tahoma"/>
              </a:rPr>
              <a:t>blank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for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clarity.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6869" y="2687701"/>
            <a:ext cx="57785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800" b="1" spc="5" dirty="0">
                <a:latin typeface="Arial"/>
                <a:cs typeface="Arial"/>
              </a:rPr>
              <a:t>Prearson's </a:t>
            </a:r>
            <a:r>
              <a:rPr sz="800" b="1" spc="-21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Correlation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30292" y="8806717"/>
            <a:ext cx="512961" cy="1334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R="5080" algn="r">
              <a:lnSpc>
                <a:spcPts val="1939"/>
              </a:lnSpc>
            </a:pPr>
            <a:r>
              <a:rPr sz="1900" b="1" spc="155" dirty="0">
                <a:solidFill>
                  <a:srgbClr val="FE6B18"/>
                </a:solidFill>
                <a:latin typeface="Microsoft Sans Serif"/>
                <a:cs typeface="Microsoft Sans Serif"/>
              </a:rPr>
              <a:t>CONTACT</a:t>
            </a:r>
            <a:endParaRPr sz="1900" b="1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2075"/>
              </a:lnSpc>
            </a:pPr>
            <a:r>
              <a:rPr sz="1900" b="1" spc="145" dirty="0">
                <a:solidFill>
                  <a:srgbClr val="FE6B18"/>
                </a:solidFill>
                <a:latin typeface="Microsoft Sans Serif"/>
                <a:cs typeface="Microsoft Sans Serif"/>
              </a:rPr>
              <a:t>US</a:t>
            </a:r>
            <a:endParaRPr sz="1900" b="1" dirty="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3811" y="8267700"/>
            <a:ext cx="397545" cy="198665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70"/>
              </a:spcBef>
            </a:pPr>
            <a:r>
              <a:rPr sz="900" u="sng" spc="-20" dirty="0" smtClean="0">
                <a:solidFill>
                  <a:srgbClr val="F7F4EB"/>
                </a:solidFill>
                <a:latin typeface="Arial Black"/>
                <a:cs typeface="Arial Black"/>
              </a:rPr>
              <a:t>ashiskumarparida73@gmail.co</a:t>
            </a:r>
            <a:r>
              <a:rPr sz="900" u="sng" dirty="0" smtClean="0">
                <a:solidFill>
                  <a:srgbClr val="F7F4EB"/>
                </a:solidFill>
                <a:latin typeface="Arial Black"/>
                <a:cs typeface="Arial Black"/>
              </a:rPr>
              <a:t>m</a:t>
            </a:r>
            <a:endParaRPr lang="en-US" sz="900" u="sng" dirty="0" smtClean="0">
              <a:solidFill>
                <a:srgbClr val="F7F4EB"/>
              </a:solidFill>
              <a:latin typeface="Arial Black"/>
              <a:cs typeface="Arial Black"/>
            </a:endParaRPr>
          </a:p>
          <a:p>
            <a:pPr marL="12700" marR="5080">
              <a:lnSpc>
                <a:spcPts val="1500"/>
              </a:lnSpc>
              <a:spcBef>
                <a:spcPts val="70"/>
              </a:spcBef>
            </a:pPr>
            <a:r>
              <a:rPr sz="900" spc="-90" dirty="0" smtClean="0">
                <a:solidFill>
                  <a:srgbClr val="F7F4EB"/>
                </a:solidFill>
                <a:latin typeface="Arial Black"/>
                <a:cs typeface="Arial Black"/>
                <a:hlinkClick r:id="rId7"/>
              </a:rPr>
              <a:t>alyalsonu@gmail.com</a:t>
            </a:r>
            <a:endParaRPr sz="900" dirty="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31300" y="9162505"/>
            <a:ext cx="706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Tahoma"/>
                <a:cs typeface="Tahoma"/>
              </a:rPr>
              <a:t>We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thank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b="1" spc="20" dirty="0">
                <a:latin typeface="Arial"/>
                <a:cs typeface="Arial"/>
              </a:rPr>
              <a:t>EXL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Services </a:t>
            </a:r>
            <a:r>
              <a:rPr sz="1400" spc="-15" dirty="0">
                <a:latin typeface="Tahoma"/>
                <a:cs typeface="Tahoma"/>
              </a:rPr>
              <a:t>for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conducting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such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amazing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competition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where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results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31300" y="9410155"/>
            <a:ext cx="708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not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just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based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on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models,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but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also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take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into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account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data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analysis,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which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is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crucial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for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31300" y="9657805"/>
            <a:ext cx="7075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ahoma"/>
                <a:cs typeface="Tahoma"/>
              </a:rPr>
              <a:t>data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scientist.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We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have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thoroughly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enjoyed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participating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competition.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Please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hold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1300" y="9905455"/>
            <a:ext cx="2104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Tahoma"/>
                <a:cs typeface="Tahoma"/>
              </a:rPr>
              <a:t>more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such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competitions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!!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65577" y="54266"/>
            <a:ext cx="10292715" cy="661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67585" marR="5080" indent="-2255520">
              <a:lnSpc>
                <a:spcPts val="2250"/>
              </a:lnSpc>
              <a:spcBef>
                <a:spcPts val="600"/>
              </a:spcBef>
            </a:pPr>
            <a:r>
              <a:rPr sz="2300" b="1" spc="200" dirty="0">
                <a:solidFill>
                  <a:srgbClr val="5270FF"/>
                </a:solidFill>
              </a:rPr>
              <a:t>IDENTIFYING</a:t>
            </a:r>
            <a:r>
              <a:rPr sz="2300" b="1" spc="150" dirty="0">
                <a:solidFill>
                  <a:srgbClr val="5270FF"/>
                </a:solidFill>
              </a:rPr>
              <a:t> </a:t>
            </a:r>
            <a:r>
              <a:rPr sz="2300" b="1" spc="204" dirty="0">
                <a:solidFill>
                  <a:srgbClr val="5270FF"/>
                </a:solidFill>
              </a:rPr>
              <a:t>THE</a:t>
            </a:r>
            <a:r>
              <a:rPr sz="2300" b="1" spc="155" dirty="0">
                <a:solidFill>
                  <a:srgbClr val="5270FF"/>
                </a:solidFill>
              </a:rPr>
              <a:t> </a:t>
            </a:r>
            <a:r>
              <a:rPr sz="2300" b="1" spc="160" dirty="0">
                <a:solidFill>
                  <a:srgbClr val="5270FF"/>
                </a:solidFill>
              </a:rPr>
              <a:t>FACTORS</a:t>
            </a:r>
            <a:r>
              <a:rPr sz="2300" b="1" spc="155" dirty="0">
                <a:solidFill>
                  <a:srgbClr val="5270FF"/>
                </a:solidFill>
              </a:rPr>
              <a:t> </a:t>
            </a:r>
            <a:r>
              <a:rPr sz="2300" b="1" spc="250" dirty="0">
                <a:solidFill>
                  <a:srgbClr val="5270FF"/>
                </a:solidFill>
              </a:rPr>
              <a:t>THAT</a:t>
            </a:r>
            <a:r>
              <a:rPr sz="2300" b="1" spc="150" dirty="0">
                <a:solidFill>
                  <a:srgbClr val="5270FF"/>
                </a:solidFill>
              </a:rPr>
              <a:t> </a:t>
            </a:r>
            <a:r>
              <a:rPr sz="2300" b="1" spc="190" dirty="0">
                <a:solidFill>
                  <a:srgbClr val="5270FF"/>
                </a:solidFill>
              </a:rPr>
              <a:t>CONTRIBUTED</a:t>
            </a:r>
            <a:r>
              <a:rPr sz="2300" b="1" spc="155" dirty="0">
                <a:solidFill>
                  <a:srgbClr val="5270FF"/>
                </a:solidFill>
              </a:rPr>
              <a:t> </a:t>
            </a:r>
            <a:r>
              <a:rPr sz="2300" b="1" spc="204" dirty="0">
                <a:solidFill>
                  <a:srgbClr val="5270FF"/>
                </a:solidFill>
              </a:rPr>
              <a:t>THE</a:t>
            </a:r>
            <a:r>
              <a:rPr sz="2300" b="1" spc="155" dirty="0">
                <a:solidFill>
                  <a:srgbClr val="5270FF"/>
                </a:solidFill>
              </a:rPr>
              <a:t> </a:t>
            </a:r>
            <a:r>
              <a:rPr sz="2300" b="1" spc="185" dirty="0">
                <a:solidFill>
                  <a:srgbClr val="5270FF"/>
                </a:solidFill>
              </a:rPr>
              <a:t>MOST</a:t>
            </a:r>
            <a:r>
              <a:rPr sz="2300" b="1" spc="150" dirty="0">
                <a:solidFill>
                  <a:srgbClr val="5270FF"/>
                </a:solidFill>
              </a:rPr>
              <a:t> </a:t>
            </a:r>
            <a:r>
              <a:rPr sz="2300" b="1" spc="250" dirty="0">
                <a:solidFill>
                  <a:srgbClr val="5270FF"/>
                </a:solidFill>
              </a:rPr>
              <a:t>IN </a:t>
            </a:r>
            <a:r>
              <a:rPr sz="2300" b="1" spc="-595" dirty="0">
                <a:solidFill>
                  <a:srgbClr val="5270FF"/>
                </a:solidFill>
              </a:rPr>
              <a:t> </a:t>
            </a:r>
            <a:r>
              <a:rPr sz="2300" b="1" spc="185" dirty="0">
                <a:solidFill>
                  <a:srgbClr val="5270FF"/>
                </a:solidFill>
              </a:rPr>
              <a:t>TERM</a:t>
            </a:r>
            <a:r>
              <a:rPr sz="2300" b="1" spc="145" dirty="0">
                <a:solidFill>
                  <a:srgbClr val="5270FF"/>
                </a:solidFill>
              </a:rPr>
              <a:t> </a:t>
            </a:r>
            <a:r>
              <a:rPr sz="2300" b="1" spc="155" dirty="0">
                <a:solidFill>
                  <a:srgbClr val="5270FF"/>
                </a:solidFill>
              </a:rPr>
              <a:t>DEPOSIT</a:t>
            </a:r>
            <a:r>
              <a:rPr sz="2300" b="1" spc="150" dirty="0">
                <a:solidFill>
                  <a:srgbClr val="5270FF"/>
                </a:solidFill>
              </a:rPr>
              <a:t> </a:t>
            </a:r>
            <a:r>
              <a:rPr sz="2300" b="1" spc="195" dirty="0">
                <a:solidFill>
                  <a:srgbClr val="5270FF"/>
                </a:solidFill>
              </a:rPr>
              <a:t>ACCOUNT</a:t>
            </a:r>
            <a:r>
              <a:rPr sz="2300" b="1" spc="150" dirty="0">
                <a:solidFill>
                  <a:srgbClr val="5270FF"/>
                </a:solidFill>
              </a:rPr>
              <a:t> </a:t>
            </a:r>
            <a:r>
              <a:rPr sz="2300" b="1" spc="175" dirty="0">
                <a:solidFill>
                  <a:srgbClr val="5270FF"/>
                </a:solidFill>
              </a:rPr>
              <a:t>OPENING</a:t>
            </a:r>
            <a:endParaRPr sz="2300" b="1" dirty="0"/>
          </a:p>
        </p:txBody>
      </p:sp>
      <p:sp>
        <p:nvSpPr>
          <p:cNvPr id="40" name="object 40"/>
          <p:cNvSpPr txBox="1"/>
          <p:nvPr/>
        </p:nvSpPr>
        <p:spPr>
          <a:xfrm>
            <a:off x="13359299" y="212952"/>
            <a:ext cx="40843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50" dirty="0">
                <a:solidFill>
                  <a:srgbClr val="F7F4EB"/>
                </a:solidFill>
                <a:latin typeface="Microsoft Sans Serif"/>
                <a:cs typeface="Microsoft Sans Serif"/>
              </a:rPr>
              <a:t>CHI-SQUARE</a:t>
            </a:r>
            <a:r>
              <a:rPr sz="2100" b="1" spc="105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100" b="1" spc="170" dirty="0">
                <a:solidFill>
                  <a:srgbClr val="F7F4EB"/>
                </a:solidFill>
                <a:latin typeface="Microsoft Sans Serif"/>
                <a:cs typeface="Microsoft Sans Serif"/>
              </a:rPr>
              <a:t>TEST</a:t>
            </a:r>
            <a:r>
              <a:rPr sz="2100" b="1" spc="110" dirty="0">
                <a:solidFill>
                  <a:srgbClr val="F7F4EB"/>
                </a:solidFill>
                <a:latin typeface="Microsoft Sans Serif"/>
                <a:cs typeface="Microsoft Sans Serif"/>
              </a:rPr>
              <a:t> </a:t>
            </a:r>
            <a:r>
              <a:rPr sz="2100" b="1" spc="155" dirty="0">
                <a:solidFill>
                  <a:srgbClr val="F7F4EB"/>
                </a:solidFill>
                <a:latin typeface="Microsoft Sans Serif"/>
                <a:cs typeface="Microsoft Sans Serif"/>
              </a:rPr>
              <a:t>GRAPHS</a:t>
            </a:r>
            <a:endParaRPr sz="2100" b="1" dirty="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036732" y="897925"/>
            <a:ext cx="2103120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380">
              <a:lnSpc>
                <a:spcPct val="115700"/>
              </a:lnSpc>
              <a:spcBef>
                <a:spcPts val="100"/>
              </a:spcBef>
            </a:pPr>
            <a:r>
              <a:rPr sz="1350" spc="10" dirty="0">
                <a:latin typeface="Tahoma"/>
                <a:cs typeface="Tahoma"/>
              </a:rPr>
              <a:t>Simply,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more </a:t>
            </a:r>
            <a:r>
              <a:rPr sz="1350" spc="10" dirty="0">
                <a:latin typeface="Tahoma"/>
                <a:cs typeface="Tahoma"/>
              </a:rPr>
              <a:t>these </a:t>
            </a:r>
            <a:r>
              <a:rPr sz="1350" spc="15" dirty="0">
                <a:latin typeface="Tahoma"/>
                <a:cs typeface="Tahoma"/>
              </a:rPr>
              <a:t> </a:t>
            </a:r>
            <a:r>
              <a:rPr sz="1350" spc="20" dirty="0">
                <a:latin typeface="Tahoma"/>
                <a:cs typeface="Tahoma"/>
              </a:rPr>
              <a:t>values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b="1" dirty="0">
                <a:latin typeface="Arial"/>
                <a:cs typeface="Arial"/>
              </a:rPr>
              <a:t>diverge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spc="-25" dirty="0">
                <a:latin typeface="Tahoma"/>
                <a:cs typeface="Tahoma"/>
              </a:rPr>
              <a:t>from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30" dirty="0">
                <a:latin typeface="Tahoma"/>
                <a:cs typeface="Tahoma"/>
              </a:rPr>
              <a:t>each </a:t>
            </a:r>
            <a:r>
              <a:rPr sz="1350" spc="-405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other,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higher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chi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square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score</a:t>
            </a:r>
            <a:r>
              <a:rPr sz="1350" spc="-10" dirty="0">
                <a:latin typeface="Tahoma"/>
                <a:cs typeface="Tahoma"/>
              </a:rPr>
              <a:t>,</a:t>
            </a:r>
            <a:r>
              <a:rPr sz="1350" spc="-60" dirty="0">
                <a:latin typeface="Tahoma"/>
                <a:cs typeface="Tahoma"/>
              </a:rPr>
              <a:t> </a:t>
            </a:r>
            <a:r>
              <a:rPr sz="1350" spc="-15" dirty="0">
                <a:latin typeface="Tahoma"/>
                <a:cs typeface="Tahoma"/>
              </a:rPr>
              <a:t>the</a:t>
            </a:r>
            <a:r>
              <a:rPr sz="1350" spc="-6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more</a:t>
            </a:r>
            <a:endParaRPr sz="1350">
              <a:latin typeface="Tahoma"/>
              <a:cs typeface="Tahoma"/>
            </a:endParaRPr>
          </a:p>
          <a:p>
            <a:pPr marL="12700" marR="109855">
              <a:lnSpc>
                <a:spcPct val="115700"/>
              </a:lnSpc>
            </a:pPr>
            <a:r>
              <a:rPr sz="1350" dirty="0">
                <a:latin typeface="Tahoma"/>
                <a:cs typeface="Tahoma"/>
              </a:rPr>
              <a:t>likely</a:t>
            </a:r>
            <a:r>
              <a:rPr sz="1350" spc="-60" dirty="0">
                <a:latin typeface="Tahoma"/>
                <a:cs typeface="Tahoma"/>
              </a:rPr>
              <a:t> </a:t>
            </a:r>
            <a:r>
              <a:rPr sz="1350" spc="-45" dirty="0">
                <a:latin typeface="Tahoma"/>
                <a:cs typeface="Tahoma"/>
              </a:rPr>
              <a:t>it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30" dirty="0">
                <a:latin typeface="Tahoma"/>
                <a:cs typeface="Tahoma"/>
              </a:rPr>
              <a:t>is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-30" dirty="0">
                <a:latin typeface="Tahoma"/>
                <a:cs typeface="Tahoma"/>
              </a:rPr>
              <a:t>to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20" dirty="0">
                <a:latin typeface="Tahoma"/>
                <a:cs typeface="Tahoma"/>
              </a:rPr>
              <a:t>be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-5" dirty="0">
                <a:latin typeface="Tahoma"/>
                <a:cs typeface="Tahoma"/>
              </a:rPr>
              <a:t>significant, </a:t>
            </a:r>
            <a:r>
              <a:rPr sz="1350" spc="-405" dirty="0">
                <a:latin typeface="Tahoma"/>
                <a:cs typeface="Tahoma"/>
              </a:rPr>
              <a:t> </a:t>
            </a:r>
            <a:r>
              <a:rPr sz="1350" spc="10" dirty="0">
                <a:latin typeface="Tahoma"/>
                <a:cs typeface="Tahoma"/>
              </a:rPr>
              <a:t>and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-15" dirty="0">
                <a:latin typeface="Tahoma"/>
                <a:cs typeface="Tahoma"/>
              </a:rPr>
              <a:t>the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more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likely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-45" dirty="0">
                <a:latin typeface="Tahoma"/>
                <a:cs typeface="Tahoma"/>
              </a:rPr>
              <a:t>it</a:t>
            </a:r>
            <a:r>
              <a:rPr sz="1350" spc="-50" dirty="0">
                <a:latin typeface="Tahoma"/>
                <a:cs typeface="Tahoma"/>
              </a:rPr>
              <a:t> </a:t>
            </a:r>
            <a:r>
              <a:rPr sz="1350" spc="30" dirty="0">
                <a:latin typeface="Tahoma"/>
                <a:cs typeface="Tahoma"/>
              </a:rPr>
              <a:t>is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</a:pPr>
            <a:r>
              <a:rPr sz="1350" spc="-10" dirty="0">
                <a:latin typeface="Tahoma"/>
                <a:cs typeface="Tahoma"/>
              </a:rPr>
              <a:t>we'll </a:t>
            </a:r>
            <a:r>
              <a:rPr sz="1350" b="1" dirty="0">
                <a:latin typeface="Arial"/>
                <a:cs typeface="Arial"/>
              </a:rPr>
              <a:t>reject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null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hypothesis </a:t>
            </a:r>
            <a:r>
              <a:rPr sz="1350" spc="10" dirty="0">
                <a:latin typeface="Tahoma"/>
                <a:cs typeface="Tahoma"/>
              </a:rPr>
              <a:t>and </a:t>
            </a:r>
            <a:r>
              <a:rPr sz="1350" spc="15" dirty="0">
                <a:latin typeface="Tahoma"/>
                <a:cs typeface="Tahoma"/>
              </a:rPr>
              <a:t>conclude 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spc="15" dirty="0">
                <a:latin typeface="Tahoma"/>
                <a:cs typeface="Tahoma"/>
              </a:rPr>
              <a:t>variables are 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spc="25" dirty="0">
                <a:latin typeface="Tahoma"/>
                <a:cs typeface="Tahoma"/>
              </a:rPr>
              <a:t>associated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-30" dirty="0">
                <a:latin typeface="Tahoma"/>
                <a:cs typeface="Tahoma"/>
              </a:rPr>
              <a:t>with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30" dirty="0">
                <a:latin typeface="Tahoma"/>
                <a:cs typeface="Tahoma"/>
              </a:rPr>
              <a:t>each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other.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408882" y="4527345"/>
            <a:ext cx="1929130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1350" spc="-130" dirty="0">
                <a:latin typeface="Tahoma"/>
                <a:cs typeface="Tahoma"/>
              </a:rPr>
              <a:t>I</a:t>
            </a:r>
            <a:r>
              <a:rPr sz="1350" spc="-55" dirty="0">
                <a:latin typeface="Tahoma"/>
                <a:cs typeface="Tahoma"/>
              </a:rPr>
              <a:t>f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40" dirty="0">
                <a:latin typeface="Tahoma"/>
                <a:cs typeface="Tahoma"/>
              </a:rPr>
              <a:t>a</a:t>
            </a:r>
            <a:r>
              <a:rPr sz="1350" dirty="0">
                <a:latin typeface="Tahoma"/>
                <a:cs typeface="Tahoma"/>
              </a:rPr>
              <a:t>n</a:t>
            </a:r>
            <a:r>
              <a:rPr sz="1350" spc="5" dirty="0">
                <a:latin typeface="Tahoma"/>
                <a:cs typeface="Tahoma"/>
              </a:rPr>
              <a:t>y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o</a:t>
            </a:r>
            <a:r>
              <a:rPr sz="1350" spc="-55" dirty="0">
                <a:latin typeface="Tahoma"/>
                <a:cs typeface="Tahoma"/>
              </a:rPr>
              <a:t>f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80" dirty="0">
                <a:latin typeface="Tahoma"/>
                <a:cs typeface="Tahoma"/>
              </a:rPr>
              <a:t>t</a:t>
            </a:r>
            <a:r>
              <a:rPr sz="1350" dirty="0">
                <a:latin typeface="Tahoma"/>
                <a:cs typeface="Tahoma"/>
              </a:rPr>
              <a:t>h</a:t>
            </a:r>
            <a:r>
              <a:rPr sz="1350" spc="45" dirty="0">
                <a:latin typeface="Tahoma"/>
                <a:cs typeface="Tahoma"/>
              </a:rPr>
              <a:t>e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50" dirty="0">
                <a:latin typeface="Tahoma"/>
                <a:cs typeface="Tahoma"/>
              </a:rPr>
              <a:t>c</a:t>
            </a:r>
            <a:r>
              <a:rPr sz="1350" spc="15" dirty="0">
                <a:latin typeface="Tahoma"/>
                <a:cs typeface="Tahoma"/>
              </a:rPr>
              <a:t>o</a:t>
            </a:r>
            <a:r>
              <a:rPr sz="1350" spc="-15" dirty="0">
                <a:latin typeface="Tahoma"/>
                <a:cs typeface="Tahoma"/>
              </a:rPr>
              <a:t>l</a:t>
            </a:r>
            <a:r>
              <a:rPr sz="1350" dirty="0">
                <a:latin typeface="Tahoma"/>
                <a:cs typeface="Tahoma"/>
              </a:rPr>
              <a:t>u</a:t>
            </a:r>
            <a:r>
              <a:rPr sz="1350" spc="-5" dirty="0">
                <a:latin typeface="Tahoma"/>
                <a:cs typeface="Tahoma"/>
              </a:rPr>
              <a:t>m</a:t>
            </a:r>
            <a:r>
              <a:rPr sz="1350" dirty="0">
                <a:latin typeface="Tahoma"/>
                <a:cs typeface="Tahoma"/>
              </a:rPr>
              <a:t>n</a:t>
            </a:r>
            <a:r>
              <a:rPr sz="1350" spc="-30" dirty="0">
                <a:latin typeface="Tahoma"/>
                <a:cs typeface="Tahoma"/>
              </a:rPr>
              <a:t>'</a:t>
            </a:r>
            <a:r>
              <a:rPr sz="1350" spc="60" dirty="0">
                <a:latin typeface="Tahoma"/>
                <a:cs typeface="Tahoma"/>
              </a:rPr>
              <a:t>s  </a:t>
            </a:r>
            <a:r>
              <a:rPr sz="1350" b="1" dirty="0">
                <a:latin typeface="Arial"/>
                <a:cs typeface="Arial"/>
              </a:rPr>
              <a:t>dependency </a:t>
            </a:r>
            <a:r>
              <a:rPr sz="1350" spc="-30" dirty="0">
                <a:latin typeface="Tahoma"/>
                <a:cs typeface="Tahoma"/>
              </a:rPr>
              <a:t>with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b="1" dirty="0">
                <a:latin typeface="Arial"/>
                <a:cs typeface="Arial"/>
              </a:rPr>
              <a:t>target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spc="10" dirty="0">
                <a:latin typeface="Tahoma"/>
                <a:cs typeface="Tahoma"/>
              </a:rPr>
              <a:t>column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30" dirty="0">
                <a:latin typeface="Tahoma"/>
                <a:cs typeface="Tahoma"/>
              </a:rPr>
              <a:t>is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b="1" dirty="0">
                <a:latin typeface="Arial"/>
                <a:cs typeface="Arial"/>
              </a:rPr>
              <a:t>greater </a:t>
            </a:r>
            <a:r>
              <a:rPr sz="1350" b="1" spc="-360" dirty="0">
                <a:latin typeface="Arial"/>
                <a:cs typeface="Arial"/>
              </a:rPr>
              <a:t> </a:t>
            </a:r>
            <a:r>
              <a:rPr sz="1350" spc="-10" dirty="0">
                <a:latin typeface="Tahoma"/>
                <a:cs typeface="Tahoma"/>
              </a:rPr>
              <a:t>than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-5" dirty="0">
                <a:latin typeface="Tahoma"/>
                <a:cs typeface="Tahoma"/>
              </a:rPr>
              <a:t>its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20" dirty="0">
                <a:latin typeface="Tahoma"/>
                <a:cs typeface="Tahoma"/>
              </a:rPr>
              <a:t>dependency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-30" dirty="0">
                <a:latin typeface="Tahoma"/>
                <a:cs typeface="Tahoma"/>
              </a:rPr>
              <a:t>with </a:t>
            </a:r>
            <a:r>
              <a:rPr sz="1350" spc="-405" dirty="0">
                <a:latin typeface="Tahoma"/>
                <a:cs typeface="Tahoma"/>
              </a:rPr>
              <a:t> </a:t>
            </a:r>
            <a:r>
              <a:rPr sz="1350" spc="-5" dirty="0">
                <a:latin typeface="Tahoma"/>
                <a:cs typeface="Tahoma"/>
              </a:rPr>
              <a:t>another </a:t>
            </a:r>
            <a:r>
              <a:rPr sz="1350" dirty="0">
                <a:latin typeface="Tahoma"/>
                <a:cs typeface="Tahoma"/>
              </a:rPr>
              <a:t>column, </a:t>
            </a:r>
            <a:r>
              <a:rPr sz="1350" spc="-10" dirty="0">
                <a:latin typeface="Tahoma"/>
                <a:cs typeface="Tahoma"/>
              </a:rPr>
              <a:t>then </a:t>
            </a:r>
            <a:r>
              <a:rPr sz="1350" spc="10" dirty="0">
                <a:latin typeface="Tahoma"/>
                <a:cs typeface="Tahoma"/>
              </a:rPr>
              <a:t>we </a:t>
            </a:r>
            <a:r>
              <a:rPr sz="1350" spc="-409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consider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spc="-20" dirty="0">
                <a:latin typeface="Tahoma"/>
                <a:cs typeface="Tahoma"/>
              </a:rPr>
              <a:t>latter </a:t>
            </a:r>
            <a:r>
              <a:rPr sz="1350" spc="5" dirty="0">
                <a:latin typeface="Tahoma"/>
                <a:cs typeface="Tahoma"/>
              </a:rPr>
              <a:t>one, 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35" dirty="0">
                <a:latin typeface="Tahoma"/>
                <a:cs typeface="Tahoma"/>
              </a:rPr>
              <a:t>because </a:t>
            </a:r>
            <a:r>
              <a:rPr sz="1350" spc="10" dirty="0">
                <a:latin typeface="Tahoma"/>
                <a:cs typeface="Tahoma"/>
              </a:rPr>
              <a:t>we </a:t>
            </a:r>
            <a:r>
              <a:rPr sz="1350" spc="-20" dirty="0">
                <a:latin typeface="Tahoma"/>
                <a:cs typeface="Tahoma"/>
              </a:rPr>
              <a:t>don't </a:t>
            </a:r>
            <a:r>
              <a:rPr sz="1350" spc="-15" dirty="0">
                <a:latin typeface="Tahoma"/>
                <a:cs typeface="Tahoma"/>
              </a:rPr>
              <a:t>want 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interference </a:t>
            </a:r>
            <a:r>
              <a:rPr sz="1350" spc="-20" dirty="0">
                <a:latin typeface="Tahoma"/>
                <a:cs typeface="Tahoma"/>
              </a:rPr>
              <a:t>of </a:t>
            </a:r>
            <a:r>
              <a:rPr sz="1350" spc="-30" dirty="0">
                <a:latin typeface="Tahoma"/>
                <a:cs typeface="Tahoma"/>
              </a:rPr>
              <a:t>that </a:t>
            </a:r>
            <a:r>
              <a:rPr sz="1350" spc="-25" dirty="0">
                <a:latin typeface="Tahoma"/>
                <a:cs typeface="Tahoma"/>
              </a:rPr>
              <a:t> </a:t>
            </a:r>
            <a:r>
              <a:rPr sz="1350" spc="10" dirty="0">
                <a:latin typeface="Tahoma"/>
                <a:cs typeface="Tahoma"/>
              </a:rPr>
              <a:t>variable </a:t>
            </a:r>
            <a:r>
              <a:rPr sz="1350" b="1" dirty="0">
                <a:latin typeface="Arial"/>
                <a:cs typeface="Arial"/>
              </a:rPr>
              <a:t>while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determining </a:t>
            </a:r>
            <a:r>
              <a:rPr sz="1350" spc="-15" dirty="0">
                <a:latin typeface="Tahoma"/>
                <a:cs typeface="Tahoma"/>
              </a:rPr>
              <a:t>the </a:t>
            </a:r>
            <a:r>
              <a:rPr sz="1350" b="1" dirty="0">
                <a:latin typeface="Arial"/>
                <a:cs typeface="Arial"/>
              </a:rPr>
              <a:t>target 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spc="10" dirty="0">
                <a:latin typeface="Tahoma"/>
                <a:cs typeface="Tahoma"/>
              </a:rPr>
              <a:t>column</a:t>
            </a:r>
            <a:r>
              <a:rPr sz="1350" spc="-50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value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1166" y="9974849"/>
            <a:ext cx="10985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30" dirty="0">
                <a:solidFill>
                  <a:srgbClr val="F7F4EB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89309" y="4312005"/>
            <a:ext cx="1419225" cy="226060"/>
          </a:xfrm>
          <a:custGeom>
            <a:avLst/>
            <a:gdLst/>
            <a:ahLst/>
            <a:cxnLst/>
            <a:rect l="l" t="t" r="r" b="b"/>
            <a:pathLst>
              <a:path w="1419225" h="226060">
                <a:moveTo>
                  <a:pt x="1419199" y="107810"/>
                </a:moveTo>
                <a:lnTo>
                  <a:pt x="1418805" y="100634"/>
                </a:lnTo>
                <a:lnTo>
                  <a:pt x="1418450" y="93433"/>
                </a:lnTo>
                <a:lnTo>
                  <a:pt x="1413865" y="87160"/>
                </a:lnTo>
                <a:lnTo>
                  <a:pt x="1188377" y="1168"/>
                </a:lnTo>
                <a:lnTo>
                  <a:pt x="1181188" y="0"/>
                </a:lnTo>
                <a:lnTo>
                  <a:pt x="1174318" y="1574"/>
                </a:lnTo>
                <a:lnTo>
                  <a:pt x="1168565" y="5562"/>
                </a:lnTo>
                <a:lnTo>
                  <a:pt x="1164666" y="11645"/>
                </a:lnTo>
                <a:lnTo>
                  <a:pt x="1163459" y="18770"/>
                </a:lnTo>
                <a:lnTo>
                  <a:pt x="1165034" y="25565"/>
                </a:lnTo>
                <a:lnTo>
                  <a:pt x="1169047" y="31292"/>
                </a:lnTo>
                <a:lnTo>
                  <a:pt x="1175194" y="35166"/>
                </a:lnTo>
                <a:lnTo>
                  <a:pt x="1314907" y="88442"/>
                </a:lnTo>
                <a:lnTo>
                  <a:pt x="106578" y="87541"/>
                </a:lnTo>
                <a:lnTo>
                  <a:pt x="243941" y="35166"/>
                </a:lnTo>
                <a:lnTo>
                  <a:pt x="250075" y="31280"/>
                </a:lnTo>
                <a:lnTo>
                  <a:pt x="254101" y="25565"/>
                </a:lnTo>
                <a:lnTo>
                  <a:pt x="255676" y="18770"/>
                </a:lnTo>
                <a:lnTo>
                  <a:pt x="254469" y="11645"/>
                </a:lnTo>
                <a:lnTo>
                  <a:pt x="250583" y="5562"/>
                </a:lnTo>
                <a:lnTo>
                  <a:pt x="244830" y="1562"/>
                </a:lnTo>
                <a:lnTo>
                  <a:pt x="237972" y="0"/>
                </a:lnTo>
                <a:lnTo>
                  <a:pt x="230759" y="1181"/>
                </a:lnTo>
                <a:lnTo>
                  <a:pt x="5346" y="87147"/>
                </a:lnTo>
                <a:lnTo>
                  <a:pt x="762" y="93433"/>
                </a:lnTo>
                <a:lnTo>
                  <a:pt x="393" y="100634"/>
                </a:lnTo>
                <a:lnTo>
                  <a:pt x="0" y="107810"/>
                </a:lnTo>
                <a:lnTo>
                  <a:pt x="3949" y="114554"/>
                </a:lnTo>
                <a:lnTo>
                  <a:pt x="10426" y="117792"/>
                </a:lnTo>
                <a:lnTo>
                  <a:pt x="221348" y="223862"/>
                </a:lnTo>
                <a:lnTo>
                  <a:pt x="223989" y="225209"/>
                </a:lnTo>
                <a:lnTo>
                  <a:pt x="226822" y="225831"/>
                </a:lnTo>
                <a:lnTo>
                  <a:pt x="229616" y="225831"/>
                </a:lnTo>
                <a:lnTo>
                  <a:pt x="236270" y="225831"/>
                </a:lnTo>
                <a:lnTo>
                  <a:pt x="242760" y="222186"/>
                </a:lnTo>
                <a:lnTo>
                  <a:pt x="245986" y="215861"/>
                </a:lnTo>
                <a:lnTo>
                  <a:pt x="247929" y="208889"/>
                </a:lnTo>
                <a:lnTo>
                  <a:pt x="247053" y="201968"/>
                </a:lnTo>
                <a:lnTo>
                  <a:pt x="243624" y="195872"/>
                </a:lnTo>
                <a:lnTo>
                  <a:pt x="237883" y="191401"/>
                </a:lnTo>
                <a:lnTo>
                  <a:pt x="103746" y="123939"/>
                </a:lnTo>
                <a:lnTo>
                  <a:pt x="1313637" y="124853"/>
                </a:lnTo>
                <a:lnTo>
                  <a:pt x="1181252" y="191389"/>
                </a:lnTo>
                <a:lnTo>
                  <a:pt x="1175524" y="195872"/>
                </a:lnTo>
                <a:lnTo>
                  <a:pt x="1172095" y="201968"/>
                </a:lnTo>
                <a:lnTo>
                  <a:pt x="1171219" y="208889"/>
                </a:lnTo>
                <a:lnTo>
                  <a:pt x="1173162" y="215861"/>
                </a:lnTo>
                <a:lnTo>
                  <a:pt x="1176388" y="222186"/>
                </a:lnTo>
                <a:lnTo>
                  <a:pt x="1182865" y="225831"/>
                </a:lnTo>
                <a:lnTo>
                  <a:pt x="1189520" y="225831"/>
                </a:lnTo>
                <a:lnTo>
                  <a:pt x="1192314" y="225831"/>
                </a:lnTo>
                <a:lnTo>
                  <a:pt x="1195146" y="225209"/>
                </a:lnTo>
                <a:lnTo>
                  <a:pt x="1408785" y="117792"/>
                </a:lnTo>
                <a:lnTo>
                  <a:pt x="1415262" y="114554"/>
                </a:lnTo>
                <a:lnTo>
                  <a:pt x="1419199" y="10781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4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978</Words>
  <Application>Microsoft Office PowerPoint</Application>
  <PresentationFormat>Custom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Microsoft Sans Serif</vt:lpstr>
      <vt:lpstr>Tahoma</vt:lpstr>
      <vt:lpstr>Office Theme</vt:lpstr>
      <vt:lpstr>CASE STUDY  REPORT</vt:lpstr>
      <vt:lpstr>SOME COMMON GRAPHS OF DATA</vt:lpstr>
      <vt:lpstr>SOLUTION DESIGN / PIPELINE</vt:lpstr>
      <vt:lpstr>DATA PROCESSING AND TREATMENT</vt:lpstr>
      <vt:lpstr>DATA VISUALIZATION</vt:lpstr>
      <vt:lpstr>IDENTIFYING THE FACTORS THAT CONTRIBUTED THE MOST IN  TERM DEPOSIT ACCOUNT OPENING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Final_Draft_Data_degea_119BM0800_119MM0763_NIT_Rourkela</dc:title>
  <dc:creator>Ashis Kumar Parida</dc:creator>
  <cp:keywords>DAE8kVoftXE,BAEZOdzOS2M</cp:keywords>
  <cp:lastModifiedBy>Microsoft account</cp:lastModifiedBy>
  <cp:revision>2</cp:revision>
  <dcterms:created xsi:type="dcterms:W3CDTF">2022-04-03T12:07:01Z</dcterms:created>
  <dcterms:modified xsi:type="dcterms:W3CDTF">2022-04-03T12:16:38Z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2022-04-03T00:00:00Z</vt:filetime>
  </property>
  <property fmtid="{D5CDD505-2E9C-101B-9397-08002B2CF9AE}" pid="3" name="Creator">
    <vt:lpwstr>Canva</vt:lpwstr>
  </property>
  <property fmtid="{D5CDD505-2E9C-101B-9397-08002B2CF9AE}" pid="4" name="LastSaved">
    <vt:filetime>2022-04-03T00:00:00Z</vt:filetime>
  </property>
</Properties>
</file>