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</p:sldIdLst>
  <p:sldSz cx="9753600" cy="73152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lear Sans Regular" charset="1" panose="020B0503030202020304"/>
      <p:regular r:id="rId10"/>
    </p:embeddedFont>
    <p:embeddedFont>
      <p:font typeface="Clear Sans Regular Bold" charset="1" panose="020B0603030202020304"/>
      <p:regular r:id="rId11"/>
    </p:embeddedFont>
    <p:embeddedFont>
      <p:font typeface="Clear Sans Regular Italics" charset="1" panose="020B0503030202090304"/>
      <p:regular r:id="rId12"/>
    </p:embeddedFont>
    <p:embeddedFont>
      <p:font typeface="Clear Sans Regular Bold Italics" charset="1" panose="020B0603030202090304"/>
      <p:regular r:id="rId13"/>
    </p:embeddedFont>
    <p:embeddedFont>
      <p:font typeface="Telegraf" charset="1" panose="00000500000000000000"/>
      <p:regular r:id="rId14"/>
    </p:embeddedFont>
    <p:embeddedFont>
      <p:font typeface="Telegraf Bold" charset="1" panose="00000800000000000000"/>
      <p:regular r:id="rId15"/>
    </p:embeddedFont>
    <p:embeddedFont>
      <p:font typeface="Open Sans" charset="1" panose="020B0606030504020204"/>
      <p:regular r:id="rId16"/>
    </p:embeddedFont>
    <p:embeddedFont>
      <p:font typeface="Open Sans Bold" charset="1" panose="020B0806030504020204"/>
      <p:regular r:id="rId17"/>
    </p:embeddedFont>
    <p:embeddedFont>
      <p:font typeface="Open Sans Italics" charset="1" panose="020B0606030504020204"/>
      <p:regular r:id="rId18"/>
    </p:embeddedFont>
    <p:embeddedFont>
      <p:font typeface="Open Sans Bold Italics" charset="1" panose="020B0806030504020204"/>
      <p:regular r:id="rId19"/>
    </p:embeddedFont>
    <p:embeddedFont>
      <p:font typeface="Montserrat" charset="1" panose="00000500000000000000"/>
      <p:regular r:id="rId20"/>
    </p:embeddedFont>
    <p:embeddedFont>
      <p:font typeface="Montserrat Bold" charset="1" panose="00000600000000000000"/>
      <p:regular r:id="rId21"/>
    </p:embeddedFont>
    <p:embeddedFont>
      <p:font typeface="Montserrat Italics" charset="1" panose="00000500000000000000"/>
      <p:regular r:id="rId22"/>
    </p:embeddedFont>
    <p:embeddedFont>
      <p:font typeface="Montserrat Bold Italics" charset="1" panose="000006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1.png" Type="http://schemas.openxmlformats.org/officeDocument/2006/relationships/image"/><Relationship Id="rId4" Target="../media/image3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2.png" Type="http://schemas.openxmlformats.org/officeDocument/2006/relationships/image"/><Relationship Id="rId14" Target="../media/image23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10.png" Type="http://schemas.openxmlformats.org/officeDocument/2006/relationships/image"/><Relationship Id="rId18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2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Relationship Id="rId5" Target="../media/image29.png" Type="http://schemas.openxmlformats.org/officeDocument/2006/relationships/image"/><Relationship Id="rId6" Target="../media/image3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1807" t="45902" r="58483" b="27094"/>
          <a:stretch>
            <a:fillRect/>
          </a:stretch>
        </p:blipFill>
        <p:spPr>
          <a:xfrm flipH="false" flipV="false" rot="0">
            <a:off x="5937104" y="98542"/>
            <a:ext cx="3695899" cy="126595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999932" y="2744264"/>
            <a:ext cx="5476552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82"/>
              </a:lnSpc>
            </a:pPr>
            <a:r>
              <a:rPr lang="en-US" sz="4735" spc="-188">
                <a:solidFill>
                  <a:srgbClr val="C80806"/>
                </a:solidFill>
                <a:latin typeface="Open Sans Bold"/>
              </a:rPr>
              <a:t>Football Hackathon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99932" y="5093191"/>
            <a:ext cx="2269662" cy="79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43"/>
              </a:lnSpc>
            </a:pPr>
            <a:r>
              <a:rPr lang="en-US" sz="2245">
                <a:solidFill>
                  <a:srgbClr val="000000"/>
                </a:solidFill>
                <a:latin typeface="Telegraf Bold"/>
              </a:rPr>
              <a:t>Team Name</a:t>
            </a:r>
            <a:r>
              <a:rPr lang="en-US" sz="2245">
                <a:solidFill>
                  <a:srgbClr val="FAFAFA"/>
                </a:solidFill>
                <a:latin typeface="Telegraf Bold"/>
              </a:rPr>
              <a:t> </a:t>
            </a:r>
          </a:p>
          <a:p>
            <a:pPr>
              <a:lnSpc>
                <a:spcPts val="3143"/>
              </a:lnSpc>
            </a:pPr>
            <a:r>
              <a:rPr lang="en-US" sz="2245">
                <a:solidFill>
                  <a:srgbClr val="C80806"/>
                </a:solidFill>
                <a:latin typeface="Telegraf Bold"/>
              </a:rPr>
              <a:t>Heritage is Real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6012478" y="4994678"/>
            <a:ext cx="4332001" cy="1054391"/>
            <a:chOff x="0" y="0"/>
            <a:chExt cx="5776001" cy="1405854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589244"/>
              <a:ext cx="5776001" cy="8166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310"/>
                </a:lnSpc>
              </a:pPr>
              <a:r>
                <a:rPr lang="en-US" sz="2100">
                  <a:solidFill>
                    <a:srgbClr val="FAFAFA"/>
                  </a:solidFill>
                  <a:latin typeface="Telegraf"/>
                </a:rPr>
                <a:t> </a:t>
              </a:r>
              <a:r>
                <a:rPr lang="en-US" sz="2100">
                  <a:solidFill>
                    <a:srgbClr val="C80806"/>
                  </a:solidFill>
                  <a:latin typeface="Telegraf Bold"/>
                </a:rPr>
                <a:t>Alyal Samal</a:t>
              </a:r>
            </a:p>
            <a:p>
              <a:pPr algn="just">
                <a:lnSpc>
                  <a:spcPts val="2310"/>
                </a:lnSpc>
              </a:pPr>
              <a:r>
                <a:rPr lang="en-US" sz="2100">
                  <a:solidFill>
                    <a:srgbClr val="C80806"/>
                  </a:solidFill>
                  <a:latin typeface="Telegraf Bold"/>
                </a:rPr>
                <a:t> Ashis Kumar Parida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37214" y="-66675"/>
              <a:ext cx="3127217" cy="5113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143"/>
                </a:lnSpc>
              </a:pPr>
              <a:r>
                <a:rPr lang="en-US" sz="2245">
                  <a:solidFill>
                    <a:srgbClr val="000000"/>
                  </a:solidFill>
                  <a:latin typeface="Telegraf Bold"/>
                </a:rPr>
                <a:t>Team Members</a:t>
              </a: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940379">
            <a:off x="-1314450" y="-1649210"/>
            <a:ext cx="7315200" cy="73152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999932" y="3539461"/>
            <a:ext cx="6692851" cy="376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63"/>
              </a:lnSpc>
            </a:pPr>
            <a:r>
              <a:rPr lang="en-US" sz="2045">
                <a:solidFill>
                  <a:srgbClr val="000000"/>
                </a:solidFill>
                <a:latin typeface="Telegraf Bold"/>
              </a:rPr>
              <a:t>Data-Driven Players Performance Assessment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09780" y="3272591"/>
            <a:ext cx="3550547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31"/>
              </a:lnSpc>
            </a:pPr>
            <a:r>
              <a:rPr lang="en-US" sz="4359" spc="42">
                <a:solidFill>
                  <a:srgbClr val="FF1616"/>
                </a:solidFill>
                <a:latin typeface="Telegraf Bold"/>
              </a:rPr>
              <a:t>THANK YOU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21807" t="45902" r="58483" b="27094"/>
          <a:stretch>
            <a:fillRect/>
          </a:stretch>
        </p:blipFill>
        <p:spPr>
          <a:xfrm flipH="false" flipV="false" rot="0">
            <a:off x="5937104" y="98542"/>
            <a:ext cx="3695899" cy="126595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713543" y="-114189"/>
            <a:ext cx="7553503" cy="75260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9288" y="2238375"/>
            <a:ext cx="8235023" cy="271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 spc="21">
                <a:solidFill>
                  <a:srgbClr val="000000"/>
                </a:solidFill>
                <a:latin typeface="Telegraf Bold"/>
              </a:rPr>
              <a:t>Brief description of the problem at hand:</a:t>
            </a:r>
          </a:p>
          <a:p>
            <a:pPr algn="ctr">
              <a:lnSpc>
                <a:spcPts val="2879"/>
              </a:lnSpc>
            </a:pPr>
          </a:p>
          <a:p>
            <a:pPr algn="ctr">
              <a:lnSpc>
                <a:spcPts val="2879"/>
              </a:lnSpc>
            </a:pPr>
          </a:p>
          <a:p>
            <a:pPr algn="ctr">
              <a:lnSpc>
                <a:spcPts val="2160"/>
              </a:lnSpc>
            </a:pPr>
            <a:r>
              <a:rPr lang="en-US" sz="1800" spc="17">
                <a:solidFill>
                  <a:srgbClr val="000000"/>
                </a:solidFill>
                <a:latin typeface="Telegraf"/>
              </a:rPr>
              <a:t>Given access to one of the largest proprietary scouting datasets in the world - physical, contextual, kinematical, technical, and tactical oriented data related to the players, the team as a whole, and their opponents, we had to leverage this data as a strategic asset, to create an algorithm, that will be able to decompose the performance of the players into its main objective elements.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21807" t="45902" r="58483" b="27094"/>
          <a:stretch>
            <a:fillRect/>
          </a:stretch>
        </p:blipFill>
        <p:spPr>
          <a:xfrm flipH="false" flipV="false" rot="0">
            <a:off x="5937104" y="98542"/>
            <a:ext cx="3695899" cy="1265955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-10800000">
            <a:off x="3499651" y="6162675"/>
            <a:ext cx="7609952" cy="5311515"/>
            <a:chOff x="0" y="0"/>
            <a:chExt cx="10146602" cy="7082019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5073301" cy="7082019"/>
            </a:xfrm>
            <a:prstGeom prst="rect">
              <a:avLst/>
            </a:prstGeom>
          </p:spPr>
        </p:pic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5073301" y="0"/>
              <a:ext cx="5073301" cy="7082019"/>
            </a:xfrm>
            <a:prstGeom prst="rect">
              <a:avLst/>
            </a:prstGeom>
          </p:spPr>
        </p:pic>
      </p:grpSp>
      <p:grpSp>
        <p:nvGrpSpPr>
          <p:cNvPr name="Group 7" id="7"/>
          <p:cNvGrpSpPr/>
          <p:nvPr/>
        </p:nvGrpSpPr>
        <p:grpSpPr>
          <a:xfrm rot="0">
            <a:off x="-1374936" y="-3654955"/>
            <a:ext cx="6886747" cy="4806740"/>
            <a:chOff x="0" y="0"/>
            <a:chExt cx="9182330" cy="6408986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4591165" cy="6408986"/>
            </a:xfrm>
            <a:prstGeom prst="rect">
              <a:avLst/>
            </a:prstGeom>
          </p:spPr>
        </p:pic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4591165" y="0"/>
              <a:ext cx="4591165" cy="6408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52785" y="2166089"/>
            <a:ext cx="5122376" cy="404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 spc="21">
                <a:solidFill>
                  <a:srgbClr val="000000"/>
                </a:solidFill>
                <a:latin typeface="Telegraf Bold"/>
              </a:rPr>
              <a:t>Data Wrangling</a:t>
            </a:r>
            <a:r>
              <a:rPr lang="en-US" sz="2400" spc="21">
                <a:solidFill>
                  <a:srgbClr val="000000"/>
                </a:solidFill>
                <a:latin typeface="Telegraf Bold"/>
              </a:rPr>
              <a:t>:</a:t>
            </a:r>
          </a:p>
          <a:p>
            <a:pPr>
              <a:lnSpc>
                <a:spcPts val="2879"/>
              </a:lnSpc>
            </a:pPr>
          </a:p>
          <a:p>
            <a:pPr>
              <a:lnSpc>
                <a:spcPts val="2879"/>
              </a:lnSpc>
            </a:pPr>
          </a:p>
          <a:p>
            <a:pPr>
              <a:lnSpc>
                <a:spcPts val="2160"/>
              </a:lnSpc>
            </a:pPr>
            <a:r>
              <a:rPr lang="en-US" sz="1800" spc="16">
                <a:solidFill>
                  <a:srgbClr val="000000"/>
                </a:solidFill>
                <a:latin typeface="Telegraf"/>
              </a:rPr>
              <a:t>1. There are more than 50 columns which have more than 80% Null Values and some of</a:t>
            </a:r>
          </a:p>
          <a:p>
            <a:pPr>
              <a:lnSpc>
                <a:spcPts val="2160"/>
              </a:lnSpc>
            </a:pPr>
            <a:r>
              <a:rPr lang="en-US" sz="1800" spc="16">
                <a:solidFill>
                  <a:srgbClr val="000000"/>
                </a:solidFill>
                <a:latin typeface="Telegraf"/>
              </a:rPr>
              <a:t>them even had 100% Null Values.</a:t>
            </a:r>
          </a:p>
          <a:p>
            <a:pPr>
              <a:lnSpc>
                <a:spcPts val="2160"/>
              </a:lnSpc>
            </a:pPr>
          </a:p>
          <a:p>
            <a:pPr>
              <a:lnSpc>
                <a:spcPts val="2160"/>
              </a:lnSpc>
            </a:pPr>
            <a:r>
              <a:rPr lang="en-US" sz="1800" spc="16">
                <a:solidFill>
                  <a:srgbClr val="000000"/>
                </a:solidFill>
                <a:latin typeface="Telegraf"/>
              </a:rPr>
              <a:t>2. There are columns which seem to have continuous values, but in reality, they have</a:t>
            </a:r>
          </a:p>
          <a:p>
            <a:pPr>
              <a:lnSpc>
                <a:spcPts val="2160"/>
              </a:lnSpc>
            </a:pPr>
            <a:r>
              <a:rPr lang="en-US" sz="1800" spc="16">
                <a:solidFill>
                  <a:srgbClr val="000000"/>
                </a:solidFill>
                <a:latin typeface="Telegraf"/>
              </a:rPr>
              <a:t>multimodal distribution. (Especially Raw vars).</a:t>
            </a:r>
          </a:p>
          <a:p>
            <a:pPr>
              <a:lnSpc>
                <a:spcPts val="2160"/>
              </a:lnSpc>
            </a:pPr>
          </a:p>
          <a:p>
            <a:pPr>
              <a:lnSpc>
                <a:spcPts val="2160"/>
              </a:lnSpc>
            </a:pPr>
            <a:r>
              <a:rPr lang="en-US" sz="1800" spc="17">
                <a:solidFill>
                  <a:srgbClr val="000000"/>
                </a:solidFill>
                <a:latin typeface="Telegraf"/>
              </a:rPr>
              <a:t>3. There are plenty of columns with skewed Distribution. (Especially Derived and Ratio Vars).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21807" t="45902" r="58483" b="27094"/>
          <a:stretch>
            <a:fillRect/>
          </a:stretch>
        </p:blipFill>
        <p:spPr>
          <a:xfrm flipH="false" flipV="false" rot="0">
            <a:off x="5937104" y="98542"/>
            <a:ext cx="3695899" cy="126595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976888" y="1074976"/>
            <a:ext cx="5416816" cy="62589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1807" t="45902" r="58483" b="27094"/>
          <a:stretch>
            <a:fillRect/>
          </a:stretch>
        </p:blipFill>
        <p:spPr>
          <a:xfrm flipH="false" flipV="false" rot="0">
            <a:off x="5937104" y="98542"/>
            <a:ext cx="3695899" cy="126595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861409" y="2089961"/>
            <a:ext cx="8416843" cy="4493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9"/>
              </a:lnSpc>
            </a:pPr>
            <a:r>
              <a:rPr lang="en-US" sz="2457" spc="22">
                <a:solidFill>
                  <a:srgbClr val="000000"/>
                </a:solidFill>
                <a:latin typeface="Telegraf Bold"/>
              </a:rPr>
              <a:t>Approach:</a:t>
            </a:r>
          </a:p>
          <a:p>
            <a:pPr algn="l">
              <a:lnSpc>
                <a:spcPts val="2998"/>
              </a:lnSpc>
            </a:pPr>
          </a:p>
          <a:p>
            <a:pPr>
              <a:lnSpc>
                <a:spcPts val="1999"/>
              </a:lnSpc>
            </a:pPr>
            <a:r>
              <a:rPr lang="en-US" sz="1638" spc="14">
                <a:solidFill>
                  <a:srgbClr val="000000"/>
                </a:solidFill>
                <a:latin typeface="Telegraf"/>
              </a:rPr>
              <a:t>1. For Columns with 100% Null Values, we decide to drop them. And for the rest of the</a:t>
            </a:r>
          </a:p>
          <a:p>
            <a:pPr>
              <a:lnSpc>
                <a:spcPts val="1999"/>
              </a:lnSpc>
            </a:pPr>
            <a:r>
              <a:rPr lang="en-US" sz="1638" spc="14">
                <a:solidFill>
                  <a:srgbClr val="000000"/>
                </a:solidFill>
                <a:latin typeface="Telegraf"/>
              </a:rPr>
              <a:t>Columns, we adopted the mean Imputation Technique.</a:t>
            </a:r>
          </a:p>
          <a:p>
            <a:pPr>
              <a:lnSpc>
                <a:spcPts val="1999"/>
              </a:lnSpc>
            </a:pPr>
          </a:p>
          <a:p>
            <a:pPr>
              <a:lnSpc>
                <a:spcPts val="1999"/>
              </a:lnSpc>
            </a:pPr>
            <a:r>
              <a:rPr lang="en-US" sz="1638" spc="14">
                <a:solidFill>
                  <a:srgbClr val="000000"/>
                </a:solidFill>
                <a:latin typeface="Telegraf"/>
              </a:rPr>
              <a:t>2. We decided to apply Label Encoding to specific Raw Vars which had Multimodal Distribution.</a:t>
            </a:r>
          </a:p>
          <a:p>
            <a:pPr>
              <a:lnSpc>
                <a:spcPts val="1999"/>
              </a:lnSpc>
            </a:pPr>
          </a:p>
          <a:p>
            <a:pPr>
              <a:lnSpc>
                <a:spcPts val="1999"/>
              </a:lnSpc>
            </a:pPr>
            <a:r>
              <a:rPr lang="en-US" sz="1638" spc="14">
                <a:solidFill>
                  <a:srgbClr val="000000"/>
                </a:solidFill>
                <a:latin typeface="Telegraf"/>
              </a:rPr>
              <a:t>3. We applied Quantile Transformation to specific ‘Derived’ and ‘Ratio’ Columns with skewed distribution.</a:t>
            </a:r>
          </a:p>
          <a:p>
            <a:pPr>
              <a:lnSpc>
                <a:spcPts val="1999"/>
              </a:lnSpc>
            </a:pPr>
          </a:p>
          <a:p>
            <a:pPr>
              <a:lnSpc>
                <a:spcPts val="1999"/>
              </a:lnSpc>
            </a:pPr>
            <a:r>
              <a:rPr lang="en-US" sz="1638" spc="14">
                <a:solidFill>
                  <a:srgbClr val="000000"/>
                </a:solidFill>
                <a:latin typeface="Telegraf"/>
              </a:rPr>
              <a:t>4. Then we modelled the data using mainly 3 kinds of Regressors, i.e, XGBoost, CatBoost and LGBMRegressor. We also tried Blending Various Model Outputs. But We finalised a stacked model of CatBoost and LGBMRegressor.</a:t>
            </a:r>
          </a:p>
          <a:p>
            <a:pPr>
              <a:lnSpc>
                <a:spcPts val="1999"/>
              </a:lnSpc>
            </a:pPr>
          </a:p>
          <a:p>
            <a:pPr>
              <a:lnSpc>
                <a:spcPts val="1999"/>
              </a:lnSpc>
            </a:pPr>
            <a:r>
              <a:rPr lang="en-US" sz="1638" spc="15">
                <a:solidFill>
                  <a:srgbClr val="000000"/>
                </a:solidFill>
                <a:latin typeface="Telegraf"/>
              </a:rPr>
              <a:t>5. A more Significant Model was CatBoost, where we specifically provided input for the specific columns to be considered categorical columns.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940379">
            <a:off x="-1336098" y="-2103822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1807" t="45902" r="58483" b="27094"/>
          <a:stretch>
            <a:fillRect/>
          </a:stretch>
        </p:blipFill>
        <p:spPr>
          <a:xfrm flipH="false" flipV="false" rot="0">
            <a:off x="5937104" y="98542"/>
            <a:ext cx="3695899" cy="126595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801901" y="1681813"/>
            <a:ext cx="8235023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 spc="21">
                <a:solidFill>
                  <a:srgbClr val="000000"/>
                </a:solidFill>
                <a:latin typeface="Telegraf Bold"/>
              </a:rPr>
              <a:t>Solution Pipeline:</a:t>
            </a:r>
          </a:p>
          <a:p>
            <a:pPr algn="ctr">
              <a:lnSpc>
                <a:spcPts val="2160"/>
              </a:lnSpc>
            </a:pPr>
          </a:p>
        </p:txBody>
      </p:sp>
      <p:sp>
        <p:nvSpPr>
          <p:cNvPr name="AutoShape 4" id="4"/>
          <p:cNvSpPr/>
          <p:nvPr/>
        </p:nvSpPr>
        <p:spPr>
          <a:xfrm rot="0">
            <a:off x="1001046" y="4863347"/>
            <a:ext cx="473359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02186" y="4615820"/>
            <a:ext cx="670124" cy="49505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89742">
            <a:off x="242862" y="2651371"/>
            <a:ext cx="781795" cy="520871"/>
          </a:xfrm>
          <a:prstGeom prst="rect">
            <a:avLst/>
          </a:prstGeom>
        </p:spPr>
      </p:pic>
      <p:sp>
        <p:nvSpPr>
          <p:cNvPr name="AutoShape 7" id="7"/>
          <p:cNvSpPr/>
          <p:nvPr/>
        </p:nvSpPr>
        <p:spPr>
          <a:xfrm rot="-5400000">
            <a:off x="-41236" y="3923915"/>
            <a:ext cx="1349990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8" id="8"/>
          <p:cNvSpPr/>
          <p:nvPr/>
        </p:nvSpPr>
        <p:spPr>
          <a:xfrm rot="5399999">
            <a:off x="3278271" y="4783164"/>
            <a:ext cx="400402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9" id="9"/>
          <p:cNvSpPr/>
          <p:nvPr/>
        </p:nvSpPr>
        <p:spPr>
          <a:xfrm rot="5400000">
            <a:off x="5826651" y="3707410"/>
            <a:ext cx="640879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761710" y="4042137"/>
            <a:ext cx="799335" cy="590508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5779821" y="4145838"/>
            <a:ext cx="761611" cy="399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0"/>
              </a:lnSpc>
            </a:pPr>
            <a:r>
              <a:rPr lang="en-US" sz="578" spc="-8">
                <a:solidFill>
                  <a:srgbClr val="FFFFFF"/>
                </a:solidFill>
                <a:latin typeface="Clear Sans Regular Bold"/>
              </a:rPr>
              <a:t>80-20 Split</a:t>
            </a:r>
          </a:p>
          <a:p>
            <a:pPr algn="ctr">
              <a:lnSpc>
                <a:spcPts val="810"/>
              </a:lnSpc>
            </a:pPr>
            <a:r>
              <a:rPr lang="en-US" sz="578" spc="-8">
                <a:solidFill>
                  <a:srgbClr val="FFFFFF"/>
                </a:solidFill>
                <a:latin typeface="Clear Sans Regular Bold"/>
              </a:rPr>
              <a:t>with </a:t>
            </a:r>
          </a:p>
          <a:p>
            <a:pPr algn="ctr">
              <a:lnSpc>
                <a:spcPts val="810"/>
              </a:lnSpc>
            </a:pPr>
            <a:r>
              <a:rPr lang="en-US" sz="578" spc="-8">
                <a:solidFill>
                  <a:srgbClr val="FFFFFF"/>
                </a:solidFill>
                <a:latin typeface="Clear Sans Regular Bold"/>
              </a:rPr>
              <a:t>stratification </a:t>
            </a:r>
          </a:p>
          <a:p>
            <a:pPr algn="ctr">
              <a:lnSpc>
                <a:spcPts val="810"/>
              </a:lnSpc>
              <a:spcBef>
                <a:spcPct val="0"/>
              </a:spcBef>
            </a:pPr>
            <a:r>
              <a:rPr lang="en-US" sz="578" spc="-8">
                <a:solidFill>
                  <a:srgbClr val="FFFFFF"/>
                </a:solidFill>
                <a:latin typeface="Clear Sans Regular Bold"/>
              </a:rPr>
              <a:t>of Target</a:t>
            </a:r>
          </a:p>
        </p:txBody>
      </p:sp>
      <p:sp>
        <p:nvSpPr>
          <p:cNvPr name="AutoShape 12" id="12"/>
          <p:cNvSpPr/>
          <p:nvPr/>
        </p:nvSpPr>
        <p:spPr>
          <a:xfrm rot="-10800000">
            <a:off x="6541432" y="5333425"/>
            <a:ext cx="524222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723329" y="4978519"/>
            <a:ext cx="847523" cy="747939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5667824" y="5284555"/>
            <a:ext cx="958532" cy="161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7"/>
              </a:lnSpc>
              <a:spcBef>
                <a:spcPct val="0"/>
              </a:spcBef>
            </a:pPr>
            <a:r>
              <a:rPr lang="en-US" sz="990" spc="-14">
                <a:solidFill>
                  <a:srgbClr val="FFFFFF"/>
                </a:solidFill>
                <a:latin typeface="Clear Sans Regular Bold"/>
              </a:rPr>
              <a:t>MODELLING</a:t>
            </a:r>
          </a:p>
        </p:txBody>
      </p:sp>
      <p:sp>
        <p:nvSpPr>
          <p:cNvPr name="AutoShape 15" id="15"/>
          <p:cNvSpPr/>
          <p:nvPr/>
        </p:nvSpPr>
        <p:spPr>
          <a:xfrm rot="-5400000">
            <a:off x="6359822" y="4632369"/>
            <a:ext cx="1411663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rot="0">
            <a:off x="7051366" y="3924185"/>
            <a:ext cx="336704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7" id="17"/>
          <p:cNvSpPr/>
          <p:nvPr/>
        </p:nvSpPr>
        <p:spPr>
          <a:xfrm rot="0">
            <a:off x="7051366" y="4527117"/>
            <a:ext cx="336704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89742">
            <a:off x="7445225" y="3757717"/>
            <a:ext cx="499716" cy="332936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7362996" y="3852988"/>
            <a:ext cx="664175" cy="117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1"/>
              </a:lnSpc>
              <a:spcBef>
                <a:spcPct val="0"/>
              </a:spcBef>
            </a:pPr>
            <a:r>
              <a:rPr lang="en-US" sz="686" spc="-10">
                <a:solidFill>
                  <a:srgbClr val="FFFFFF"/>
                </a:solidFill>
                <a:latin typeface="Clear Sans Regular Bold"/>
              </a:rPr>
              <a:t>CatBoost</a:t>
            </a:r>
          </a:p>
        </p:txBody>
      </p:sp>
      <p:pic>
        <p:nvPicPr>
          <p:cNvPr name="Picture 20" id="20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789742">
            <a:off x="7445225" y="4364896"/>
            <a:ext cx="499716" cy="332936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0">
            <a:off x="7362996" y="4464477"/>
            <a:ext cx="664175" cy="117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1"/>
              </a:lnSpc>
              <a:spcBef>
                <a:spcPct val="0"/>
              </a:spcBef>
            </a:pPr>
            <a:r>
              <a:rPr lang="en-US" sz="686" spc="-10">
                <a:solidFill>
                  <a:srgbClr val="FFFFFF"/>
                </a:solidFill>
                <a:latin typeface="Clear Sans Regular Bold"/>
              </a:rPr>
              <a:t>LGBM </a:t>
            </a:r>
          </a:p>
        </p:txBody>
      </p:sp>
      <p:sp>
        <p:nvSpPr>
          <p:cNvPr name="AutoShape 22" id="22"/>
          <p:cNvSpPr/>
          <p:nvPr/>
        </p:nvSpPr>
        <p:spPr>
          <a:xfrm rot="-8099999">
            <a:off x="7920459" y="4043550"/>
            <a:ext cx="435562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 rot="-10800000">
            <a:off x="8252330" y="4198921"/>
            <a:ext cx="298969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rot="7998012">
            <a:off x="7929121" y="4350694"/>
            <a:ext cx="417090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215775" y="4767717"/>
            <a:ext cx="673408" cy="594282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440697" y="5874521"/>
            <a:ext cx="2192305" cy="1101633"/>
          </a:xfrm>
          <a:prstGeom prst="rect">
            <a:avLst/>
          </a:prstGeom>
        </p:spPr>
      </p:pic>
      <p:sp>
        <p:nvSpPr>
          <p:cNvPr name="TextBox 27" id="27"/>
          <p:cNvSpPr txBox="true"/>
          <p:nvPr/>
        </p:nvSpPr>
        <p:spPr>
          <a:xfrm rot="0">
            <a:off x="414886" y="4736400"/>
            <a:ext cx="387015" cy="197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45"/>
              </a:lnSpc>
              <a:spcBef>
                <a:spcPct val="0"/>
              </a:spcBef>
            </a:pPr>
            <a:r>
              <a:rPr lang="en-US" sz="1175" spc="-17">
                <a:solidFill>
                  <a:srgbClr val="FFFFFF"/>
                </a:solidFill>
                <a:latin typeface="Clear Sans Regular Bold"/>
              </a:rPr>
              <a:t>DATA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93731" y="2788067"/>
            <a:ext cx="600579" cy="197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45"/>
              </a:lnSpc>
              <a:spcBef>
                <a:spcPct val="0"/>
              </a:spcBef>
            </a:pPr>
            <a:r>
              <a:rPr lang="en-US" sz="1175" spc="-17">
                <a:solidFill>
                  <a:srgbClr val="FFFFFF"/>
                </a:solidFill>
                <a:latin typeface="Clear Sans Regular Bold"/>
              </a:rPr>
              <a:t>Analysis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171673" y="4886994"/>
            <a:ext cx="761611" cy="357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8"/>
              </a:lnSpc>
            </a:pPr>
            <a:r>
              <a:rPr lang="en-US" sz="1006" spc="-15">
                <a:solidFill>
                  <a:srgbClr val="FFFFFF"/>
                </a:solidFill>
                <a:latin typeface="Clear Sans Regular Bold"/>
              </a:rPr>
              <a:t>Stacked</a:t>
            </a:r>
          </a:p>
          <a:p>
            <a:pPr algn="ctr">
              <a:lnSpc>
                <a:spcPts val="1408"/>
              </a:lnSpc>
              <a:spcBef>
                <a:spcPct val="0"/>
              </a:spcBef>
            </a:pPr>
            <a:r>
              <a:rPr lang="en-US" sz="1006" spc="-15">
                <a:solidFill>
                  <a:srgbClr val="FFFFFF"/>
                </a:solidFill>
                <a:latin typeface="Clear Sans Regular Bold"/>
              </a:rPr>
              <a:t>Model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706437" y="6285733"/>
            <a:ext cx="1629566" cy="250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8"/>
              </a:lnSpc>
              <a:spcBef>
                <a:spcPct val="0"/>
              </a:spcBef>
            </a:pPr>
            <a:r>
              <a:rPr lang="en-US" sz="1513" spc="-22">
                <a:solidFill>
                  <a:srgbClr val="FFFFFF"/>
                </a:solidFill>
                <a:latin typeface="Clear Sans Regular Bold"/>
              </a:rPr>
              <a:t>FINAL OUTPUT</a:t>
            </a:r>
          </a:p>
        </p:txBody>
      </p:sp>
      <p:pic>
        <p:nvPicPr>
          <p:cNvPr name="Picture 31" id="31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5701" y="1780443"/>
            <a:ext cx="356060" cy="356060"/>
          </a:xfrm>
          <a:prstGeom prst="rect">
            <a:avLst/>
          </a:prstGeom>
        </p:spPr>
      </p:pic>
      <p:sp>
        <p:nvSpPr>
          <p:cNvPr name="TextBox 32" id="32"/>
          <p:cNvSpPr txBox="true"/>
          <p:nvPr/>
        </p:nvSpPr>
        <p:spPr>
          <a:xfrm rot="0">
            <a:off x="165533" y="1858899"/>
            <a:ext cx="256396" cy="196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4"/>
              </a:lnSpc>
            </a:pPr>
            <a:r>
              <a:rPr lang="en-US" sz="595" spc="-8">
                <a:solidFill>
                  <a:srgbClr val="FFFFFF"/>
                </a:solidFill>
                <a:latin typeface="Clear Sans Regular Bold"/>
              </a:rPr>
              <a:t>BOX</a:t>
            </a:r>
          </a:p>
          <a:p>
            <a:pPr algn="ctr">
              <a:lnSpc>
                <a:spcPts val="834"/>
              </a:lnSpc>
              <a:spcBef>
                <a:spcPct val="0"/>
              </a:spcBef>
            </a:pPr>
            <a:r>
              <a:rPr lang="en-US" sz="595" spc="-8">
                <a:solidFill>
                  <a:srgbClr val="FFFFFF"/>
                </a:solidFill>
                <a:latin typeface="Clear Sans Regular Bold"/>
              </a:rPr>
              <a:t>Plots</a:t>
            </a:r>
          </a:p>
        </p:txBody>
      </p:sp>
      <p:sp>
        <p:nvSpPr>
          <p:cNvPr name="AutoShape 33" id="33"/>
          <p:cNvSpPr/>
          <p:nvPr/>
        </p:nvSpPr>
        <p:spPr>
          <a:xfrm rot="3804155">
            <a:off x="191366" y="2348820"/>
            <a:ext cx="556260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 rot="6301180">
            <a:off x="440414" y="2344088"/>
            <a:ext cx="521956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5" id="35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74405" y="4446984"/>
            <a:ext cx="1111299" cy="820973"/>
          </a:xfrm>
          <a:prstGeom prst="rect">
            <a:avLst/>
          </a:prstGeom>
        </p:spPr>
      </p:pic>
      <p:sp>
        <p:nvSpPr>
          <p:cNvPr name="TextBox 36" id="36"/>
          <p:cNvSpPr txBox="true"/>
          <p:nvPr/>
        </p:nvSpPr>
        <p:spPr>
          <a:xfrm rot="0">
            <a:off x="1610133" y="4452910"/>
            <a:ext cx="839843" cy="747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6"/>
              </a:lnSpc>
              <a:spcBef>
                <a:spcPct val="0"/>
              </a:spcBef>
            </a:pPr>
            <a:r>
              <a:rPr lang="en-US" sz="726" spc="-10">
                <a:solidFill>
                  <a:srgbClr val="FFFFFF"/>
                </a:solidFill>
                <a:latin typeface="Clear Sans Regular Bold"/>
              </a:rPr>
              <a:t>Dropping Row Id and Rating Num before combining train and test data to do preprocessing at one go</a:t>
            </a:r>
          </a:p>
        </p:txBody>
      </p:sp>
      <p:pic>
        <p:nvPicPr>
          <p:cNvPr name="Picture 37" id="37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660780" y="2682554"/>
            <a:ext cx="972621" cy="718523"/>
          </a:xfrm>
          <a:prstGeom prst="rect">
            <a:avLst/>
          </a:prstGeom>
        </p:spPr>
      </p:pic>
      <p:sp>
        <p:nvSpPr>
          <p:cNvPr name="TextBox 38" id="38"/>
          <p:cNvSpPr txBox="true"/>
          <p:nvPr/>
        </p:nvSpPr>
        <p:spPr>
          <a:xfrm rot="0">
            <a:off x="5783002" y="2695437"/>
            <a:ext cx="677338" cy="724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7"/>
              </a:lnSpc>
            </a:pPr>
            <a:r>
              <a:rPr lang="en-US" sz="712" spc="-10">
                <a:solidFill>
                  <a:srgbClr val="FFFFFF"/>
                </a:solidFill>
                <a:latin typeface="Clear Sans Regular Bold"/>
              </a:rPr>
              <a:t>Selecting Categorical Features to be passes in as Cat Features</a:t>
            </a:r>
          </a:p>
          <a:p>
            <a:pPr algn="ctr">
              <a:lnSpc>
                <a:spcPts val="997"/>
              </a:lnSpc>
              <a:spcBef>
                <a:spcPct val="0"/>
              </a:spcBef>
            </a:pPr>
          </a:p>
        </p:txBody>
      </p:sp>
      <p:sp>
        <p:nvSpPr>
          <p:cNvPr name="AutoShape 39" id="39"/>
          <p:cNvSpPr/>
          <p:nvPr/>
        </p:nvSpPr>
        <p:spPr>
          <a:xfrm rot="-10800000">
            <a:off x="1998948" y="2842206"/>
            <a:ext cx="1493811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 rot="5400000">
            <a:off x="8268789" y="4469740"/>
            <a:ext cx="567380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1" id="41"/>
          <p:cNvSpPr/>
          <p:nvPr/>
        </p:nvSpPr>
        <p:spPr>
          <a:xfrm rot="5400000">
            <a:off x="8285352" y="5607393"/>
            <a:ext cx="502996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2" id="42"/>
          <p:cNvSpPr txBox="true"/>
          <p:nvPr/>
        </p:nvSpPr>
        <p:spPr>
          <a:xfrm rot="0">
            <a:off x="327228" y="6583680"/>
            <a:ext cx="4334465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5"/>
              </a:lnSpc>
            </a:pPr>
            <a:r>
              <a:rPr lang="en-US" sz="1363" spc="13">
                <a:solidFill>
                  <a:srgbClr val="000000"/>
                </a:solidFill>
                <a:latin typeface="Montserrat Bold"/>
              </a:rPr>
              <a:t>*The main challenge was to deal with so many variables (~800) under given constraints.</a:t>
            </a:r>
          </a:p>
        </p:txBody>
      </p:sp>
      <p:pic>
        <p:nvPicPr>
          <p:cNvPr name="Picture 43" id="43"/>
          <p:cNvPicPr>
            <a:picLocks noChangeAspect="true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9298061">
            <a:off x="-516089" y="-1174161"/>
            <a:ext cx="3878031" cy="3878031"/>
          </a:xfrm>
          <a:prstGeom prst="rect">
            <a:avLst/>
          </a:prstGeom>
        </p:spPr>
      </p:pic>
      <p:pic>
        <p:nvPicPr>
          <p:cNvPr name="Picture 44" id="44"/>
          <p:cNvPicPr>
            <a:picLocks noChangeAspect="true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50670" y="1783725"/>
            <a:ext cx="356060" cy="356060"/>
          </a:xfrm>
          <a:prstGeom prst="rect">
            <a:avLst/>
          </a:prstGeom>
        </p:spPr>
      </p:pic>
      <p:sp>
        <p:nvSpPr>
          <p:cNvPr name="TextBox 45" id="45"/>
          <p:cNvSpPr txBox="true"/>
          <p:nvPr/>
        </p:nvSpPr>
        <p:spPr>
          <a:xfrm rot="0">
            <a:off x="700502" y="1865120"/>
            <a:ext cx="256396" cy="196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4"/>
              </a:lnSpc>
            </a:pPr>
            <a:r>
              <a:rPr lang="en-US" sz="595" spc="-8">
                <a:solidFill>
                  <a:srgbClr val="FFFFFF"/>
                </a:solidFill>
                <a:latin typeface="Clear Sans Regular Bold"/>
              </a:rPr>
              <a:t>KDE</a:t>
            </a:r>
          </a:p>
          <a:p>
            <a:pPr algn="ctr">
              <a:lnSpc>
                <a:spcPts val="834"/>
              </a:lnSpc>
              <a:spcBef>
                <a:spcPct val="0"/>
              </a:spcBef>
            </a:pPr>
            <a:r>
              <a:rPr lang="en-US" sz="595" spc="-8">
                <a:solidFill>
                  <a:srgbClr val="FFFFFF"/>
                </a:solidFill>
                <a:latin typeface="Clear Sans Regular Bold"/>
              </a:rPr>
              <a:t>Plots</a:t>
            </a:r>
          </a:p>
        </p:txBody>
      </p:sp>
      <p:sp>
        <p:nvSpPr>
          <p:cNvPr name="AutoShape 46" id="46"/>
          <p:cNvSpPr/>
          <p:nvPr/>
        </p:nvSpPr>
        <p:spPr>
          <a:xfrm rot="-5400000">
            <a:off x="1777138" y="4186050"/>
            <a:ext cx="477258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47" id="47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43051" y="3253746"/>
            <a:ext cx="945433" cy="698438"/>
          </a:xfrm>
          <a:prstGeom prst="rect">
            <a:avLst/>
          </a:prstGeom>
        </p:spPr>
      </p:pic>
      <p:sp>
        <p:nvSpPr>
          <p:cNvPr name="TextBox 48" id="48"/>
          <p:cNvSpPr txBox="true"/>
          <p:nvPr/>
        </p:nvSpPr>
        <p:spPr>
          <a:xfrm rot="0">
            <a:off x="1618636" y="3323142"/>
            <a:ext cx="760624" cy="540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9"/>
              </a:lnSpc>
              <a:spcBef>
                <a:spcPct val="0"/>
              </a:spcBef>
            </a:pPr>
            <a:r>
              <a:rPr lang="en-US" sz="799" spc="-11">
                <a:solidFill>
                  <a:srgbClr val="FFFFFF"/>
                </a:solidFill>
                <a:latin typeface="Clear Sans Regular Bold"/>
              </a:rPr>
              <a:t>Dropped Columns with 100% NaN values</a:t>
            </a:r>
          </a:p>
        </p:txBody>
      </p:sp>
      <p:sp>
        <p:nvSpPr>
          <p:cNvPr name="AutoShape 49" id="49"/>
          <p:cNvSpPr/>
          <p:nvPr/>
        </p:nvSpPr>
        <p:spPr>
          <a:xfrm rot="5400000">
            <a:off x="1804352" y="3044780"/>
            <a:ext cx="417768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0" id="50"/>
          <p:cNvSpPr/>
          <p:nvPr/>
        </p:nvSpPr>
        <p:spPr>
          <a:xfrm rot="5400000">
            <a:off x="2979682" y="3326709"/>
            <a:ext cx="997581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1" id="51"/>
          <p:cNvSpPr/>
          <p:nvPr/>
        </p:nvSpPr>
        <p:spPr>
          <a:xfrm rot="-5400000">
            <a:off x="3304354" y="5886288"/>
            <a:ext cx="348236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2" id="52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965806" y="4997653"/>
            <a:ext cx="1025332" cy="757464"/>
          </a:xfrm>
          <a:prstGeom prst="rect">
            <a:avLst/>
          </a:prstGeom>
        </p:spPr>
      </p:pic>
      <p:sp>
        <p:nvSpPr>
          <p:cNvPr name="TextBox 53" id="53"/>
          <p:cNvSpPr txBox="true"/>
          <p:nvPr/>
        </p:nvSpPr>
        <p:spPr>
          <a:xfrm rot="0">
            <a:off x="3051016" y="5035506"/>
            <a:ext cx="854912" cy="676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9"/>
              </a:lnSpc>
              <a:spcBef>
                <a:spcPct val="0"/>
              </a:spcBef>
            </a:pPr>
            <a:r>
              <a:rPr lang="en-US" sz="799" spc="-11">
                <a:solidFill>
                  <a:srgbClr val="FFFFFF"/>
                </a:solidFill>
                <a:latin typeface="Clear Sans Regular Bold"/>
              </a:rPr>
              <a:t> Applying Quantile Transformer on certain 'Derived' and 'Ratio' Columns</a:t>
            </a:r>
          </a:p>
        </p:txBody>
      </p:sp>
      <p:pic>
        <p:nvPicPr>
          <p:cNvPr name="Picture 54" id="54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449119" y="4605812"/>
            <a:ext cx="913624" cy="674939"/>
          </a:xfrm>
          <a:prstGeom prst="rect">
            <a:avLst/>
          </a:prstGeom>
        </p:spPr>
      </p:pic>
      <p:sp>
        <p:nvSpPr>
          <p:cNvPr name="TextBox 55" id="55"/>
          <p:cNvSpPr txBox="true"/>
          <p:nvPr/>
        </p:nvSpPr>
        <p:spPr>
          <a:xfrm rot="0">
            <a:off x="4489665" y="4586762"/>
            <a:ext cx="832531" cy="802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5"/>
              </a:lnSpc>
            </a:pPr>
            <a:r>
              <a:rPr lang="en-US" sz="675" spc="-10">
                <a:solidFill>
                  <a:srgbClr val="FFFFFF"/>
                </a:solidFill>
                <a:latin typeface="Clear Sans Regular Bold"/>
              </a:rPr>
              <a:t>Converted columns with multimodal distribution</a:t>
            </a:r>
          </a:p>
          <a:p>
            <a:pPr algn="ctr">
              <a:lnSpc>
                <a:spcPts val="945"/>
              </a:lnSpc>
            </a:pPr>
            <a:r>
              <a:rPr lang="en-US" sz="675" spc="-10">
                <a:solidFill>
                  <a:srgbClr val="FFFFFF"/>
                </a:solidFill>
                <a:latin typeface="Clear Sans Regular Bold"/>
              </a:rPr>
              <a:t> to object type</a:t>
            </a:r>
          </a:p>
          <a:p>
            <a:pPr algn="ctr">
              <a:lnSpc>
                <a:spcPts val="945"/>
              </a:lnSpc>
            </a:pPr>
            <a:r>
              <a:rPr lang="en-US" sz="675" spc="-10">
                <a:solidFill>
                  <a:srgbClr val="FFFFFF"/>
                </a:solidFill>
                <a:latin typeface="Clear Sans Regular Bold"/>
              </a:rPr>
              <a:t>and Label Encoding them</a:t>
            </a:r>
          </a:p>
          <a:p>
            <a:pPr algn="ctr">
              <a:lnSpc>
                <a:spcPts val="945"/>
              </a:lnSpc>
              <a:spcBef>
                <a:spcPct val="0"/>
              </a:spcBef>
            </a:pPr>
          </a:p>
        </p:txBody>
      </p:sp>
      <p:pic>
        <p:nvPicPr>
          <p:cNvPr name="Picture 56" id="56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489665" y="3440272"/>
            <a:ext cx="835960" cy="617566"/>
          </a:xfrm>
          <a:prstGeom prst="rect">
            <a:avLst/>
          </a:prstGeom>
        </p:spPr>
      </p:pic>
      <p:sp>
        <p:nvSpPr>
          <p:cNvPr name="TextBox 57" id="57"/>
          <p:cNvSpPr txBox="true"/>
          <p:nvPr/>
        </p:nvSpPr>
        <p:spPr>
          <a:xfrm rot="0">
            <a:off x="4519471" y="3531633"/>
            <a:ext cx="776348" cy="502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7"/>
              </a:lnSpc>
            </a:pPr>
            <a:r>
              <a:rPr lang="en-US" sz="726" spc="-10">
                <a:solidFill>
                  <a:srgbClr val="FFFFFF"/>
                </a:solidFill>
                <a:latin typeface="Clear Sans Regular Bold"/>
              </a:rPr>
              <a:t>Label Encoding the inherently 'Object' Type Columns</a:t>
            </a:r>
          </a:p>
          <a:p>
            <a:pPr algn="ctr">
              <a:lnSpc>
                <a:spcPts val="1017"/>
              </a:lnSpc>
              <a:spcBef>
                <a:spcPct val="0"/>
              </a:spcBef>
            </a:pPr>
          </a:p>
        </p:txBody>
      </p:sp>
      <p:pic>
        <p:nvPicPr>
          <p:cNvPr name="Picture 58" id="58"/>
          <p:cNvPicPr>
            <a:picLocks noChangeAspect="true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965806" y="3839787"/>
            <a:ext cx="1025332" cy="757464"/>
          </a:xfrm>
          <a:prstGeom prst="rect">
            <a:avLst/>
          </a:prstGeom>
        </p:spPr>
      </p:pic>
      <p:sp>
        <p:nvSpPr>
          <p:cNvPr name="TextBox 59" id="59"/>
          <p:cNvSpPr txBox="true"/>
          <p:nvPr/>
        </p:nvSpPr>
        <p:spPr>
          <a:xfrm rot="0">
            <a:off x="3051016" y="3938695"/>
            <a:ext cx="854912" cy="540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9"/>
              </a:lnSpc>
            </a:pPr>
            <a:r>
              <a:rPr lang="en-US" sz="799" spc="-11">
                <a:solidFill>
                  <a:srgbClr val="FFFFFF"/>
                </a:solidFill>
                <a:latin typeface="Clear Sans Regular Bold"/>
              </a:rPr>
              <a:t>Simple mean value imputation</a:t>
            </a:r>
          </a:p>
          <a:p>
            <a:pPr algn="ctr">
              <a:lnSpc>
                <a:spcPts val="1119"/>
              </a:lnSpc>
            </a:pPr>
            <a:r>
              <a:rPr lang="en-US" sz="799" spc="-11">
                <a:solidFill>
                  <a:srgbClr val="FFFFFF"/>
                </a:solidFill>
                <a:latin typeface="Clear Sans Regular"/>
              </a:rPr>
              <a:t>for rest of columns</a:t>
            </a:r>
          </a:p>
          <a:p>
            <a:pPr algn="ctr">
              <a:lnSpc>
                <a:spcPts val="1119"/>
              </a:lnSpc>
              <a:spcBef>
                <a:spcPct val="0"/>
              </a:spcBef>
            </a:pPr>
            <a:r>
              <a:rPr lang="en-US" sz="799" spc="-11">
                <a:solidFill>
                  <a:srgbClr val="FFFFFF"/>
                </a:solidFill>
                <a:latin typeface="Clear Sans Regular"/>
              </a:rPr>
              <a:t>having NaN values</a:t>
            </a:r>
          </a:p>
        </p:txBody>
      </p:sp>
      <p:sp>
        <p:nvSpPr>
          <p:cNvPr name="AutoShape 60" id="60"/>
          <p:cNvSpPr/>
          <p:nvPr/>
        </p:nvSpPr>
        <p:spPr>
          <a:xfrm rot="-10800000">
            <a:off x="3478472" y="6046118"/>
            <a:ext cx="1427459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1" id="61"/>
          <p:cNvSpPr/>
          <p:nvPr/>
        </p:nvSpPr>
        <p:spPr>
          <a:xfrm rot="-5400000">
            <a:off x="4516104" y="5656291"/>
            <a:ext cx="779654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2" id="62"/>
          <p:cNvSpPr/>
          <p:nvPr/>
        </p:nvSpPr>
        <p:spPr>
          <a:xfrm rot="-5389243">
            <a:off x="4632799" y="4317537"/>
            <a:ext cx="547977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3" id="63"/>
          <p:cNvSpPr/>
          <p:nvPr/>
        </p:nvSpPr>
        <p:spPr>
          <a:xfrm rot="-10742992">
            <a:off x="4876746" y="3021028"/>
            <a:ext cx="784088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4" id="64"/>
          <p:cNvSpPr/>
          <p:nvPr/>
        </p:nvSpPr>
        <p:spPr>
          <a:xfrm rot="5400000">
            <a:off x="4682204" y="3217100"/>
            <a:ext cx="417768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5" id="65"/>
          <p:cNvSpPr/>
          <p:nvPr/>
        </p:nvSpPr>
        <p:spPr>
          <a:xfrm rot="59924">
            <a:off x="4891585" y="3020824"/>
            <a:ext cx="769254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66" id="66"/>
          <p:cNvSpPr/>
          <p:nvPr/>
        </p:nvSpPr>
        <p:spPr>
          <a:xfrm rot="5400000">
            <a:off x="5953913" y="4804475"/>
            <a:ext cx="357780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1807" t="45902" r="58483" b="27094"/>
          <a:stretch>
            <a:fillRect/>
          </a:stretch>
        </p:blipFill>
        <p:spPr>
          <a:xfrm flipH="false" flipV="false" rot="0">
            <a:off x="5937104" y="98542"/>
            <a:ext cx="3695899" cy="1265955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357974" y="1735973"/>
            <a:ext cx="9020644" cy="5467009"/>
            <a:chOff x="0" y="0"/>
            <a:chExt cx="2196984" cy="1331494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2196984" cy="1331494"/>
            </a:xfrm>
            <a:custGeom>
              <a:avLst/>
              <a:gdLst/>
              <a:ahLst/>
              <a:cxnLst/>
              <a:rect r="r" b="b" t="t" l="l"/>
              <a:pathLst>
                <a:path h="1331494" w="2196984">
                  <a:moveTo>
                    <a:pt x="2072524" y="1331494"/>
                  </a:moveTo>
                  <a:lnTo>
                    <a:pt x="124460" y="1331494"/>
                  </a:lnTo>
                  <a:cubicBezTo>
                    <a:pt x="55880" y="1331494"/>
                    <a:pt x="0" y="1275614"/>
                    <a:pt x="0" y="120703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72524" y="0"/>
                  </a:lnTo>
                  <a:cubicBezTo>
                    <a:pt x="2141104" y="0"/>
                    <a:pt x="2196984" y="55880"/>
                    <a:pt x="2196984" y="124460"/>
                  </a:cubicBezTo>
                  <a:lnTo>
                    <a:pt x="2196984" y="1207034"/>
                  </a:lnTo>
                  <a:cubicBezTo>
                    <a:pt x="2196984" y="1275614"/>
                    <a:pt x="2141104" y="1331494"/>
                    <a:pt x="2072524" y="1331494"/>
                  </a:cubicBezTo>
                  <a:close/>
                </a:path>
              </a:pathLst>
            </a:custGeom>
            <a:solidFill>
              <a:srgbClr val="F1F0F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639950" y="-3688973"/>
            <a:ext cx="6577054" cy="4590583"/>
            <a:chOff x="0" y="0"/>
            <a:chExt cx="8769405" cy="6120778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4384703" cy="6120778"/>
            </a:xfrm>
            <a:prstGeom prst="rect">
              <a:avLst/>
            </a:prstGeom>
          </p:spPr>
        </p:pic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4384703" y="0"/>
              <a:ext cx="4384703" cy="6120778"/>
            </a:xfrm>
            <a:prstGeom prst="rect">
              <a:avLst/>
            </a:prstGeom>
          </p:spPr>
        </p:pic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rcRect l="0" t="3553" r="0" b="0"/>
          <a:stretch>
            <a:fillRect/>
          </a:stretch>
        </p:blipFill>
        <p:spPr>
          <a:xfrm flipH="false" flipV="false" rot="0">
            <a:off x="539942" y="1849064"/>
            <a:ext cx="8656707" cy="5240826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668378" y="1326398"/>
            <a:ext cx="8416843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9"/>
              </a:lnSpc>
            </a:pPr>
            <a:r>
              <a:rPr lang="en-US" sz="2457" spc="23">
                <a:solidFill>
                  <a:srgbClr val="000000"/>
                </a:solidFill>
                <a:latin typeface="Telegraf Bold"/>
              </a:rPr>
              <a:t>Top 40 Features 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1807" t="45902" r="58483" b="27094"/>
          <a:stretch>
            <a:fillRect/>
          </a:stretch>
        </p:blipFill>
        <p:spPr>
          <a:xfrm flipH="false" flipV="false" rot="0">
            <a:off x="5937104" y="98542"/>
            <a:ext cx="3695899" cy="126595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759288" y="1943381"/>
            <a:ext cx="8235023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 spc="23">
                <a:solidFill>
                  <a:srgbClr val="000000"/>
                </a:solidFill>
                <a:latin typeface="Telegraf Bold"/>
              </a:rPr>
              <a:t>Comparing Results of Various Models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366146" y="2771468"/>
            <a:ext cx="3024960" cy="907573"/>
            <a:chOff x="0" y="0"/>
            <a:chExt cx="2201127" cy="66040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2201127" cy="660400"/>
            </a:xfrm>
            <a:custGeom>
              <a:avLst/>
              <a:gdLst/>
              <a:ahLst/>
              <a:cxnLst/>
              <a:rect r="r" b="b" t="t" l="l"/>
              <a:pathLst>
                <a:path h="660400" w="2201127">
                  <a:moveTo>
                    <a:pt x="207666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76667" y="0"/>
                  </a:lnTo>
                  <a:cubicBezTo>
                    <a:pt x="2145247" y="0"/>
                    <a:pt x="2201127" y="55880"/>
                    <a:pt x="2201127" y="124460"/>
                  </a:cubicBezTo>
                  <a:lnTo>
                    <a:pt x="2201127" y="535940"/>
                  </a:lnTo>
                  <a:cubicBezTo>
                    <a:pt x="2201127" y="604520"/>
                    <a:pt x="2145247" y="660400"/>
                    <a:pt x="2076667" y="660400"/>
                  </a:cubicBezTo>
                  <a:close/>
                </a:path>
              </a:pathLst>
            </a:custGeom>
            <a:solidFill>
              <a:srgbClr val="C80806">
                <a:alpha val="94902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591660" y="2981154"/>
            <a:ext cx="2573932" cy="24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99"/>
              </a:lnSpc>
            </a:pPr>
            <a:r>
              <a:rPr lang="en-US" sz="1583" spc="15">
                <a:solidFill>
                  <a:srgbClr val="FAFAFA"/>
                </a:solidFill>
                <a:latin typeface="Telegraf Bold"/>
              </a:rPr>
              <a:t>XGBoost Model Results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-2009947" y="-4110195"/>
            <a:ext cx="7428935" cy="5185171"/>
            <a:chOff x="0" y="0"/>
            <a:chExt cx="9905247" cy="6913561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4952624" cy="6913561"/>
            </a:xfrm>
            <a:prstGeom prst="rect">
              <a:avLst/>
            </a:prstGeom>
          </p:spPr>
        </p:pic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4952624" y="0"/>
              <a:ext cx="4952624" cy="6913561"/>
            </a:xfrm>
            <a:prstGeom prst="rect">
              <a:avLst/>
            </a:prstGeom>
          </p:spPr>
        </p:pic>
      </p:grpSp>
      <p:grpSp>
        <p:nvGrpSpPr>
          <p:cNvPr name="Group 10" id="10"/>
          <p:cNvGrpSpPr/>
          <p:nvPr/>
        </p:nvGrpSpPr>
        <p:grpSpPr>
          <a:xfrm rot="0">
            <a:off x="1366146" y="3459830"/>
            <a:ext cx="3024960" cy="907573"/>
            <a:chOff x="0" y="0"/>
            <a:chExt cx="2201127" cy="660400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2201127" cy="660400"/>
            </a:xfrm>
            <a:custGeom>
              <a:avLst/>
              <a:gdLst/>
              <a:ahLst/>
              <a:cxnLst/>
              <a:rect r="r" b="b" t="t" l="l"/>
              <a:pathLst>
                <a:path h="660400" w="2201127">
                  <a:moveTo>
                    <a:pt x="207666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76667" y="0"/>
                  </a:lnTo>
                  <a:cubicBezTo>
                    <a:pt x="2145247" y="0"/>
                    <a:pt x="2201127" y="55880"/>
                    <a:pt x="2201127" y="124460"/>
                  </a:cubicBezTo>
                  <a:lnTo>
                    <a:pt x="2201127" y="535940"/>
                  </a:lnTo>
                  <a:cubicBezTo>
                    <a:pt x="2201127" y="604520"/>
                    <a:pt x="2145247" y="660400"/>
                    <a:pt x="2076667" y="660400"/>
                  </a:cubicBezTo>
                  <a:close/>
                </a:path>
              </a:pathLst>
            </a:custGeom>
            <a:solidFill>
              <a:srgbClr val="F8F4EB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636341" y="3669516"/>
            <a:ext cx="2484570" cy="478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99"/>
              </a:lnSpc>
            </a:pPr>
            <a:r>
              <a:rPr lang="en-US" sz="1583" spc="15">
                <a:solidFill>
                  <a:srgbClr val="000000"/>
                </a:solidFill>
                <a:latin typeface="Telegraf Bold"/>
              </a:rPr>
              <a:t>Validation R2 Score : 0.30095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5376379" y="2771468"/>
            <a:ext cx="3024960" cy="907573"/>
            <a:chOff x="0" y="0"/>
            <a:chExt cx="2201127" cy="660400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2201127" cy="660400"/>
            </a:xfrm>
            <a:custGeom>
              <a:avLst/>
              <a:gdLst/>
              <a:ahLst/>
              <a:cxnLst/>
              <a:rect r="r" b="b" t="t" l="l"/>
              <a:pathLst>
                <a:path h="660400" w="2201127">
                  <a:moveTo>
                    <a:pt x="207666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76667" y="0"/>
                  </a:lnTo>
                  <a:cubicBezTo>
                    <a:pt x="2145247" y="0"/>
                    <a:pt x="2201127" y="55880"/>
                    <a:pt x="2201127" y="124460"/>
                  </a:cubicBezTo>
                  <a:lnTo>
                    <a:pt x="2201127" y="535940"/>
                  </a:lnTo>
                  <a:cubicBezTo>
                    <a:pt x="2201127" y="604520"/>
                    <a:pt x="2145247" y="660400"/>
                    <a:pt x="2076667" y="660400"/>
                  </a:cubicBezTo>
                  <a:close/>
                </a:path>
              </a:pathLst>
            </a:custGeom>
            <a:solidFill>
              <a:srgbClr val="C80806">
                <a:alpha val="94902"/>
              </a:srgbClr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5601893" y="2981154"/>
            <a:ext cx="2573932" cy="24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99"/>
              </a:lnSpc>
            </a:pPr>
            <a:r>
              <a:rPr lang="en-US" sz="1583" spc="15">
                <a:solidFill>
                  <a:srgbClr val="FAFAFA"/>
                </a:solidFill>
                <a:latin typeface="Telegraf Bold"/>
              </a:rPr>
              <a:t>CatBoost Model Results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5376379" y="3459830"/>
            <a:ext cx="3024960" cy="907573"/>
            <a:chOff x="0" y="0"/>
            <a:chExt cx="2201127" cy="660400"/>
          </a:xfrm>
        </p:grpSpPr>
        <p:sp>
          <p:nvSpPr>
            <p:cNvPr name="Freeform 17" id="17"/>
            <p:cNvSpPr/>
            <p:nvPr/>
          </p:nvSpPr>
          <p:spPr>
            <a:xfrm>
              <a:off x="0" y="0"/>
              <a:ext cx="2201127" cy="660400"/>
            </a:xfrm>
            <a:custGeom>
              <a:avLst/>
              <a:gdLst/>
              <a:ahLst/>
              <a:cxnLst/>
              <a:rect r="r" b="b" t="t" l="l"/>
              <a:pathLst>
                <a:path h="660400" w="2201127">
                  <a:moveTo>
                    <a:pt x="207666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76667" y="0"/>
                  </a:lnTo>
                  <a:cubicBezTo>
                    <a:pt x="2145247" y="0"/>
                    <a:pt x="2201127" y="55880"/>
                    <a:pt x="2201127" y="124460"/>
                  </a:cubicBezTo>
                  <a:lnTo>
                    <a:pt x="2201127" y="535940"/>
                  </a:lnTo>
                  <a:cubicBezTo>
                    <a:pt x="2201127" y="604520"/>
                    <a:pt x="2145247" y="660400"/>
                    <a:pt x="2076667" y="660400"/>
                  </a:cubicBezTo>
                  <a:close/>
                </a:path>
              </a:pathLst>
            </a:custGeom>
            <a:solidFill>
              <a:srgbClr val="F8F4EB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5646574" y="3669516"/>
            <a:ext cx="2484570" cy="478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99"/>
              </a:lnSpc>
            </a:pPr>
            <a:r>
              <a:rPr lang="en-US" sz="1583" spc="15">
                <a:solidFill>
                  <a:srgbClr val="000000"/>
                </a:solidFill>
                <a:latin typeface="Telegraf Bold"/>
              </a:rPr>
              <a:t>Validation R2 Score : 0.36722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352261" y="4732609"/>
            <a:ext cx="3024960" cy="907573"/>
            <a:chOff x="0" y="0"/>
            <a:chExt cx="2201127" cy="660400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2201127" cy="660400"/>
            </a:xfrm>
            <a:custGeom>
              <a:avLst/>
              <a:gdLst/>
              <a:ahLst/>
              <a:cxnLst/>
              <a:rect r="r" b="b" t="t" l="l"/>
              <a:pathLst>
                <a:path h="660400" w="2201127">
                  <a:moveTo>
                    <a:pt x="207666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76667" y="0"/>
                  </a:lnTo>
                  <a:cubicBezTo>
                    <a:pt x="2145247" y="0"/>
                    <a:pt x="2201127" y="55880"/>
                    <a:pt x="2201127" y="124460"/>
                  </a:cubicBezTo>
                  <a:lnTo>
                    <a:pt x="2201127" y="535940"/>
                  </a:lnTo>
                  <a:cubicBezTo>
                    <a:pt x="2201127" y="604520"/>
                    <a:pt x="2145247" y="660400"/>
                    <a:pt x="2076667" y="660400"/>
                  </a:cubicBezTo>
                  <a:close/>
                </a:path>
              </a:pathLst>
            </a:custGeom>
            <a:solidFill>
              <a:srgbClr val="C80806">
                <a:alpha val="94902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577776" y="4942295"/>
            <a:ext cx="2573932" cy="24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99"/>
              </a:lnSpc>
            </a:pPr>
            <a:r>
              <a:rPr lang="en-US" sz="1583" spc="15">
                <a:solidFill>
                  <a:srgbClr val="FAFAFA"/>
                </a:solidFill>
                <a:latin typeface="Telegraf Bold"/>
              </a:rPr>
              <a:t>LGBM Model Results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352261" y="5420972"/>
            <a:ext cx="3024960" cy="907573"/>
            <a:chOff x="0" y="0"/>
            <a:chExt cx="2201127" cy="660400"/>
          </a:xfrm>
        </p:grpSpPr>
        <p:sp>
          <p:nvSpPr>
            <p:cNvPr name="Freeform 23" id="23"/>
            <p:cNvSpPr/>
            <p:nvPr/>
          </p:nvSpPr>
          <p:spPr>
            <a:xfrm>
              <a:off x="0" y="0"/>
              <a:ext cx="2201127" cy="660400"/>
            </a:xfrm>
            <a:custGeom>
              <a:avLst/>
              <a:gdLst/>
              <a:ahLst/>
              <a:cxnLst/>
              <a:rect r="r" b="b" t="t" l="l"/>
              <a:pathLst>
                <a:path h="660400" w="2201127">
                  <a:moveTo>
                    <a:pt x="207666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76667" y="0"/>
                  </a:lnTo>
                  <a:cubicBezTo>
                    <a:pt x="2145247" y="0"/>
                    <a:pt x="2201127" y="55880"/>
                    <a:pt x="2201127" y="124460"/>
                  </a:cubicBezTo>
                  <a:lnTo>
                    <a:pt x="2201127" y="535940"/>
                  </a:lnTo>
                  <a:cubicBezTo>
                    <a:pt x="2201127" y="604520"/>
                    <a:pt x="2145247" y="660400"/>
                    <a:pt x="2076667" y="660400"/>
                  </a:cubicBezTo>
                  <a:close/>
                </a:path>
              </a:pathLst>
            </a:custGeom>
            <a:solidFill>
              <a:srgbClr val="F8F4EB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622457" y="5630658"/>
            <a:ext cx="2484570" cy="478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99"/>
              </a:lnSpc>
            </a:pPr>
            <a:r>
              <a:rPr lang="en-US" sz="1583" spc="15">
                <a:solidFill>
                  <a:srgbClr val="000000"/>
                </a:solidFill>
                <a:latin typeface="Telegraf Bold"/>
              </a:rPr>
              <a:t>Validation R2 Score : 0.32278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5362494" y="4732609"/>
            <a:ext cx="3024960" cy="907573"/>
            <a:chOff x="0" y="0"/>
            <a:chExt cx="2201127" cy="660400"/>
          </a:xfrm>
        </p:grpSpPr>
        <p:sp>
          <p:nvSpPr>
            <p:cNvPr name="Freeform 26" id="26"/>
            <p:cNvSpPr/>
            <p:nvPr/>
          </p:nvSpPr>
          <p:spPr>
            <a:xfrm>
              <a:off x="0" y="0"/>
              <a:ext cx="2201127" cy="660400"/>
            </a:xfrm>
            <a:custGeom>
              <a:avLst/>
              <a:gdLst/>
              <a:ahLst/>
              <a:cxnLst/>
              <a:rect r="r" b="b" t="t" l="l"/>
              <a:pathLst>
                <a:path h="660400" w="2201127">
                  <a:moveTo>
                    <a:pt x="207666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76667" y="0"/>
                  </a:lnTo>
                  <a:cubicBezTo>
                    <a:pt x="2145247" y="0"/>
                    <a:pt x="2201127" y="55880"/>
                    <a:pt x="2201127" y="124460"/>
                  </a:cubicBezTo>
                  <a:lnTo>
                    <a:pt x="2201127" y="535940"/>
                  </a:lnTo>
                  <a:cubicBezTo>
                    <a:pt x="2201127" y="604520"/>
                    <a:pt x="2145247" y="660400"/>
                    <a:pt x="2076667" y="660400"/>
                  </a:cubicBezTo>
                  <a:close/>
                </a:path>
              </a:pathLst>
            </a:custGeom>
            <a:solidFill>
              <a:srgbClr val="C80806">
                <a:alpha val="94902"/>
              </a:srgbClr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5543328" y="4825008"/>
            <a:ext cx="2573932" cy="478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99"/>
              </a:lnSpc>
            </a:pPr>
            <a:r>
              <a:rPr lang="en-US" sz="1583" spc="14">
                <a:solidFill>
                  <a:srgbClr val="FAFAFA"/>
                </a:solidFill>
                <a:latin typeface="Telegraf Bold"/>
              </a:rPr>
              <a:t>Stacking Results</a:t>
            </a:r>
          </a:p>
          <a:p>
            <a:pPr algn="ctr">
              <a:lnSpc>
                <a:spcPts val="1899"/>
              </a:lnSpc>
            </a:pPr>
            <a:r>
              <a:rPr lang="en-US" sz="1583" spc="15">
                <a:solidFill>
                  <a:srgbClr val="FAFAFA"/>
                </a:solidFill>
                <a:latin typeface="Telegraf Bold"/>
              </a:rPr>
              <a:t> ( Best Results )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5362494" y="5420972"/>
            <a:ext cx="3024960" cy="907573"/>
            <a:chOff x="0" y="0"/>
            <a:chExt cx="2201127" cy="660400"/>
          </a:xfrm>
        </p:grpSpPr>
        <p:sp>
          <p:nvSpPr>
            <p:cNvPr name="Freeform 29" id="29"/>
            <p:cNvSpPr/>
            <p:nvPr/>
          </p:nvSpPr>
          <p:spPr>
            <a:xfrm>
              <a:off x="0" y="0"/>
              <a:ext cx="2201127" cy="660400"/>
            </a:xfrm>
            <a:custGeom>
              <a:avLst/>
              <a:gdLst/>
              <a:ahLst/>
              <a:cxnLst/>
              <a:rect r="r" b="b" t="t" l="l"/>
              <a:pathLst>
                <a:path h="660400" w="2201127">
                  <a:moveTo>
                    <a:pt x="207666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76667" y="0"/>
                  </a:lnTo>
                  <a:cubicBezTo>
                    <a:pt x="2145247" y="0"/>
                    <a:pt x="2201127" y="55880"/>
                    <a:pt x="2201127" y="124460"/>
                  </a:cubicBezTo>
                  <a:lnTo>
                    <a:pt x="2201127" y="535940"/>
                  </a:lnTo>
                  <a:cubicBezTo>
                    <a:pt x="2201127" y="604520"/>
                    <a:pt x="2145247" y="660400"/>
                    <a:pt x="2076667" y="660400"/>
                  </a:cubicBezTo>
                  <a:close/>
                </a:path>
              </a:pathLst>
            </a:custGeom>
            <a:solidFill>
              <a:srgbClr val="F8F4EB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5632690" y="5630658"/>
            <a:ext cx="2484570" cy="478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99"/>
              </a:lnSpc>
            </a:pPr>
            <a:r>
              <a:rPr lang="en-US" sz="1583" spc="15">
                <a:solidFill>
                  <a:srgbClr val="000000"/>
                </a:solidFill>
                <a:latin typeface="Telegraf Bold"/>
              </a:rPr>
              <a:t>Validation R2 Score : 0.37708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1807" t="45902" r="58483" b="27094"/>
          <a:stretch>
            <a:fillRect/>
          </a:stretch>
        </p:blipFill>
        <p:spPr>
          <a:xfrm flipH="false" flipV="false" rot="0">
            <a:off x="5937104" y="98542"/>
            <a:ext cx="3695899" cy="126595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930239" y="3071312"/>
            <a:ext cx="5702764" cy="2238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39"/>
              </a:lnSpc>
            </a:pPr>
            <a:r>
              <a:rPr lang="en-US" sz="2699" spc="24">
                <a:solidFill>
                  <a:srgbClr val="000000"/>
                </a:solidFill>
                <a:latin typeface="Telegraf Bold"/>
              </a:rPr>
              <a:t>Future Areas of Improvement:</a:t>
            </a:r>
          </a:p>
          <a:p>
            <a:pPr algn="ctr">
              <a:lnSpc>
                <a:spcPts val="2879"/>
              </a:lnSpc>
            </a:pPr>
          </a:p>
          <a:p>
            <a:pPr algn="l">
              <a:lnSpc>
                <a:spcPts val="2879"/>
              </a:lnSpc>
            </a:pPr>
          </a:p>
          <a:p>
            <a:pPr>
              <a:lnSpc>
                <a:spcPts val="2160"/>
              </a:lnSpc>
            </a:pPr>
            <a:r>
              <a:rPr lang="en-US" sz="1800" spc="16">
                <a:solidFill>
                  <a:srgbClr val="000000"/>
                </a:solidFill>
                <a:latin typeface="Telegraf"/>
              </a:rPr>
              <a:t>- </a:t>
            </a:r>
            <a:r>
              <a:rPr lang="en-US" sz="1800" spc="16">
                <a:solidFill>
                  <a:srgbClr val="000000"/>
                </a:solidFill>
                <a:latin typeface="Telegraf Bold"/>
              </a:rPr>
              <a:t>Fine Tuning</a:t>
            </a:r>
            <a:r>
              <a:rPr lang="en-US" sz="1800" spc="16">
                <a:solidFill>
                  <a:srgbClr val="000000"/>
                </a:solidFill>
                <a:latin typeface="Telegraf"/>
              </a:rPr>
              <a:t> the </a:t>
            </a:r>
            <a:r>
              <a:rPr lang="en-US" sz="1800" spc="16">
                <a:solidFill>
                  <a:srgbClr val="000000"/>
                </a:solidFill>
                <a:latin typeface="Telegraf Bold"/>
              </a:rPr>
              <a:t>Models</a:t>
            </a:r>
          </a:p>
          <a:p>
            <a:pPr>
              <a:lnSpc>
                <a:spcPts val="2160"/>
              </a:lnSpc>
            </a:pPr>
            <a:r>
              <a:rPr lang="en-US" sz="1800" spc="16">
                <a:solidFill>
                  <a:srgbClr val="000000"/>
                </a:solidFill>
                <a:latin typeface="Telegraf"/>
              </a:rPr>
              <a:t>- More Meaningful </a:t>
            </a:r>
            <a:r>
              <a:rPr lang="en-US" sz="1800" spc="16">
                <a:solidFill>
                  <a:srgbClr val="000000"/>
                </a:solidFill>
                <a:latin typeface="Telegraf Bold"/>
              </a:rPr>
              <a:t>Feature Selection</a:t>
            </a:r>
          </a:p>
          <a:p>
            <a:pPr>
              <a:lnSpc>
                <a:spcPts val="2160"/>
              </a:lnSpc>
            </a:pPr>
            <a:r>
              <a:rPr lang="en-US" sz="1800" spc="16">
                <a:solidFill>
                  <a:srgbClr val="000000"/>
                </a:solidFill>
                <a:latin typeface="Telegraf"/>
              </a:rPr>
              <a:t>- More Meaningful </a:t>
            </a:r>
            <a:r>
              <a:rPr lang="en-US" sz="1800" spc="16">
                <a:solidFill>
                  <a:srgbClr val="000000"/>
                </a:solidFill>
                <a:latin typeface="Telegraf Bold"/>
              </a:rPr>
              <a:t>Feature Engineering</a:t>
            </a:r>
          </a:p>
          <a:p>
            <a:pPr>
              <a:lnSpc>
                <a:spcPts val="2160"/>
              </a:lnSpc>
            </a:pPr>
            <a:r>
              <a:rPr lang="en-US" sz="1800" spc="17">
                <a:solidFill>
                  <a:srgbClr val="000000"/>
                </a:solidFill>
                <a:latin typeface="Telegraf"/>
              </a:rPr>
              <a:t>- </a:t>
            </a:r>
            <a:r>
              <a:rPr lang="en-US" sz="1800" spc="17">
                <a:solidFill>
                  <a:srgbClr val="000000"/>
                </a:solidFill>
                <a:latin typeface="Telegraf Bold"/>
              </a:rPr>
              <a:t>Clustering</a:t>
            </a:r>
            <a:r>
              <a:rPr lang="en-US" sz="1800" spc="17">
                <a:solidFill>
                  <a:srgbClr val="000000"/>
                </a:solidFill>
                <a:latin typeface="Telegraf"/>
              </a:rPr>
              <a:t> the Data and </a:t>
            </a:r>
            <a:r>
              <a:rPr lang="en-US" sz="1800" spc="17">
                <a:solidFill>
                  <a:srgbClr val="000000"/>
                </a:solidFill>
                <a:latin typeface="Telegraf Bold"/>
              </a:rPr>
              <a:t>assigning</a:t>
            </a:r>
            <a:r>
              <a:rPr lang="en-US" sz="1800" spc="17">
                <a:solidFill>
                  <a:srgbClr val="000000"/>
                </a:solidFill>
                <a:latin typeface="Telegraf"/>
              </a:rPr>
              <a:t> them a label 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976888" y="1074976"/>
            <a:ext cx="5416816" cy="62589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1807" t="45902" r="58483" b="27094"/>
          <a:stretch>
            <a:fillRect/>
          </a:stretch>
        </p:blipFill>
        <p:spPr>
          <a:xfrm flipH="false" flipV="false" rot="0">
            <a:off x="5937104" y="98542"/>
            <a:ext cx="3695899" cy="126595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250289" y="2220736"/>
            <a:ext cx="8235023" cy="461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 spc="21">
                <a:solidFill>
                  <a:srgbClr val="000000"/>
                </a:solidFill>
                <a:latin typeface="Telegraf Bold"/>
              </a:rPr>
              <a:t>Technology/Tool Stack Used:</a:t>
            </a:r>
          </a:p>
          <a:p>
            <a:pPr algn="ctr">
              <a:lnSpc>
                <a:spcPts val="2879"/>
              </a:lnSpc>
            </a:pPr>
          </a:p>
          <a:p>
            <a:pPr algn="ctr">
              <a:lnSpc>
                <a:spcPts val="2879"/>
              </a:lnSpc>
            </a:pPr>
          </a:p>
          <a:p>
            <a:pPr algn="l">
              <a:lnSpc>
                <a:spcPts val="2879"/>
              </a:lnSpc>
            </a:pPr>
          </a:p>
          <a:p>
            <a:pPr algn="ctr">
              <a:lnSpc>
                <a:spcPts val="2160"/>
              </a:lnSpc>
            </a:pPr>
            <a:r>
              <a:rPr lang="en-US" sz="1800" spc="16">
                <a:solidFill>
                  <a:srgbClr val="000000"/>
                </a:solidFill>
                <a:latin typeface="Telegraf"/>
              </a:rPr>
              <a:t>- Pandas, Numpy, Matplot-Lib</a:t>
            </a:r>
          </a:p>
          <a:p>
            <a:pPr algn="ctr">
              <a:lnSpc>
                <a:spcPts val="2160"/>
              </a:lnSpc>
            </a:pPr>
            <a:r>
              <a:rPr lang="en-US" sz="1800" spc="16">
                <a:solidFill>
                  <a:srgbClr val="000000"/>
                </a:solidFill>
                <a:latin typeface="Telegraf"/>
              </a:rPr>
              <a:t>- tqdm</a:t>
            </a:r>
          </a:p>
          <a:p>
            <a:pPr algn="ctr">
              <a:lnSpc>
                <a:spcPts val="2160"/>
              </a:lnSpc>
            </a:pPr>
            <a:r>
              <a:rPr lang="en-US" sz="1800" spc="16">
                <a:solidFill>
                  <a:srgbClr val="000000"/>
                </a:solidFill>
                <a:latin typeface="Telegraf"/>
              </a:rPr>
              <a:t>- sklearn</a:t>
            </a:r>
          </a:p>
          <a:p>
            <a:pPr algn="ctr">
              <a:lnSpc>
                <a:spcPts val="2160"/>
              </a:lnSpc>
            </a:pPr>
            <a:r>
              <a:rPr lang="en-US" sz="1800" spc="16">
                <a:solidFill>
                  <a:srgbClr val="000000"/>
                </a:solidFill>
                <a:latin typeface="Telegraf"/>
              </a:rPr>
              <a:t>- XGBoost, CatBoost, LGBM</a:t>
            </a:r>
          </a:p>
          <a:p>
            <a:pPr algn="ctr">
              <a:lnSpc>
                <a:spcPts val="2160"/>
              </a:lnSpc>
            </a:pPr>
          </a:p>
          <a:p>
            <a:pPr algn="ctr">
              <a:lnSpc>
                <a:spcPts val="2160"/>
              </a:lnSpc>
            </a:pPr>
          </a:p>
          <a:p>
            <a:pPr algn="ctr">
              <a:lnSpc>
                <a:spcPts val="2160"/>
              </a:lnSpc>
            </a:pPr>
          </a:p>
          <a:p>
            <a:pPr algn="ctr">
              <a:lnSpc>
                <a:spcPts val="2160"/>
              </a:lnSpc>
            </a:pPr>
          </a:p>
          <a:p>
            <a:pPr algn="ctr">
              <a:lnSpc>
                <a:spcPts val="2160"/>
              </a:lnSpc>
            </a:pPr>
          </a:p>
          <a:p>
            <a:pPr algn="ctr">
              <a:lnSpc>
                <a:spcPts val="2160"/>
              </a:lnSpc>
            </a:pPr>
          </a:p>
          <a:p>
            <a:pPr algn="ctr">
              <a:lnSpc>
                <a:spcPts val="2160"/>
              </a:lnSpc>
            </a:pPr>
          </a:p>
          <a:p>
            <a:pPr algn="r">
              <a:lnSpc>
                <a:spcPts val="1680"/>
              </a:lnSpc>
            </a:pPr>
            <a:r>
              <a:rPr lang="en-US" sz="1400" spc="13">
                <a:solidFill>
                  <a:srgbClr val="000000"/>
                </a:solidFill>
                <a:latin typeface="Montserrat Bold"/>
              </a:rPr>
              <a:t>*All of the code has been written in Python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1852117" y="-636608"/>
            <a:ext cx="4148256" cy="7951808"/>
            <a:chOff x="0" y="0"/>
            <a:chExt cx="5531007" cy="1060241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5531007" cy="6350844"/>
            </a:xfrm>
            <a:prstGeom prst="rect">
              <a:avLst/>
            </a:prstGeom>
          </p:spPr>
        </p:pic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4251566"/>
              <a:ext cx="5531007" cy="63508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DAFEaeYBzEA</dc:identifier>
  <dcterms:modified xsi:type="dcterms:W3CDTF">2011-08-01T06:04:30Z</dcterms:modified>
  <cp:revision>1</cp:revision>
  <dc:title>Sevilla Football_Heritage is Real</dc:title>
</cp:coreProperties>
</file>