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8" r:id="rId4"/>
    <p:sldId id="263" r:id="rId5"/>
    <p:sldId id="264" r:id="rId6"/>
    <p:sldId id="259" r:id="rId7"/>
    <p:sldId id="262" r:id="rId8"/>
    <p:sldId id="260" r:id="rId9"/>
    <p:sldId id="257" r:id="rId10"/>
    <p:sldId id="267" r:id="rId11"/>
    <p:sldId id="266" r:id="rId12"/>
    <p:sldId id="258" r:id="rId13"/>
    <p:sldId id="26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2EB626qLP95ES9KHY+2FnIBo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765"/>
    <a:srgbClr val="F59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83536" autoAdjust="0"/>
  </p:normalViewPr>
  <p:slideViewPr>
    <p:cSldViewPr snapToGrid="0">
      <p:cViewPr varScale="1">
        <p:scale>
          <a:sx n="85" d="100"/>
          <a:sy n="85" d="100"/>
        </p:scale>
        <p:origin x="893" y="48"/>
      </p:cViewPr>
      <p:guideLst>
        <p:guide pos="4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Carvalho" userId="493fc5cc-c631-4b4b-8891-2f4f2f4cc1df" providerId="ADAL" clId="{8A8C9937-CDBD-4DC2-863C-B7E37FF62E0F}"/>
    <pc:docChg chg="custSel addSld modSld sldOrd">
      <pc:chgData name="Allan Carvalho" userId="493fc5cc-c631-4b4b-8891-2f4f2f4cc1df" providerId="ADAL" clId="{8A8C9937-CDBD-4DC2-863C-B7E37FF62E0F}" dt="2022-01-18T09:32:43.640" v="310" actId="20577"/>
      <pc:docMkLst>
        <pc:docMk/>
      </pc:docMkLst>
      <pc:sldChg chg="modNotesTx">
        <pc:chgData name="Allan Carvalho" userId="493fc5cc-c631-4b4b-8891-2f4f2f4cc1df" providerId="ADAL" clId="{8A8C9937-CDBD-4DC2-863C-B7E37FF62E0F}" dt="2022-01-18T09:32:43.640" v="310" actId="20577"/>
        <pc:sldMkLst>
          <pc:docMk/>
          <pc:sldMk cId="0" sldId="257"/>
        </pc:sldMkLst>
      </pc:sldChg>
      <pc:sldChg chg="modSp mod">
        <pc:chgData name="Allan Carvalho" userId="493fc5cc-c631-4b4b-8891-2f4f2f4cc1df" providerId="ADAL" clId="{8A8C9937-CDBD-4DC2-863C-B7E37FF62E0F}" dt="2022-01-18T09:27:55.168" v="28" actId="1036"/>
        <pc:sldMkLst>
          <pc:docMk/>
          <pc:sldMk cId="0" sldId="258"/>
        </pc:sldMkLst>
        <pc:spChg chg="mod">
          <ac:chgData name="Allan Carvalho" userId="493fc5cc-c631-4b4b-8891-2f4f2f4cc1df" providerId="ADAL" clId="{8A8C9937-CDBD-4DC2-863C-B7E37FF62E0F}" dt="2022-01-18T09:27:31.329" v="18" actId="6549"/>
          <ac:spMkLst>
            <pc:docMk/>
            <pc:sldMk cId="0" sldId="258"/>
            <ac:spMk id="104" creationId="{00000000-0000-0000-0000-000000000000}"/>
          </ac:spMkLst>
        </pc:spChg>
        <pc:cxnChg chg="mod">
          <ac:chgData name="Allan Carvalho" userId="493fc5cc-c631-4b4b-8891-2f4f2f4cc1df" providerId="ADAL" clId="{8A8C9937-CDBD-4DC2-863C-B7E37FF62E0F}" dt="2022-01-18T09:27:55.168" v="28" actId="1036"/>
          <ac:cxnSpMkLst>
            <pc:docMk/>
            <pc:sldMk cId="0" sldId="258"/>
            <ac:cxnSpMk id="105" creationId="{00000000-0000-0000-0000-000000000000}"/>
          </ac:cxnSpMkLst>
        </pc:cxnChg>
      </pc:sldChg>
      <pc:sldChg chg="modSp add mod ord modNotesTx">
        <pc:chgData name="Allan Carvalho" userId="493fc5cc-c631-4b4b-8891-2f4f2f4cc1df" providerId="ADAL" clId="{8A8C9937-CDBD-4DC2-863C-B7E37FF62E0F}" dt="2022-01-18T09:32:22.106" v="227" actId="20577"/>
        <pc:sldMkLst>
          <pc:docMk/>
          <pc:sldMk cId="1069176415" sldId="262"/>
        </pc:sldMkLst>
        <pc:spChg chg="mod">
          <ac:chgData name="Allan Carvalho" userId="493fc5cc-c631-4b4b-8891-2f4f2f4cc1df" providerId="ADAL" clId="{8A8C9937-CDBD-4DC2-863C-B7E37FF62E0F}" dt="2022-01-18T09:29:59.650" v="154" actId="6549"/>
          <ac:spMkLst>
            <pc:docMk/>
            <pc:sldMk cId="1069176415" sldId="262"/>
            <ac:spMk id="133" creationId="{00000000-0000-0000-0000-000000000000}"/>
          </ac:spMkLst>
        </pc:spChg>
        <pc:cxnChg chg="mod">
          <ac:chgData name="Allan Carvalho" userId="493fc5cc-c631-4b4b-8891-2f4f2f4cc1df" providerId="ADAL" clId="{8A8C9937-CDBD-4DC2-863C-B7E37FF62E0F}" dt="2022-01-18T09:30:08.975" v="155" actId="14100"/>
          <ac:cxnSpMkLst>
            <pc:docMk/>
            <pc:sldMk cId="1069176415" sldId="262"/>
            <ac:cxnSpMk id="132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Count of Reviews According to Topics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795357451309124"/>
          <c:y val="0.10174697416252534"/>
          <c:w val="0.65130608795137079"/>
          <c:h val="0.823141024416086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Reviews</c:v>
                </c:pt>
              </c:strCache>
            </c:strRef>
          </c:tx>
          <c:spPr>
            <a:solidFill>
              <a:srgbClr val="F59120"/>
            </a:solidFill>
            <a:ln>
              <a:noFill/>
            </a:ln>
            <a:effectLst>
              <a:glow>
                <a:schemeClr val="accent2">
                  <a:satMod val="175000"/>
                  <a:alpha val="40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Material</c:v>
                </c:pt>
                <c:pt idx="1">
                  <c:v>Delivery and Customer Support</c:v>
                </c:pt>
                <c:pt idx="2">
                  <c:v>Components</c:v>
                </c:pt>
                <c:pt idx="3">
                  <c:v>Features</c:v>
                </c:pt>
                <c:pt idx="4">
                  <c:v>Design and Aesthetics</c:v>
                </c:pt>
                <c:pt idx="5">
                  <c:v>Dimensions</c:v>
                </c:pt>
                <c:pt idx="6">
                  <c:v>Installation</c:v>
                </c:pt>
                <c:pt idx="7">
                  <c:v>Price</c:v>
                </c:pt>
                <c:pt idx="8">
                  <c:v>Usability</c:v>
                </c:pt>
                <c:pt idx="9">
                  <c:v>Quality</c:v>
                </c:pt>
                <c:pt idx="10">
                  <c:v>Functionality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155</c:v>
                </c:pt>
                <c:pt idx="1">
                  <c:v>179</c:v>
                </c:pt>
                <c:pt idx="2">
                  <c:v>274</c:v>
                </c:pt>
                <c:pt idx="3">
                  <c:v>313</c:v>
                </c:pt>
                <c:pt idx="4">
                  <c:v>650</c:v>
                </c:pt>
                <c:pt idx="5">
                  <c:v>695</c:v>
                </c:pt>
                <c:pt idx="6">
                  <c:v>762</c:v>
                </c:pt>
                <c:pt idx="7">
                  <c:v>854</c:v>
                </c:pt>
                <c:pt idx="8">
                  <c:v>1229</c:v>
                </c:pt>
                <c:pt idx="9">
                  <c:v>2177</c:v>
                </c:pt>
                <c:pt idx="10">
                  <c:v>2538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9-4727-B87E-1D78B27693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75896367"/>
        <c:axId val="1575905103"/>
      </c:barChart>
      <c:catAx>
        <c:axId val="15758963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575905103"/>
        <c:crosses val="autoZero"/>
        <c:auto val="1"/>
        <c:lblAlgn val="ctr"/>
        <c:lblOffset val="100"/>
        <c:noMultiLvlLbl val="0"/>
      </c:catAx>
      <c:valAx>
        <c:axId val="15759051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589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rgbClr val="2A2765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9DAC9-A160-4115-A931-A6B9283F25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8F021-6049-4BFF-8382-B686E879CFAF}">
      <dgm:prSet phldrT="[Text]" custT="1"/>
      <dgm:spPr>
        <a:solidFill>
          <a:srgbClr val="2A2765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gm:t>
    </dgm:pt>
    <dgm:pt modelId="{1CE5C83E-44DB-413D-877E-87B12E572B07}" type="parTrans" cxnId="{7709C8F6-C974-465E-9BF3-038AA9A5FA50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39E451D-F7FE-41C1-931A-6460D9E4FEB4}" type="sibTrans" cxnId="{7709C8F6-C974-465E-9BF3-038AA9A5FA50}">
      <dgm:prSet/>
      <dgm:spPr>
        <a:ln>
          <a:solidFill>
            <a:srgbClr val="2A2765"/>
          </a:solidFill>
        </a:ln>
      </dgm:spPr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D1E3CE0-5664-4639-996A-0331E7BEE4A3}">
      <dgm:prSet phldrT="[Text]" custT="1"/>
      <dgm:spPr>
        <a:solidFill>
          <a:srgbClr val="2A2765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gm:t>
    </dgm:pt>
    <dgm:pt modelId="{355CF324-184F-4C1D-A3C4-A88E60712D07}" type="par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13DC7FC-42CC-48AB-AF0D-E3F256392A5B}" type="sib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2180956-5876-44F7-B2EF-3BF14A048150}">
      <dgm:prSet phldrT="[Text]" custT="1"/>
      <dgm:spPr>
        <a:solidFill>
          <a:srgbClr val="2A2765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gm:t>
    </dgm:pt>
    <dgm:pt modelId="{5B95AD3C-F08C-4949-B47C-1AA542C3CC64}" type="par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644E203-11F8-4899-8A8E-36BCE726FDCE}" type="sib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D150AEA-7782-44A9-B524-A862675ED024}">
      <dgm:prSet phldrT="[Text]" custT="1"/>
      <dgm:spPr>
        <a:solidFill>
          <a:srgbClr val="2A2765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gm:t>
    </dgm:pt>
    <dgm:pt modelId="{FD5E98C8-5AD3-4E5D-AA45-3FF7633BFC31}" type="par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9978D49-DB72-4061-A931-9822E5276269}" type="sib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FE15177-F7BE-4316-BEDF-2151EDCB0731}">
      <dgm:prSet phldrT="[Text]" custT="1"/>
      <dgm:spPr>
        <a:solidFill>
          <a:srgbClr val="2A2765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gm:t>
    </dgm:pt>
    <dgm:pt modelId="{3448D698-468E-493F-9F86-070B8512AC84}" type="par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B1F839E-B08A-4270-98AA-31D8657D1356}" type="sib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2D03FDF-0684-45AA-B31D-C16515672757}" type="pres">
      <dgm:prSet presAssocID="{94D9DAC9-A160-4115-A931-A6B9283F2511}" presName="Name0" presStyleCnt="0">
        <dgm:presLayoutVars>
          <dgm:chMax val="7"/>
          <dgm:chPref val="7"/>
          <dgm:dir/>
        </dgm:presLayoutVars>
      </dgm:prSet>
      <dgm:spPr/>
    </dgm:pt>
    <dgm:pt modelId="{B18EDA6C-9952-4887-981C-F03F65D8E231}" type="pres">
      <dgm:prSet presAssocID="{94D9DAC9-A160-4115-A931-A6B9283F2511}" presName="Name1" presStyleCnt="0"/>
      <dgm:spPr/>
    </dgm:pt>
    <dgm:pt modelId="{4BE0370E-9F7F-44DC-A178-C10E9AAAA075}" type="pres">
      <dgm:prSet presAssocID="{94D9DAC9-A160-4115-A931-A6B9283F2511}" presName="cycle" presStyleCnt="0"/>
      <dgm:spPr/>
    </dgm:pt>
    <dgm:pt modelId="{32F6CBEB-8DE5-4873-81D0-4C3A166776C8}" type="pres">
      <dgm:prSet presAssocID="{94D9DAC9-A160-4115-A931-A6B9283F2511}" presName="srcNode" presStyleLbl="node1" presStyleIdx="0" presStyleCnt="5"/>
      <dgm:spPr/>
    </dgm:pt>
    <dgm:pt modelId="{30C5BE01-793A-48E4-A029-B74F93C474FA}" type="pres">
      <dgm:prSet presAssocID="{94D9DAC9-A160-4115-A931-A6B9283F2511}" presName="conn" presStyleLbl="parChTrans1D2" presStyleIdx="0" presStyleCnt="1"/>
      <dgm:spPr/>
    </dgm:pt>
    <dgm:pt modelId="{8B8BD0B0-933F-42FF-9A98-00026225FA2C}" type="pres">
      <dgm:prSet presAssocID="{94D9DAC9-A160-4115-A931-A6B9283F2511}" presName="extraNode" presStyleLbl="node1" presStyleIdx="0" presStyleCnt="5"/>
      <dgm:spPr/>
    </dgm:pt>
    <dgm:pt modelId="{D6E9F4D5-A4EB-45D6-A01E-E37E4874EE1B}" type="pres">
      <dgm:prSet presAssocID="{94D9DAC9-A160-4115-A931-A6B9283F2511}" presName="dstNode" presStyleLbl="node1" presStyleIdx="0" presStyleCnt="5"/>
      <dgm:spPr/>
    </dgm:pt>
    <dgm:pt modelId="{A50B419D-E05E-4EC9-87FD-A7A4CD6C50C8}" type="pres">
      <dgm:prSet presAssocID="{F058F021-6049-4BFF-8382-B686E879CFAF}" presName="text_1" presStyleLbl="node1" presStyleIdx="0" presStyleCnt="5">
        <dgm:presLayoutVars>
          <dgm:bulletEnabled val="1"/>
        </dgm:presLayoutVars>
      </dgm:prSet>
      <dgm:spPr/>
    </dgm:pt>
    <dgm:pt modelId="{6E09B077-E269-490B-B87F-E3F2A2F54029}" type="pres">
      <dgm:prSet presAssocID="{F058F021-6049-4BFF-8382-B686E879CFAF}" presName="accent_1" presStyleCnt="0"/>
      <dgm:spPr/>
    </dgm:pt>
    <dgm:pt modelId="{1A1DA87D-E54E-4697-B909-39EE06AB7B6F}" type="pres">
      <dgm:prSet presAssocID="{F058F021-6049-4BFF-8382-B686E879CFAF}" presName="accentRepeatNode" presStyleLbl="solidFgAcc1" presStyleIdx="0" presStyleCnt="5"/>
      <dgm:spPr>
        <a:ln>
          <a:solidFill>
            <a:srgbClr val="2A2765"/>
          </a:solidFill>
        </a:ln>
      </dgm:spPr>
    </dgm:pt>
    <dgm:pt modelId="{FBA33C08-3585-458B-B56C-A45E2CD23B3D}" type="pres">
      <dgm:prSet presAssocID="{FD1E3CE0-5664-4639-996A-0331E7BEE4A3}" presName="text_2" presStyleLbl="node1" presStyleIdx="1" presStyleCnt="5">
        <dgm:presLayoutVars>
          <dgm:bulletEnabled val="1"/>
        </dgm:presLayoutVars>
      </dgm:prSet>
      <dgm:spPr/>
    </dgm:pt>
    <dgm:pt modelId="{2C6FD001-2AA4-4618-926A-04A59F5F9606}" type="pres">
      <dgm:prSet presAssocID="{FD1E3CE0-5664-4639-996A-0331E7BEE4A3}" presName="accent_2" presStyleCnt="0"/>
      <dgm:spPr/>
    </dgm:pt>
    <dgm:pt modelId="{F2B6F446-E0C5-42DE-A1E8-9F88E1C29B61}" type="pres">
      <dgm:prSet presAssocID="{FD1E3CE0-5664-4639-996A-0331E7BEE4A3}" presName="accentRepeatNode" presStyleLbl="solidFgAcc1" presStyleIdx="1" presStyleCnt="5"/>
      <dgm:spPr>
        <a:ln>
          <a:solidFill>
            <a:srgbClr val="2A2765"/>
          </a:solidFill>
        </a:ln>
      </dgm:spPr>
    </dgm:pt>
    <dgm:pt modelId="{C579FCD5-1873-49C8-8D10-318F8CA4DA66}" type="pres">
      <dgm:prSet presAssocID="{B2180956-5876-44F7-B2EF-3BF14A048150}" presName="text_3" presStyleLbl="node1" presStyleIdx="2" presStyleCnt="5">
        <dgm:presLayoutVars>
          <dgm:bulletEnabled val="1"/>
        </dgm:presLayoutVars>
      </dgm:prSet>
      <dgm:spPr/>
    </dgm:pt>
    <dgm:pt modelId="{86138613-88EB-439F-9BC2-C23165188EDD}" type="pres">
      <dgm:prSet presAssocID="{B2180956-5876-44F7-B2EF-3BF14A048150}" presName="accent_3" presStyleCnt="0"/>
      <dgm:spPr/>
    </dgm:pt>
    <dgm:pt modelId="{5713E7CC-3056-40E1-9276-AC25C9793643}" type="pres">
      <dgm:prSet presAssocID="{B2180956-5876-44F7-B2EF-3BF14A048150}" presName="accentRepeatNode" presStyleLbl="solidFgAcc1" presStyleIdx="2" presStyleCnt="5"/>
      <dgm:spPr>
        <a:ln>
          <a:solidFill>
            <a:srgbClr val="2A2765"/>
          </a:solidFill>
        </a:ln>
      </dgm:spPr>
    </dgm:pt>
    <dgm:pt modelId="{5954045C-B770-422F-803B-B8CB9A794FC6}" type="pres">
      <dgm:prSet presAssocID="{9FE15177-F7BE-4316-BEDF-2151EDCB0731}" presName="text_4" presStyleLbl="node1" presStyleIdx="3" presStyleCnt="5">
        <dgm:presLayoutVars>
          <dgm:bulletEnabled val="1"/>
        </dgm:presLayoutVars>
      </dgm:prSet>
      <dgm:spPr/>
    </dgm:pt>
    <dgm:pt modelId="{F6804DC6-F7A3-4241-9532-2673DA2194D3}" type="pres">
      <dgm:prSet presAssocID="{9FE15177-F7BE-4316-BEDF-2151EDCB0731}" presName="accent_4" presStyleCnt="0"/>
      <dgm:spPr/>
    </dgm:pt>
    <dgm:pt modelId="{24A8D654-DE83-47A8-B9F0-AA87EBC44B6D}" type="pres">
      <dgm:prSet presAssocID="{9FE15177-F7BE-4316-BEDF-2151EDCB0731}" presName="accentRepeatNode" presStyleLbl="solidFgAcc1" presStyleIdx="3" presStyleCnt="5"/>
      <dgm:spPr>
        <a:ln>
          <a:solidFill>
            <a:srgbClr val="2A2765"/>
          </a:solidFill>
        </a:ln>
      </dgm:spPr>
    </dgm:pt>
    <dgm:pt modelId="{42B70D87-643F-401A-9C64-48C6ACF9B148}" type="pres">
      <dgm:prSet presAssocID="{BD150AEA-7782-44A9-B524-A862675ED024}" presName="text_5" presStyleLbl="node1" presStyleIdx="4" presStyleCnt="5">
        <dgm:presLayoutVars>
          <dgm:bulletEnabled val="1"/>
        </dgm:presLayoutVars>
      </dgm:prSet>
      <dgm:spPr/>
    </dgm:pt>
    <dgm:pt modelId="{47AA90D2-25E4-49AA-829D-28939349E8DE}" type="pres">
      <dgm:prSet presAssocID="{BD150AEA-7782-44A9-B524-A862675ED024}" presName="accent_5" presStyleCnt="0"/>
      <dgm:spPr/>
    </dgm:pt>
    <dgm:pt modelId="{5E853AF7-3FE0-4BD7-A621-A00EF44F7991}" type="pres">
      <dgm:prSet presAssocID="{BD150AEA-7782-44A9-B524-A862675ED024}" presName="accentRepeatNode" presStyleLbl="solidFgAcc1" presStyleIdx="4" presStyleCnt="5"/>
      <dgm:spPr>
        <a:ln>
          <a:solidFill>
            <a:srgbClr val="2A2765"/>
          </a:solidFill>
        </a:ln>
      </dgm:spPr>
    </dgm:pt>
  </dgm:ptLst>
  <dgm:cxnLst>
    <dgm:cxn modelId="{C9FDCA03-7D21-434F-92CC-E9AB351A91A2}" type="presOf" srcId="{BD150AEA-7782-44A9-B524-A862675ED024}" destId="{42B70D87-643F-401A-9C64-48C6ACF9B148}" srcOrd="0" destOrd="0" presId="urn:microsoft.com/office/officeart/2008/layout/VerticalCurvedList"/>
    <dgm:cxn modelId="{1FF2CF1B-DE1D-4698-8779-C8E88D2CD7FA}" type="presOf" srcId="{F058F021-6049-4BFF-8382-B686E879CFAF}" destId="{A50B419D-E05E-4EC9-87FD-A7A4CD6C50C8}" srcOrd="0" destOrd="0" presId="urn:microsoft.com/office/officeart/2008/layout/VerticalCurvedList"/>
    <dgm:cxn modelId="{3916D51B-513F-464A-A05C-E2713CD16B1B}" type="presOf" srcId="{739E451D-F7FE-41C1-931A-6460D9E4FEB4}" destId="{30C5BE01-793A-48E4-A029-B74F93C474FA}" srcOrd="0" destOrd="0" presId="urn:microsoft.com/office/officeart/2008/layout/VerticalCurvedList"/>
    <dgm:cxn modelId="{3D897B28-20A0-4F72-9BD2-D08EBCF6D198}" srcId="{94D9DAC9-A160-4115-A931-A6B9283F2511}" destId="{BD150AEA-7782-44A9-B524-A862675ED024}" srcOrd="4" destOrd="0" parTransId="{FD5E98C8-5AD3-4E5D-AA45-3FF7633BFC31}" sibTransId="{89978D49-DB72-4061-A931-9822E5276269}"/>
    <dgm:cxn modelId="{7D746C3D-7A8D-4EC1-A280-1C8909897F5C}" srcId="{94D9DAC9-A160-4115-A931-A6B9283F2511}" destId="{FD1E3CE0-5664-4639-996A-0331E7BEE4A3}" srcOrd="1" destOrd="0" parTransId="{355CF324-184F-4C1D-A3C4-A88E60712D07}" sibTransId="{813DC7FC-42CC-48AB-AF0D-E3F256392A5B}"/>
    <dgm:cxn modelId="{532B8873-0101-488D-B749-9E6963CB27F1}" type="presOf" srcId="{B2180956-5876-44F7-B2EF-3BF14A048150}" destId="{C579FCD5-1873-49C8-8D10-318F8CA4DA66}" srcOrd="0" destOrd="0" presId="urn:microsoft.com/office/officeart/2008/layout/VerticalCurvedList"/>
    <dgm:cxn modelId="{C9F7EC9C-E28C-4AEE-B85D-C0C7972BE299}" type="presOf" srcId="{9FE15177-F7BE-4316-BEDF-2151EDCB0731}" destId="{5954045C-B770-422F-803B-B8CB9A794FC6}" srcOrd="0" destOrd="0" presId="urn:microsoft.com/office/officeart/2008/layout/VerticalCurvedList"/>
    <dgm:cxn modelId="{9875C9D3-1668-46A5-9E9B-38CF02415271}" srcId="{94D9DAC9-A160-4115-A931-A6B9283F2511}" destId="{9FE15177-F7BE-4316-BEDF-2151EDCB0731}" srcOrd="3" destOrd="0" parTransId="{3448D698-468E-493F-9F86-070B8512AC84}" sibTransId="{1B1F839E-B08A-4270-98AA-31D8657D1356}"/>
    <dgm:cxn modelId="{A3FD86F3-F0D7-4357-B893-8E0C9AB1B9A2}" type="presOf" srcId="{94D9DAC9-A160-4115-A931-A6B9283F2511}" destId="{72D03FDF-0684-45AA-B31D-C16515672757}" srcOrd="0" destOrd="0" presId="urn:microsoft.com/office/officeart/2008/layout/VerticalCurvedList"/>
    <dgm:cxn modelId="{7709C8F6-C974-465E-9BF3-038AA9A5FA50}" srcId="{94D9DAC9-A160-4115-A931-A6B9283F2511}" destId="{F058F021-6049-4BFF-8382-B686E879CFAF}" srcOrd="0" destOrd="0" parTransId="{1CE5C83E-44DB-413D-877E-87B12E572B07}" sibTransId="{739E451D-F7FE-41C1-931A-6460D9E4FEB4}"/>
    <dgm:cxn modelId="{D46723F7-BD6D-45F6-B2C0-D0760CA36D41}" srcId="{94D9DAC9-A160-4115-A931-A6B9283F2511}" destId="{B2180956-5876-44F7-B2EF-3BF14A048150}" srcOrd="2" destOrd="0" parTransId="{5B95AD3C-F08C-4949-B47C-1AA542C3CC64}" sibTransId="{B644E203-11F8-4899-8A8E-36BCE726FDCE}"/>
    <dgm:cxn modelId="{1B6CCFF9-5835-46F2-A603-8D296B24B1BB}" type="presOf" srcId="{FD1E3CE0-5664-4639-996A-0331E7BEE4A3}" destId="{FBA33C08-3585-458B-B56C-A45E2CD23B3D}" srcOrd="0" destOrd="0" presId="urn:microsoft.com/office/officeart/2008/layout/VerticalCurvedList"/>
    <dgm:cxn modelId="{2DF6543D-1CFE-4536-A9BA-EA0052DAAC4B}" type="presParOf" srcId="{72D03FDF-0684-45AA-B31D-C16515672757}" destId="{B18EDA6C-9952-4887-981C-F03F65D8E231}" srcOrd="0" destOrd="0" presId="urn:microsoft.com/office/officeart/2008/layout/VerticalCurvedList"/>
    <dgm:cxn modelId="{64A91100-8A9C-4014-9059-CF947D7A3210}" type="presParOf" srcId="{B18EDA6C-9952-4887-981C-F03F65D8E231}" destId="{4BE0370E-9F7F-44DC-A178-C10E9AAAA075}" srcOrd="0" destOrd="0" presId="urn:microsoft.com/office/officeart/2008/layout/VerticalCurvedList"/>
    <dgm:cxn modelId="{B1E19DAF-8817-4566-9B17-35331BE4D368}" type="presParOf" srcId="{4BE0370E-9F7F-44DC-A178-C10E9AAAA075}" destId="{32F6CBEB-8DE5-4873-81D0-4C3A166776C8}" srcOrd="0" destOrd="0" presId="urn:microsoft.com/office/officeart/2008/layout/VerticalCurvedList"/>
    <dgm:cxn modelId="{945901F5-595A-4F37-9143-F0CEBCF83187}" type="presParOf" srcId="{4BE0370E-9F7F-44DC-A178-C10E9AAAA075}" destId="{30C5BE01-793A-48E4-A029-B74F93C474FA}" srcOrd="1" destOrd="0" presId="urn:microsoft.com/office/officeart/2008/layout/VerticalCurvedList"/>
    <dgm:cxn modelId="{E5FD7B49-3254-4710-B112-FB46895914F0}" type="presParOf" srcId="{4BE0370E-9F7F-44DC-A178-C10E9AAAA075}" destId="{8B8BD0B0-933F-42FF-9A98-00026225FA2C}" srcOrd="2" destOrd="0" presId="urn:microsoft.com/office/officeart/2008/layout/VerticalCurvedList"/>
    <dgm:cxn modelId="{261F2AE7-D7B7-43E2-9308-1DFED480700D}" type="presParOf" srcId="{4BE0370E-9F7F-44DC-A178-C10E9AAAA075}" destId="{D6E9F4D5-A4EB-45D6-A01E-E37E4874EE1B}" srcOrd="3" destOrd="0" presId="urn:microsoft.com/office/officeart/2008/layout/VerticalCurvedList"/>
    <dgm:cxn modelId="{9D81397F-551F-4E45-B8E3-6F94C259215C}" type="presParOf" srcId="{B18EDA6C-9952-4887-981C-F03F65D8E231}" destId="{A50B419D-E05E-4EC9-87FD-A7A4CD6C50C8}" srcOrd="1" destOrd="0" presId="urn:microsoft.com/office/officeart/2008/layout/VerticalCurvedList"/>
    <dgm:cxn modelId="{6FD98DB7-55FF-4939-A58A-6E9AB1607DA3}" type="presParOf" srcId="{B18EDA6C-9952-4887-981C-F03F65D8E231}" destId="{6E09B077-E269-490B-B87F-E3F2A2F54029}" srcOrd="2" destOrd="0" presId="urn:microsoft.com/office/officeart/2008/layout/VerticalCurvedList"/>
    <dgm:cxn modelId="{4B98B80B-9429-4FE0-99D2-2493E4044788}" type="presParOf" srcId="{6E09B077-E269-490B-B87F-E3F2A2F54029}" destId="{1A1DA87D-E54E-4697-B909-39EE06AB7B6F}" srcOrd="0" destOrd="0" presId="urn:microsoft.com/office/officeart/2008/layout/VerticalCurvedList"/>
    <dgm:cxn modelId="{1ACBC346-EA16-4F10-85AB-B342FC2B512E}" type="presParOf" srcId="{B18EDA6C-9952-4887-981C-F03F65D8E231}" destId="{FBA33C08-3585-458B-B56C-A45E2CD23B3D}" srcOrd="3" destOrd="0" presId="urn:microsoft.com/office/officeart/2008/layout/VerticalCurvedList"/>
    <dgm:cxn modelId="{4F5D9110-11FB-409A-80BD-4DA61688DED1}" type="presParOf" srcId="{B18EDA6C-9952-4887-981C-F03F65D8E231}" destId="{2C6FD001-2AA4-4618-926A-04A59F5F9606}" srcOrd="4" destOrd="0" presId="urn:microsoft.com/office/officeart/2008/layout/VerticalCurvedList"/>
    <dgm:cxn modelId="{3D0B2C54-5B46-4369-A624-75A1E68E8FBE}" type="presParOf" srcId="{2C6FD001-2AA4-4618-926A-04A59F5F9606}" destId="{F2B6F446-E0C5-42DE-A1E8-9F88E1C29B61}" srcOrd="0" destOrd="0" presId="urn:microsoft.com/office/officeart/2008/layout/VerticalCurvedList"/>
    <dgm:cxn modelId="{9426E5F6-6843-47DB-8321-0D20A3B6BE85}" type="presParOf" srcId="{B18EDA6C-9952-4887-981C-F03F65D8E231}" destId="{C579FCD5-1873-49C8-8D10-318F8CA4DA66}" srcOrd="5" destOrd="0" presId="urn:microsoft.com/office/officeart/2008/layout/VerticalCurvedList"/>
    <dgm:cxn modelId="{F516AEC1-838C-425F-98C4-12131EDCA6BC}" type="presParOf" srcId="{B18EDA6C-9952-4887-981C-F03F65D8E231}" destId="{86138613-88EB-439F-9BC2-C23165188EDD}" srcOrd="6" destOrd="0" presId="urn:microsoft.com/office/officeart/2008/layout/VerticalCurvedList"/>
    <dgm:cxn modelId="{82710120-068B-420C-B9B0-45464006C186}" type="presParOf" srcId="{86138613-88EB-439F-9BC2-C23165188EDD}" destId="{5713E7CC-3056-40E1-9276-AC25C9793643}" srcOrd="0" destOrd="0" presId="urn:microsoft.com/office/officeart/2008/layout/VerticalCurvedList"/>
    <dgm:cxn modelId="{9A8D9161-7456-41D4-9AC3-534FF96E37D5}" type="presParOf" srcId="{B18EDA6C-9952-4887-981C-F03F65D8E231}" destId="{5954045C-B770-422F-803B-B8CB9A794FC6}" srcOrd="7" destOrd="0" presId="urn:microsoft.com/office/officeart/2008/layout/VerticalCurvedList"/>
    <dgm:cxn modelId="{8EA28AD7-74B5-4E54-A19B-0A930CA387EB}" type="presParOf" srcId="{B18EDA6C-9952-4887-981C-F03F65D8E231}" destId="{F6804DC6-F7A3-4241-9532-2673DA2194D3}" srcOrd="8" destOrd="0" presId="urn:microsoft.com/office/officeart/2008/layout/VerticalCurvedList"/>
    <dgm:cxn modelId="{19010134-696C-4142-8B27-13E58A2F307F}" type="presParOf" srcId="{F6804DC6-F7A3-4241-9532-2673DA2194D3}" destId="{24A8D654-DE83-47A8-B9F0-AA87EBC44B6D}" srcOrd="0" destOrd="0" presId="urn:microsoft.com/office/officeart/2008/layout/VerticalCurvedList"/>
    <dgm:cxn modelId="{81D23F64-1BE0-4009-8D1F-E9D6CB619C19}" type="presParOf" srcId="{B18EDA6C-9952-4887-981C-F03F65D8E231}" destId="{42B70D87-643F-401A-9C64-48C6ACF9B148}" srcOrd="9" destOrd="0" presId="urn:microsoft.com/office/officeart/2008/layout/VerticalCurvedList"/>
    <dgm:cxn modelId="{89D49738-2F67-490B-9909-D084C257882E}" type="presParOf" srcId="{B18EDA6C-9952-4887-981C-F03F65D8E231}" destId="{47AA90D2-25E4-49AA-829D-28939349E8DE}" srcOrd="10" destOrd="0" presId="urn:microsoft.com/office/officeart/2008/layout/VerticalCurvedList"/>
    <dgm:cxn modelId="{A92F6F28-D2FE-4C79-A90E-087CCF0BB57F}" type="presParOf" srcId="{47AA90D2-25E4-49AA-829D-28939349E8DE}" destId="{5E853AF7-3FE0-4BD7-A621-A00EF44F79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BE01-793A-48E4-A029-B74F93C474FA}">
      <dsp:nvSpPr>
        <dsp:cNvPr id="0" name=""/>
        <dsp:cNvSpPr/>
      </dsp:nvSpPr>
      <dsp:spPr>
        <a:xfrm>
          <a:off x="-5603549" y="-857835"/>
          <a:ext cx="6671689" cy="66716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419D-E05E-4EC9-87FD-A7A4CD6C50C8}">
      <dsp:nvSpPr>
        <dsp:cNvPr id="0" name=""/>
        <dsp:cNvSpPr/>
      </dsp:nvSpPr>
      <dsp:spPr>
        <a:xfrm>
          <a:off x="466966" y="309652"/>
          <a:ext cx="7216703" cy="619700"/>
        </a:xfrm>
        <a:prstGeom prst="rect">
          <a:avLst/>
        </a:prstGeom>
        <a:solidFill>
          <a:srgbClr val="2A27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sp:txBody>
      <dsp:txXfrm>
        <a:off x="466966" y="309652"/>
        <a:ext cx="7216703" cy="619700"/>
      </dsp:txXfrm>
    </dsp:sp>
    <dsp:sp modelId="{1A1DA87D-E54E-4697-B909-39EE06AB7B6F}">
      <dsp:nvSpPr>
        <dsp:cNvPr id="0" name=""/>
        <dsp:cNvSpPr/>
      </dsp:nvSpPr>
      <dsp:spPr>
        <a:xfrm>
          <a:off x="79653" y="232189"/>
          <a:ext cx="774625" cy="774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3C08-3585-458B-B56C-A45E2CD23B3D}">
      <dsp:nvSpPr>
        <dsp:cNvPr id="0" name=""/>
        <dsp:cNvSpPr/>
      </dsp:nvSpPr>
      <dsp:spPr>
        <a:xfrm>
          <a:off x="911025" y="1238905"/>
          <a:ext cx="6772644" cy="619700"/>
        </a:xfrm>
        <a:prstGeom prst="rect">
          <a:avLst/>
        </a:prstGeom>
        <a:solidFill>
          <a:srgbClr val="2A27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sp:txBody>
      <dsp:txXfrm>
        <a:off x="911025" y="1238905"/>
        <a:ext cx="6772644" cy="619700"/>
      </dsp:txXfrm>
    </dsp:sp>
    <dsp:sp modelId="{F2B6F446-E0C5-42DE-A1E8-9F88E1C29B61}">
      <dsp:nvSpPr>
        <dsp:cNvPr id="0" name=""/>
        <dsp:cNvSpPr/>
      </dsp:nvSpPr>
      <dsp:spPr>
        <a:xfrm>
          <a:off x="523712" y="1161443"/>
          <a:ext cx="774625" cy="774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FCD5-1873-49C8-8D10-318F8CA4DA66}">
      <dsp:nvSpPr>
        <dsp:cNvPr id="0" name=""/>
        <dsp:cNvSpPr/>
      </dsp:nvSpPr>
      <dsp:spPr>
        <a:xfrm>
          <a:off x="1047316" y="2168159"/>
          <a:ext cx="6636353" cy="619700"/>
        </a:xfrm>
        <a:prstGeom prst="rect">
          <a:avLst/>
        </a:prstGeom>
        <a:solidFill>
          <a:srgbClr val="2A27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sp:txBody>
      <dsp:txXfrm>
        <a:off x="1047316" y="2168159"/>
        <a:ext cx="6636353" cy="619700"/>
      </dsp:txXfrm>
    </dsp:sp>
    <dsp:sp modelId="{5713E7CC-3056-40E1-9276-AC25C9793643}">
      <dsp:nvSpPr>
        <dsp:cNvPr id="0" name=""/>
        <dsp:cNvSpPr/>
      </dsp:nvSpPr>
      <dsp:spPr>
        <a:xfrm>
          <a:off x="660003" y="2090696"/>
          <a:ext cx="774625" cy="774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045C-B770-422F-803B-B8CB9A794FC6}">
      <dsp:nvSpPr>
        <dsp:cNvPr id="0" name=""/>
        <dsp:cNvSpPr/>
      </dsp:nvSpPr>
      <dsp:spPr>
        <a:xfrm>
          <a:off x="911025" y="3097412"/>
          <a:ext cx="6772644" cy="619700"/>
        </a:xfrm>
        <a:prstGeom prst="rect">
          <a:avLst/>
        </a:prstGeom>
        <a:solidFill>
          <a:srgbClr val="2A27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sp:txBody>
      <dsp:txXfrm>
        <a:off x="911025" y="3097412"/>
        <a:ext cx="6772644" cy="619700"/>
      </dsp:txXfrm>
    </dsp:sp>
    <dsp:sp modelId="{24A8D654-DE83-47A8-B9F0-AA87EBC44B6D}">
      <dsp:nvSpPr>
        <dsp:cNvPr id="0" name=""/>
        <dsp:cNvSpPr/>
      </dsp:nvSpPr>
      <dsp:spPr>
        <a:xfrm>
          <a:off x="523712" y="3019950"/>
          <a:ext cx="774625" cy="774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0D87-643F-401A-9C64-48C6ACF9B148}">
      <dsp:nvSpPr>
        <dsp:cNvPr id="0" name=""/>
        <dsp:cNvSpPr/>
      </dsp:nvSpPr>
      <dsp:spPr>
        <a:xfrm>
          <a:off x="466966" y="4026666"/>
          <a:ext cx="7216703" cy="619700"/>
        </a:xfrm>
        <a:prstGeom prst="rect">
          <a:avLst/>
        </a:prstGeom>
        <a:solidFill>
          <a:srgbClr val="2A27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sp:txBody>
      <dsp:txXfrm>
        <a:off x="466966" y="4026666"/>
        <a:ext cx="7216703" cy="619700"/>
      </dsp:txXfrm>
    </dsp:sp>
    <dsp:sp modelId="{5E853AF7-3FE0-4BD7-A621-A00EF44F7991}">
      <dsp:nvSpPr>
        <dsp:cNvPr id="0" name=""/>
        <dsp:cNvSpPr/>
      </dsp:nvSpPr>
      <dsp:spPr>
        <a:xfrm>
          <a:off x="79653" y="3949203"/>
          <a:ext cx="774625" cy="774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A27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76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6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35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35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62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43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Learnings &amp; how their approach can be applied to different use cases</a:t>
            </a: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6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ajatranja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rajat-ranjan2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jat5ranjan.github.io/" TargetMode="External"/><Relationship Id="rId5" Type="http://schemas.openxmlformats.org/officeDocument/2006/relationships/hyperlink" Target="https://github.com/rajat5ranjan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1600"/>
            <a:ext cx="5312451" cy="27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38200" y="3772550"/>
            <a:ext cx="34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RAJAT RANJAN</a:t>
            </a:r>
            <a:endParaRPr sz="2400" b="1" dirty="0">
              <a:solidFill>
                <a:srgbClr val="2A276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4326650"/>
            <a:ext cx="345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7B7B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Scientist</a:t>
            </a:r>
            <a:endParaRPr sz="2000" dirty="0">
              <a:solidFill>
                <a:srgbClr val="B7B7B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5990150"/>
            <a:ext cx="2974189" cy="7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5800" y="6040400"/>
            <a:ext cx="1262899" cy="7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BFD1F18E-772B-4DF5-B808-BDF7C494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74" y="4819250"/>
            <a:ext cx="3171851" cy="3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ack-banner">
            <a:extLst>
              <a:ext uri="{FF2B5EF4-FFF2-40B4-BE49-F238E27FC236}">
                <a16:creationId xmlns:a16="http://schemas.microsoft.com/office/drawing/2014/main" id="{591B944E-6D7C-41C9-BC91-13D61703F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9" t="7624" r="12865" b="6900"/>
          <a:stretch/>
        </p:blipFill>
        <p:spPr bwMode="auto">
          <a:xfrm>
            <a:off x="6632603" y="2089876"/>
            <a:ext cx="4543666" cy="309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08ED3BF-5F59-47A5-8A56-C982C061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7514"/>
            <a:ext cx="11088086" cy="50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2"/>
          <p:cNvSpPr txBox="1"/>
          <p:nvPr/>
        </p:nvSpPr>
        <p:spPr>
          <a:xfrm>
            <a:off x="585950" y="423125"/>
            <a:ext cx="483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i="0" u="none" strike="noStrike" cap="none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4987625" y="700175"/>
            <a:ext cx="72099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79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ECD77A-2966-4715-AC42-4D6CD8DB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5" y="977225"/>
            <a:ext cx="11187500" cy="5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2"/>
          <p:cNvSpPr txBox="1"/>
          <p:nvPr/>
        </p:nvSpPr>
        <p:spPr>
          <a:xfrm>
            <a:off x="585950" y="423125"/>
            <a:ext cx="483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i="0" u="none" strike="noStrike" cap="none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4987625" y="700175"/>
            <a:ext cx="72099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85950" y="423125"/>
            <a:ext cx="4917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US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dirty="0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sz="3000" b="1" dirty="0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" name="Google Shape;105;p3"/>
          <p:cNvCxnSpPr>
            <a:cxnSpLocks/>
          </p:cNvCxnSpPr>
          <p:nvPr/>
        </p:nvCxnSpPr>
        <p:spPr>
          <a:xfrm>
            <a:off x="5083600" y="710340"/>
            <a:ext cx="7113625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3"/>
          <p:cNvSpPr/>
          <p:nvPr/>
        </p:nvSpPr>
        <p:spPr>
          <a:xfrm>
            <a:off x="7152300" y="1182888"/>
            <a:ext cx="5039700" cy="4492200"/>
          </a:xfrm>
          <a:prstGeom prst="rect">
            <a:avLst/>
          </a:prstGeom>
          <a:solidFill>
            <a:srgbClr val="F591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718600" y="1943550"/>
            <a:ext cx="5039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37374"/>
                </a:solidFill>
                <a:latin typeface="Poppins"/>
                <a:ea typeface="Poppins"/>
                <a:cs typeface="Poppins"/>
                <a:sym typeface="Poppi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sz="1200" dirty="0">
              <a:solidFill>
                <a:srgbClr val="7373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8600" y="1502175"/>
            <a:ext cx="254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Lorem Ipsum is simply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8600" y="4154900"/>
            <a:ext cx="436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37374"/>
                </a:solidFill>
                <a:latin typeface="Poppins"/>
                <a:ea typeface="Poppins"/>
                <a:cs typeface="Poppins"/>
                <a:sym typeface="Poppi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sz="1200" dirty="0">
              <a:solidFill>
                <a:srgbClr val="7373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6"/>
          <p:cNvCxnSpPr/>
          <p:nvPr/>
        </p:nvCxnSpPr>
        <p:spPr>
          <a:xfrm>
            <a:off x="6410400" y="700175"/>
            <a:ext cx="57870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6"/>
          <p:cNvSpPr txBox="1"/>
          <p:nvPr/>
        </p:nvSpPr>
        <p:spPr>
          <a:xfrm>
            <a:off x="566220" y="423125"/>
            <a:ext cx="718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lang="en-US" sz="3000" b="1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Building &amp; Evaluation</a:t>
            </a:r>
            <a:endParaRPr sz="3000" b="1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6"/>
          <p:cNvCxnSpPr>
            <a:cxnSpLocks/>
          </p:cNvCxnSpPr>
          <p:nvPr/>
        </p:nvCxnSpPr>
        <p:spPr>
          <a:xfrm>
            <a:off x="2321859" y="700175"/>
            <a:ext cx="9875541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6"/>
          <p:cNvSpPr txBox="1"/>
          <p:nvPr/>
        </p:nvSpPr>
        <p:spPr>
          <a:xfrm>
            <a:off x="566220" y="423125"/>
            <a:ext cx="718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000" b="1" dirty="0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FCD4B8-ACA2-441C-A05D-FF0DB44D0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353916"/>
              </p:ext>
            </p:extLst>
          </p:nvPr>
        </p:nvGraphicFramePr>
        <p:xfrm>
          <a:off x="3710073" y="1125369"/>
          <a:ext cx="7752945" cy="495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C2445EF-3D1B-4A1A-8E06-3B600800FE8D}"/>
              </a:ext>
            </a:extLst>
          </p:cNvPr>
          <p:cNvSpPr/>
          <p:nvPr/>
        </p:nvSpPr>
        <p:spPr>
          <a:xfrm>
            <a:off x="746518" y="2061545"/>
            <a:ext cx="3150681" cy="3083668"/>
          </a:xfrm>
          <a:prstGeom prst="ellipse">
            <a:avLst/>
          </a:prstGeom>
          <a:solidFill>
            <a:srgbClr val="F59120"/>
          </a:solidFill>
          <a:ln>
            <a:solidFill>
              <a:srgbClr val="F5912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62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585950" y="423125"/>
            <a:ext cx="483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  <a:r>
              <a:rPr lang="en-US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i="0" u="none" strike="noStrike" cap="none" dirty="0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 dirty="0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"/>
          <p:cNvCxnSpPr>
            <a:cxnSpLocks/>
            <a:stCxn id="93" idx="3"/>
          </p:cNvCxnSpPr>
          <p:nvPr/>
        </p:nvCxnSpPr>
        <p:spPr>
          <a:xfrm>
            <a:off x="5419250" y="700175"/>
            <a:ext cx="6778275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89B954-667D-4085-A6E6-D51E31475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45414"/>
              </p:ext>
            </p:extLst>
          </p:nvPr>
        </p:nvGraphicFramePr>
        <p:xfrm>
          <a:off x="6186791" y="1245140"/>
          <a:ext cx="5309840" cy="491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769C1F-7D81-4FB3-A38B-7EB0BCAE94C8}"/>
              </a:ext>
            </a:extLst>
          </p:cNvPr>
          <p:cNvSpPr txBox="1"/>
          <p:nvPr/>
        </p:nvSpPr>
        <p:spPr>
          <a:xfrm>
            <a:off x="826851" y="1332688"/>
            <a:ext cx="51783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2A2765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analyze and deep dive into the </a:t>
            </a:r>
            <a:r>
              <a:rPr lang="en-US" b="1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natural language text (reviews) </a:t>
            </a:r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 bucket them based on their topics of discussion. 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data set provided has a mix of customer reviews for products across categories and retailers. </a:t>
            </a:r>
          </a:p>
          <a:p>
            <a:pPr algn="l"/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bucket the future reviews in their respective </a:t>
            </a:r>
            <a:r>
              <a:rPr lang="en-US" b="1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topics</a:t>
            </a:r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(Note: A review can talk about multiple topics)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Overall </a:t>
            </a:r>
            <a:r>
              <a:rPr lang="en-US" b="1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polarity</a:t>
            </a:r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(positive/negative sentiment)</a:t>
            </a:r>
          </a:p>
          <a:p>
            <a:pPr algn="l"/>
            <a:endParaRPr lang="en-US" b="1" dirty="0">
              <a:solidFill>
                <a:srgbClr val="848E9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# Train: 6136 rows x 14 columns</a:t>
            </a:r>
          </a:p>
          <a:p>
            <a:pPr algn="l"/>
            <a:r>
              <a:rPr lang="en-US" b="1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# Test: 2631 rows x 14 columns </a:t>
            </a:r>
          </a:p>
          <a:p>
            <a:pPr algn="l"/>
            <a:r>
              <a:rPr lang="en-US" b="0" i="0" dirty="0">
                <a:solidFill>
                  <a:srgbClr val="848E9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16134-3CDA-467C-8525-FA044CCD313A}"/>
              </a:ext>
            </a:extLst>
          </p:cNvPr>
          <p:cNvSpPr/>
          <p:nvPr/>
        </p:nvSpPr>
        <p:spPr>
          <a:xfrm>
            <a:off x="943583" y="4872118"/>
            <a:ext cx="2830074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Multi Label Classification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FD34D4-3FE3-4777-94EA-394DE766A60E}"/>
              </a:ext>
            </a:extLst>
          </p:cNvPr>
          <p:cNvSpPr/>
          <p:nvPr/>
        </p:nvSpPr>
        <p:spPr>
          <a:xfrm>
            <a:off x="943583" y="5354649"/>
            <a:ext cx="2140276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Sentiment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8EBEBB-1533-493E-848A-05026166EC92}"/>
              </a:ext>
            </a:extLst>
          </p:cNvPr>
          <p:cNvSpPr/>
          <p:nvPr/>
        </p:nvSpPr>
        <p:spPr>
          <a:xfrm>
            <a:off x="3955238" y="4872118"/>
            <a:ext cx="1852176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Log Loss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B7B5AA-2296-4922-BA19-36F4E9DE2E65}"/>
              </a:ext>
            </a:extLst>
          </p:cNvPr>
          <p:cNvSpPr/>
          <p:nvPr/>
        </p:nvSpPr>
        <p:spPr>
          <a:xfrm>
            <a:off x="3245791" y="5359695"/>
            <a:ext cx="2561621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Natural Language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E8280-5232-4BBB-9E62-BEC9C4B543F6}"/>
              </a:ext>
            </a:extLst>
          </p:cNvPr>
          <p:cNvSpPr/>
          <p:nvPr/>
        </p:nvSpPr>
        <p:spPr>
          <a:xfrm>
            <a:off x="943583" y="5825792"/>
            <a:ext cx="2509736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Text Feature Engineering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637265-8ABF-4432-97A1-29595B3BF949}"/>
              </a:ext>
            </a:extLst>
          </p:cNvPr>
          <p:cNvSpPr/>
          <p:nvPr/>
        </p:nvSpPr>
        <p:spPr>
          <a:xfrm>
            <a:off x="3618689" y="5844022"/>
            <a:ext cx="2188724" cy="355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Simple Transformers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E261-4DD1-4800-985C-E6C5EE66C96E}"/>
              </a:ext>
            </a:extLst>
          </p:cNvPr>
          <p:cNvSpPr/>
          <p:nvPr/>
        </p:nvSpPr>
        <p:spPr>
          <a:xfrm>
            <a:off x="943581" y="1147908"/>
            <a:ext cx="1741251" cy="355463"/>
          </a:xfrm>
          <a:prstGeom prst="round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Challenge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B1CE8F-7B5F-4E2C-9FCF-3207B017E48C}"/>
              </a:ext>
            </a:extLst>
          </p:cNvPr>
          <p:cNvSpPr/>
          <p:nvPr/>
        </p:nvSpPr>
        <p:spPr>
          <a:xfrm>
            <a:off x="943580" y="2857192"/>
            <a:ext cx="1741251" cy="355463"/>
          </a:xfrm>
          <a:prstGeom prst="round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893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CD1625D-D24C-47F8-BEDB-F96699ABCF15}"/>
              </a:ext>
            </a:extLst>
          </p:cNvPr>
          <p:cNvSpPr/>
          <p:nvPr/>
        </p:nvSpPr>
        <p:spPr>
          <a:xfrm>
            <a:off x="6535443" y="1500761"/>
            <a:ext cx="4978184" cy="473169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91BA9-2956-420E-B88F-019D85A1EFCC}"/>
              </a:ext>
            </a:extLst>
          </p:cNvPr>
          <p:cNvSpPr txBox="1"/>
          <p:nvPr/>
        </p:nvSpPr>
        <p:spPr>
          <a:xfrm>
            <a:off x="770964" y="1622611"/>
            <a:ext cx="5354797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have an older almost identical model. This seems upgraded lighter but </a:t>
            </a:r>
            <a:r>
              <a:rPr lang="en-US" dirty="0">
                <a:solidFill>
                  <a:schemeClr val="bg1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sturdier and a stronger flow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dirty="0">
                <a:solidFill>
                  <a:schemeClr val="bg1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en-US" dirty="0">
                <a:solidFill>
                  <a:srgbClr val="2A2765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thumb control 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</a:t>
            </a:r>
            <a:r>
              <a:rPr lang="en-US" dirty="0">
                <a:solidFill>
                  <a:schemeClr val="bg1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easier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adjust and keep at that volume then squeeze handles</a:t>
            </a:r>
          </a:p>
          <a:p>
            <a:pPr>
              <a:lnSpc>
                <a:spcPct val="250000"/>
              </a:lnSpc>
            </a:pP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2A2765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toilet makes running noise 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water moves all the time in toilet.  I cannot get the installer to come back out.  I </a:t>
            </a:r>
            <a:r>
              <a:rPr lang="en-US" dirty="0" err="1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dont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 know how to adjust this problem.</a:t>
            </a:r>
          </a:p>
          <a:p>
            <a:pPr>
              <a:lnSpc>
                <a:spcPct val="250000"/>
              </a:lnSpc>
            </a:pP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8CB40-AEEE-45DE-90C5-6605064B7726}"/>
              </a:ext>
            </a:extLst>
          </p:cNvPr>
          <p:cNvSpPr/>
          <p:nvPr/>
        </p:nvSpPr>
        <p:spPr>
          <a:xfrm>
            <a:off x="770964" y="4243689"/>
            <a:ext cx="5764479" cy="174933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4DCA70-1DB1-4A55-9AFA-ED8D4A0ED5CC}"/>
              </a:ext>
            </a:extLst>
          </p:cNvPr>
          <p:cNvSpPr/>
          <p:nvPr/>
        </p:nvSpPr>
        <p:spPr>
          <a:xfrm>
            <a:off x="770964" y="1622611"/>
            <a:ext cx="5764479" cy="215152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2"/>
          <p:cNvSpPr txBox="1"/>
          <p:nvPr/>
        </p:nvSpPr>
        <p:spPr>
          <a:xfrm>
            <a:off x="585950" y="423125"/>
            <a:ext cx="483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i="0" u="none" strike="noStrike" cap="none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4987625" y="700175"/>
            <a:ext cx="72099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A59B8E-D1A9-43A9-AF45-7E2232C80A03}"/>
              </a:ext>
            </a:extLst>
          </p:cNvPr>
          <p:cNvSpPr/>
          <p:nvPr/>
        </p:nvSpPr>
        <p:spPr>
          <a:xfrm>
            <a:off x="9156577" y="4166967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Material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7471E5-1205-4E9F-9318-68B1DE8FF809}"/>
              </a:ext>
            </a:extLst>
          </p:cNvPr>
          <p:cNvSpPr/>
          <p:nvPr/>
        </p:nvSpPr>
        <p:spPr>
          <a:xfrm>
            <a:off x="9146823" y="2859954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Dimensions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44EE92-671F-40B5-81AC-7E00941B3399}"/>
              </a:ext>
            </a:extLst>
          </p:cNvPr>
          <p:cNvSpPr/>
          <p:nvPr/>
        </p:nvSpPr>
        <p:spPr>
          <a:xfrm>
            <a:off x="9146823" y="2226417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Delivery &amp; User Support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94C1E0-53BE-40D3-9B45-E4B926A66947}"/>
              </a:ext>
            </a:extLst>
          </p:cNvPr>
          <p:cNvSpPr/>
          <p:nvPr/>
        </p:nvSpPr>
        <p:spPr>
          <a:xfrm>
            <a:off x="9652560" y="3516873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Functionality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651661-7C77-4407-A486-62576E5983B8}"/>
              </a:ext>
            </a:extLst>
          </p:cNvPr>
          <p:cNvSpPr/>
          <p:nvPr/>
        </p:nvSpPr>
        <p:spPr>
          <a:xfrm>
            <a:off x="7353198" y="2214904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8146D7-B49E-4E87-A806-8D5B6E20F289}"/>
              </a:ext>
            </a:extLst>
          </p:cNvPr>
          <p:cNvSpPr/>
          <p:nvPr/>
        </p:nvSpPr>
        <p:spPr>
          <a:xfrm>
            <a:off x="7362162" y="2874902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Design and Aesthetics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365738-3B43-4DDD-80A1-87D297D861B3}"/>
              </a:ext>
            </a:extLst>
          </p:cNvPr>
          <p:cNvSpPr/>
          <p:nvPr/>
        </p:nvSpPr>
        <p:spPr>
          <a:xfrm>
            <a:off x="6806348" y="3516873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A5FE98-90BC-4A9D-B9E6-0AFA0744D894}"/>
              </a:ext>
            </a:extLst>
          </p:cNvPr>
          <p:cNvSpPr/>
          <p:nvPr/>
        </p:nvSpPr>
        <p:spPr>
          <a:xfrm>
            <a:off x="7359239" y="4166967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Installation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BE88E8-44BC-4D0E-A5F4-58FC66B3CB98}"/>
              </a:ext>
            </a:extLst>
          </p:cNvPr>
          <p:cNvSpPr/>
          <p:nvPr/>
        </p:nvSpPr>
        <p:spPr>
          <a:xfrm>
            <a:off x="7368203" y="4817410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Price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C7A2F-811B-4BCB-B278-29E39F9EF7D3}"/>
              </a:ext>
            </a:extLst>
          </p:cNvPr>
          <p:cNvSpPr/>
          <p:nvPr/>
        </p:nvSpPr>
        <p:spPr>
          <a:xfrm>
            <a:off x="9156577" y="4817410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Quality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C217C4-99B5-4955-A8B6-77FA3D8532FA}"/>
              </a:ext>
            </a:extLst>
          </p:cNvPr>
          <p:cNvSpPr/>
          <p:nvPr/>
        </p:nvSpPr>
        <p:spPr>
          <a:xfrm>
            <a:off x="9156135" y="5477408"/>
            <a:ext cx="1635974" cy="5540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Polarity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47DDDB-BA2E-4073-B0B9-6D12BE86B88A}"/>
              </a:ext>
            </a:extLst>
          </p:cNvPr>
          <p:cNvSpPr/>
          <p:nvPr/>
        </p:nvSpPr>
        <p:spPr>
          <a:xfrm>
            <a:off x="7353198" y="1547405"/>
            <a:ext cx="3433312" cy="554098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Topics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6A5A5D-98BE-4187-A754-67356DC9DF55}"/>
              </a:ext>
            </a:extLst>
          </p:cNvPr>
          <p:cNvSpPr/>
          <p:nvPr/>
        </p:nvSpPr>
        <p:spPr>
          <a:xfrm>
            <a:off x="7359239" y="5477408"/>
            <a:ext cx="1635974" cy="5540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A276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Usability</a:t>
            </a:r>
            <a:endParaRPr lang="en-US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CDC5CB-BCC0-492B-B310-EE8812AC7956}"/>
              </a:ext>
            </a:extLst>
          </p:cNvPr>
          <p:cNvSpPr/>
          <p:nvPr/>
        </p:nvSpPr>
        <p:spPr>
          <a:xfrm>
            <a:off x="815958" y="1422663"/>
            <a:ext cx="1877165" cy="376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Example Review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068E81-4E4D-49BE-9833-54E15AAEBD89}"/>
              </a:ext>
            </a:extLst>
          </p:cNvPr>
          <p:cNvSpPr/>
          <p:nvPr/>
        </p:nvSpPr>
        <p:spPr>
          <a:xfrm>
            <a:off x="815958" y="4027687"/>
            <a:ext cx="1877165" cy="376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Example Review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CD2A3E-D1E4-4DEF-8C4B-E49D2E7D0B16}"/>
              </a:ext>
            </a:extLst>
          </p:cNvPr>
          <p:cNvSpPr/>
          <p:nvPr/>
        </p:nvSpPr>
        <p:spPr>
          <a:xfrm>
            <a:off x="4480667" y="5781213"/>
            <a:ext cx="1877165" cy="376612"/>
          </a:xfrm>
          <a:prstGeom prst="round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Polarity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24E8C5E-CB3F-4FCB-A52E-2A1A0EA4D3DF}"/>
              </a:ext>
            </a:extLst>
          </p:cNvPr>
          <p:cNvSpPr/>
          <p:nvPr/>
        </p:nvSpPr>
        <p:spPr>
          <a:xfrm>
            <a:off x="4453437" y="3578797"/>
            <a:ext cx="1877165" cy="376612"/>
          </a:xfrm>
          <a:prstGeom prst="round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Polarity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6B2DDE2-60D8-43A5-ACE6-9FF230F60B66}"/>
              </a:ext>
            </a:extLst>
          </p:cNvPr>
          <p:cNvSpPr/>
          <p:nvPr/>
        </p:nvSpPr>
        <p:spPr>
          <a:xfrm>
            <a:off x="3045177" y="2680552"/>
            <a:ext cx="806370" cy="24699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Quality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EE88CB-161A-4FC3-94CE-65B76F8C4AC5}"/>
              </a:ext>
            </a:extLst>
          </p:cNvPr>
          <p:cNvSpPr/>
          <p:nvPr/>
        </p:nvSpPr>
        <p:spPr>
          <a:xfrm>
            <a:off x="4149965" y="2680552"/>
            <a:ext cx="806370" cy="24699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Usability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942108-A154-4AF0-A216-F49594ED7474}"/>
              </a:ext>
            </a:extLst>
          </p:cNvPr>
          <p:cNvSpPr/>
          <p:nvPr/>
        </p:nvSpPr>
        <p:spPr>
          <a:xfrm>
            <a:off x="2275106" y="3224891"/>
            <a:ext cx="1003877" cy="25190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Functionality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4257DC-C68C-4FFE-8E76-68056097BF80}"/>
              </a:ext>
            </a:extLst>
          </p:cNvPr>
          <p:cNvSpPr/>
          <p:nvPr/>
        </p:nvSpPr>
        <p:spPr>
          <a:xfrm>
            <a:off x="879720" y="3218977"/>
            <a:ext cx="1006103" cy="26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7CB42E2-855D-4841-86C4-9CD5CEF4B024}"/>
              </a:ext>
            </a:extLst>
          </p:cNvPr>
          <p:cNvSpPr/>
          <p:nvPr/>
        </p:nvSpPr>
        <p:spPr>
          <a:xfrm>
            <a:off x="1689246" y="4803793"/>
            <a:ext cx="1003877" cy="25190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34F08-7E38-4EB7-BD7F-305148963AC0}"/>
              </a:ext>
            </a:extLst>
          </p:cNvPr>
          <p:cNvSpPr txBox="1"/>
          <p:nvPr/>
        </p:nvSpPr>
        <p:spPr>
          <a:xfrm>
            <a:off x="8528246" y="3634642"/>
            <a:ext cx="992579" cy="338554"/>
          </a:xfrm>
          <a:prstGeom prst="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745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85950" y="423125"/>
            <a:ext cx="4917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rgbClr val="2A2765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Data</a:t>
            </a:r>
            <a:r>
              <a:rPr lang="en-US" sz="3000" dirty="0">
                <a:solidFill>
                  <a:schemeClr val="dk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000" b="1" dirty="0">
                <a:solidFill>
                  <a:srgbClr val="F5912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Pre-Processing</a:t>
            </a:r>
            <a:endParaRPr sz="3000" b="1" dirty="0">
              <a:solidFill>
                <a:srgbClr val="F5912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cxnSp>
        <p:nvCxnSpPr>
          <p:cNvPr id="105" name="Google Shape;105;p3"/>
          <p:cNvCxnSpPr>
            <a:cxnSpLocks/>
          </p:cNvCxnSpPr>
          <p:nvPr/>
        </p:nvCxnSpPr>
        <p:spPr>
          <a:xfrm>
            <a:off x="5083600" y="710340"/>
            <a:ext cx="7113625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CD9C7C-C3FD-41F0-AE34-16E05AA17D3B}"/>
              </a:ext>
            </a:extLst>
          </p:cNvPr>
          <p:cNvSpPr/>
          <p:nvPr/>
        </p:nvSpPr>
        <p:spPr>
          <a:xfrm>
            <a:off x="833718" y="1380565"/>
            <a:ext cx="735106" cy="4831976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Raw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4616E-7C16-40D2-B91F-693ED3FAF7F6}"/>
              </a:ext>
            </a:extLst>
          </p:cNvPr>
          <p:cNvSpPr/>
          <p:nvPr/>
        </p:nvSpPr>
        <p:spPr>
          <a:xfrm>
            <a:off x="2850950" y="1380558"/>
            <a:ext cx="2146356" cy="1658471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Word Count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Punctuation Count</a:t>
            </a:r>
          </a:p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Stopword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Count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POS Tagging Features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Sentiment Features 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Topic Based Features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etc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A873-CD8E-480B-8FBA-3655DCF2B198}"/>
              </a:ext>
            </a:extLst>
          </p:cNvPr>
          <p:cNvSpPr/>
          <p:nvPr/>
        </p:nvSpPr>
        <p:spPr>
          <a:xfrm>
            <a:off x="5295655" y="1380558"/>
            <a:ext cx="2042573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Stopwords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Punctuations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URLs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Encoding/Emoji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Rare word Removal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Stemming &amp; Lemmatization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564FB-F805-4833-8E6F-03DCBF88D47A}"/>
              </a:ext>
            </a:extLst>
          </p:cNvPr>
          <p:cNvSpPr/>
          <p:nvPr/>
        </p:nvSpPr>
        <p:spPr>
          <a:xfrm>
            <a:off x="7567588" y="1380561"/>
            <a:ext cx="1910862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TFID Features using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Ngram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Raw Features Engineered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08E43-805A-4B97-81EA-520A38C224BE}"/>
              </a:ext>
            </a:extLst>
          </p:cNvPr>
          <p:cNvSpPr/>
          <p:nvPr/>
        </p:nvSpPr>
        <p:spPr>
          <a:xfrm>
            <a:off x="9761185" y="1380561"/>
            <a:ext cx="1597097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Pre-Processed Data for Modelling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884B6-6E5B-4A32-909A-D839958E56ED}"/>
              </a:ext>
            </a:extLst>
          </p:cNvPr>
          <p:cNvSpPr/>
          <p:nvPr/>
        </p:nvSpPr>
        <p:spPr>
          <a:xfrm>
            <a:off x="2850951" y="4554069"/>
            <a:ext cx="2146356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Stopwords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Punctuations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URLs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Encoding/Emoji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Rare word Removal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Spell check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86FD68-34EF-4632-BD69-6108D1E1C10D}"/>
              </a:ext>
            </a:extLst>
          </p:cNvPr>
          <p:cNvSpPr/>
          <p:nvPr/>
        </p:nvSpPr>
        <p:spPr>
          <a:xfrm>
            <a:off x="6018419" y="4554071"/>
            <a:ext cx="2042573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Multi Label Classification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Text formatting for Simple Transformers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0F9B5F-06AA-4971-AA43-A855642CABE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08446" y="2209793"/>
            <a:ext cx="9425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E0396-9656-4015-A4D7-3DD00B147281}"/>
              </a:ext>
            </a:extLst>
          </p:cNvPr>
          <p:cNvSpPr/>
          <p:nvPr/>
        </p:nvSpPr>
        <p:spPr>
          <a:xfrm>
            <a:off x="9761185" y="4554072"/>
            <a:ext cx="1597097" cy="165846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Pre-Processed Data for Modelling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5D7654-94BC-4C14-824B-6AE220C91EC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997306" y="2209793"/>
            <a:ext cx="29834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DD5F5D-B737-44AE-84CF-7B1063267EE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338228" y="2209793"/>
            <a:ext cx="22936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3EA88F-80B6-412C-966E-DDF4A0166CA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478450" y="2209796"/>
            <a:ext cx="282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A8F13E-6657-4B23-8CEE-82FCB971BFC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08446" y="5383303"/>
            <a:ext cx="9425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B9F21A-7B0F-493C-8D4B-384EE2C4CC8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997307" y="5383304"/>
            <a:ext cx="1021112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226058-086D-4467-9D0A-29EF2F530DB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060992" y="5383306"/>
            <a:ext cx="17001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81A7C4-FD66-458B-BEA0-9E25794AEFD8}"/>
              </a:ext>
            </a:extLst>
          </p:cNvPr>
          <p:cNvSpPr/>
          <p:nvPr/>
        </p:nvSpPr>
        <p:spPr>
          <a:xfrm>
            <a:off x="2969042" y="2983586"/>
            <a:ext cx="1910172" cy="548501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CCFD22-AFB6-4B1C-A799-6B858D963FA3}"/>
              </a:ext>
            </a:extLst>
          </p:cNvPr>
          <p:cNvSpPr/>
          <p:nvPr/>
        </p:nvSpPr>
        <p:spPr>
          <a:xfrm>
            <a:off x="5421506" y="2970139"/>
            <a:ext cx="1827634" cy="561948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Text Cleaning &amp; Processing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367382A-CFA3-4026-8790-9D6F09B6D0BA}"/>
              </a:ext>
            </a:extLst>
          </p:cNvPr>
          <p:cNvSpPr/>
          <p:nvPr/>
        </p:nvSpPr>
        <p:spPr>
          <a:xfrm>
            <a:off x="7672922" y="2983588"/>
            <a:ext cx="1700193" cy="561948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Feature Processing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DC35767-7851-4D29-B535-EC4236671002}"/>
              </a:ext>
            </a:extLst>
          </p:cNvPr>
          <p:cNvSpPr/>
          <p:nvPr/>
        </p:nvSpPr>
        <p:spPr>
          <a:xfrm>
            <a:off x="3015721" y="4088239"/>
            <a:ext cx="1827634" cy="561948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Text Cleaning &amp; Processing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BF2471-71DC-4AF1-AE35-A2F29EB71F96}"/>
              </a:ext>
            </a:extLst>
          </p:cNvPr>
          <p:cNvSpPr/>
          <p:nvPr/>
        </p:nvSpPr>
        <p:spPr>
          <a:xfrm>
            <a:off x="6175647" y="4088241"/>
            <a:ext cx="1700193" cy="561948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Feature Processing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DA6AE-5FE4-4EF6-8371-233516AE84C6}"/>
              </a:ext>
            </a:extLst>
          </p:cNvPr>
          <p:cNvSpPr/>
          <p:nvPr/>
        </p:nvSpPr>
        <p:spPr>
          <a:xfrm>
            <a:off x="9619817" y="1264294"/>
            <a:ext cx="1877165" cy="5091004"/>
          </a:xfrm>
          <a:prstGeom prst="rect">
            <a:avLst/>
          </a:prstGeom>
          <a:noFill/>
          <a:ln w="28575" cap="flat" cmpd="sng" algn="ctr">
            <a:solidFill>
              <a:srgbClr val="F5912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8AAABBC-DAA7-4D57-9721-F16FE3F1D567}"/>
              </a:ext>
            </a:extLst>
          </p:cNvPr>
          <p:cNvSpPr/>
          <p:nvPr/>
        </p:nvSpPr>
        <p:spPr>
          <a:xfrm>
            <a:off x="1313843" y="1554232"/>
            <a:ext cx="1172922" cy="1311119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Pipeline For Tree Based Modelling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C2EB8A3-7A00-4A20-947A-5BFF406FCB63}"/>
              </a:ext>
            </a:extLst>
          </p:cNvPr>
          <p:cNvSpPr/>
          <p:nvPr/>
        </p:nvSpPr>
        <p:spPr>
          <a:xfrm>
            <a:off x="1313842" y="4727743"/>
            <a:ext cx="1172922" cy="1311119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Pipeline for Simple Transformers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19E647-A52A-45FA-AEAF-8EA0CEDDA429}"/>
              </a:ext>
            </a:extLst>
          </p:cNvPr>
          <p:cNvSpPr txBox="1"/>
          <p:nvPr/>
        </p:nvSpPr>
        <p:spPr>
          <a:xfrm>
            <a:off x="9754498" y="3286089"/>
            <a:ext cx="1522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Separate Preprocessed</a:t>
            </a:r>
          </a:p>
          <a:p>
            <a:pPr algn="ctr"/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For Modelling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FDDE94-E023-4EDA-92E0-925A123C201D}"/>
              </a:ext>
            </a:extLst>
          </p:cNvPr>
          <p:cNvSpPr txBox="1"/>
          <p:nvPr/>
        </p:nvSpPr>
        <p:spPr>
          <a:xfrm>
            <a:off x="833718" y="955592"/>
            <a:ext cx="10975661" cy="3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Creation of two Separate Data Preprocessing Pipeline for Feature Engineering(Naïve) &amp; Transformer Approach</a:t>
            </a:r>
          </a:p>
        </p:txBody>
      </p:sp>
    </p:spTree>
    <p:extLst>
      <p:ext uri="{BB962C8B-B14F-4D97-AF65-F5344CB8AC3E}">
        <p14:creationId xmlns:p14="http://schemas.microsoft.com/office/powerpoint/2010/main" val="305036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566220" y="423125"/>
            <a:ext cx="718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2765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Model</a:t>
            </a:r>
            <a:r>
              <a:rPr lang="en-US" sz="3000">
                <a:solidFill>
                  <a:schemeClr val="dk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000" b="1">
                <a:solidFill>
                  <a:srgbClr val="F5912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Building &amp; Evaluation</a:t>
            </a:r>
            <a:endParaRPr sz="3000" b="1">
              <a:solidFill>
                <a:srgbClr val="F5912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6410400" y="700175"/>
            <a:ext cx="57870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0992A-9133-4FB2-A9B8-B4741794461F}"/>
              </a:ext>
            </a:extLst>
          </p:cNvPr>
          <p:cNvSpPr/>
          <p:nvPr/>
        </p:nvSpPr>
        <p:spPr>
          <a:xfrm>
            <a:off x="678300" y="1358341"/>
            <a:ext cx="1488141" cy="1196170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Preprocessed Data Based in TFID &amp; Engineered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36A94-C8F4-4C11-8369-3C7D477B76FB}"/>
              </a:ext>
            </a:extLst>
          </p:cNvPr>
          <p:cNvSpPr/>
          <p:nvPr/>
        </p:nvSpPr>
        <p:spPr>
          <a:xfrm>
            <a:off x="3756212" y="1304063"/>
            <a:ext cx="2832844" cy="892290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Multi Label Classification Using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OneVsRest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&amp; LGBM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096F2-6C84-4D1C-BC3D-BBDED85E21C4}"/>
              </a:ext>
            </a:extLst>
          </p:cNvPr>
          <p:cNvSpPr/>
          <p:nvPr/>
        </p:nvSpPr>
        <p:spPr>
          <a:xfrm>
            <a:off x="3756211" y="2646377"/>
            <a:ext cx="2832847" cy="67952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Model - Roberta – Large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Max Seq Length – 300, Epoch 7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LR – 3e-5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67674-BCF2-4AAE-9EEF-89FFB58412A7}"/>
              </a:ext>
            </a:extLst>
          </p:cNvPr>
          <p:cNvSpPr/>
          <p:nvPr/>
        </p:nvSpPr>
        <p:spPr>
          <a:xfrm>
            <a:off x="3756209" y="5300598"/>
            <a:ext cx="2832847" cy="67952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Model - BERT – Large Cased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Max Seq Length – 256, Epoch 7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LR – 4e-5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E4984-BE4E-4A21-A5B2-45E2AB3AF495}"/>
              </a:ext>
            </a:extLst>
          </p:cNvPr>
          <p:cNvSpPr/>
          <p:nvPr/>
        </p:nvSpPr>
        <p:spPr>
          <a:xfrm>
            <a:off x="3756210" y="4421235"/>
            <a:ext cx="2832847" cy="67952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Model - Roberta – Base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Max Seq Length – 256, Epoch 10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LR – 5e-5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7AD9F-E3AE-456A-B16B-E14CEFB492C7}"/>
              </a:ext>
            </a:extLst>
          </p:cNvPr>
          <p:cNvSpPr/>
          <p:nvPr/>
        </p:nvSpPr>
        <p:spPr>
          <a:xfrm>
            <a:off x="3756211" y="3533806"/>
            <a:ext cx="2832847" cy="67952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Model – BERT – Large Uncased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Max Seq Length – 256, Epoch 5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LR – 3e-5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62F4C0-A6FC-4F0D-A8B6-7662883D09F6}"/>
              </a:ext>
            </a:extLst>
          </p:cNvPr>
          <p:cNvSpPr/>
          <p:nvPr/>
        </p:nvSpPr>
        <p:spPr>
          <a:xfrm>
            <a:off x="2766630" y="1129553"/>
            <a:ext cx="1464903" cy="346849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Tree 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9AF57-3EFD-482B-B7C1-43C5A70E02C4}"/>
              </a:ext>
            </a:extLst>
          </p:cNvPr>
          <p:cNvSpPr/>
          <p:nvPr/>
        </p:nvSpPr>
        <p:spPr>
          <a:xfrm>
            <a:off x="3585883" y="2523191"/>
            <a:ext cx="3146612" cy="3634634"/>
          </a:xfrm>
          <a:prstGeom prst="rect">
            <a:avLst/>
          </a:prstGeom>
          <a:noFill/>
          <a:ln w="28575" cap="flat" cmpd="sng" algn="ctr">
            <a:solidFill>
              <a:srgbClr val="F591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AC89A-86FC-4DA8-8169-814D2A6E370C}"/>
              </a:ext>
            </a:extLst>
          </p:cNvPr>
          <p:cNvSpPr/>
          <p:nvPr/>
        </p:nvSpPr>
        <p:spPr>
          <a:xfrm>
            <a:off x="2766630" y="3999737"/>
            <a:ext cx="1464903" cy="593182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Simple Transformers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0E43E-65C4-4250-9A66-7FF14278115B}"/>
              </a:ext>
            </a:extLst>
          </p:cNvPr>
          <p:cNvSpPr/>
          <p:nvPr/>
        </p:nvSpPr>
        <p:spPr>
          <a:xfrm>
            <a:off x="9532500" y="1302977"/>
            <a:ext cx="1981200" cy="1156447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Final Ensemble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Prediction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5B51F1-E44A-4C0E-A704-AE33568585FC}"/>
              </a:ext>
            </a:extLst>
          </p:cNvPr>
          <p:cNvSpPr/>
          <p:nvPr/>
        </p:nvSpPr>
        <p:spPr>
          <a:xfrm>
            <a:off x="7628966" y="1302978"/>
            <a:ext cx="1391395" cy="4850491"/>
          </a:xfrm>
          <a:prstGeom prst="rect">
            <a:avLst/>
          </a:prstGeom>
          <a:ln>
            <a:solidFill>
              <a:srgbClr val="2A2765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Weighted Ensemble of </a:t>
            </a:r>
            <a:r>
              <a:rPr lang="en-US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Probabilities 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Based on </a:t>
            </a:r>
            <a:r>
              <a:rPr lang="en-US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Mean Local CV </a:t>
            </a:r>
            <a:r>
              <a:rPr lang="en-US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Score to Optimize Metric by reducing Variance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DEC5DB-6EE3-4E0D-A3FC-25257385ABB0}"/>
              </a:ext>
            </a:extLst>
          </p:cNvPr>
          <p:cNvSpPr/>
          <p:nvPr/>
        </p:nvSpPr>
        <p:spPr>
          <a:xfrm>
            <a:off x="678300" y="5187683"/>
            <a:ext cx="1488141" cy="792444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Preprocessed Data for Transformers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552D6D-793E-4C23-95F8-2DADEAF62AB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166441" y="1302978"/>
            <a:ext cx="600189" cy="65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11F54B-BE70-4969-BA24-9517B7A3F04C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2166441" y="4296328"/>
            <a:ext cx="600189" cy="12875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6FB55-0FB7-476E-99BD-9068E8FCAF4B}"/>
              </a:ext>
            </a:extLst>
          </p:cNvPr>
          <p:cNvSpPr/>
          <p:nvPr/>
        </p:nvSpPr>
        <p:spPr>
          <a:xfrm>
            <a:off x="678300" y="3325906"/>
            <a:ext cx="1488141" cy="421419"/>
          </a:xfrm>
          <a:prstGeom prst="rect">
            <a:avLst/>
          </a:prstGeom>
          <a:solidFill>
            <a:srgbClr val="2A276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Raw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493C1B-303A-4A04-96CE-47E5AE76E948}"/>
              </a:ext>
            </a:extLst>
          </p:cNvPr>
          <p:cNvCxnSpPr>
            <a:cxnSpLocks/>
            <a:stCxn id="41" idx="0"/>
            <a:endCxn id="2" idx="2"/>
          </p:cNvCxnSpPr>
          <p:nvPr/>
        </p:nvCxnSpPr>
        <p:spPr>
          <a:xfrm flipV="1">
            <a:off x="1422371" y="2554511"/>
            <a:ext cx="0" cy="771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3833C-9568-4475-9729-B4F91DD093B3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>
            <a:off x="1422371" y="3747325"/>
            <a:ext cx="0" cy="1440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C91123-BF34-49F8-8F31-9DAFF09B08C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89056" y="1750208"/>
            <a:ext cx="1039910" cy="0"/>
          </a:xfrm>
          <a:prstGeom prst="straightConnector1">
            <a:avLst/>
          </a:prstGeom>
          <a:ln w="28575">
            <a:solidFill>
              <a:srgbClr val="F5912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B6D16E1-0EBF-4F22-A634-A73978072A02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6732495" y="3728224"/>
            <a:ext cx="896471" cy="612284"/>
          </a:xfrm>
          <a:prstGeom prst="bentConnector3">
            <a:avLst/>
          </a:prstGeom>
          <a:ln w="28575">
            <a:solidFill>
              <a:srgbClr val="F5912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A74AA8C-8060-4925-8A63-31ECD15A4C2D}"/>
              </a:ext>
            </a:extLst>
          </p:cNvPr>
          <p:cNvSpPr/>
          <p:nvPr/>
        </p:nvSpPr>
        <p:spPr>
          <a:xfrm>
            <a:off x="2766630" y="1984819"/>
            <a:ext cx="1391394" cy="792444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5/10-Fold Multi Label Stratification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61746F1-E00D-41F0-A4AC-85C6F2666933}"/>
              </a:ext>
            </a:extLst>
          </p:cNvPr>
          <p:cNvSpPr/>
          <p:nvPr/>
        </p:nvSpPr>
        <p:spPr>
          <a:xfrm>
            <a:off x="7551748" y="4920580"/>
            <a:ext cx="1545829" cy="676384"/>
          </a:xfrm>
          <a:prstGeom prst="roundRect">
            <a:avLst/>
          </a:prstGeom>
          <a:solidFill>
            <a:srgbClr val="F591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Log Loss Evaluation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7F0B7B1-5BBC-4F1F-BFDB-7677F7D4C6FD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9020361" y="1881201"/>
            <a:ext cx="512139" cy="18470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8985D5F-C327-40C0-9613-4F3FB26464A3}"/>
              </a:ext>
            </a:extLst>
          </p:cNvPr>
          <p:cNvSpPr txBox="1"/>
          <p:nvPr/>
        </p:nvSpPr>
        <p:spPr>
          <a:xfrm>
            <a:off x="9532500" y="2573013"/>
            <a:ext cx="1912500" cy="3600986"/>
          </a:xfrm>
          <a:prstGeom prst="rect">
            <a:avLst/>
          </a:prstGeom>
          <a:ln>
            <a:solidFill>
              <a:srgbClr val="F5912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Naïve Based Approach gave good public Score around </a:t>
            </a:r>
            <a:r>
              <a:rPr lang="en-US" sz="1200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3.37 Log Loss </a:t>
            </a:r>
            <a:r>
              <a:rPr lang="en-US" sz="1200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is better for Production</a:t>
            </a:r>
          </a:p>
          <a:p>
            <a:endParaRPr lang="en-US" sz="1200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Transformer with state-of-the-art architecture gave best results </a:t>
            </a:r>
            <a:r>
              <a:rPr lang="en-US" sz="1200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2.8 - 3.0 log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Ensemble</a:t>
            </a:r>
            <a:r>
              <a:rPr lang="en-US" sz="1200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these gave the best Public/Private Score in Leaderboard</a:t>
            </a:r>
          </a:p>
          <a:p>
            <a:endParaRPr lang="en-US" sz="1200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6"/>
          <p:cNvCxnSpPr>
            <a:cxnSpLocks/>
          </p:cNvCxnSpPr>
          <p:nvPr/>
        </p:nvCxnSpPr>
        <p:spPr>
          <a:xfrm>
            <a:off x="5483029" y="700103"/>
            <a:ext cx="6714371" cy="72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6"/>
          <p:cNvSpPr txBox="1"/>
          <p:nvPr/>
        </p:nvSpPr>
        <p:spPr>
          <a:xfrm>
            <a:off x="566220" y="423125"/>
            <a:ext cx="7187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2765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Application of </a:t>
            </a:r>
            <a:r>
              <a:rPr lang="en-US" sz="3000" b="1" dirty="0">
                <a:solidFill>
                  <a:srgbClr val="F5912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Learnings</a:t>
            </a:r>
            <a:endParaRPr sz="3000" b="1" dirty="0">
              <a:solidFill>
                <a:srgbClr val="F5912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E85F63-B46B-4779-9F1F-8334B66976D6}"/>
              </a:ext>
            </a:extLst>
          </p:cNvPr>
          <p:cNvSpPr/>
          <p:nvPr/>
        </p:nvSpPr>
        <p:spPr>
          <a:xfrm>
            <a:off x="758758" y="1755844"/>
            <a:ext cx="2519464" cy="2441642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Improving Efficiency for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Chatbots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to transfer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Grievances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based on Review Topics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28A9BE-DF13-4C0A-ADE8-E57AECCFA0E2}"/>
              </a:ext>
            </a:extLst>
          </p:cNvPr>
          <p:cNvSpPr/>
          <p:nvPr/>
        </p:nvSpPr>
        <p:spPr>
          <a:xfrm>
            <a:off x="3073941" y="2914536"/>
            <a:ext cx="2943813" cy="2854545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Customer Review Analysi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 for Prescriptive Understanding &amp; Improving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Customer Experience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91581-519E-46E7-ACA4-4A88F82F0E6B}"/>
              </a:ext>
            </a:extLst>
          </p:cNvPr>
          <p:cNvSpPr/>
          <p:nvPr/>
        </p:nvSpPr>
        <p:spPr>
          <a:xfrm>
            <a:off x="6237821" y="1755843"/>
            <a:ext cx="3198009" cy="3073935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Product Improvement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&amp; Enhancement Based on Customer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C02D3-4F46-4918-8F0D-E33ECD93CCFC}"/>
              </a:ext>
            </a:extLst>
          </p:cNvPr>
          <p:cNvSpPr/>
          <p:nvPr/>
        </p:nvSpPr>
        <p:spPr>
          <a:xfrm>
            <a:off x="8648855" y="4142654"/>
            <a:ext cx="1877165" cy="1896892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Remediation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For Negative Review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5A295-CF17-44E0-8180-0D4F878EA592}"/>
              </a:ext>
            </a:extLst>
          </p:cNvPr>
          <p:cNvSpPr/>
          <p:nvPr/>
        </p:nvSpPr>
        <p:spPr>
          <a:xfrm>
            <a:off x="1835498" y="4418950"/>
            <a:ext cx="1549728" cy="1529515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Sentiment</a:t>
            </a:r>
          </a:p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Extraction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B8D7F1-891B-4131-9430-F595FB9311C6}"/>
              </a:ext>
            </a:extLst>
          </p:cNvPr>
          <p:cNvSpPr/>
          <p:nvPr/>
        </p:nvSpPr>
        <p:spPr>
          <a:xfrm>
            <a:off x="1414523" y="3967516"/>
            <a:ext cx="976755" cy="902867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7591F0-1467-44C3-8D70-E8CD52DE7820}"/>
              </a:ext>
            </a:extLst>
          </p:cNvPr>
          <p:cNvSpPr/>
          <p:nvPr/>
        </p:nvSpPr>
        <p:spPr>
          <a:xfrm>
            <a:off x="4631220" y="1453338"/>
            <a:ext cx="1386534" cy="1363842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Urgency</a:t>
            </a:r>
          </a:p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Detection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B9DA4A-D31B-47AF-A01F-EC0571DDAACB}"/>
              </a:ext>
            </a:extLst>
          </p:cNvPr>
          <p:cNvSpPr/>
          <p:nvPr/>
        </p:nvSpPr>
        <p:spPr>
          <a:xfrm>
            <a:off x="5754777" y="4134206"/>
            <a:ext cx="1877165" cy="1905340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Automated</a:t>
            </a:r>
          </a:p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Support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to Different Organizational Units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D04738-58AC-4978-8715-A331A38E9058}"/>
              </a:ext>
            </a:extLst>
          </p:cNvPr>
          <p:cNvSpPr/>
          <p:nvPr/>
        </p:nvSpPr>
        <p:spPr>
          <a:xfrm>
            <a:off x="8692262" y="4142649"/>
            <a:ext cx="558146" cy="530157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BFAAA3-DF9A-4529-A869-7BAE0BC17F87}"/>
              </a:ext>
            </a:extLst>
          </p:cNvPr>
          <p:cNvSpPr/>
          <p:nvPr/>
        </p:nvSpPr>
        <p:spPr>
          <a:xfrm>
            <a:off x="2447572" y="1727681"/>
            <a:ext cx="558146" cy="530157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DEB115-AB7A-4054-8623-E8C5FEB8233E}"/>
              </a:ext>
            </a:extLst>
          </p:cNvPr>
          <p:cNvSpPr/>
          <p:nvPr/>
        </p:nvSpPr>
        <p:spPr>
          <a:xfrm>
            <a:off x="4924883" y="2680447"/>
            <a:ext cx="558146" cy="530157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ADB61D-9901-4178-A29D-55C1BA52DE2F}"/>
              </a:ext>
            </a:extLst>
          </p:cNvPr>
          <p:cNvSpPr/>
          <p:nvPr/>
        </p:nvSpPr>
        <p:spPr>
          <a:xfrm>
            <a:off x="5776692" y="2045644"/>
            <a:ext cx="1016829" cy="996304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4B29E6-0F57-4F14-8B7F-1729CF787AF8}"/>
              </a:ext>
            </a:extLst>
          </p:cNvPr>
          <p:cNvSpPr/>
          <p:nvPr/>
        </p:nvSpPr>
        <p:spPr>
          <a:xfrm>
            <a:off x="5736576" y="4036850"/>
            <a:ext cx="501245" cy="498904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7BC32-CE29-4959-8FC2-0141F5127D12}"/>
              </a:ext>
            </a:extLst>
          </p:cNvPr>
          <p:cNvSpPr txBox="1"/>
          <p:nvPr/>
        </p:nvSpPr>
        <p:spPr>
          <a:xfrm>
            <a:off x="566220" y="955592"/>
            <a:ext cx="1124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A276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 for Business Use Cases &amp; Applications of Review Analysis based on Several Topics &amp; Sentiment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AE7DCE-367E-4EF0-A02D-1DE9485819FC}"/>
              </a:ext>
            </a:extLst>
          </p:cNvPr>
          <p:cNvSpPr/>
          <p:nvPr/>
        </p:nvSpPr>
        <p:spPr>
          <a:xfrm>
            <a:off x="9270076" y="1874847"/>
            <a:ext cx="2276671" cy="2265134"/>
          </a:xfrm>
          <a:prstGeom prst="ellipse">
            <a:avLst/>
          </a:prstGeom>
          <a:solidFill>
            <a:srgbClr val="2A2765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Product Recommendation</a:t>
            </a:r>
          </a:p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System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DC6FAA-7080-432C-9B9B-85BF8BBB7D41}"/>
              </a:ext>
            </a:extLst>
          </p:cNvPr>
          <p:cNvSpPr/>
          <p:nvPr/>
        </p:nvSpPr>
        <p:spPr>
          <a:xfrm>
            <a:off x="9050009" y="2357355"/>
            <a:ext cx="528076" cy="530157"/>
          </a:xfrm>
          <a:prstGeom prst="ellipse">
            <a:avLst/>
          </a:prstGeom>
          <a:solidFill>
            <a:srgbClr val="F5912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5"/>
          <p:cNvCxnSpPr>
            <a:cxnSpLocks/>
          </p:cNvCxnSpPr>
          <p:nvPr/>
        </p:nvCxnSpPr>
        <p:spPr>
          <a:xfrm>
            <a:off x="2782111" y="700175"/>
            <a:ext cx="9415289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5"/>
          <p:cNvSpPr txBox="1"/>
          <p:nvPr/>
        </p:nvSpPr>
        <p:spPr>
          <a:xfrm>
            <a:off x="566220" y="423125"/>
            <a:ext cx="718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</a:t>
            </a:r>
            <a:r>
              <a:rPr lang="en-US" sz="3000" b="1" dirty="0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Notes</a:t>
            </a:r>
            <a:endParaRPr sz="3000" b="1" dirty="0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3AD87-46B5-4D28-B966-37A6FEAE75E2}"/>
              </a:ext>
            </a:extLst>
          </p:cNvPr>
          <p:cNvSpPr txBox="1"/>
          <p:nvPr/>
        </p:nvSpPr>
        <p:spPr>
          <a:xfrm>
            <a:off x="609600" y="5985968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2000" dirty="0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US" sz="2000" u="sng" dirty="0" err="1">
                <a:solidFill>
                  <a:srgbClr val="F5912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MachineHack</a:t>
            </a:r>
            <a:endParaRPr lang="en-US" sz="2000" u="sng" dirty="0">
              <a:solidFill>
                <a:srgbClr val="F5912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B495A-34AC-4080-9329-FEE5303C5D73}"/>
              </a:ext>
            </a:extLst>
          </p:cNvPr>
          <p:cNvSpPr/>
          <p:nvPr/>
        </p:nvSpPr>
        <p:spPr>
          <a:xfrm>
            <a:off x="2486765" y="1673157"/>
            <a:ext cx="7187100" cy="3482501"/>
          </a:xfrm>
          <a:prstGeom prst="roundRect">
            <a:avLst/>
          </a:prstGeom>
          <a:solidFill>
            <a:srgbClr val="2A2765"/>
          </a:solidFill>
          <a:ln>
            <a:solidFill>
              <a:srgbClr val="2A2765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QUESTIONS?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585950" y="423125"/>
            <a:ext cx="483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2A2765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i="0" u="none" strike="noStrike" cap="none">
                <a:solidFill>
                  <a:srgbClr val="F59120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>
              <a:solidFill>
                <a:srgbClr val="F59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4987625" y="700175"/>
            <a:ext cx="7209900" cy="0"/>
          </a:xfrm>
          <a:prstGeom prst="straightConnector1">
            <a:avLst/>
          </a:prstGeom>
          <a:noFill/>
          <a:ln w="28575" cap="flat" cmpd="sng">
            <a:solidFill>
              <a:srgbClr val="F591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2"/>
          <p:cNvSpPr txBox="1"/>
          <p:nvPr/>
        </p:nvSpPr>
        <p:spPr>
          <a:xfrm>
            <a:off x="718600" y="2007500"/>
            <a:ext cx="871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sz="1200" dirty="0">
              <a:solidFill>
                <a:srgbClr val="7373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18600" y="1502175"/>
            <a:ext cx="254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Lorem Ipsum is simply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8600" y="3544450"/>
            <a:ext cx="871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sz="1200">
              <a:solidFill>
                <a:srgbClr val="7373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00" y="6316050"/>
            <a:ext cx="928635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920</Words>
  <Application>Microsoft Office PowerPoint</Application>
  <PresentationFormat>Widescreen</PresentationFormat>
  <Paragraphs>161</Paragraphs>
  <Slides>13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Medium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Bhasker Gupta</dc:creator>
  <cp:lastModifiedBy>Rajat Ranjan</cp:lastModifiedBy>
  <cp:revision>171</cp:revision>
  <dcterms:created xsi:type="dcterms:W3CDTF">2022-01-18T07:38:25Z</dcterms:created>
  <dcterms:modified xsi:type="dcterms:W3CDTF">2022-01-20T18:33:02Z</dcterms:modified>
</cp:coreProperties>
</file>