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9" name="Picture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11" name="Picture 2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2" name="Picture 2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13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7" name="Line 8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8" name="CustomShape 9"/>
          <p:cNvSpPr/>
          <p:nvPr/>
        </p:nvSpPr>
        <p:spPr>
          <a:xfrm>
            <a:off x="8664120" y="4988520"/>
            <a:ext cx="182160" cy="22788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80C2DC"/>
              </a:gs>
              <a:gs pos="50000">
                <a:srgbClr val="168AA7"/>
              </a:gs>
              <a:gs pos="100000">
                <a:srgbClr val="80C2DC"/>
              </a:gs>
            </a:gsLst>
            <a:lin ang="16200000"/>
          </a:gradFill>
          <a:ln w="3240">
            <a:solidFill>
              <a:srgbClr val="21778D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8477640" y="4988520"/>
            <a:ext cx="182160" cy="22788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80C2DC"/>
              </a:gs>
              <a:gs pos="50000">
                <a:srgbClr val="168AA7"/>
              </a:gs>
              <a:gs pos="100000">
                <a:srgbClr val="80C2DC"/>
              </a:gs>
            </a:gsLst>
            <a:lin ang="16200000"/>
          </a:gradFill>
          <a:ln w="3240">
            <a:solidFill>
              <a:srgbClr val="21778D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49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87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88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89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0" name="CustomShape 5"/>
          <p:cNvSpPr/>
          <p:nvPr/>
        </p:nvSpPr>
        <p:spPr>
          <a:xfrm>
            <a:off x="0" y="4664160"/>
            <a:ext cx="915048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  <a:ln w="12600">
            <a:noFill/>
          </a:ln>
        </p:spPr>
      </p:sp>
      <p:sp>
        <p:nvSpPr>
          <p:cNvPr id="91" name="CustomShape 6"/>
          <p:cNvSpPr/>
          <p:nvPr/>
        </p:nvSpPr>
        <p:spPr>
          <a:xfrm>
            <a:off x="1687680" y="4952880"/>
            <a:ext cx="7455600" cy="48744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92" name="CustomShape 7"/>
          <p:cNvSpPr/>
          <p:nvPr/>
        </p:nvSpPr>
        <p:spPr>
          <a:xfrm>
            <a:off x="35280" y="5237640"/>
            <a:ext cx="9108000" cy="788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93" name="CustomShape 8"/>
          <p:cNvSpPr/>
          <p:nvPr/>
        </p:nvSpPr>
        <p:spPr>
          <a:xfrm>
            <a:off x="0" y="5001120"/>
            <a:ext cx="9143280" cy="1863360"/>
          </a:xfrm>
          <a:prstGeom prst="rect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94" name="Line 9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5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33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13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35" name="PlaceHolder 5"/>
          <p:cNvSpPr>
            <a:spLocks noGrp="1"/>
          </p:cNvSpPr>
          <p:nvPr>
            <p:ph type="title"/>
          </p:nvPr>
        </p:nvSpPr>
        <p:spPr>
          <a:xfrm>
            <a:off x="722520" y="1059840"/>
            <a:ext cx="7771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922560" y="2931840"/>
            <a:ext cx="4571280" cy="1454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172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73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</p:spPr>
      </p:sp>
      <p:sp>
        <p:nvSpPr>
          <p:cNvPr id="17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75" name="CustomShape 5"/>
          <p:cNvSpPr/>
          <p:nvPr/>
        </p:nvSpPr>
        <p:spPr>
          <a:xfrm>
            <a:off x="3636720" y="3005640"/>
            <a:ext cx="182160" cy="22788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80C2DC"/>
              </a:gs>
              <a:gs pos="50000">
                <a:srgbClr val="168AA7"/>
              </a:gs>
              <a:gs pos="100000">
                <a:srgbClr val="80C2DC"/>
              </a:gs>
            </a:gsLst>
            <a:lin ang="16200000"/>
          </a:gradFill>
          <a:ln w="3240">
            <a:solidFill>
              <a:srgbClr val="21778D"/>
            </a:solidFill>
            <a:round/>
          </a:ln>
        </p:spPr>
      </p:sp>
      <p:sp>
        <p:nvSpPr>
          <p:cNvPr id="176" name="CustomShape 6"/>
          <p:cNvSpPr/>
          <p:nvPr/>
        </p:nvSpPr>
        <p:spPr>
          <a:xfrm>
            <a:off x="3450240" y="3005640"/>
            <a:ext cx="182160" cy="22788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80C2DC"/>
              </a:gs>
              <a:gs pos="50000">
                <a:srgbClr val="168AA7"/>
              </a:gs>
              <a:gs pos="100000">
                <a:srgbClr val="80C2DC"/>
              </a:gs>
            </a:gsLst>
            <a:lin ang="16200000"/>
          </a:gradFill>
          <a:ln w="3240">
            <a:solidFill>
              <a:srgbClr val="21778D"/>
            </a:solidFill>
            <a:round/>
          </a:ln>
        </p:spPr>
      </p:sp>
      <p:sp>
        <p:nvSpPr>
          <p:cNvPr id="17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28600" y="6172200"/>
            <a:ext cx="8074800" cy="56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Lucida Sans Unicode"/>
              </a:rPr>
              <a:t>                                    Intro to world of Web Gaming Platforms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13D861D-B105-43A1-87B4-7B0163B0E9E6}" type="slidenum">
              <a:rPr lang="en-US" sz="1000">
                <a:solidFill>
                  <a:srgbClr val="FFFFFF"/>
                </a:solidFill>
                <a:latin typeface="Lucida Sans Unicode"/>
              </a:rPr>
              <a:t>1</a:t>
            </a:fld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2474280" y="5791320"/>
            <a:ext cx="32868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Lucida Sans Unicode"/>
              </a:rPr>
              <a:t>Vortex via Delta, Nit-Trichy 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4361040" y="1473840"/>
            <a:ext cx="3647160" cy="3647520"/>
          </a:xfrm>
          <a:prstGeom prst="ellipse">
            <a:avLst/>
          </a:prstGeom>
          <a:gradFill>
            <a:gsLst>
              <a:gs pos="0">
                <a:srgbClr val="2CB9E2"/>
              </a:gs>
              <a:gs pos="50000">
                <a:srgbClr val="005366"/>
              </a:gs>
              <a:gs pos="100000">
                <a:srgbClr val="2CB9E2"/>
              </a:gs>
            </a:gsLst>
            <a:lin ang="16200000"/>
          </a:gradFill>
          <a:ln w="9360">
            <a:solidFill>
              <a:srgbClr val="2DA2BF"/>
            </a:solidFill>
            <a:round/>
          </a:ln>
        </p:spPr>
      </p:sp>
      <p:sp>
        <p:nvSpPr>
          <p:cNvPr id="217" name="CustomShape 5"/>
          <p:cNvSpPr/>
          <p:nvPr/>
        </p:nvSpPr>
        <p:spPr>
          <a:xfrm>
            <a:off x="8052480" y="1028160"/>
            <a:ext cx="1081440" cy="1081800"/>
          </a:xfrm>
          <a:prstGeom prst="donut">
            <a:avLst>
              <a:gd name="adj" fmla="val 7460"/>
            </a:avLst>
          </a:prstGeom>
          <a:gradFill>
            <a:gsLst>
              <a:gs pos="0">
                <a:srgbClr val="2CB9E2"/>
              </a:gs>
              <a:gs pos="50000">
                <a:srgbClr val="005366"/>
              </a:gs>
              <a:gs pos="100000">
                <a:srgbClr val="2CB9E2"/>
              </a:gs>
            </a:gsLst>
            <a:lin ang="16200000"/>
          </a:gradFill>
          <a:ln w="9360">
            <a:solidFill>
              <a:srgbClr val="2DA2BF"/>
            </a:solidFill>
            <a:round/>
          </a:ln>
        </p:spPr>
      </p:sp>
      <p:sp>
        <p:nvSpPr>
          <p:cNvPr id="218" name="CustomShape 6"/>
          <p:cNvSpPr/>
          <p:nvPr/>
        </p:nvSpPr>
        <p:spPr>
          <a:xfrm>
            <a:off x="4405320" y="1754640"/>
            <a:ext cx="3367080" cy="33667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5080">
            <a:solidFill>
              <a:srgbClr val="FFFFFF"/>
            </a:solidFill>
            <a:round/>
          </a:ln>
        </p:spPr>
      </p:sp>
      <p:sp>
        <p:nvSpPr>
          <p:cNvPr id="219" name="CustomShape 7"/>
          <p:cNvSpPr/>
          <p:nvPr/>
        </p:nvSpPr>
        <p:spPr>
          <a:xfrm>
            <a:off x="340200" y="274320"/>
            <a:ext cx="7202880" cy="1828800"/>
          </a:xfrm>
          <a:prstGeom prst="rect">
            <a:avLst/>
          </a:prstGeom>
          <a:gradFill>
            <a:gsLst>
              <a:gs pos="0">
                <a:srgbClr val="464646"/>
              </a:gs>
              <a:gs pos="50000">
                <a:srgbClr val="000000"/>
              </a:gs>
              <a:gs pos="100000">
                <a:srgbClr val="464646"/>
              </a:gs>
            </a:gsLst>
            <a:lin ang="16200000"/>
          </a:gradFill>
          <a:ln>
            <a:noFill/>
          </a:ln>
        </p:spPr>
        <p:txBody>
          <a:bodyPr lIns="53280" tIns="53280" rIns="53280" bIns="5400" anchor="b"/>
          <a:lstStyle/>
          <a:p>
            <a:r>
              <a:rPr lang="en-US" sz="4200">
                <a:solidFill>
                  <a:srgbClr val="FFFFFF"/>
                </a:solidFill>
                <a:latin typeface="Lucida Sans Unicode"/>
              </a:rPr>
              <a:t>Game Development Workshop </a:t>
            </a:r>
            <a:endParaRPr/>
          </a:p>
          <a:p>
            <a:pPr algn="r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  <a:latin typeface="Lucida Sans Unicode"/>
              </a:rPr>
              <a:t>Vortex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1481400"/>
            <a:ext cx="8228880" cy="499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&lt;canvas height='600' width='800'&gt;&lt;/canvas&gt;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Uses the standard screen-based coordinate 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How to use?</a:t>
            </a:r>
            <a:endParaRPr/>
          </a:p>
        </p:txBody>
      </p:sp>
      <p:pic>
        <p:nvPicPr>
          <p:cNvPr id="28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240" y="1828800"/>
            <a:ext cx="4980960" cy="344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Everything is drawn onto the 2D rendering context (ctx)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How to use?</a:t>
            </a:r>
            <a:endParaRPr/>
          </a:p>
        </p:txBody>
      </p:sp>
      <p:pic>
        <p:nvPicPr>
          <p:cNvPr id="28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040" y="2514600"/>
            <a:ext cx="5742720" cy="342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var canvas = document.getElementById("canvas");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var ctx = canvas.getContext("2d");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ctx.fillStyle = 'rgb(255, 0, 0)';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ctx.strokeStyle = 'rgba(0, 255, 0, 0.5)';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Using context</a:t>
            </a:r>
            <a:endParaRPr/>
          </a:p>
        </p:txBody>
      </p:sp>
      <p:graphicFrame>
        <p:nvGraphicFramePr>
          <p:cNvPr id="292" name="Table 3"/>
          <p:cNvGraphicFramePr/>
          <p:nvPr/>
        </p:nvGraphicFramePr>
        <p:xfrm>
          <a:off x="685800" y="3886200"/>
          <a:ext cx="7695360" cy="2669760"/>
        </p:xfrm>
        <a:graphic>
          <a:graphicData uri="http://schemas.openxmlformats.org/drawingml/2006/table">
            <a:tbl>
              <a:tblPr/>
              <a:tblGrid>
                <a:gridCol w="3847680"/>
                <a:gridCol w="3847680"/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Lucida Sans Unicode"/>
                        </a:rPr>
                        <a:t>Method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Lucida Sans Unicode"/>
                        </a:rPr>
                        <a:t>Action</a:t>
                      </a:r>
                      <a:endParaRPr/>
                    </a:p>
                  </a:txBody>
                  <a:tcPr/>
                </a:tc>
              </a:tr>
              <a:tr h="70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 Unicode"/>
                        </a:rPr>
                        <a:t>ﬁllRect(x, y, w, 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 Unicode"/>
                        </a:rPr>
                        <a:t>Draws a rectangle using the current ﬁll style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 Unicode"/>
                        </a:rPr>
                        <a:t>strokeRect(x, y, w, 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 Unicode"/>
                        </a:rPr>
                        <a:t>Draws the outline of a rectangle using the current stroke style</a:t>
                      </a:r>
                      <a:endParaRPr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 Unicode"/>
                        </a:rPr>
                        <a:t>clearRect(x, y, w, 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Lucida Sans Unicode"/>
                        </a:rPr>
                        <a:t>Clears all pixels within the given rectangle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Text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Shadows &amp; blurring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Lines, shapes, image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Gradients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Saving state of drawing context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Transformations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Composites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Pixel Manipulation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u="sng">
                <a:solidFill>
                  <a:srgbClr val="FF8119"/>
                </a:solidFill>
                <a:latin typeface="Lucida Sans Unicode"/>
              </a:rPr>
              <a:t>http://www.html5canvastutorials.com/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Using context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OOP programming allows much to be achieved through canvas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It’ s ﬂexible and powerful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Animation engines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Pseudo 3D graphics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Reading pixel values opens a lot of doors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Integration with other HTML5 elements is a killer feature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The future of canvas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Canvas vs. Flash</a:t>
            </a:r>
            <a:endParaRPr/>
          </a:p>
        </p:txBody>
      </p:sp>
      <p:pic>
        <p:nvPicPr>
          <p:cNvPr id="29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0560" y="1492920"/>
            <a:ext cx="3589560" cy="239256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457200" y="1406160"/>
            <a:ext cx="822960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HTML5 Canvas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More open than Flash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Smaller result.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Javascript is built into browsers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Works on most of platforms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No need to compile.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Adobe Flash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Great authoring tool, easy to go from idea to working product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Better sound support - many JavaScript libraries use </a:t>
            </a:r>
            <a:r>
              <a:rPr lang="en-US" sz="2300" u="sng">
                <a:solidFill>
                  <a:srgbClr val="FF8119"/>
                </a:solidFill>
                <a:latin typeface="Lucida Sans Unicode"/>
              </a:rPr>
              <a:t>SoundManager2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, which falls back on Flash and tends to lag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Do not work good in all platforms, for example Linux.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Game Programming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- Get to the Core of the Problem</a:t>
            </a:r>
            <a:endParaRPr/>
          </a:p>
        </p:txBody>
      </p:sp>
      <p:pic>
        <p:nvPicPr>
          <p:cNvPr id="302" name="Picture Placeholder 2"/>
          <p:cNvPicPr/>
          <p:nvPr/>
        </p:nvPicPr>
        <p:blipFill>
          <a:blip r:embed="rId2"/>
          <a:srcRect t="1948" b="1948"/>
          <a:stretch>
            <a:fillRect/>
          </a:stretch>
        </p:blipFill>
        <p:spPr>
          <a:xfrm>
            <a:off x="304920" y="4267080"/>
            <a:ext cx="1904400" cy="182808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E15C31DE-B5D8-4756-95A0-8D6C346BF187}" type="slidenum">
              <a:rPr lang="en-US" sz="1000">
                <a:solidFill>
                  <a:srgbClr val="FFFFFF"/>
                </a:solidFill>
                <a:latin typeface="Lucida Sans Unicode"/>
              </a:r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Typical Game Loop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var FPS = 60;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setInterval(gameTick,1000/FPS)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function gameTick()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processInput();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updateGame();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draw();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0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65280" y="1371600"/>
            <a:ext cx="4638960" cy="495216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4699080" y="6356880"/>
            <a:ext cx="3771360" cy="364320"/>
          </a:xfrm>
          <a:prstGeom prst="rect">
            <a:avLst/>
          </a:prstGeom>
          <a:solidFill>
            <a:srgbClr val="FFFFFF"/>
          </a:solidFill>
          <a:ln w="55080">
            <a:solidFill>
              <a:srgbClr val="DA1F28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don’t always need a game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5000" y="3242880"/>
            <a:ext cx="4722480" cy="314820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Euclid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Rotation (known angle)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Rotation (unknown angle)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Rotation (triangle overlay)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Rotation + particles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b="1">
                <a:solidFill>
                  <a:srgbClr val="000000"/>
                </a:solidFill>
                <a:latin typeface="Lucida Sans Unicode"/>
              </a:rPr>
              <a:t>Newton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Position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Velocity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Acceleration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Collisions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Physics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Optimizing game loop, skipping draw.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Use requestAnimationFrame instead of setInterval / setTimeout.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Frame buffering, multiple canvases.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Avoid unnecessary canvas state change.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Dirty rectangle: redraw only those areas that have changed.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Use DOM Elements whenever possible.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Optimization Techniques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Content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1089360" y="1333800"/>
            <a:ext cx="7283520" cy="63432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7F1FF"/>
              </a:gs>
              <a:gs pos="50000">
                <a:srgbClr val="95D3EE"/>
              </a:gs>
              <a:gs pos="100000">
                <a:srgbClr val="D7F1FF"/>
              </a:gs>
            </a:gsLst>
            <a:lin ang="5400000"/>
          </a:gradFill>
          <a:ln w="9360">
            <a:solidFill>
              <a:srgbClr val="2DA2BF"/>
            </a:solidFill>
            <a:round/>
          </a:ln>
        </p:spPr>
        <p:txBody>
          <a:bodyPr lIns="280080" tIns="91440" rIns="329400" bIns="91440" anchor="ctr"/>
          <a:lstStyle/>
          <a:p>
            <a:pPr algn="ctr">
              <a:lnSpc>
                <a:spcPct val="9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Unicode"/>
              </a:rPr>
              <a:t>Javascript</a:t>
            </a: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 and HTML5 </a:t>
            </a:r>
            <a:endParaRPr dirty="0"/>
          </a:p>
        </p:txBody>
      </p:sp>
      <p:sp>
        <p:nvSpPr>
          <p:cNvPr id="222" name="CustomShape 3"/>
          <p:cNvSpPr/>
          <p:nvPr/>
        </p:nvSpPr>
        <p:spPr>
          <a:xfrm>
            <a:off x="771120" y="1333800"/>
            <a:ext cx="634320" cy="6343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223" name="CustomShape 4"/>
          <p:cNvSpPr/>
          <p:nvPr/>
        </p:nvSpPr>
        <p:spPr>
          <a:xfrm>
            <a:off x="1089360" y="2158560"/>
            <a:ext cx="7283520" cy="63432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7F1FF"/>
              </a:gs>
              <a:gs pos="50000">
                <a:srgbClr val="95D3EE"/>
              </a:gs>
              <a:gs pos="100000">
                <a:srgbClr val="D7F1FF"/>
              </a:gs>
            </a:gsLst>
            <a:lin ang="5400000"/>
          </a:gradFill>
          <a:ln w="9360">
            <a:solidFill>
              <a:srgbClr val="2DA2BF"/>
            </a:solidFill>
            <a:round/>
          </a:ln>
        </p:spPr>
        <p:txBody>
          <a:bodyPr lIns="280080" tIns="91440" rIns="329400" bIns="9144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About Canvas</a:t>
            </a:r>
            <a:endParaRPr dirty="0"/>
          </a:p>
        </p:txBody>
      </p:sp>
      <p:sp>
        <p:nvSpPr>
          <p:cNvPr id="224" name="CustomShape 5"/>
          <p:cNvSpPr/>
          <p:nvPr/>
        </p:nvSpPr>
        <p:spPr>
          <a:xfrm>
            <a:off x="771120" y="2158560"/>
            <a:ext cx="634320" cy="6343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225" name="CustomShape 6"/>
          <p:cNvSpPr/>
          <p:nvPr/>
        </p:nvSpPr>
        <p:spPr>
          <a:xfrm>
            <a:off x="1089360" y="2983320"/>
            <a:ext cx="7283520" cy="63432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7F1FF"/>
              </a:gs>
              <a:gs pos="50000">
                <a:srgbClr val="95D3EE"/>
              </a:gs>
              <a:gs pos="100000">
                <a:srgbClr val="D7F1FF"/>
              </a:gs>
            </a:gsLst>
            <a:lin ang="5400000"/>
          </a:gradFill>
          <a:ln w="9360">
            <a:solidFill>
              <a:srgbClr val="2DA2BF"/>
            </a:solidFill>
            <a:round/>
          </a:ln>
        </p:spPr>
        <p:txBody>
          <a:bodyPr lIns="280080" tIns="91440" rIns="329400" bIns="9144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Game Programming</a:t>
            </a:r>
            <a:endParaRPr dirty="0"/>
          </a:p>
        </p:txBody>
      </p:sp>
      <p:sp>
        <p:nvSpPr>
          <p:cNvPr id="226" name="CustomShape 7"/>
          <p:cNvSpPr/>
          <p:nvPr/>
        </p:nvSpPr>
        <p:spPr>
          <a:xfrm>
            <a:off x="771120" y="2983320"/>
            <a:ext cx="634320" cy="6343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227" name="CustomShape 8"/>
          <p:cNvSpPr/>
          <p:nvPr/>
        </p:nvSpPr>
        <p:spPr>
          <a:xfrm>
            <a:off x="1089360" y="3808080"/>
            <a:ext cx="7283520" cy="63432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7F1FF"/>
              </a:gs>
              <a:gs pos="50000">
                <a:srgbClr val="95D3EE"/>
              </a:gs>
              <a:gs pos="100000">
                <a:srgbClr val="D7F1FF"/>
              </a:gs>
            </a:gsLst>
            <a:lin ang="5400000"/>
          </a:gradFill>
          <a:ln w="9360">
            <a:solidFill>
              <a:srgbClr val="2DA2BF"/>
            </a:solidFill>
            <a:round/>
          </a:ln>
        </p:spPr>
        <p:txBody>
          <a:bodyPr lIns="280080" tIns="91440" rIns="329400" bIns="9144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Assets &amp; Tools</a:t>
            </a:r>
            <a:endParaRPr dirty="0"/>
          </a:p>
        </p:txBody>
      </p:sp>
      <p:sp>
        <p:nvSpPr>
          <p:cNvPr id="228" name="CustomShape 9"/>
          <p:cNvSpPr/>
          <p:nvPr/>
        </p:nvSpPr>
        <p:spPr>
          <a:xfrm>
            <a:off x="771120" y="3808080"/>
            <a:ext cx="634320" cy="6343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229" name="CustomShape 10"/>
          <p:cNvSpPr/>
          <p:nvPr/>
        </p:nvSpPr>
        <p:spPr>
          <a:xfrm>
            <a:off x="1089360" y="4632840"/>
            <a:ext cx="7283520" cy="63432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7F1FF"/>
              </a:gs>
              <a:gs pos="50000">
                <a:srgbClr val="95D3EE"/>
              </a:gs>
              <a:gs pos="100000">
                <a:srgbClr val="D7F1FF"/>
              </a:gs>
            </a:gsLst>
            <a:lin ang="5400000"/>
          </a:gradFill>
          <a:ln w="9360">
            <a:solidFill>
              <a:srgbClr val="2DA2BF"/>
            </a:solidFill>
            <a:round/>
          </a:ln>
        </p:spPr>
        <p:txBody>
          <a:bodyPr lIns="280080" tIns="91440" rIns="329400" bIns="91440" anchor="ctr"/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Sans Unicode"/>
              </a:rPr>
              <a:t>Demo</a:t>
            </a:r>
            <a:endParaRPr dirty="0"/>
          </a:p>
        </p:txBody>
      </p:sp>
      <p:sp>
        <p:nvSpPr>
          <p:cNvPr id="230" name="CustomShape 11"/>
          <p:cNvSpPr/>
          <p:nvPr/>
        </p:nvSpPr>
        <p:spPr>
          <a:xfrm>
            <a:off x="771120" y="4632840"/>
            <a:ext cx="634320" cy="6343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  <p:sp>
        <p:nvSpPr>
          <p:cNvPr id="231" name="CustomShape 12"/>
          <p:cNvSpPr/>
          <p:nvPr/>
        </p:nvSpPr>
        <p:spPr>
          <a:xfrm>
            <a:off x="1089360" y="5457600"/>
            <a:ext cx="7283520" cy="63432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D7F1FF"/>
              </a:gs>
              <a:gs pos="50000">
                <a:srgbClr val="95D3EE"/>
              </a:gs>
              <a:gs pos="100000">
                <a:srgbClr val="D7F1FF"/>
              </a:gs>
            </a:gsLst>
            <a:lin ang="5400000"/>
          </a:gradFill>
          <a:ln w="9360">
            <a:solidFill>
              <a:srgbClr val="2DA2BF"/>
            </a:solidFill>
            <a:round/>
          </a:ln>
        </p:spPr>
        <p:txBody>
          <a:bodyPr lIns="280080" tIns="91440" rIns="329400" bIns="91440" anchor="ctr"/>
          <a:lstStyle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Resources &amp; References</a:t>
            </a:r>
            <a:endParaRPr/>
          </a:p>
        </p:txBody>
      </p:sp>
      <p:sp>
        <p:nvSpPr>
          <p:cNvPr id="232" name="CustomShape 13"/>
          <p:cNvSpPr/>
          <p:nvPr/>
        </p:nvSpPr>
        <p:spPr>
          <a:xfrm>
            <a:off x="771120" y="5457600"/>
            <a:ext cx="634320" cy="6343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9360">
            <a:solidFill>
              <a:srgbClr val="FFFFF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Assets &amp; Tools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– Make everything simple</a:t>
            </a:r>
            <a:endParaRPr/>
          </a:p>
        </p:txBody>
      </p:sp>
      <p:pic>
        <p:nvPicPr>
          <p:cNvPr id="315" name="Picture Placeholder 2"/>
          <p:cNvPicPr/>
          <p:nvPr/>
        </p:nvPicPr>
        <p:blipFill>
          <a:blip r:embed="rId2"/>
          <a:srcRect t="1384375" b="1384375"/>
          <a:stretch>
            <a:fillRect/>
          </a:stretch>
        </p:blipFill>
        <p:spPr>
          <a:xfrm>
            <a:off x="304920" y="4267080"/>
            <a:ext cx="1904400" cy="1828080"/>
          </a:xfrm>
          <a:prstGeom prst="rect">
            <a:avLst/>
          </a:prstGeom>
          <a:ln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372EF38-12AC-4D61-9DAB-C7BA93C57047}" type="slidenum">
              <a:rPr lang="en-US" sz="1000">
                <a:solidFill>
                  <a:srgbClr val="FFFFFF"/>
                </a:solidFill>
                <a:latin typeface="Lucida Sans Unicode"/>
              </a:r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65760" y="91440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4100" b="1">
                <a:solidFill>
                  <a:srgbClr val="464646"/>
                </a:solidFill>
                <a:latin typeface="Lucida Sans Unicode"/>
              </a:rPr>
              <a:t>*There are inbuilt Libraries</a:t>
            </a:r>
            <a:endParaRPr/>
          </a:p>
          <a:p>
            <a:endParaRPr/>
          </a:p>
          <a:p>
            <a:r>
              <a:rPr lang="en-US" sz="4100" b="1">
                <a:solidFill>
                  <a:srgbClr val="464646"/>
                </a:solidFill>
                <a:latin typeface="Lucida Sans Unicode"/>
              </a:rPr>
              <a:t>*Which makes Game </a:t>
            </a:r>
            <a:endParaRPr/>
          </a:p>
          <a:p>
            <a:endParaRPr/>
          </a:p>
          <a:p>
            <a:r>
              <a:rPr lang="en-US" sz="4100" b="1">
                <a:solidFill>
                  <a:srgbClr val="464646"/>
                </a:solidFill>
                <a:latin typeface="Lucida Sans Unicode"/>
              </a:rPr>
              <a:t>*Development in Javascript </a:t>
            </a:r>
            <a:endParaRPr/>
          </a:p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*much more easier.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47520" y="1981080"/>
            <a:ext cx="5419440" cy="2894760"/>
          </a:xfrm>
          <a:prstGeom prst="rect">
            <a:avLst/>
          </a:prstGeom>
          <a:ln>
            <a:noFill/>
          </a:ln>
        </p:spPr>
      </p:pic>
      <p:sp>
        <p:nvSpPr>
          <p:cNvPr id="319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1. HTML5 Game Engine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High Performance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Fully Documented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2d Physics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Intuitive Interface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Offline Support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u="sng">
                <a:solidFill>
                  <a:srgbClr val="FF8119"/>
                </a:solidFill>
                <a:latin typeface="Lucida Sans Unicode"/>
              </a:rPr>
              <a:t>http://www.scirra.com/html5-game-engine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Html5 Game Engines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280" y="3759840"/>
            <a:ext cx="5409360" cy="3011760"/>
          </a:xfrm>
          <a:prstGeom prst="rect">
            <a:avLst/>
          </a:prstGeom>
          <a:ln>
            <a:noFill/>
          </a:ln>
        </p:spPr>
      </p:pic>
      <p:sp>
        <p:nvSpPr>
          <p:cNvPr id="322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2. Impact 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Play Everywhere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Flexible Level Editor for Anything 2D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Publish game into the AppStore with almost native performance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Powerful Debug Tools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u="sng">
                <a:solidFill>
                  <a:srgbClr val="FF8119"/>
                </a:solidFill>
                <a:latin typeface="Lucida Sans Unicode"/>
              </a:rPr>
              <a:t>http://impactjs.com/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Html5 Game Engines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320" y="3276720"/>
            <a:ext cx="5490360" cy="319968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3. Isogenic  Engine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Advanced Realtime Networking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Facebook Integration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High Performance Canvas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Physics system built-in utilising Box2d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u="sng">
                <a:solidFill>
                  <a:srgbClr val="FF8119"/>
                </a:solidFill>
                <a:latin typeface="Lucida Sans Unicode"/>
              </a:rPr>
              <a:t>http://www.isogenicengine.com/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Html5 Game Engines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Demo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- Now we will write a small Game from Scratch</a:t>
            </a:r>
            <a:endParaRPr/>
          </a:p>
        </p:txBody>
      </p:sp>
      <p:pic>
        <p:nvPicPr>
          <p:cNvPr id="329" name="Picture Placeholder 6"/>
          <p:cNvPicPr/>
          <p:nvPr/>
        </p:nvPicPr>
        <p:blipFill>
          <a:blip r:embed="rId2"/>
          <a:srcRect t="1971" b="1971"/>
          <a:stretch>
            <a:fillRect/>
          </a:stretch>
        </p:blipFill>
        <p:spPr>
          <a:xfrm>
            <a:off x="304920" y="4267080"/>
            <a:ext cx="1904400" cy="182808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9BC5F3B-226D-47D2-A9A4-AA4E9390D5DF}" type="slidenum">
              <a:rPr lang="en-US" sz="1000">
                <a:solidFill>
                  <a:srgbClr val="FFFFFF"/>
                </a:solidFill>
                <a:latin typeface="Lucida Sans Unicode"/>
              </a:r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155928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All the usual gameplay, avoid collision from evils and keep moving your hero.</a:t>
            </a:r>
            <a:endParaRPr dirty="0"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No need to download any plugins to play. </a:t>
            </a:r>
            <a:endParaRPr dirty="0"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Online version and source code are available on </a:t>
            </a:r>
            <a:endParaRPr dirty="0"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http://www.vortex.nitt.edu/Vkills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32" name="CustomShape 2"/>
          <p:cNvSpPr/>
          <p:nvPr/>
        </p:nvSpPr>
        <p:spPr>
          <a:xfrm>
            <a:off x="401782" y="80892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100" b="1" dirty="0">
                <a:solidFill>
                  <a:srgbClr val="464646"/>
                </a:solidFill>
                <a:latin typeface="Lucida Sans Unicode"/>
              </a:rPr>
              <a:t>I name this Game as “Vortex Kills”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100" b="1" dirty="0">
                <a:solidFill>
                  <a:srgbClr val="464646"/>
                </a:solidFill>
                <a:latin typeface="Lucida Sans Unicode"/>
              </a:rPr>
              <a:t>--Doesn't Matter--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332"/>
          <p:cNvPicPr/>
          <p:nvPr/>
        </p:nvPicPr>
        <p:blipFill>
          <a:blip r:embed="rId2"/>
          <a:stretch>
            <a:fillRect/>
          </a:stretch>
        </p:blipFill>
        <p:spPr>
          <a:xfrm>
            <a:off x="34200" y="1410120"/>
            <a:ext cx="9143280" cy="514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  Step 1: Drawing a Canvas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&lt;canvas id="canvas"&gt;&lt;/canvas&gt;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FF"/>
                </a:solidFill>
                <a:latin typeface="Lucida Sans Unicode"/>
              </a:rPr>
              <a:t>That is not Enough, browser must know parents of canvas element to draw it. Lets write standard html format.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&lt;!DOCTYPE html&gt; //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&lt;head&gt;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&lt;style&gt;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&lt;/style&gt;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&lt;/head&gt;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&lt;body&gt;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&lt;canvas id=”canvas”&gt;&lt;/canvas&gt;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&lt;/body&gt;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A Web Game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- Let’s Get Start</a:t>
            </a:r>
            <a:endParaRPr/>
          </a:p>
        </p:txBody>
      </p:sp>
      <p:pic>
        <p:nvPicPr>
          <p:cNvPr id="235" name="Picture Placeholder 13"/>
          <p:cNvPicPr/>
          <p:nvPr/>
        </p:nvPicPr>
        <p:blipFill>
          <a:blip r:embed="rId2"/>
          <a:srcRect l="3804" r="3804"/>
          <a:stretch>
            <a:fillRect/>
          </a:stretch>
        </p:blipFill>
        <p:spPr>
          <a:xfrm>
            <a:off x="304920" y="4267080"/>
            <a:ext cx="1904400" cy="182808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618E0AA7-5F31-495F-9FBF-FECB8FC909F5}" type="slidenum">
              <a:rPr lang="en-US" sz="1000">
                <a:solidFill>
                  <a:srgbClr val="FFFFFF"/>
                </a:solidFill>
                <a:latin typeface="Lucida Sans Unicode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FF"/>
                </a:solidFill>
                <a:latin typeface="Lucida Sans Unicode"/>
              </a:rPr>
              <a:t>Add style to our canvas, to make it look like a game field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471055" y="1051429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&lt;style&gt;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*{ padding:0px;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     margin:0px;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}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body{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 err="1">
                <a:latin typeface="Lucida Sans Unicode"/>
              </a:rPr>
              <a:t>background-color:”white</a:t>
            </a:r>
            <a:r>
              <a:rPr lang="en-US" sz="2700" dirty="0">
                <a:latin typeface="Lucida Sans Unicode"/>
              </a:rPr>
              <a:t>”;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}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canvas{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 err="1">
                <a:latin typeface="Lucida Sans Unicode"/>
              </a:rPr>
              <a:t>background-color:black</a:t>
            </a:r>
            <a:r>
              <a:rPr lang="en-US" sz="2700" dirty="0">
                <a:latin typeface="Lucida Sans Unicode"/>
              </a:rPr>
              <a:t>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 err="1">
                <a:latin typeface="Lucida Sans Unicode"/>
              </a:rPr>
              <a:t>position:absolute</a:t>
            </a:r>
            <a:r>
              <a:rPr lang="en-US" sz="2700" dirty="0">
                <a:latin typeface="Lucida Sans Unicode"/>
              </a:rPr>
              <a:t>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border:5px red solid;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border-radius:10px;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}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 dirty="0">
                <a:latin typeface="Lucida Sans Unicode"/>
              </a:rPr>
              <a:t>&lt;/style&gt;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FF"/>
                </a:solidFill>
                <a:latin typeface="Lucida Sans Unicode"/>
              </a:rPr>
              <a:t>Lets Start a small Game.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&lt;script&gt;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//defining our all global variables..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//rendering canvas element on our window screen.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var canvas=document.getElementById('canvas'),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 context=canvas.getContext('2d');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 canvas.style.left=0.1*window.innerWidth;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 canvas.style.top=0.1*window.innerHeight;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 canvas.width=0.9*window.innerWidth;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canvas.height=0.9*window.innerHeight;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&lt;/script&gt;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Game Script continued....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Var x=300,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 y=300,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veloX=0,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veloY=0,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speed=5,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friction=0.98,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keys=[],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W=0.9*window.innerWidth,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H=0.9*window.innerHeight,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evils=[],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time=0,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score=0;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Creating Objects- Evils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function evils(){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this.xPos=Math.floor(Math.random()*W/5);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this.yPos=Math.floor(Math.random()*H/5);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this.xVelo=Math.floor(Math.random()*8-3);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this.yVelo=Math.floor(Math.random()*8-3);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this.r=Math.random()*255&gt;&gt;0;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this.g=Math.random()*255&gt;&gt;0;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this.b=Math.random()*255&gt;&gt;0;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this.radiusEvil = Math.random()*20+20;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Lets create 5 evils for Our Game</a:t>
            </a:r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for(var i = 0; i &lt; 5; i++)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evils.push(new evil());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Create Object-Hero [Our Hero moves with Keys...]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document.addEventListener("keydown", function (e)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keys[e.keyCode || e.which] = true;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document.addEventListener("keyup", function (e)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keys[e.keyCode || e.which] = false;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});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Game loop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function update()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if (keys[38])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if (velY &gt; -speed)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 velY--;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if (keys[40])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if (velY &lt; speed)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    velY++;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99"/>
                </a:solidFill>
                <a:latin typeface="Lucida Sans Unicode"/>
              </a:rPr>
              <a:t>Game loop continued.....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if (keys[39])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if (velX &lt; speed)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    velX++;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if (keys[37])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if (velX &gt; -speed)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     velX--;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  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700">
                <a:latin typeface="Lucida Sans Unicode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FF"/>
                </a:solidFill>
                <a:latin typeface="Lucida Sans Unicode"/>
              </a:rPr>
              <a:t>Game loop continued...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457200" y="914400"/>
            <a:ext cx="8228880" cy="4765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</a:t>
            </a:r>
            <a:r>
              <a:rPr lang="en-US" sz="2000" dirty="0" err="1">
                <a:latin typeface="Lucida Sans Unicode"/>
              </a:rPr>
              <a:t>velY</a:t>
            </a:r>
            <a:r>
              <a:rPr lang="en-US" sz="2000" dirty="0">
                <a:latin typeface="Lucida Sans Unicode"/>
              </a:rPr>
              <a:t> *= friction;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y += </a:t>
            </a:r>
            <a:r>
              <a:rPr lang="en-US" sz="2000" dirty="0" err="1">
                <a:latin typeface="Lucida Sans Unicode"/>
              </a:rPr>
              <a:t>velY</a:t>
            </a:r>
            <a:r>
              <a:rPr lang="en-US" sz="2000" dirty="0">
                <a:latin typeface="Lucida Sans Unicode"/>
              </a:rPr>
              <a:t>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</a:t>
            </a:r>
            <a:r>
              <a:rPr lang="en-US" sz="2000" dirty="0" err="1">
                <a:latin typeface="Lucida Sans Unicode"/>
              </a:rPr>
              <a:t>velX</a:t>
            </a:r>
            <a:r>
              <a:rPr lang="en-US" sz="2000" dirty="0">
                <a:latin typeface="Lucida Sans Unicode"/>
              </a:rPr>
              <a:t> *= friction;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x += </a:t>
            </a:r>
            <a:r>
              <a:rPr lang="en-US" sz="2000" dirty="0" err="1">
                <a:latin typeface="Lucida Sans Unicode"/>
              </a:rPr>
              <a:t>velX</a:t>
            </a:r>
            <a:r>
              <a:rPr lang="en-US" sz="2000" dirty="0">
                <a:latin typeface="Lucida Sans Unicode"/>
              </a:rPr>
              <a:t>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if (x &gt;= (canvas.width-5)) {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    x = 5;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} else if (x &lt;= 5) {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    x = (canvas.width-5);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}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if (y &gt;= (canvas.height-5)) {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    y = 5;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} else if (y &lt;= 5) {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    y = (canvas.height-5);</a:t>
            </a:r>
            <a:endParaRPr sz="14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Lucida Sans Unicode"/>
              </a:rPr>
              <a:t>    }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99"/>
                </a:solidFill>
                <a:latin typeface="Lucida Sans Unicode"/>
              </a:rPr>
              <a:t>Game loop continued....  Drawing canvas &amp; Hero</a:t>
            </a:r>
            <a:endParaRPr/>
          </a:p>
        </p:txBody>
      </p:sp>
      <p:sp>
        <p:nvSpPr>
          <p:cNvPr id="357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ctx.fillStyle="rgba(0,0,0,0.3)";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ctx.fillRect(0, 0, canvas.width, canvas.height);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ctx.beginPath();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ctx.arc(x, y, 15, 0, Math.PI * 2);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ctx.fillStyle="white";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ctx.fill();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An Overview of HTML5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840560" y="5729760"/>
            <a:ext cx="551880" cy="90720"/>
          </a:xfrm>
          <a:prstGeom prst="rect">
            <a:avLst/>
          </a:prstGeom>
          <a:noFill/>
          <a:ln w="55080">
            <a:solidFill>
              <a:srgbClr val="9BA7C1"/>
            </a:solidFill>
            <a:round/>
          </a:ln>
        </p:spPr>
      </p:sp>
      <p:sp>
        <p:nvSpPr>
          <p:cNvPr id="239" name="CustomShape 3"/>
          <p:cNvSpPr/>
          <p:nvPr/>
        </p:nvSpPr>
        <p:spPr>
          <a:xfrm>
            <a:off x="1526040" y="3670200"/>
            <a:ext cx="551880" cy="2104560"/>
          </a:xfrm>
          <a:prstGeom prst="rect">
            <a:avLst/>
          </a:prstGeom>
          <a:noFill/>
          <a:ln w="55080">
            <a:solidFill>
              <a:srgbClr val="687FAA"/>
            </a:solidFill>
            <a:round/>
          </a:ln>
        </p:spPr>
      </p:sp>
      <p:sp>
        <p:nvSpPr>
          <p:cNvPr id="240" name="CustomShape 4"/>
          <p:cNvSpPr/>
          <p:nvPr/>
        </p:nvSpPr>
        <p:spPr>
          <a:xfrm>
            <a:off x="4840560" y="4677120"/>
            <a:ext cx="551880" cy="90720"/>
          </a:xfrm>
          <a:prstGeom prst="rect">
            <a:avLst/>
          </a:prstGeom>
          <a:noFill/>
          <a:ln w="55080">
            <a:solidFill>
              <a:srgbClr val="9BA7C1"/>
            </a:solidFill>
            <a:round/>
          </a:ln>
        </p:spPr>
      </p:sp>
      <p:sp>
        <p:nvSpPr>
          <p:cNvPr id="241" name="CustomShape 5"/>
          <p:cNvSpPr/>
          <p:nvPr/>
        </p:nvSpPr>
        <p:spPr>
          <a:xfrm>
            <a:off x="1526040" y="3670200"/>
            <a:ext cx="551880" cy="1051920"/>
          </a:xfrm>
          <a:prstGeom prst="rect">
            <a:avLst/>
          </a:prstGeom>
          <a:noFill/>
          <a:ln w="55080">
            <a:solidFill>
              <a:srgbClr val="687FAA"/>
            </a:solidFill>
            <a:round/>
          </a:ln>
        </p:spPr>
      </p:sp>
      <p:sp>
        <p:nvSpPr>
          <p:cNvPr id="242" name="CustomShape 6"/>
          <p:cNvSpPr/>
          <p:nvPr/>
        </p:nvSpPr>
        <p:spPr>
          <a:xfrm>
            <a:off x="4840560" y="3624480"/>
            <a:ext cx="551880" cy="90720"/>
          </a:xfrm>
          <a:prstGeom prst="rect">
            <a:avLst/>
          </a:prstGeom>
          <a:noFill/>
          <a:ln w="55080">
            <a:solidFill>
              <a:srgbClr val="9BA7C1"/>
            </a:solidFill>
            <a:round/>
          </a:ln>
        </p:spPr>
      </p:sp>
      <p:sp>
        <p:nvSpPr>
          <p:cNvPr id="243" name="CustomShape 7"/>
          <p:cNvSpPr/>
          <p:nvPr/>
        </p:nvSpPr>
        <p:spPr>
          <a:xfrm>
            <a:off x="1526040" y="3624480"/>
            <a:ext cx="551880" cy="90720"/>
          </a:xfrm>
          <a:prstGeom prst="rect">
            <a:avLst/>
          </a:prstGeom>
          <a:noFill/>
          <a:ln w="55080">
            <a:solidFill>
              <a:srgbClr val="687FAA"/>
            </a:solidFill>
            <a:round/>
          </a:ln>
        </p:spPr>
      </p:sp>
      <p:sp>
        <p:nvSpPr>
          <p:cNvPr id="244" name="CustomShape 8"/>
          <p:cNvSpPr/>
          <p:nvPr/>
        </p:nvSpPr>
        <p:spPr>
          <a:xfrm>
            <a:off x="4840560" y="2571840"/>
            <a:ext cx="551880" cy="90720"/>
          </a:xfrm>
          <a:prstGeom prst="rect">
            <a:avLst/>
          </a:prstGeom>
          <a:noFill/>
          <a:ln w="55080">
            <a:solidFill>
              <a:srgbClr val="9BA7C1"/>
            </a:solidFill>
            <a:round/>
          </a:ln>
        </p:spPr>
      </p:sp>
      <p:sp>
        <p:nvSpPr>
          <p:cNvPr id="245" name="CustomShape 9"/>
          <p:cNvSpPr/>
          <p:nvPr/>
        </p:nvSpPr>
        <p:spPr>
          <a:xfrm>
            <a:off x="1526040" y="2617560"/>
            <a:ext cx="551880" cy="1051920"/>
          </a:xfrm>
          <a:prstGeom prst="rect">
            <a:avLst/>
          </a:prstGeom>
          <a:noFill/>
          <a:ln w="55080">
            <a:solidFill>
              <a:srgbClr val="687FAA"/>
            </a:solidFill>
            <a:round/>
          </a:ln>
        </p:spPr>
      </p:sp>
      <p:sp>
        <p:nvSpPr>
          <p:cNvPr id="246" name="CustomShape 10"/>
          <p:cNvSpPr/>
          <p:nvPr/>
        </p:nvSpPr>
        <p:spPr>
          <a:xfrm>
            <a:off x="4840560" y="1519200"/>
            <a:ext cx="551880" cy="90720"/>
          </a:xfrm>
          <a:prstGeom prst="rect">
            <a:avLst/>
          </a:prstGeom>
          <a:noFill/>
          <a:ln w="55080">
            <a:solidFill>
              <a:srgbClr val="9BA7C1"/>
            </a:solidFill>
            <a:round/>
          </a:ln>
        </p:spPr>
      </p:sp>
      <p:sp>
        <p:nvSpPr>
          <p:cNvPr id="247" name="CustomShape 11"/>
          <p:cNvSpPr/>
          <p:nvPr/>
        </p:nvSpPr>
        <p:spPr>
          <a:xfrm>
            <a:off x="1526040" y="1564920"/>
            <a:ext cx="551880" cy="2104560"/>
          </a:xfrm>
          <a:prstGeom prst="rect">
            <a:avLst/>
          </a:prstGeom>
          <a:noFill/>
          <a:ln w="55080">
            <a:solidFill>
              <a:srgbClr val="687FAA"/>
            </a:solidFill>
            <a:round/>
          </a:ln>
        </p:spPr>
      </p:sp>
      <p:sp>
        <p:nvSpPr>
          <p:cNvPr id="248" name="CustomShape 12"/>
          <p:cNvSpPr/>
          <p:nvPr/>
        </p:nvSpPr>
        <p:spPr>
          <a:xfrm rot="16200000">
            <a:off x="-1110600" y="3249720"/>
            <a:ext cx="4431600" cy="841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C6AB9"/>
              </a:gs>
              <a:gs pos="50000">
                <a:srgbClr val="062956"/>
              </a:gs>
              <a:gs pos="100000">
                <a:srgbClr val="3C6AB9"/>
              </a:gs>
            </a:gsLst>
            <a:lin ang="16200000"/>
          </a:gradFill>
          <a:ln>
            <a:noFill/>
          </a:ln>
        </p:spPr>
        <p:txBody>
          <a:bodyPr lIns="65880" tIns="24840" rIns="24840" bIns="65880" anchor="ctr"/>
          <a:lstStyle/>
          <a:p>
            <a:pPr algn="ctr">
              <a:lnSpc>
                <a:spcPct val="90000"/>
              </a:lnSpc>
            </a:pPr>
            <a:r>
              <a:rPr lang="en-US" sz="3900">
                <a:solidFill>
                  <a:srgbClr val="FFFFFF"/>
                </a:solidFill>
                <a:latin typeface="Lucida Sans Unicode"/>
              </a:rPr>
              <a:t>HTML5</a:t>
            </a:r>
            <a:endParaRPr/>
          </a:p>
        </p:txBody>
      </p:sp>
      <p:sp>
        <p:nvSpPr>
          <p:cNvPr id="249" name="CustomShape 13"/>
          <p:cNvSpPr/>
          <p:nvPr/>
        </p:nvSpPr>
        <p:spPr>
          <a:xfrm>
            <a:off x="2078280" y="114372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Web Socket</a:t>
            </a:r>
            <a:endParaRPr/>
          </a:p>
        </p:txBody>
      </p:sp>
      <p:sp>
        <p:nvSpPr>
          <p:cNvPr id="250" name="CustomShape 14"/>
          <p:cNvSpPr/>
          <p:nvPr/>
        </p:nvSpPr>
        <p:spPr>
          <a:xfrm>
            <a:off x="5393160" y="114372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Drag &amp; Drop</a:t>
            </a:r>
            <a:endParaRPr/>
          </a:p>
        </p:txBody>
      </p:sp>
      <p:sp>
        <p:nvSpPr>
          <p:cNvPr id="251" name="CustomShape 15"/>
          <p:cNvSpPr/>
          <p:nvPr/>
        </p:nvSpPr>
        <p:spPr>
          <a:xfrm>
            <a:off x="2078280" y="219636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Web Storage</a:t>
            </a:r>
            <a:endParaRPr/>
          </a:p>
        </p:txBody>
      </p:sp>
      <p:sp>
        <p:nvSpPr>
          <p:cNvPr id="252" name="CustomShape 16"/>
          <p:cNvSpPr/>
          <p:nvPr/>
        </p:nvSpPr>
        <p:spPr>
          <a:xfrm>
            <a:off x="5393160" y="219636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History</a:t>
            </a:r>
            <a:endParaRPr/>
          </a:p>
        </p:txBody>
      </p:sp>
      <p:sp>
        <p:nvSpPr>
          <p:cNvPr id="253" name="CustomShape 17"/>
          <p:cNvSpPr/>
          <p:nvPr/>
        </p:nvSpPr>
        <p:spPr>
          <a:xfrm>
            <a:off x="2078280" y="324900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Web Worker</a:t>
            </a:r>
            <a:endParaRPr/>
          </a:p>
        </p:txBody>
      </p:sp>
      <p:sp>
        <p:nvSpPr>
          <p:cNvPr id="254" name="CustomShape 18"/>
          <p:cNvSpPr/>
          <p:nvPr/>
        </p:nvSpPr>
        <p:spPr>
          <a:xfrm>
            <a:off x="5393160" y="324900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Offline App</a:t>
            </a:r>
            <a:endParaRPr/>
          </a:p>
        </p:txBody>
      </p:sp>
      <p:sp>
        <p:nvSpPr>
          <p:cNvPr id="255" name="CustomShape 19"/>
          <p:cNvSpPr/>
          <p:nvPr/>
        </p:nvSpPr>
        <p:spPr>
          <a:xfrm>
            <a:off x="2078280" y="430164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Web Database / Indexed DB</a:t>
            </a:r>
            <a:endParaRPr/>
          </a:p>
        </p:txBody>
      </p:sp>
      <p:sp>
        <p:nvSpPr>
          <p:cNvPr id="256" name="CustomShape 20"/>
          <p:cNvSpPr/>
          <p:nvPr/>
        </p:nvSpPr>
        <p:spPr>
          <a:xfrm>
            <a:off x="5393160" y="430164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Geolocation</a:t>
            </a:r>
            <a:endParaRPr/>
          </a:p>
        </p:txBody>
      </p:sp>
      <p:sp>
        <p:nvSpPr>
          <p:cNvPr id="257" name="CustomShape 21"/>
          <p:cNvSpPr/>
          <p:nvPr/>
        </p:nvSpPr>
        <p:spPr>
          <a:xfrm>
            <a:off x="2078280" y="535428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Canvas</a:t>
            </a:r>
            <a:endParaRPr/>
          </a:p>
        </p:txBody>
      </p:sp>
      <p:sp>
        <p:nvSpPr>
          <p:cNvPr id="258" name="CustomShape 22"/>
          <p:cNvSpPr/>
          <p:nvPr/>
        </p:nvSpPr>
        <p:spPr>
          <a:xfrm>
            <a:off x="5393160" y="5354280"/>
            <a:ext cx="2761560" cy="84132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lIns="53640" tIns="53640" rIns="12600" bIns="1260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Video / Audio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Game loop continued... Drawing Evils 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for(</a:t>
            </a:r>
            <a:r>
              <a:rPr lang="en-US" sz="2400" dirty="0" err="1">
                <a:latin typeface="Lucida Sans Unicode"/>
              </a:rPr>
              <a:t>var</a:t>
            </a:r>
            <a:r>
              <a:rPr lang="en-US" sz="2400" dirty="0">
                <a:latin typeface="Lucida Sans Unicode"/>
              </a:rPr>
              <a:t> t = 0; t &lt; </a:t>
            </a:r>
            <a:r>
              <a:rPr lang="en-US" sz="2400" dirty="0" err="1">
                <a:latin typeface="Lucida Sans Unicode"/>
              </a:rPr>
              <a:t>evils.length</a:t>
            </a:r>
            <a:r>
              <a:rPr lang="en-US" sz="2400" dirty="0">
                <a:latin typeface="Lucida Sans Unicode"/>
              </a:rPr>
              <a:t>; t++)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{  </a:t>
            </a:r>
            <a:r>
              <a:rPr lang="en-US" sz="2400" dirty="0" err="1">
                <a:latin typeface="Lucida Sans Unicode"/>
              </a:rPr>
              <a:t>var</a:t>
            </a:r>
            <a:r>
              <a:rPr lang="en-US" sz="2400" dirty="0">
                <a:latin typeface="Lucida Sans Unicode"/>
              </a:rPr>
              <a:t> p = evils[t];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 </a:t>
            </a:r>
            <a:r>
              <a:rPr lang="en-US" sz="2400" dirty="0" err="1">
                <a:latin typeface="Lucida Sans Unicode"/>
              </a:rPr>
              <a:t>ctx.beginPath</a:t>
            </a:r>
            <a:r>
              <a:rPr lang="en-US" sz="2400" dirty="0">
                <a:latin typeface="Lucida Sans Unicode"/>
              </a:rPr>
              <a:t>();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 </a:t>
            </a:r>
            <a:r>
              <a:rPr lang="en-US" sz="2400" dirty="0" err="1">
                <a:latin typeface="Lucida Sans Unicode"/>
              </a:rPr>
              <a:t>ctx.fillStyle</a:t>
            </a:r>
            <a:r>
              <a:rPr lang="en-US" sz="2400" dirty="0">
                <a:latin typeface="Lucida Sans Unicode"/>
              </a:rPr>
              <a:t>="</a:t>
            </a:r>
            <a:r>
              <a:rPr lang="en-US" sz="2400" dirty="0" err="1">
                <a:latin typeface="Lucida Sans Unicode"/>
              </a:rPr>
              <a:t>rgba</a:t>
            </a:r>
            <a:r>
              <a:rPr lang="en-US" sz="2400" dirty="0">
                <a:latin typeface="Lucida Sans Unicode"/>
              </a:rPr>
              <a:t>("+</a:t>
            </a:r>
            <a:r>
              <a:rPr lang="en-US" sz="2400" dirty="0" err="1">
                <a:latin typeface="Lucida Sans Unicode"/>
              </a:rPr>
              <a:t>p.r</a:t>
            </a:r>
            <a:r>
              <a:rPr lang="en-US" sz="2400" dirty="0">
                <a:latin typeface="Lucida Sans Unicode"/>
              </a:rPr>
              <a:t>+","+</a:t>
            </a:r>
            <a:r>
              <a:rPr lang="en-US" sz="2400" dirty="0" err="1">
                <a:latin typeface="Lucida Sans Unicode"/>
              </a:rPr>
              <a:t>p.g</a:t>
            </a:r>
            <a:r>
              <a:rPr lang="en-US" sz="2400" dirty="0">
                <a:latin typeface="Lucida Sans Unicode"/>
              </a:rPr>
              <a:t>+","+p.b+",0.6)";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 	ctx.arc(</a:t>
            </a:r>
            <a:r>
              <a:rPr lang="en-US" sz="2400" dirty="0" err="1">
                <a:latin typeface="Lucida Sans Unicode"/>
              </a:rPr>
              <a:t>p.xt</a:t>
            </a:r>
            <a:r>
              <a:rPr lang="en-US" sz="2400" dirty="0">
                <a:latin typeface="Lucida Sans Unicode"/>
              </a:rPr>
              <a:t>, p.yt, </a:t>
            </a:r>
            <a:r>
              <a:rPr lang="en-US" sz="2400" dirty="0" err="1">
                <a:latin typeface="Lucida Sans Unicode"/>
              </a:rPr>
              <a:t>p.radiust</a:t>
            </a:r>
            <a:r>
              <a:rPr lang="en-US" sz="2400" dirty="0">
                <a:latin typeface="Lucida Sans Unicode"/>
              </a:rPr>
              <a:t>, </a:t>
            </a:r>
            <a:r>
              <a:rPr lang="en-US" sz="2400" dirty="0" err="1">
                <a:latin typeface="Lucida Sans Unicode"/>
              </a:rPr>
              <a:t>Math.PI</a:t>
            </a:r>
            <a:r>
              <a:rPr lang="en-US" sz="2400" dirty="0">
                <a:latin typeface="Lucida Sans Unicode"/>
              </a:rPr>
              <a:t>*2, false);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 </a:t>
            </a:r>
            <a:r>
              <a:rPr lang="en-US" sz="2400" dirty="0" err="1">
                <a:latin typeface="Lucida Sans Unicode"/>
              </a:rPr>
              <a:t>ctx.fill</a:t>
            </a:r>
            <a:r>
              <a:rPr lang="en-US" sz="2400" dirty="0">
                <a:latin typeface="Lucida Sans Unicode"/>
              </a:rPr>
              <a:t>();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 </a:t>
            </a:r>
            <a:r>
              <a:rPr lang="en-US" sz="2400" dirty="0" err="1">
                <a:latin typeface="Lucida Sans Unicode"/>
              </a:rPr>
              <a:t>p.xt</a:t>
            </a:r>
            <a:r>
              <a:rPr lang="en-US" sz="2400" dirty="0">
                <a:latin typeface="Lucida Sans Unicode"/>
              </a:rPr>
              <a:t>+= 2*</a:t>
            </a:r>
            <a:r>
              <a:rPr lang="en-US" sz="2400" dirty="0" err="1">
                <a:latin typeface="Lucida Sans Unicode"/>
              </a:rPr>
              <a:t>p.vx</a:t>
            </a:r>
            <a:r>
              <a:rPr lang="en-US" sz="2400" dirty="0">
                <a:latin typeface="Lucida Sans Unicode"/>
              </a:rPr>
              <a:t>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 p.yt += </a:t>
            </a:r>
            <a:r>
              <a:rPr lang="en-US" sz="2400" dirty="0" err="1">
                <a:latin typeface="Lucida Sans Unicode"/>
              </a:rPr>
              <a:t>p.vy</a:t>
            </a:r>
            <a:r>
              <a:rPr lang="en-US" sz="2400" dirty="0">
                <a:latin typeface="Lucida Sans Unicode"/>
              </a:rPr>
              <a:t>;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if(</a:t>
            </a:r>
            <a:r>
              <a:rPr lang="en-US" sz="2400" dirty="0" err="1">
                <a:latin typeface="Lucida Sans Unicode"/>
              </a:rPr>
              <a:t>p.xt</a:t>
            </a:r>
            <a:r>
              <a:rPr lang="en-US" sz="2400" dirty="0">
                <a:latin typeface="Lucida Sans Unicode"/>
              </a:rPr>
              <a:t> &lt; -50) </a:t>
            </a:r>
            <a:r>
              <a:rPr lang="en-US" sz="2400" dirty="0" err="1">
                <a:latin typeface="Lucida Sans Unicode"/>
              </a:rPr>
              <a:t>p.xt</a:t>
            </a:r>
            <a:r>
              <a:rPr lang="en-US" sz="2400" dirty="0">
                <a:latin typeface="Lucida Sans Unicode"/>
              </a:rPr>
              <a:t> = W+50;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if(p.yt &lt; -50) p.yt = H+50;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if(</a:t>
            </a:r>
            <a:r>
              <a:rPr lang="en-US" sz="2400" dirty="0" err="1">
                <a:latin typeface="Lucida Sans Unicode"/>
              </a:rPr>
              <a:t>p.xt</a:t>
            </a:r>
            <a:r>
              <a:rPr lang="en-US" sz="2400" dirty="0">
                <a:latin typeface="Lucida Sans Unicode"/>
              </a:rPr>
              <a:t> &gt; W+50) </a:t>
            </a:r>
            <a:r>
              <a:rPr lang="en-US" sz="2400" dirty="0" err="1">
                <a:latin typeface="Lucida Sans Unicode"/>
              </a:rPr>
              <a:t>p.xt</a:t>
            </a:r>
            <a:r>
              <a:rPr lang="en-US" sz="2400" dirty="0">
                <a:latin typeface="Lucida Sans Unicode"/>
              </a:rPr>
              <a:t> = -50;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if(p.yt &gt; H+50) p.yt = -50;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Lucida Sans Unicode"/>
              </a:rPr>
              <a:t>  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0000CC"/>
                </a:solidFill>
                <a:latin typeface="Lucida Sans Unicode"/>
              </a:rPr>
              <a:t>Game loop continued.... Check collision of Hero with Evils.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//check collision of evils with hero...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if(Math.abs(p.xt-x)&lt;p.radiust+15 &amp;&amp; Math.abs(p.yt-   y)&lt;p.radiust+15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   alert('game over');          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  clearInterval(gameloop);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} //end of Function 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Lucida Sans Unicode"/>
              </a:rPr>
              <a:t>var gameloop=setInterval(update,10);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Resources &amp; References</a:t>
            </a:r>
            <a:endParaRPr/>
          </a:p>
        </p:txBody>
      </p:sp>
      <p:sp>
        <p:nvSpPr>
          <p:cNvPr id="363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- For further research</a:t>
            </a:r>
            <a:endParaRPr/>
          </a:p>
        </p:txBody>
      </p:sp>
      <p:pic>
        <p:nvPicPr>
          <p:cNvPr id="364" name="Picture Placeholder 2"/>
          <p:cNvPicPr/>
          <p:nvPr/>
        </p:nvPicPr>
        <p:blipFill>
          <a:blip r:embed="rId2"/>
          <a:srcRect t="1384375" b="1384375"/>
          <a:stretch>
            <a:fillRect/>
          </a:stretch>
        </p:blipFill>
        <p:spPr>
          <a:xfrm>
            <a:off x="304920" y="4267080"/>
            <a:ext cx="1904400" cy="1828080"/>
          </a:xfrm>
          <a:prstGeom prst="rect">
            <a:avLst/>
          </a:prstGeom>
          <a:ln>
            <a:noFill/>
          </a:ln>
        </p:spPr>
      </p:pic>
      <p:sp>
        <p:nvSpPr>
          <p:cNvPr id="365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B1B9943-E7CF-4DE3-ADD0-DC1EEA76E3EC}" type="slidenum">
              <a:rPr lang="en-US" sz="1000">
                <a:solidFill>
                  <a:srgbClr val="FFFFFF"/>
                </a:solidFill>
                <a:latin typeface="Lucida Sans Unicode"/>
              </a:r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57200" y="6858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 b="1" dirty="0">
                <a:solidFill>
                  <a:srgbClr val="000000"/>
                </a:solidFill>
                <a:latin typeface="Lucida Sans Unicode"/>
              </a:rPr>
              <a:t>Learning HTML5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List of HTML5 Presentation Resources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Earlier post with many links for this session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HTML5: Edition for Web Authors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Focused subset of the specification for web </a:t>
            </a:r>
            <a:r>
              <a:rPr lang="en-US" sz="2000" dirty="0" err="1">
                <a:solidFill>
                  <a:srgbClr val="000000"/>
                </a:solidFill>
                <a:latin typeface="Lucida Sans Unicode"/>
              </a:rPr>
              <a:t>devs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HTML5 on the Internet Explorer Learning Site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Videos, tutorials, articles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HTML5 Demos from Giorgio </a:t>
            </a:r>
            <a:r>
              <a:rPr lang="en-US" sz="2000" u="sng" dirty="0" err="1">
                <a:solidFill>
                  <a:srgbClr val="FF8119"/>
                </a:solidFill>
                <a:latin typeface="Lucida Sans Unicode"/>
              </a:rPr>
              <a:t>Sardo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HTML5, CSS, JS, etc.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HTML5 Doctor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HTML5 articles, Element Index, and resources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endParaRPr sz="1600" dirty="0"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 b="1" dirty="0">
                <a:solidFill>
                  <a:srgbClr val="000000"/>
                </a:solidFill>
                <a:latin typeface="Lucida Sans Unicode"/>
              </a:rPr>
              <a:t>Implementing HTML5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CanIUse.com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Details support by browser for HTML5, CSS3, and other technologies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 err="1">
                <a:solidFill>
                  <a:srgbClr val="FF8119"/>
                </a:solidFill>
                <a:latin typeface="Lucida Sans Unicode"/>
              </a:rPr>
              <a:t>Modernizr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HTML5 &amp; CSS3 feature detection made easy</a:t>
            </a:r>
            <a:endParaRPr sz="1600" dirty="0"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 u="sng" dirty="0">
                <a:solidFill>
                  <a:srgbClr val="FF8119"/>
                </a:solidFill>
                <a:latin typeface="Lucida Sans Unicode"/>
              </a:rPr>
              <a:t>HTML5 Cross Browser </a:t>
            </a:r>
            <a:r>
              <a:rPr lang="en-US" sz="2000" u="sng" dirty="0" err="1">
                <a:solidFill>
                  <a:srgbClr val="FF8119"/>
                </a:solidFill>
                <a:latin typeface="Lucida Sans Unicode"/>
              </a:rPr>
              <a:t>Polyfills</a:t>
            </a:r>
            <a:r>
              <a:rPr lang="en-US" sz="2000" dirty="0">
                <a:solidFill>
                  <a:srgbClr val="000000"/>
                </a:solidFill>
                <a:latin typeface="Lucida Sans Unicode"/>
              </a:rPr>
              <a:t> – Helpful for implementing features while supporting a range of browsers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</p:txBody>
      </p:sp>
      <p:sp>
        <p:nvSpPr>
          <p:cNvPr id="367" name="CustomShape 2"/>
          <p:cNvSpPr/>
          <p:nvPr/>
        </p:nvSpPr>
        <p:spPr>
          <a:xfrm>
            <a:off x="457200" y="4692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464646"/>
                </a:solidFill>
                <a:latin typeface="Lucida Sans Unicode"/>
              </a:rPr>
              <a:t>Resources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1091880"/>
            <a:ext cx="8228880" cy="524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HTML5 Specification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u="sng">
                <a:solidFill>
                  <a:srgbClr val="FF8119"/>
                </a:solidFill>
                <a:latin typeface="Lucida Sans Unicode"/>
              </a:rPr>
              <a:t>http://developers.whatwg.org/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Dive into HTML5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u="sng">
                <a:solidFill>
                  <a:srgbClr val="FF8119"/>
                </a:solidFill>
                <a:latin typeface="Lucida Sans Unicode"/>
              </a:rPr>
              <a:t>http://diveintohtml5.info/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Physics for Lazy Game Developers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http://labs.skookum.com/demos/barcampclt_physics/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Developing Your First HTML5 Game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u="sng">
                <a:solidFill>
                  <a:srgbClr val="FF8119"/>
                </a:solidFill>
                <a:latin typeface="Lucida Sans Unicode"/>
              </a:rPr>
              <a:t>http://www.script-tutorials.com/html5-game-development-lesson-1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HTML5 Canvas Tutorial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u="sng">
                <a:solidFill>
                  <a:srgbClr val="FF8119"/>
                </a:solidFill>
                <a:latin typeface="Lucida Sans Unicode"/>
              </a:rPr>
              <a:t>http://www.html5canvastutorials.com/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HTML5 Game Development Resources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u="sng">
                <a:solidFill>
                  <a:srgbClr val="FF8119"/>
                </a:solidFill>
                <a:latin typeface="Lucida Sans Unicode"/>
              </a:rPr>
              <a:t>http://blogs.msdn.com/b/cbowen/archive/2011/12/15/html5-game-development-resources-from-the-game-camps.aspx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Docs &amp; References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722520" y="1059840"/>
            <a:ext cx="7771680" cy="1828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F8F8F8"/>
                </a:solidFill>
                <a:latin typeface="Lucida Sans Unicode"/>
              </a:rPr>
              <a:t>Thank you! </a:t>
            </a:r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3809880" y="2895480"/>
            <a:ext cx="5028480" cy="234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300" b="1">
                <a:latin typeface="Lucida Sans Unicode"/>
              </a:rPr>
              <a:t>Vortex- NIT-TRICHY</a:t>
            </a:r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7820FE-997B-4E99-8989-283945FC1340}" type="slidenum">
              <a:rPr lang="en-US" sz="1000">
                <a:solidFill>
                  <a:srgbClr val="FFFFFF"/>
                </a:solidFill>
                <a:latin typeface="Lucida Sans Unicode"/>
              </a:rPr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Easy to develop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Fast deployment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Easy to debug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Open source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Free tools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Wide support: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Web browers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Mobile devices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Social networking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Why Javascript?</a:t>
            </a:r>
            <a:endParaRPr/>
          </a:p>
        </p:txBody>
      </p:sp>
      <p:pic>
        <p:nvPicPr>
          <p:cNvPr id="2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160" y="1275120"/>
            <a:ext cx="4164120" cy="416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040" y="939600"/>
            <a:ext cx="6933600" cy="51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Canvas ??? 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- Lets get into this beautiful term</a:t>
            </a:r>
            <a:endParaRPr/>
          </a:p>
        </p:txBody>
      </p:sp>
      <p:pic>
        <p:nvPicPr>
          <p:cNvPr id="274" name="Picture Placeholder 6"/>
          <p:cNvPicPr/>
          <p:nvPr/>
        </p:nvPicPr>
        <p:blipFill>
          <a:blip r:embed="rId2"/>
          <a:srcRect t="1978" b="1978"/>
          <a:stretch>
            <a:fillRect/>
          </a:stretch>
        </p:blipFill>
        <p:spPr>
          <a:xfrm>
            <a:off x="304920" y="4267080"/>
            <a:ext cx="1904400" cy="1828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AD57612-E8B2-4354-96AB-F52E776C4B33}" type="slidenum">
              <a:rPr lang="en-US" sz="1000">
                <a:solidFill>
                  <a:srgbClr val="FFFFFF"/>
                </a:solidFill>
                <a:latin typeface="Lucida Sans Unicode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1330200"/>
            <a:ext cx="8228880" cy="476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2D drawing platform within the browser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Uses nothing more than JavaScript and HTML – no plugins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Extensible through a JavaScript API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Created by Apple for dashboard widgets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Now openly developed as a W3C spec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An overview of Canvas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What is it for?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1668240" y="1219320"/>
            <a:ext cx="4916880" cy="491688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2CB9E2"/>
              </a:gs>
              <a:gs pos="50000">
                <a:srgbClr val="005366"/>
              </a:gs>
              <a:gs pos="100000">
                <a:srgbClr val="2CB9E2"/>
              </a:gs>
            </a:gsLst>
            <a:lin ang="16200000"/>
          </a:gradFill>
          <a:ln>
            <a:noFill/>
          </a:ln>
        </p:spPr>
      </p:sp>
      <p:sp>
        <p:nvSpPr>
          <p:cNvPr id="280" name="CustomShape 3"/>
          <p:cNvSpPr/>
          <p:nvPr/>
        </p:nvSpPr>
        <p:spPr>
          <a:xfrm>
            <a:off x="4127040" y="1711440"/>
            <a:ext cx="3195720" cy="873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2DA2BF"/>
            </a:solidFill>
            <a:round/>
          </a:ln>
        </p:spPr>
        <p:txBody>
          <a:bodyPr lIns="138240" tIns="138240" rIns="95400" bIns="95400" anchor="ctr"/>
          <a:lstStyle/>
          <a:p>
            <a:pPr algn="ctr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Lucida Sans Unicode"/>
              </a:rPr>
              <a:t>Data visualisation</a:t>
            </a: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4127040" y="2694600"/>
            <a:ext cx="3195720" cy="873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2DA2BF"/>
            </a:solidFill>
            <a:round/>
          </a:ln>
        </p:spPr>
        <p:txBody>
          <a:bodyPr lIns="138240" tIns="138240" rIns="95400" bIns="95400" anchor="ctr"/>
          <a:lstStyle/>
          <a:p>
            <a:pPr algn="ctr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Lucida Sans Unicode"/>
              </a:rPr>
              <a:t>Animated graphics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4127040" y="3677760"/>
            <a:ext cx="3195720" cy="873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2DA2BF"/>
            </a:solidFill>
            <a:round/>
          </a:ln>
        </p:spPr>
        <p:txBody>
          <a:bodyPr lIns="138240" tIns="138240" rIns="95400" bIns="95400" anchor="ctr"/>
          <a:lstStyle/>
          <a:p>
            <a:pPr algn="ctr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Lucida Sans Unicode"/>
              </a:rPr>
              <a:t>Web applications</a:t>
            </a:r>
            <a:endParaRPr/>
          </a:p>
        </p:txBody>
      </p:sp>
      <p:sp>
        <p:nvSpPr>
          <p:cNvPr id="283" name="CustomShape 6"/>
          <p:cNvSpPr/>
          <p:nvPr/>
        </p:nvSpPr>
        <p:spPr>
          <a:xfrm>
            <a:off x="4127040" y="4661280"/>
            <a:ext cx="3195720" cy="873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2DA2BF"/>
            </a:solidFill>
            <a:round/>
          </a:ln>
        </p:spPr>
        <p:txBody>
          <a:bodyPr lIns="138240" tIns="138240" rIns="95400" bIns="95400" anchor="ctr"/>
          <a:lstStyle/>
          <a:p>
            <a:pPr algn="ctr">
              <a:lnSpc>
                <a:spcPct val="90000"/>
              </a:lnSpc>
            </a:pPr>
            <a:r>
              <a:rPr lang="en-US" sz="2500" b="1">
                <a:solidFill>
                  <a:srgbClr val="000000"/>
                </a:solidFill>
                <a:latin typeface="Lucida Sans Unicode"/>
              </a:rPr>
              <a:t>Games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1375</Words>
  <Application>Microsoft Office PowerPoint</Application>
  <PresentationFormat>On-screen Show (4:3)</PresentationFormat>
  <Paragraphs>384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ismail - [2010]</cp:lastModifiedBy>
  <cp:revision>2</cp:revision>
  <dcterms:modified xsi:type="dcterms:W3CDTF">2015-02-01T10:10:24Z</dcterms:modified>
</cp:coreProperties>
</file>