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ABAD-770F-46D4-8099-28B368C76690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C735-8633-4FC5-9879-CD49B1B05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33E9E1A-E5B6-4992-87BE-3DCD38DB5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02352464"/>
              </p:ext>
            </p:extLst>
          </p:nvPr>
        </p:nvGraphicFramePr>
        <p:xfrm>
          <a:off x="381000" y="990600"/>
          <a:ext cx="7966230" cy="558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705">
                  <a:extLst>
                    <a:ext uri="{9D8B030D-6E8A-4147-A177-3AD203B41FA5}">
                      <a16:colId xmlns:a16="http://schemas.microsoft.com/office/drawing/2014/main" xmlns="" val="3782844920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xmlns="" val="1524242749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xmlns="" val="1959783387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xmlns="" val="1572675355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xmlns="" val="520840307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xmlns="" val="2924779238"/>
                    </a:ext>
                  </a:extLst>
                </a:gridCol>
              </a:tblGrid>
              <a:tr h="384872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68640354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12399161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1708436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822157596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89666571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30098353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114598877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14688907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271613657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99634657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38089611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39695530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531634866"/>
                  </a:ext>
                </a:extLst>
              </a:tr>
              <a:tr h="384872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819684704"/>
                  </a:ext>
                </a:extLst>
              </a:tr>
              <a:tr h="287131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215944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F1D493-C77C-4221-88DC-E0A9A6F3D1BC}"/>
              </a:ext>
            </a:extLst>
          </p:cNvPr>
          <p:cNvSpPr/>
          <p:nvPr/>
        </p:nvSpPr>
        <p:spPr>
          <a:xfrm>
            <a:off x="693027" y="97602"/>
            <a:ext cx="6919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BADMINTON PLAY DATA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D8A2D56-DC13-4594-8813-E6C26FEF9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528674"/>
              </p:ext>
            </p:extLst>
          </p:nvPr>
        </p:nvGraphicFramePr>
        <p:xfrm>
          <a:off x="0" y="-4343400"/>
          <a:ext cx="5791200" cy="1149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xmlns="" val="37828449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152424274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195978338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157267535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52084030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924779238"/>
                    </a:ext>
                  </a:extLst>
                </a:gridCol>
              </a:tblGrid>
              <a:tr h="948701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68640354"/>
                  </a:ext>
                </a:extLst>
              </a:tr>
              <a:tr h="60716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12399161"/>
                  </a:ext>
                </a:extLst>
              </a:tr>
              <a:tr h="7210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1708436"/>
                  </a:ext>
                </a:extLst>
              </a:tr>
              <a:tr h="9487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82215759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89666571"/>
                  </a:ext>
                </a:extLst>
              </a:tr>
              <a:tr h="72101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30098353"/>
                  </a:ext>
                </a:extLst>
              </a:tr>
              <a:tr h="72101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114598877"/>
                  </a:ext>
                </a:extLst>
              </a:tr>
              <a:tr h="94870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14688907"/>
                  </a:ext>
                </a:extLst>
              </a:tr>
              <a:tr h="60716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271613657"/>
                  </a:ext>
                </a:extLst>
              </a:tr>
              <a:tr h="72101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99634657"/>
                  </a:ext>
                </a:extLst>
              </a:tr>
              <a:tr h="72101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38089611"/>
                  </a:ext>
                </a:extLst>
              </a:tr>
              <a:tr h="72101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39695530"/>
                  </a:ext>
                </a:extLst>
              </a:tr>
              <a:tr h="948701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531634866"/>
                  </a:ext>
                </a:extLst>
              </a:tr>
              <a:tr h="948701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819684704"/>
                  </a:ext>
                </a:extLst>
              </a:tr>
              <a:tr h="721013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215944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CB7DE5-C104-4969-AD1B-E55D5AB5EBDC}"/>
              </a:ext>
            </a:extLst>
          </p:cNvPr>
          <p:cNvSpPr/>
          <p:nvPr/>
        </p:nvSpPr>
        <p:spPr>
          <a:xfrm>
            <a:off x="-1345" y="185117"/>
            <a:ext cx="8512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TRAINING PHASE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2B5FAB87-7564-400C-9400-B42AAF845569}"/>
              </a:ext>
            </a:extLst>
          </p:cNvPr>
          <p:cNvSpPr/>
          <p:nvPr/>
        </p:nvSpPr>
        <p:spPr>
          <a:xfrm>
            <a:off x="6627923" y="1819923"/>
            <a:ext cx="1468513" cy="186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1FF3F4A2-0B57-4A70-B0F6-03A9B2FC242B}"/>
              </a:ext>
            </a:extLst>
          </p:cNvPr>
          <p:cNvSpPr/>
          <p:nvPr/>
        </p:nvSpPr>
        <p:spPr>
          <a:xfrm>
            <a:off x="6627922" y="4148118"/>
            <a:ext cx="1468513" cy="186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3C1A5D-C4BF-4815-BC27-D49044CA73BE}"/>
              </a:ext>
            </a:extLst>
          </p:cNvPr>
          <p:cNvSpPr txBox="1"/>
          <p:nvPr/>
        </p:nvSpPr>
        <p:spPr>
          <a:xfrm>
            <a:off x="6748595" y="2006353"/>
            <a:ext cx="186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P(PLAY=NO)=5/14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0B3909-CA4B-4ED6-BECE-A3C1E0F2F3F8}"/>
              </a:ext>
            </a:extLst>
          </p:cNvPr>
          <p:cNvSpPr txBox="1"/>
          <p:nvPr/>
        </p:nvSpPr>
        <p:spPr>
          <a:xfrm>
            <a:off x="6728638" y="4482316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P(PLAY=YES)=9/14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98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099643A-9FDD-4666-94AB-4D4DEB5F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138636"/>
              </p:ext>
            </p:extLst>
          </p:nvPr>
        </p:nvGraphicFramePr>
        <p:xfrm>
          <a:off x="1524000" y="1296140"/>
          <a:ext cx="6096000" cy="151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770223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116947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260122782"/>
                    </a:ext>
                  </a:extLst>
                </a:gridCol>
              </a:tblGrid>
              <a:tr h="398048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= YES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= 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2991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8199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7324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937952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6D1C2C8-DFCC-4364-9B20-83989935096D}"/>
              </a:ext>
            </a:extLst>
          </p:cNvPr>
          <p:cNvSpPr/>
          <p:nvPr/>
        </p:nvSpPr>
        <p:spPr>
          <a:xfrm>
            <a:off x="2355689" y="0"/>
            <a:ext cx="4432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Learning Phase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A08E282-7A6B-4CEB-BFCC-83B0E2185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0759510"/>
              </p:ext>
            </p:extLst>
          </p:nvPr>
        </p:nvGraphicFramePr>
        <p:xfrm>
          <a:off x="1523999" y="3309613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330804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529598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67422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8505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092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25172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7937142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28631B9-80DF-4AF3-AE85-050FBA8E5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7918875"/>
              </p:ext>
            </p:extLst>
          </p:nvPr>
        </p:nvGraphicFramePr>
        <p:xfrm>
          <a:off x="1523999" y="5229523"/>
          <a:ext cx="609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495166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409646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467041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01168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4672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58975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0033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75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59439F4-2791-460A-B964-F4A08CD2D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0834873"/>
              </p:ext>
            </p:extLst>
          </p:nvPr>
        </p:nvGraphicFramePr>
        <p:xfrm>
          <a:off x="1524001" y="719666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5370687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44170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8361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94521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92149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047531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96C1EB3-ED8A-4CE1-8EB9-586748F12DCC}"/>
              </a:ext>
            </a:extLst>
          </p:cNvPr>
          <p:cNvSpPr/>
          <p:nvPr/>
        </p:nvSpPr>
        <p:spPr>
          <a:xfrm>
            <a:off x="2758360" y="2106201"/>
            <a:ext cx="3507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81DDAA-3A51-4B72-83BE-A503F943E5F2}"/>
              </a:ext>
            </a:extLst>
          </p:cNvPr>
          <p:cNvSpPr txBox="1"/>
          <p:nvPr/>
        </p:nvSpPr>
        <p:spPr>
          <a:xfrm>
            <a:off x="1291701" y="3666478"/>
            <a:ext cx="6881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PHASE</a:t>
            </a:r>
          </a:p>
          <a:p>
            <a:r>
              <a:rPr lang="en-US" dirty="0"/>
              <a:t>----GIVEN A NEW INSTANCE PREDICT ITS LABEL</a:t>
            </a:r>
          </a:p>
          <a:p>
            <a:r>
              <a:rPr lang="en-US" dirty="0"/>
              <a:t>X’=(OUTLOOK=SUNNY, TEMP=COOL, HUMIDITY= HIGH, WIND= STRONG</a:t>
            </a:r>
          </a:p>
          <a:p>
            <a:endParaRPr lang="en-US" dirty="0"/>
          </a:p>
          <a:p>
            <a:r>
              <a:rPr lang="en-US" dirty="0"/>
              <a:t>LOOK UP TABLES ACHIEVED IN THE LEARNING PHASE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81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56E7574-3404-4133-9A19-EAA445E3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4043599"/>
              </p:ext>
            </p:extLst>
          </p:nvPr>
        </p:nvGraphicFramePr>
        <p:xfrm>
          <a:off x="1524000" y="719666"/>
          <a:ext cx="60960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9970707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88463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 PLAY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19461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P(OUTLOOK=SUNNY|PLAY=YES)=2/9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P(OUTLOOK=SUNNY|PLAY=NO)=3/5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495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P(TEMP=COOL|PLAY=YES)=3/9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P(TEMP=COOL|PLAY=NO)=1/5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9015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P(HUMIDITY=HIGH|PLAY=YES)=3/9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P(HUMIDITY=HIGH|PLAY=NO)=4/5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53555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P(WIND=STRONG|PLAY=YES)=3/9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P(WIND=STRONG|PLAY=NO)=3/5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12975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P(PLAY=YES)=9/14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P(PLAY=NO)=5/14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5886376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83D415-4A63-4869-83C5-B74DF46B9C8B}"/>
              </a:ext>
            </a:extLst>
          </p:cNvPr>
          <p:cNvSpPr txBox="1"/>
          <p:nvPr/>
        </p:nvSpPr>
        <p:spPr>
          <a:xfrm>
            <a:off x="1458157" y="4938006"/>
            <a:ext cx="44601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 PHASE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GIVEN INSTANCE PREDICT THE CONDITION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DECISION MAKING WITH THE MAP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3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6745D0-32F5-4B61-9497-EB2C6C268BB3}"/>
              </a:ext>
            </a:extLst>
          </p:cNvPr>
          <p:cNvSpPr txBox="1"/>
          <p:nvPr/>
        </p:nvSpPr>
        <p:spPr>
          <a:xfrm>
            <a:off x="399495" y="568171"/>
            <a:ext cx="10690684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P(YES|X’)=[P(SUNNY|YES)P(COOL|YES)P(HIGH|YES)P(STRONG|YES)] P(PLAY=YES)</a:t>
            </a:r>
          </a:p>
          <a:p>
            <a:r>
              <a:rPr lang="en-US" sz="2400" b="1" dirty="0"/>
              <a:t>P(YES|X’)= (2/9)*(3/9)*(3/9)*(3/9)*(9/14)</a:t>
            </a:r>
          </a:p>
          <a:p>
            <a:r>
              <a:rPr lang="en-US" sz="2400" b="1" dirty="0"/>
              <a:t>P(YES|X’)            =0.0053</a:t>
            </a:r>
            <a:endParaRPr lang="en-US" dirty="0"/>
          </a:p>
          <a:p>
            <a:endParaRPr lang="en-US" dirty="0"/>
          </a:p>
          <a:p>
            <a:r>
              <a:rPr lang="en-US" sz="2400" b="1" dirty="0"/>
              <a:t>P(NO|X’)=[P(SUNNY|NO)P(COOL|NO)P(HIGH|NO)P(STRONG|NO)] P(PLAY=NO)</a:t>
            </a:r>
          </a:p>
          <a:p>
            <a:r>
              <a:rPr lang="en-US" sz="2400" b="1" dirty="0"/>
              <a:t>P(NO|X’)= (3/5)*(1/5)*(4/5)*(3/5)*(5/14)</a:t>
            </a:r>
          </a:p>
          <a:p>
            <a:r>
              <a:rPr lang="en-US" sz="2400" b="1" dirty="0"/>
              <a:t>P(NO|X’)            =0.0206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P(|X’)=[P(SUNNY)P(COOL)P(HIGH)P(STRONG)])=(5/14*4/14*7/14*6/14)=0.021865</a:t>
            </a:r>
          </a:p>
          <a:p>
            <a:r>
              <a:rPr lang="en-US" sz="2400" b="1" dirty="0"/>
              <a:t>P(yes)=0.0053/0.021865= 0.2424=24%</a:t>
            </a:r>
          </a:p>
          <a:p>
            <a:r>
              <a:rPr lang="en-US" sz="2400" b="1" dirty="0"/>
              <a:t>N(no)=0.0206/0.021865=0.9421=94%</a:t>
            </a:r>
          </a:p>
          <a:p>
            <a:endParaRPr lang="en-US" sz="2400" b="1" dirty="0"/>
          </a:p>
          <a:p>
            <a:r>
              <a:rPr lang="en-US" sz="2400" b="1" dirty="0"/>
              <a:t>We say our final outcome is NO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30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392</Words>
  <Application>Microsoft Office PowerPoint</Application>
  <PresentationFormat>On-screen Show (4:3)</PresentationFormat>
  <Paragraphs>264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fluXcapacit0r</dc:creator>
  <cp:lastModifiedBy>fluXcapacit0r</cp:lastModifiedBy>
  <cp:revision>2</cp:revision>
  <dcterms:created xsi:type="dcterms:W3CDTF">2020-02-14T06:07:37Z</dcterms:created>
  <dcterms:modified xsi:type="dcterms:W3CDTF">2020-02-14T06:34:08Z</dcterms:modified>
</cp:coreProperties>
</file>