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380" r:id="rId2"/>
    <p:sldId id="381" r:id="rId3"/>
    <p:sldId id="378" r:id="rId4"/>
    <p:sldId id="379" r:id="rId5"/>
    <p:sldId id="374" r:id="rId6"/>
    <p:sldId id="375" r:id="rId7"/>
    <p:sldId id="376" r:id="rId8"/>
    <p:sldId id="3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31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84A12-9FCF-48D2-880F-252048FEA52B}" type="datetimeFigureOut">
              <a:rPr lang="en-IN" smtClean="0"/>
              <a:pPr/>
              <a:t>14-02-2020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3A405-5C57-435B-AA55-4A12A93921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19767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CB2332D-FA57-4BDB-9611-13192211F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767" y="0"/>
            <a:ext cx="9148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139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98395C8-7B10-4AC1-A731-CF011A47B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189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E33E9E1A-E5B6-4992-87BE-3DCD38DB5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02352464"/>
              </p:ext>
            </p:extLst>
          </p:nvPr>
        </p:nvGraphicFramePr>
        <p:xfrm>
          <a:off x="1570361" y="1020932"/>
          <a:ext cx="8128002" cy="5572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xmlns="" val="378284492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15242427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19597833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15726753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5208403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924779238"/>
                    </a:ext>
                  </a:extLst>
                </a:gridCol>
              </a:tblGrid>
              <a:tr h="380292"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OUTLOOK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HUMIDITY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864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239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708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215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966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009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459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468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161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963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08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969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163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968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159443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7F1D493-C77C-4221-88DC-E0A9A6F3D1BC}"/>
              </a:ext>
            </a:extLst>
          </p:cNvPr>
          <p:cNvSpPr/>
          <p:nvPr/>
        </p:nvSpPr>
        <p:spPr>
          <a:xfrm>
            <a:off x="2077204" y="97602"/>
            <a:ext cx="69190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BADMINTON PLAY DATA</a:t>
            </a:r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CD8A2D56-DC13-4594-8813-E6C26FEF9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9528674"/>
              </p:ext>
            </p:extLst>
          </p:nvPr>
        </p:nvGraphicFramePr>
        <p:xfrm>
          <a:off x="709228" y="1100144"/>
          <a:ext cx="8128002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xmlns="" val="378284492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15242427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19597833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15726753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5208403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924779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OUTLOOK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HUMIDITY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864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239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708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215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966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009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459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468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161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963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08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969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163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968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159443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4CB7DE5-C104-4969-AD1B-E55D5AB5EBDC}"/>
              </a:ext>
            </a:extLst>
          </p:cNvPr>
          <p:cNvSpPr/>
          <p:nvPr/>
        </p:nvSpPr>
        <p:spPr>
          <a:xfrm>
            <a:off x="1416916" y="185117"/>
            <a:ext cx="8512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MODEL TRAINING PHASE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xmlns="" id="{2B5FAB87-7564-400C-9400-B42AAF845569}"/>
              </a:ext>
            </a:extLst>
          </p:cNvPr>
          <p:cNvSpPr/>
          <p:nvPr/>
        </p:nvSpPr>
        <p:spPr>
          <a:xfrm>
            <a:off x="8837230" y="1819922"/>
            <a:ext cx="1958017" cy="1864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xmlns="" id="{1FF3F4A2-0B57-4A70-B0F6-03A9B2FC242B}"/>
              </a:ext>
            </a:extLst>
          </p:cNvPr>
          <p:cNvSpPr/>
          <p:nvPr/>
        </p:nvSpPr>
        <p:spPr>
          <a:xfrm>
            <a:off x="8837229" y="4148117"/>
            <a:ext cx="1958017" cy="1864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93C1A5D-C4BF-4815-BC27-D49044CA73BE}"/>
              </a:ext>
            </a:extLst>
          </p:cNvPr>
          <p:cNvSpPr txBox="1"/>
          <p:nvPr/>
        </p:nvSpPr>
        <p:spPr>
          <a:xfrm>
            <a:off x="8998126" y="2006353"/>
            <a:ext cx="18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P(PLAY=NO)=5/14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D0B3909-CA4B-4ED6-BECE-A3C1E0F2F3F8}"/>
              </a:ext>
            </a:extLst>
          </p:cNvPr>
          <p:cNvSpPr txBox="1"/>
          <p:nvPr/>
        </p:nvSpPr>
        <p:spPr>
          <a:xfrm>
            <a:off x="8971517" y="4482316"/>
            <a:ext cx="188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P(PLAY=YES)=9/14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9983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F099643A-9FDD-4666-94AB-4D4DEB5F3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00138636"/>
              </p:ext>
            </p:extLst>
          </p:nvPr>
        </p:nvGraphicFramePr>
        <p:xfrm>
          <a:off x="2031999" y="1296140"/>
          <a:ext cx="8127999" cy="1510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7702236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11169474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260122782"/>
                    </a:ext>
                  </a:extLst>
                </a:gridCol>
              </a:tblGrid>
              <a:tr h="398048">
                <a:tc>
                  <a:txBody>
                    <a:bodyPr/>
                    <a:lstStyle/>
                    <a:p>
                      <a:r>
                        <a:rPr lang="en-US" dirty="0"/>
                        <a:t>OUTLOOK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 = 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 = 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9914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996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324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379528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6D1C2C8-DFCC-4364-9B20-83989935096D}"/>
              </a:ext>
            </a:extLst>
          </p:cNvPr>
          <p:cNvSpPr/>
          <p:nvPr/>
        </p:nvSpPr>
        <p:spPr>
          <a:xfrm>
            <a:off x="3879687" y="0"/>
            <a:ext cx="44326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Learning Phase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BA08E282-7A6B-4CEB-BFCC-83B0E2185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30759510"/>
              </p:ext>
            </p:extLst>
          </p:nvPr>
        </p:nvGraphicFramePr>
        <p:xfrm>
          <a:off x="2031998" y="3309613"/>
          <a:ext cx="812799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13308047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35295986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674228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05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921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172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37142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628631B9-80DF-4AF3-AE85-050FBA8E5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87918875"/>
              </p:ext>
            </p:extLst>
          </p:nvPr>
        </p:nvGraphicFramePr>
        <p:xfrm>
          <a:off x="2031998" y="5229523"/>
          <a:ext cx="8127999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4951662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4096469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467041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HUMIDITY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168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72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9750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0331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7752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E59439F4-2791-460A-B964-F4A08CD2D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80834873"/>
              </p:ext>
            </p:extLst>
          </p:nvPr>
        </p:nvGraphicFramePr>
        <p:xfrm>
          <a:off x="2032000" y="719666"/>
          <a:ext cx="812799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15370687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12441701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98361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521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149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75319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96C1EB3-ED8A-4CE1-8EB9-586748F12DCC}"/>
              </a:ext>
            </a:extLst>
          </p:cNvPr>
          <p:cNvSpPr/>
          <p:nvPr/>
        </p:nvSpPr>
        <p:spPr>
          <a:xfrm>
            <a:off x="4262385" y="2106201"/>
            <a:ext cx="35074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TEST PHASE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81DDAA-3A51-4B72-83BE-A503F943E5F2}"/>
              </a:ext>
            </a:extLst>
          </p:cNvPr>
          <p:cNvSpPr txBox="1"/>
          <p:nvPr/>
        </p:nvSpPr>
        <p:spPr>
          <a:xfrm>
            <a:off x="1722268" y="3666478"/>
            <a:ext cx="68814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PHASE</a:t>
            </a:r>
          </a:p>
          <a:p>
            <a:r>
              <a:rPr lang="en-US" dirty="0"/>
              <a:t>----GIVEN A NEW INSTANCE PREDICT ITS LABEL</a:t>
            </a:r>
          </a:p>
          <a:p>
            <a:r>
              <a:rPr lang="en-US" dirty="0"/>
              <a:t>X’=(OUTLOOK=SUNNY, TEMP=COOL, HUMIDITY= HIGH, WIND= STRONG</a:t>
            </a:r>
          </a:p>
          <a:p>
            <a:endParaRPr lang="en-US" dirty="0"/>
          </a:p>
          <a:p>
            <a:r>
              <a:rPr lang="en-US" dirty="0"/>
              <a:t>LOOK UP TABLES ACHIEVED IN THE LEARNING PHASE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3812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256E7574-3404-4133-9A19-EAA445E3C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44043599"/>
              </p:ext>
            </p:extLst>
          </p:nvPr>
        </p:nvGraphicFramePr>
        <p:xfrm>
          <a:off x="2032000" y="719666"/>
          <a:ext cx="81280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39970707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884636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 PLAY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4612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P(OUTLOOK=SUNNY|PLAY=YES)=2/9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P(OUTLOOK=SUNNY|PLAY=NO)=3/5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959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P(TEMP=COOL|PLAY=YES)=3/9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P(TEMP=COOL|PLAY=NO)=1/5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150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P(HUMIDITY=HIGH|PLAY=YES)=3/9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P(HUMIDITY=HIGH|PLAY=NO)=4/5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555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P(WIND=STRONG|PLAY=YES)=3/9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P(WIND=STRONG|PLAY=NO)=3/5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975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P(PLAY=YES)=9/14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P(PLAY=NO)=5/14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86376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583D415-4A63-4869-83C5-B74DF46B9C8B}"/>
              </a:ext>
            </a:extLst>
          </p:cNvPr>
          <p:cNvSpPr txBox="1"/>
          <p:nvPr/>
        </p:nvSpPr>
        <p:spPr>
          <a:xfrm>
            <a:off x="1944209" y="4938005"/>
            <a:ext cx="446019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TEST PHASE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GIVEN INSTANCE PREDICT THE CONDITION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DECISION MAKING WITH THE MAP RULE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2397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E6745D0-32F5-4B61-9497-EB2C6C268BB3}"/>
              </a:ext>
            </a:extLst>
          </p:cNvPr>
          <p:cNvSpPr txBox="1"/>
          <p:nvPr/>
        </p:nvSpPr>
        <p:spPr>
          <a:xfrm>
            <a:off x="532660" y="568171"/>
            <a:ext cx="10690684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P(YES|X’)=[P(SUNNY|YES)P(COOL|YES)P(HIGH|YES)P(STRONG|YES)] P(PLAY=YES)</a:t>
            </a:r>
          </a:p>
          <a:p>
            <a:r>
              <a:rPr lang="en-US" sz="2400" b="1" dirty="0"/>
              <a:t>P(YES|X’)= (2/9)*(3/9)*(3/9)*(3/9)*(9/14)</a:t>
            </a:r>
          </a:p>
          <a:p>
            <a:r>
              <a:rPr lang="en-US" sz="2400" b="1" dirty="0"/>
              <a:t>P(YES|X’)            =0.0053</a:t>
            </a:r>
            <a:endParaRPr lang="en-US" dirty="0"/>
          </a:p>
          <a:p>
            <a:endParaRPr lang="en-US" dirty="0"/>
          </a:p>
          <a:p>
            <a:r>
              <a:rPr lang="en-US" sz="2400" b="1" dirty="0"/>
              <a:t>P(NO|X’)=[P(SUNNY|NO)P(COOL|NO)P(HIGH|NO)P(STRONG|NO)] P(PLAY=NO)</a:t>
            </a:r>
          </a:p>
          <a:p>
            <a:r>
              <a:rPr lang="en-US" sz="2400" b="1" dirty="0"/>
              <a:t>P(NO|X’)= (3/5)*(1/5)*(4/5)*(3/5)*(5/14)</a:t>
            </a:r>
          </a:p>
          <a:p>
            <a:r>
              <a:rPr lang="en-US" sz="2400" b="1" dirty="0"/>
              <a:t>P(NO|X’)            =0.0206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P(|X’)=[P(SUNNY)P(COOL)P(HIGH)P(STRONG)])=(5/14*4/14*7/14*6/14)=0.021865</a:t>
            </a:r>
          </a:p>
          <a:p>
            <a:r>
              <a:rPr lang="en-US" sz="2400" b="1" dirty="0"/>
              <a:t>P(yes)=0.0053/0.021865= 0.2424=24%</a:t>
            </a:r>
          </a:p>
          <a:p>
            <a:r>
              <a:rPr lang="en-US" sz="2400" b="1" dirty="0"/>
              <a:t>N(no)=0.0206/0.021865=0.9421=94%</a:t>
            </a:r>
          </a:p>
          <a:p>
            <a:endParaRPr lang="en-US" sz="2400" b="1" dirty="0"/>
          </a:p>
          <a:p>
            <a:r>
              <a:rPr lang="en-US" sz="2400" b="1" dirty="0"/>
              <a:t>We say our final outcome is NO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2306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1554</TotalTime>
  <Words>391</Words>
  <Application>Microsoft Office PowerPoint</Application>
  <PresentationFormat>Custom</PresentationFormat>
  <Paragraphs>263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Abhinash Mishra</dc:creator>
  <cp:lastModifiedBy>fluXcapacit0r</cp:lastModifiedBy>
  <cp:revision>187</cp:revision>
  <dcterms:created xsi:type="dcterms:W3CDTF">2019-06-01T08:44:37Z</dcterms:created>
  <dcterms:modified xsi:type="dcterms:W3CDTF">2020-02-14T09:43:53Z</dcterms:modified>
</cp:coreProperties>
</file>