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6"/>
  </p:notesMasterIdLst>
  <p:sldIdLst>
    <p:sldId id="467" r:id="rId2"/>
    <p:sldId id="468" r:id="rId3"/>
    <p:sldId id="469" r:id="rId4"/>
    <p:sldId id="470" r:id="rId5"/>
  </p:sldIdLst>
  <p:sldSz cx="9906000" cy="6858000" type="A4"/>
  <p:notesSz cx="7099300" cy="10234613"/>
  <p:embeddedFontLst>
    <p:embeddedFont>
      <p:font typeface="나눔고딕" panose="020D0604000000000000" pitchFamily="50" charset="-127"/>
      <p:regular r:id="rId7"/>
      <p:bold r:id="rId8"/>
    </p:embeddedFont>
    <p:embeddedFont>
      <p:font typeface="샘물체" panose="020B0600000101010101" charset="-127"/>
      <p:regular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42">
          <p15:clr>
            <a:srgbClr val="A4A3A4"/>
          </p15:clr>
        </p15:guide>
        <p15:guide id="6" orient="horz" pos="1218">
          <p15:clr>
            <a:srgbClr val="A4A3A4"/>
          </p15:clr>
        </p15:guide>
        <p15:guide id="7" orient="horz" pos="1106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31361" autoAdjust="0"/>
  </p:normalViewPr>
  <p:slideViewPr>
    <p:cSldViewPr showGuides="1">
      <p:cViewPr varScale="1">
        <p:scale>
          <a:sx n="89" d="100"/>
          <a:sy n="89" d="100"/>
        </p:scale>
        <p:origin x="840" y="53"/>
      </p:cViewPr>
      <p:guideLst>
        <p:guide orient="horz" pos="2160"/>
        <p:guide orient="horz" pos="4020"/>
        <p:guide orient="horz" pos="754"/>
        <p:guide orient="horz" pos="550"/>
        <p:guide orient="horz" pos="142"/>
        <p:guide orient="horz" pos="1218"/>
        <p:guide orient="horz" pos="1106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7875" y="766763"/>
            <a:ext cx="5545138" cy="3840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1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7875" y="766763"/>
            <a:ext cx="5545138" cy="3840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0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7875" y="766763"/>
            <a:ext cx="5545138" cy="3840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5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b="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Samsung SW Academy For Youth</a:t>
            </a:r>
            <a:endParaRPr lang="ko-KR" altLang="en-US" sz="750" b="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85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5300" y="730801"/>
            <a:ext cx="89154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61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25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  <p:sldLayoutId id="2147483664" r:id="rId5"/>
    <p:sldLayoutId id="2147483667" r:id="rId6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6833" y="1196975"/>
            <a:ext cx="8915400" cy="4801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9313" y="1933575"/>
            <a:ext cx="8555037" cy="2971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DFS_Recursive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(G,  v)</a:t>
            </a:r>
          </a:p>
          <a:p>
            <a:pPr lvl="1">
              <a:lnSpc>
                <a:spcPct val="130000"/>
              </a:lnSpc>
            </a:pP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visited[ v ] </a:t>
            </a:r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v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방문 설정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FOR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each all w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adjacency( G, v )</a:t>
            </a:r>
          </a:p>
          <a:p>
            <a:pPr lvl="1">
              <a:lnSpc>
                <a:spcPct val="13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visited[w]  ≠ 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3">
              <a:lnSpc>
                <a:spcPct val="130000"/>
              </a:lnSpc>
            </a:pPr>
            <a:r>
              <a:rPr lang="en-US" altLang="ko-K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DFS_Recursive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(G, w)</a:t>
            </a:r>
          </a:p>
          <a:p>
            <a:pPr lvl="3">
              <a:lnSpc>
                <a:spcPct val="130000"/>
              </a:lnSpc>
            </a:pPr>
            <a:endParaRPr lang="ko-KR" alt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8950" y="226802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스택의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구현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9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86833" y="1196975"/>
            <a:ext cx="8915400" cy="4801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49312" y="1933575"/>
            <a:ext cx="8567737" cy="40517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STACK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s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visited[ ]</a:t>
            </a:r>
          </a:p>
          <a:p>
            <a:pPr>
              <a:spcAft>
                <a:spcPts val="60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DFS(v)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push( s, v )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WHILE NOT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 s ) 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v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pop(s)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IF NOT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visited[v]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visit( v )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FOR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each w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adjacency( v )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   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IF NOT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visited[w]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push(s, w)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8950" y="226802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스택의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구현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4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229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DFS </a:t>
            </a:r>
            <a:r>
              <a:rPr lang="ko-KR" altLang="en-US" sz="28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8950" y="1196975"/>
            <a:ext cx="4464050" cy="37081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STACK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visited[ 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DFS(v)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push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 s, v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WHILE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NOT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isEmpty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 s 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pop(s)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IF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NOT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visited[v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visit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 v 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FOR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each w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adjacency( v 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IF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NOT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visited[w]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   push(s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w)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98286"/>
              </p:ext>
            </p:extLst>
          </p:nvPr>
        </p:nvGraphicFramePr>
        <p:xfrm>
          <a:off x="6173470" y="4987094"/>
          <a:ext cx="283394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49"/>
                <a:gridCol w="404849"/>
                <a:gridCol w="404849"/>
                <a:gridCol w="404849"/>
                <a:gridCol w="404849"/>
                <a:gridCol w="404849"/>
                <a:gridCol w="404849"/>
              </a:tblGrid>
              <a:tr h="173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3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[0]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[1]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[2]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[3]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[4]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[5]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[6]</a:t>
                      </a:r>
                      <a:endParaRPr lang="ko-KR" altLang="en-US" sz="1200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3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75033" y="5010386"/>
            <a:ext cx="62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정</a:t>
            </a:r>
            <a:r>
              <a:rPr lang="ko-KR" altLang="en-US" sz="1400"/>
              <a:t>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093" y="5929536"/>
            <a:ext cx="780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visited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6823172" y="1138907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82078" y="1815554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25250" y="1815554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349044" y="2492201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0890" y="2492201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777631" y="3697287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0890" y="3697287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1" idx="3"/>
            <a:endCxn id="12" idx="7"/>
          </p:cNvCxnSpPr>
          <p:nvPr/>
        </p:nvCxnSpPr>
        <p:spPr>
          <a:xfrm flipH="1">
            <a:off x="6332749" y="1384759"/>
            <a:ext cx="533431" cy="47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14" idx="7"/>
          </p:cNvCxnSpPr>
          <p:nvPr/>
        </p:nvCxnSpPr>
        <p:spPr>
          <a:xfrm flipH="1">
            <a:off x="5599715" y="2061406"/>
            <a:ext cx="525371" cy="47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5"/>
            <a:endCxn id="15" idx="1"/>
          </p:cNvCxnSpPr>
          <p:nvPr/>
        </p:nvCxnSpPr>
        <p:spPr>
          <a:xfrm>
            <a:off x="6332749" y="2061406"/>
            <a:ext cx="531149" cy="47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5"/>
            <a:endCxn id="13" idx="1"/>
          </p:cNvCxnSpPr>
          <p:nvPr/>
        </p:nvCxnSpPr>
        <p:spPr>
          <a:xfrm>
            <a:off x="7073844" y="1384759"/>
            <a:ext cx="494415" cy="47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5" idx="7"/>
            <a:endCxn id="13" idx="3"/>
          </p:cNvCxnSpPr>
          <p:nvPr/>
        </p:nvCxnSpPr>
        <p:spPr>
          <a:xfrm flipV="1">
            <a:off x="7071560" y="2061406"/>
            <a:ext cx="496698" cy="47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4" idx="5"/>
            <a:endCxn id="17" idx="1"/>
          </p:cNvCxnSpPr>
          <p:nvPr/>
        </p:nvCxnSpPr>
        <p:spPr>
          <a:xfrm>
            <a:off x="5599715" y="2738052"/>
            <a:ext cx="1264183" cy="100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4"/>
            <a:endCxn id="17" idx="0"/>
          </p:cNvCxnSpPr>
          <p:nvPr/>
        </p:nvCxnSpPr>
        <p:spPr>
          <a:xfrm>
            <a:off x="6967730" y="2780233"/>
            <a:ext cx="0" cy="91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6"/>
            <a:endCxn id="16" idx="2"/>
          </p:cNvCxnSpPr>
          <p:nvPr/>
        </p:nvCxnSpPr>
        <p:spPr>
          <a:xfrm>
            <a:off x="7114569" y="3841303"/>
            <a:ext cx="663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8485"/>
              </p:ext>
            </p:extLst>
          </p:nvPr>
        </p:nvGraphicFramePr>
        <p:xfrm>
          <a:off x="8851397" y="1267296"/>
          <a:ext cx="5460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0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773388" y="3985320"/>
            <a:ext cx="780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52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DFS&gt;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연결되어 있는 두 개의 정점 사이의 간선을 순서대로 나열 해 놓은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정점을 깊이 우선 탐색하여 화면에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깊이우선탐색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경로를 출력하시오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정점을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시작하시오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1, 2, 1, 3, 2, 4, 2, 5, 4, 6, 5, 6, 6, 7, 3, 7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결과의 예는 다음과 같다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14375" lvl="2" indent="-150813" fontAlgn="base" latinLnBrk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1-2-4-6-5-7-3</a:t>
            </a:r>
          </a:p>
          <a:p>
            <a:pPr marL="714375" lvl="2" indent="-150813" fontAlgn="base" latinLnBrk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1-3-7-6-5-2-4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47200" y="2814836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06106" y="3491483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49278" y="3491483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73071" y="4168130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44917" y="4168130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701659" y="5373216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44917" y="5373216"/>
            <a:ext cx="293680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5" idx="3"/>
            <a:endCxn id="6" idx="7"/>
          </p:cNvCxnSpPr>
          <p:nvPr/>
        </p:nvCxnSpPr>
        <p:spPr>
          <a:xfrm flipH="1">
            <a:off x="6256777" y="3060688"/>
            <a:ext cx="533431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3"/>
            <a:endCxn id="8" idx="7"/>
          </p:cNvCxnSpPr>
          <p:nvPr/>
        </p:nvCxnSpPr>
        <p:spPr>
          <a:xfrm flipH="1">
            <a:off x="5523742" y="3737334"/>
            <a:ext cx="525371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>
          <a:xfrm>
            <a:off x="6256777" y="3737334"/>
            <a:ext cx="531149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7" idx="1"/>
          </p:cNvCxnSpPr>
          <p:nvPr/>
        </p:nvCxnSpPr>
        <p:spPr>
          <a:xfrm>
            <a:off x="6997871" y="3060688"/>
            <a:ext cx="494415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5"/>
            <a:endCxn id="11" idx="1"/>
          </p:cNvCxnSpPr>
          <p:nvPr/>
        </p:nvCxnSpPr>
        <p:spPr>
          <a:xfrm>
            <a:off x="5523742" y="4413981"/>
            <a:ext cx="1264183" cy="1001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4"/>
            <a:endCxn id="11" idx="0"/>
          </p:cNvCxnSpPr>
          <p:nvPr/>
        </p:nvCxnSpPr>
        <p:spPr>
          <a:xfrm>
            <a:off x="6891757" y="4456162"/>
            <a:ext cx="0" cy="917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6"/>
            <a:endCxn id="10" idx="2"/>
          </p:cNvCxnSpPr>
          <p:nvPr/>
        </p:nvCxnSpPr>
        <p:spPr>
          <a:xfrm>
            <a:off x="7038597" y="5517232"/>
            <a:ext cx="663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0"/>
            <a:endCxn id="7" idx="4"/>
          </p:cNvCxnSpPr>
          <p:nvPr/>
        </p:nvCxnSpPr>
        <p:spPr>
          <a:xfrm flipH="1" flipV="1">
            <a:off x="7596118" y="3779516"/>
            <a:ext cx="252381" cy="1593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259</Words>
  <Application>Microsoft Office PowerPoint</Application>
  <PresentationFormat>A4 용지(210x297mm)</PresentationFormat>
  <Paragraphs>82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나눔고딕</vt:lpstr>
      <vt:lpstr>샘물체</vt:lpstr>
      <vt:lpstr>Segoe UI</vt:lpstr>
      <vt:lpstr>Consolas</vt:lpstr>
      <vt:lpstr>KoPub돋움체 Light</vt:lpstr>
      <vt:lpstr>Arial</vt:lpstr>
      <vt:lpstr>Wingdings</vt:lpstr>
      <vt:lpstr>맑은 고딕</vt:lpstr>
      <vt:lpstr>2_Office 테마</vt:lpstr>
      <vt:lpstr>PowerPoint 프레젠테이션</vt:lpstr>
      <vt:lpstr>PowerPoint 프레젠테이션</vt:lpstr>
      <vt:lpstr>DFS 예</vt:lpstr>
      <vt:lpstr>&lt;연습문제1 – DFS&gt;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192</cp:revision>
  <cp:lastPrinted>2019-01-01T11:32:28Z</cp:lastPrinted>
  <dcterms:created xsi:type="dcterms:W3CDTF">2018-11-13T12:53:18Z</dcterms:created>
  <dcterms:modified xsi:type="dcterms:W3CDTF">2019-02-11T23:42:10Z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D:\김한욱\temp\04_파이썬응용_그래프.pptx</vt:lpwstr>
  </property>
</Properties>
</file>