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84" r:id="rId4"/>
    <p:sldId id="258" r:id="rId5"/>
    <p:sldId id="259" r:id="rId6"/>
    <p:sldId id="261" r:id="rId7"/>
    <p:sldId id="269" r:id="rId9"/>
    <p:sldId id="270" r:id="rId10"/>
    <p:sldId id="272" r:id="rId11"/>
    <p:sldId id="274" r:id="rId12"/>
    <p:sldId id="277" r:id="rId13"/>
    <p:sldId id="281" r:id="rId14"/>
    <p:sldId id="268" r:id="rId15"/>
    <p:sldId id="297"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4B56B-02E9-4AB5-8860-30BE1EC8FBD2}"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11759-7396-48A9-8EB0-3F277FD0CB0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836500-A5CA-409D-BE11-16AA0CE555B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57BBB50-22E2-40E5-971A-E671763349B1}" type="datetimeFigureOut">
              <a:rPr lang="en-US" smtClean="0"/>
            </a:fld>
            <a:endParaRPr lang="en-US"/>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469E21C-B34C-46DF-A809-1B4BE99D06B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57BBB50-22E2-40E5-971A-E671763349B1}"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57BBB50-22E2-40E5-971A-E671763349B1}"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57BBB50-22E2-40E5-971A-E671763349B1}"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57BBB50-22E2-40E5-971A-E671763349B1}"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57BBB50-22E2-40E5-971A-E671763349B1}"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57BBB50-22E2-40E5-971A-E671763349B1}"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57BBB50-22E2-40E5-971A-E671763349B1}"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57BBB50-22E2-40E5-971A-E671763349B1}"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57BBB50-22E2-40E5-971A-E671763349B1}"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57BBB50-22E2-40E5-971A-E671763349B1}"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469E21C-B34C-46DF-A809-1B4BE99D06B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57BBB50-22E2-40E5-971A-E671763349B1}" type="datetimeFigureOut">
              <a:rPr lang="en-US" smtClean="0"/>
            </a:fld>
            <a:endParaRPr lang="en-US"/>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469E21C-B34C-46DF-A809-1B4BE99D06B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872" y="886586"/>
            <a:ext cx="5825202" cy="1646302"/>
          </a:xfrm>
        </p:spPr>
        <p:txBody>
          <a:bodyPr/>
          <a:lstStyle/>
          <a:p>
            <a:pPr algn="ctr"/>
            <a:r>
              <a:rPr lang="en-US" b="1" dirty="0">
                <a:latin typeface="Times New Roman" panose="02020603050405020304" pitchFamily="18" charset="0"/>
                <a:cs typeface="Times New Roman" panose="02020603050405020304" pitchFamily="18" charset="0"/>
              </a:rPr>
              <a:t>Telecom Churn Prediction</a:t>
            </a:r>
            <a:endParaRPr lang="en-US" b="1" dirty="0">
              <a:latin typeface="Times New Roman" panose="02020603050405020304" pitchFamily="18" charset="0"/>
              <a:cs typeface="Times New Roman" panose="02020603050405020304" pitchFamily="18" charset="0"/>
            </a:endParaRPr>
          </a:p>
        </p:txBody>
      </p:sp>
      <p:sp>
        <p:nvSpPr>
          <p:cNvPr id="4" name="Text Placeholder 2"/>
          <p:cNvSpPr>
            <a:spLocks noGrp="1"/>
          </p:cNvSpPr>
          <p:nvPr>
            <p:ph type="subTitle" idx="1"/>
          </p:nvPr>
        </p:nvSpPr>
        <p:spPr>
          <a:xfrm>
            <a:off x="1130300" y="4051300"/>
            <a:ext cx="7785100" cy="1096963"/>
          </a:xfrm>
        </p:spPr>
        <p:txBody>
          <a:bodyPr>
            <a:normAutofit fontScale="25000" lnSpcReduction="20000"/>
          </a:bodyPr>
          <a:lstStyle/>
          <a:p>
            <a:pPr marL="457200" indent="-457200" algn="l">
              <a:buAutoNum type="arabicPeriod"/>
            </a:pPr>
            <a:endParaRPr lang="en-IN" dirty="0">
              <a:solidFill>
                <a:schemeClr val="tx1"/>
              </a:solidFill>
            </a:endParaRPr>
          </a:p>
          <a:p>
            <a:pPr algn="l"/>
            <a:r>
              <a:rPr lang="en-IN" sz="12800" b="1" dirty="0">
                <a:solidFill>
                  <a:schemeClr val="tx1"/>
                </a:solidFill>
              </a:rPr>
              <a:t>BY:</a:t>
            </a:r>
            <a:endParaRPr lang="en-IN" sz="12800" b="1" dirty="0">
              <a:solidFill>
                <a:schemeClr val="tx1"/>
              </a:solidFill>
            </a:endParaRPr>
          </a:p>
          <a:p>
            <a:pPr algn="l"/>
            <a:r>
              <a:rPr lang="en-US" altLang="en-IN" sz="12800" b="1" dirty="0">
                <a:solidFill>
                  <a:schemeClr val="tx1"/>
                </a:solidFill>
              </a:rPr>
              <a:t>Asha Jyothi</a:t>
            </a:r>
            <a:endParaRPr lang="en-IN" sz="12800" b="1" dirty="0">
              <a:solidFill>
                <a:schemeClr val="tx1"/>
              </a:solidFill>
            </a:endParaRPr>
          </a:p>
          <a:p>
            <a:r>
              <a:rPr lang="en-IN" dirty="0">
                <a:solidFill>
                  <a:schemeClr val="tx1"/>
                </a:solidFill>
              </a:rPr>
              <a:t> </a:t>
            </a:r>
            <a:endParaRPr lang="en-IN"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80120" cy="685800"/>
          </a:xfrm>
        </p:spPr>
        <p:txBody>
          <a:bodyPr/>
          <a:lstStyle/>
          <a:p>
            <a:r>
              <a:rPr lang="en-US" dirty="0"/>
              <a:t>MODEL INTERPRETATION</a:t>
            </a:r>
            <a:endParaRPr lang="en-US"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79987"/>
            <a:ext cx="5181600" cy="325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168592" y="880110"/>
            <a:ext cx="3975100" cy="3138170"/>
          </a:xfrm>
          <a:prstGeom prst="rect">
            <a:avLst/>
          </a:prstGeom>
          <a:solidFill>
            <a:schemeClr val="bg1"/>
          </a:solidFill>
        </p:spPr>
        <p:txBody>
          <a:bodyPr wrap="square" rtlCol="0">
            <a:spAutoFit/>
          </a:bodyPr>
          <a:lstStyle/>
          <a:p>
            <a:pPr marL="285750" indent="-285750">
              <a:buFont typeface="Wingdings" panose="05000000000000000000" charset="0"/>
              <a:buChar char="Ø"/>
            </a:pPr>
            <a:r>
              <a:rPr lang="en-US" dirty="0">
                <a:latin typeface="Times New Roman" panose="02020603050405020304" pitchFamily="18" charset="0"/>
                <a:cs typeface="Times New Roman" panose="02020603050405020304" pitchFamily="18" charset="0"/>
              </a:rPr>
              <a:t>We can see that there is accurate balance between sensitivity and specificity at 0.6, where the three parameters intersect.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dirty="0">
                <a:latin typeface="Times New Roman" panose="02020603050405020304" pitchFamily="18" charset="0"/>
                <a:cs typeface="Times New Roman" panose="02020603050405020304" pitchFamily="18" charset="0"/>
              </a:rPr>
              <a:t>Here sensitivity is more  important than accuracy and specificity to us. Although 0.6 should be the ideal probability cutoff according to the above curve ,we are using 0.5 in order to get increased sensitivity, which is our primary objective.</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5" y="4074610"/>
            <a:ext cx="5089012" cy="280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75226" y="4648180"/>
            <a:ext cx="3810001" cy="923330"/>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We can observe that the ROC curve’s area is closer to 1 than it is to the model’s Gini coefficient.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INTERPRETATION</a:t>
            </a:r>
            <a:endParaRPr lang="en-US" dirty="0">
              <a:latin typeface="Times New Roman" panose="02020603050405020304" pitchFamily="18" charset="0"/>
              <a:cs typeface="Times New Roman" panose="02020603050405020304" pitchFamily="18" charset="0"/>
            </a:endParaRPr>
          </a:p>
        </p:txBody>
      </p:sp>
      <p:pic>
        <p:nvPicPr>
          <p:cNvPr id="1229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1270000"/>
            <a:ext cx="4236525" cy="314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5659" y="4732629"/>
            <a:ext cx="436879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can see that the minutes of consumption for the churn customers throughout the month of August are typically lower than those for non-churn customers</a:t>
            </a:r>
            <a:r>
              <a:rPr lang="en-US" dirty="0"/>
              <a:t>.</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794" y="1213918"/>
            <a:ext cx="4368799" cy="331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53000" y="4572000"/>
            <a:ext cx="3882390" cy="2306955"/>
          </a:xfrm>
          <a:prstGeom prst="rect">
            <a:avLst/>
          </a:prstGeom>
          <a:solidFill>
            <a:schemeClr val="bg1"/>
          </a:solidFill>
        </p:spPr>
        <p:txBody>
          <a:bodyPr wrap="square" rtlCol="0">
            <a:spAutoFit/>
          </a:bodyPr>
          <a:lstStyle/>
          <a:p>
            <a:pPr marL="285750" indent="-285750">
              <a:buFont typeface="Wingdings" panose="05000000000000000000" charset="0"/>
              <a:buChar char="Ø"/>
            </a:pPr>
            <a:r>
              <a:rPr lang="en-US" dirty="0">
                <a:latin typeface="Times New Roman" panose="02020603050405020304" pitchFamily="18" charset="0"/>
                <a:cs typeface="Times New Roman" panose="02020603050405020304" pitchFamily="18" charset="0"/>
              </a:rPr>
              <a:t>For August the number of monthly 3G data for turnover clients is quiet densely populated at around 1,yet it dispersed throughout various values for non-churn customers.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dirty="0">
                <a:latin typeface="Times New Roman" panose="02020603050405020304" pitchFamily="18" charset="0"/>
                <a:cs typeface="Times New Roman" panose="02020603050405020304" pitchFamily="18" charset="0"/>
              </a:rPr>
              <a:t>We may also plot the churn distribution for each variable that has greater coefficients.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360" y="318770"/>
            <a:ext cx="8187055" cy="1028065"/>
          </a:xfrm>
        </p:spPr>
        <p:txBody>
          <a:bodyPr/>
          <a:lstStyle/>
          <a:p>
            <a:r>
              <a:rPr lang="en-US" sz="4000" dirty="0">
                <a:latin typeface="Times New Roman" panose="02020603050405020304" pitchFamily="18" charset="0"/>
                <a:cs typeface="Times New Roman" panose="02020603050405020304" pitchFamily="18" charset="0"/>
              </a:rPr>
              <a:t>BUSINESS RECOMMENDATION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8300" y="1447800"/>
            <a:ext cx="8407399" cy="5410200"/>
          </a:xfrm>
        </p:spPr>
        <p:txBody>
          <a:bodyPr/>
          <a:lstStyle/>
          <a:p>
            <a:pPr>
              <a:lnSpc>
                <a:spcPct val="110000"/>
              </a:lnSpc>
            </a:pPr>
            <a:r>
              <a:rPr lang="en-US" sz="2400" dirty="0">
                <a:latin typeface="Times New Roman" panose="02020603050405020304" pitchFamily="18" charset="0"/>
                <a:cs typeface="Times New Roman" panose="02020603050405020304" pitchFamily="18" charset="0"/>
              </a:rPr>
              <a:t>During the action phase, concentrate on customers who use fewer minutes for outgoing ISD calls and incoming local calls. (mostly in the month of August).</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dirty="0">
                <a:latin typeface="Times New Roman" panose="02020603050405020304" pitchFamily="18" charset="0"/>
                <a:cs typeface="Times New Roman" panose="02020603050405020304" pitchFamily="18" charset="0"/>
              </a:rPr>
              <a:t>Pay close attention to the customers who make larger July payments than August payments.</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dirty="0">
                <a:latin typeface="Times New Roman" panose="02020603050405020304" pitchFamily="18" charset="0"/>
                <a:cs typeface="Times New Roman" panose="02020603050405020304" pitchFamily="18" charset="0"/>
              </a:rPr>
              <a:t>Additionally, customers who incur rising value-based costs during the action period are more likely to discontinue use than other clients.</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dirty="0">
                <a:latin typeface="Times New Roman" panose="02020603050405020304" pitchFamily="18" charset="0"/>
                <a:cs typeface="Times New Roman" panose="02020603050405020304" pitchFamily="18" charset="0"/>
              </a:rPr>
              <a:t>Therefore, it might be a good idea to make an offer to these clients.</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dirty="0">
                <a:latin typeface="Times New Roman" panose="02020603050405020304" pitchFamily="18" charset="0"/>
                <a:cs typeface="Times New Roman" panose="02020603050405020304" pitchFamily="18" charset="0"/>
              </a:rPr>
              <a:t>Customers have a greater chance to be churned if their monthly 3G recharge is higher in August.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nSpc>
                <a:spcPct val="130000"/>
              </a:lnSpc>
            </a:pPr>
            <a:r>
              <a:rPr lang="en-US" sz="2400">
                <a:latin typeface="Times New Roman" panose="02020603050405020304" pitchFamily="18" charset="0"/>
                <a:cs typeface="Times New Roman" panose="02020603050405020304" pitchFamily="18" charset="0"/>
              </a:rPr>
              <a:t>Customers are more likely to churn if they used fewer STD incoming minutes on fixed T lines from provider T in August.</a:t>
            </a:r>
            <a:endParaRPr lang="en-US" sz="2400">
              <a:latin typeface="Times New Roman" panose="02020603050405020304" pitchFamily="18" charset="0"/>
              <a:cs typeface="Times New Roman" panose="02020603050405020304" pitchFamily="18" charset="0"/>
            </a:endParaRPr>
          </a:p>
          <a:p>
            <a:pPr>
              <a:lnSpc>
                <a:spcPct val="130000"/>
              </a:lnSpc>
            </a:pPr>
            <a:r>
              <a:rPr lang="en-US" sz="2400">
                <a:latin typeface="Times New Roman" panose="02020603050405020304" pitchFamily="18" charset="0"/>
                <a:cs typeface="Times New Roman" panose="02020603050405020304" pitchFamily="18" charset="0"/>
              </a:rPr>
              <a:t>Customers are more apt to churn in August if they use less 2G data overall.</a:t>
            </a:r>
            <a:endParaRPr lang="en-US" sz="2400">
              <a:latin typeface="Times New Roman" panose="02020603050405020304" pitchFamily="18" charset="0"/>
              <a:cs typeface="Times New Roman" panose="02020603050405020304" pitchFamily="18" charset="0"/>
            </a:endParaRPr>
          </a:p>
          <a:p>
            <a:pPr>
              <a:lnSpc>
                <a:spcPct val="130000"/>
              </a:lnSpc>
            </a:pPr>
            <a:r>
              <a:rPr lang="en-US" sz="2400">
                <a:latin typeface="Times New Roman" panose="02020603050405020304" pitchFamily="18" charset="0"/>
                <a:cs typeface="Times New Roman" panose="02020603050405020304" pitchFamily="18" charset="0"/>
              </a:rPr>
              <a:t>Customers are more likely to quit if they used fewer incoming minutes on fixed T lines from operators in August.</a:t>
            </a:r>
            <a:endParaRPr lang="en-US" sz="2400">
              <a:latin typeface="Times New Roman" panose="02020603050405020304" pitchFamily="18" charset="0"/>
              <a:cs typeface="Times New Roman" panose="02020603050405020304" pitchFamily="18" charset="0"/>
            </a:endParaRPr>
          </a:p>
          <a:p>
            <a:pPr>
              <a:lnSpc>
                <a:spcPct val="130000"/>
              </a:lnSpc>
            </a:pPr>
            <a:r>
              <a:rPr lang="en-US" sz="2400">
                <a:latin typeface="Times New Roman" panose="02020603050405020304" pitchFamily="18" charset="0"/>
                <a:cs typeface="Times New Roman" panose="02020603050405020304" pitchFamily="18" charset="0"/>
              </a:rPr>
              <a:t>Variables in roam_og_mou_8 have positive coefficients (0.7135). This indicates that customers whose usage of roaming outbound minutes is rising are more apt to churn.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THANK YOU</a:t>
            </a:r>
            <a:endParaRPr lang="en-US"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371600"/>
            <a:ext cx="8915400" cy="5334000"/>
          </a:xfrm>
        </p:spPr>
        <p:txBody>
          <a:bodyPr>
            <a:normAutofit fontScale="70000"/>
          </a:bodyPr>
          <a:lstStyle/>
          <a:p>
            <a:pPr>
              <a:lnSpc>
                <a:spcPct val="130000"/>
              </a:lnSpc>
            </a:pPr>
            <a:r>
              <a:rPr lang="en-US" dirty="0">
                <a:latin typeface="Times New Roman" panose="02020603050405020304" pitchFamily="18" charset="0"/>
                <a:cs typeface="Times New Roman" panose="02020603050405020304" pitchFamily="18" charset="0"/>
              </a:rPr>
              <a:t>Customers in the telecom sector have a variety of service providers to choose from, and they can actively move between operators.</a:t>
            </a:r>
            <a:endParaRPr lang="en-US" dirty="0">
              <a:latin typeface="Times New Roman" panose="02020603050405020304" pitchFamily="18" charset="0"/>
              <a:cs typeface="Times New Roman" panose="02020603050405020304" pitchFamily="18" charset="0"/>
            </a:endParaRPr>
          </a:p>
          <a:p>
            <a:pPr>
              <a:lnSpc>
                <a:spcPct val="130000"/>
              </a:lnSpc>
            </a:pPr>
            <a:r>
              <a:rPr lang="en-US" dirty="0">
                <a:latin typeface="Times New Roman" panose="02020603050405020304" pitchFamily="18" charset="0"/>
                <a:cs typeface="Times New Roman" panose="02020603050405020304" pitchFamily="18" charset="0"/>
              </a:rPr>
              <a:t>The telecommunications business experiences an average annual churn rate of 15% - 25% percent in this fiercely competitive market.</a:t>
            </a:r>
            <a:endParaRPr lang="en-US" dirty="0">
              <a:latin typeface="Times New Roman" panose="02020603050405020304" pitchFamily="18" charset="0"/>
              <a:cs typeface="Times New Roman" panose="02020603050405020304" pitchFamily="18" charset="0"/>
            </a:endParaRPr>
          </a:p>
          <a:p>
            <a:pPr>
              <a:lnSpc>
                <a:spcPct val="130000"/>
              </a:lnSpc>
            </a:pPr>
            <a:r>
              <a:rPr lang="en-US" dirty="0">
                <a:latin typeface="Times New Roman" panose="02020603050405020304" pitchFamily="18" charset="0"/>
                <a:cs typeface="Times New Roman" panose="02020603050405020304" pitchFamily="18" charset="0"/>
              </a:rPr>
              <a:t>Retaining highly profitable clients is the top business objective for many established operators.</a:t>
            </a:r>
            <a:endParaRPr lang="en-US" dirty="0">
              <a:latin typeface="Times New Roman" panose="02020603050405020304" pitchFamily="18" charset="0"/>
              <a:cs typeface="Times New Roman" panose="02020603050405020304" pitchFamily="18" charset="0"/>
            </a:endParaRPr>
          </a:p>
          <a:p>
            <a:pPr>
              <a:lnSpc>
                <a:spcPct val="130000"/>
              </a:lnSpc>
            </a:pPr>
            <a:r>
              <a:rPr lang="en-US" dirty="0">
                <a:latin typeface="Times New Roman" panose="02020603050405020304" pitchFamily="18" charset="0"/>
                <a:cs typeface="Times New Roman" panose="02020603050405020304" pitchFamily="18" charset="0"/>
              </a:rPr>
              <a:t>Telecom companies must identify the customers who are most likely to leave in order to decrease customer churn.</a:t>
            </a:r>
            <a:endParaRPr lang="en-US" dirty="0">
              <a:latin typeface="Times New Roman" panose="02020603050405020304" pitchFamily="18" charset="0"/>
              <a:cs typeface="Times New Roman" panose="02020603050405020304" pitchFamily="18" charset="0"/>
            </a:endParaRPr>
          </a:p>
          <a:p>
            <a:pPr>
              <a:lnSpc>
                <a:spcPct val="130000"/>
              </a:lnSpc>
            </a:pPr>
            <a:r>
              <a:rPr lang="en-US" dirty="0">
                <a:latin typeface="Times New Roman" panose="02020603050405020304" pitchFamily="18" charset="0"/>
                <a:cs typeface="Times New Roman" panose="02020603050405020304" pitchFamily="18" charset="0"/>
              </a:rPr>
              <a:t>We will analyze customer-level data from a top telecom company for this assignment, create predictive models to find customers who are likely to leave, and pinpoint the key churn indicators.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MAIN 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1524000"/>
            <a:ext cx="7205345" cy="4719320"/>
          </a:xfrm>
        </p:spPr>
        <p:txBody>
          <a:bodyPr/>
          <a:lstStyle/>
          <a:p>
            <a:r>
              <a:rPr lang="en-US" sz="2400" dirty="0">
                <a:latin typeface="Times New Roman" panose="02020603050405020304" pitchFamily="18" charset="0"/>
                <a:cs typeface="Times New Roman" panose="02020603050405020304" pitchFamily="18" charset="0"/>
              </a:rPr>
              <a:t>Recognize the data variables  that contribute to churn.</a:t>
            </a:r>
            <a:endParaRPr lang="en-US" sz="24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ML algorithms to build the model and evaluate the accuracy of the model</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Finding out the best model for business case and provide executive summary.</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Highlight the main variables/factors influencing the customer churns.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 of Problem Solving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4648200" cy="5257800"/>
          </a:xfrm>
        </p:spPr>
        <p:txBody>
          <a:bodyPr>
            <a:normAutofit/>
          </a:bodyPr>
          <a:lstStyle/>
          <a:p>
            <a:r>
              <a:rPr lang="en-US" sz="2800" dirty="0">
                <a:latin typeface="Times New Roman" panose="02020603050405020304" pitchFamily="18" charset="0"/>
                <a:cs typeface="Times New Roman" panose="02020603050405020304" pitchFamily="18" charset="0"/>
              </a:rPr>
              <a:t>Identify problem statement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Data collection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EDA(Exploratory data analysis)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Feature engineering</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Feature Selection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Handling imbalance data</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Model selection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Business Recommendations</a:t>
            </a:r>
            <a:endParaRPr lang="en-US" sz="28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7554" y="1676400"/>
            <a:ext cx="3505200" cy="3664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50" y="457200"/>
            <a:ext cx="8087360" cy="480695"/>
          </a:xfrm>
        </p:spPr>
        <p:txBody>
          <a:bodyPr>
            <a:noAutofit/>
          </a:bodyPr>
          <a:lstStyle/>
          <a:p>
            <a:r>
              <a:rPr lang="en-IN" b="1" dirty="0">
                <a:latin typeface="Calibri" panose="020F0502020204030204" pitchFamily="34" charset="0"/>
                <a:ea typeface="Calibri" panose="020F0502020204030204" pitchFamily="34" charset="0"/>
                <a:cs typeface="Calibri" panose="020F0502020204030204" pitchFamily="34" charset="0"/>
              </a:rPr>
              <a:t>Data Understanding and EDA</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8750" y="1371600"/>
            <a:ext cx="5984240" cy="2672715"/>
          </a:xfrm>
        </p:spPr>
        <p:txBody>
          <a:bodyPr>
            <a:normAutofit fontScale="50000"/>
          </a:bodyPr>
          <a:lstStyle/>
          <a:p>
            <a:pPr>
              <a:buFont typeface="Wingdings" panose="05000000000000000000" charset="0"/>
              <a:buChar char="Ø"/>
            </a:pPr>
            <a:r>
              <a:rPr lang="en-IN" dirty="0"/>
              <a:t>The size of the Data Set is (99999, 226)</a:t>
            </a:r>
            <a:endParaRPr lang="en-IN" dirty="0"/>
          </a:p>
          <a:p>
            <a:pPr>
              <a:buFont typeface="Wingdings" panose="05000000000000000000" charset="0"/>
              <a:buChar char="Ø"/>
            </a:pPr>
            <a:r>
              <a:rPr lang="en-IN" dirty="0"/>
              <a:t>Number of Rows = 99999, Number of Columns = 226.</a:t>
            </a:r>
            <a:endParaRPr lang="en-IN" dirty="0"/>
          </a:p>
          <a:p>
            <a:pPr>
              <a:buFont typeface="Wingdings" panose="05000000000000000000" charset="0"/>
              <a:buChar char="Ø"/>
            </a:pPr>
            <a:r>
              <a:rPr lang="en-IN" dirty="0"/>
              <a:t>Dropping the columns in the table which are not helpful for the analysis.</a:t>
            </a:r>
            <a:endParaRPr lang="en-IN" dirty="0"/>
          </a:p>
          <a:p>
            <a:pPr>
              <a:buFont typeface="Wingdings" panose="05000000000000000000" charset="0"/>
              <a:buChar char="Ø"/>
            </a:pPr>
            <a:r>
              <a:rPr lang="en-IN" dirty="0"/>
              <a:t>Dropping Duplicates also, if any.</a:t>
            </a:r>
            <a:endParaRPr lang="en-IN" dirty="0"/>
          </a:p>
          <a:p>
            <a:pPr>
              <a:buFont typeface="Wingdings" panose="05000000000000000000" charset="0"/>
              <a:buChar char="Ø"/>
            </a:pPr>
            <a:r>
              <a:rPr lang="en-IN" dirty="0"/>
              <a:t>Treating the Columns that has null values.</a:t>
            </a:r>
            <a:endParaRPr lang="en-IN" dirty="0"/>
          </a:p>
          <a:p>
            <a:endParaRPr lang="en-IN" sz="405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u="sng"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EDA and Categorical Variable Relation</a:t>
            </a:r>
            <a:endParaRPr lang="en-IN" b="1" u="sng"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6248401" y="5181540"/>
            <a:ext cx="2507225" cy="954107"/>
          </a:xfrm>
          <a:prstGeom prst="rect">
            <a:avLst/>
          </a:prstGeom>
          <a:solidFill>
            <a:schemeClr val="bg1"/>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Churn rate for the customers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whose minutes of usage (</a:t>
            </a:r>
            <a:r>
              <a:rPr lang="en-US" sz="1400" dirty="0" err="1">
                <a:latin typeface="Times New Roman" panose="02020603050405020304" pitchFamily="18" charset="0"/>
                <a:cs typeface="Times New Roman" panose="02020603050405020304" pitchFamily="18" charset="0"/>
              </a:rPr>
              <a:t>mou</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decreased in the action phase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than the good phase is more</a:t>
            </a:r>
            <a:r>
              <a:rPr lang="en-US" sz="1400" dirty="0"/>
              <a:t>.</a:t>
            </a:r>
            <a:endParaRPr lang="en-US" sz="1400"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038600"/>
            <a:ext cx="4800600" cy="2694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6"/>
          <p:cNvGraphicFramePr>
            <a:graphicFrameLocks noGrp="1"/>
          </p:cNvGraphicFramePr>
          <p:nvPr/>
        </p:nvGraphicFramePr>
        <p:xfrm>
          <a:off x="6400800" y="1371833"/>
          <a:ext cx="2585085" cy="3518535"/>
        </p:xfrm>
        <a:graphic>
          <a:graphicData uri="http://schemas.openxmlformats.org/drawingml/2006/table">
            <a:tbl>
              <a:tblPr firstRow="1" bandRow="1">
                <a:tableStyleId>{5C22544A-7EE6-4342-B048-85BDC9FD1C3A}</a:tableStyleId>
              </a:tblPr>
              <a:tblGrid>
                <a:gridCol w="2584768"/>
              </a:tblGrid>
              <a:tr h="394335">
                <a:tc>
                  <a:txBody>
                    <a:bodyPr/>
                    <a:lstStyle/>
                    <a:p>
                      <a:r>
                        <a:rPr lang="en-IN" sz="2000" dirty="0">
                          <a:solidFill>
                            <a:schemeClr val="tx2"/>
                          </a:solidFill>
                          <a:latin typeface="Times New Roman" panose="02020603050405020304" pitchFamily="18" charset="0"/>
                          <a:cs typeface="Times New Roman" panose="02020603050405020304" pitchFamily="18" charset="0"/>
                        </a:rPr>
                        <a:t>Columns dropped</a:t>
                      </a:r>
                      <a:endParaRPr lang="en-IN" sz="2000" dirty="0">
                        <a:solidFill>
                          <a:schemeClr val="tx2"/>
                        </a:solidFill>
                        <a:latin typeface="Times New Roman" panose="02020603050405020304" pitchFamily="18" charset="0"/>
                        <a:cs typeface="Times New Roman" panose="02020603050405020304" pitchFamily="18" charset="0"/>
                      </a:endParaRPr>
                    </a:p>
                  </a:txBody>
                  <a:tcPr/>
                </a:tc>
              </a:tr>
              <a:tr h="394048">
                <a:tc>
                  <a:txBody>
                    <a:bodyPr/>
                    <a:lstStyle/>
                    <a:p>
                      <a:r>
                        <a:rPr lang="en-US" sz="2000" dirty="0">
                          <a:latin typeface="Times New Roman" panose="02020603050405020304" pitchFamily="18" charset="0"/>
                          <a:cs typeface="Times New Roman" panose="02020603050405020304" pitchFamily="18" charset="0"/>
                        </a:rPr>
                        <a:t>date_of_last_rech_8</a:t>
                      </a:r>
                      <a:endParaRPr lang="en-US" sz="2000" dirty="0">
                        <a:latin typeface="Times New Roman" panose="02020603050405020304" pitchFamily="18" charset="0"/>
                        <a:cs typeface="Times New Roman" panose="02020603050405020304" pitchFamily="18" charset="0"/>
                      </a:endParaRPr>
                    </a:p>
                  </a:txBody>
                  <a:tcPr/>
                </a:tc>
              </a:tr>
              <a:tr h="394048">
                <a:tc>
                  <a:txBody>
                    <a:bodyPr/>
                    <a:lstStyle/>
                    <a:p>
                      <a:r>
                        <a:rPr lang="en-US" sz="2000" dirty="0">
                          <a:latin typeface="Times New Roman" panose="02020603050405020304" pitchFamily="18" charset="0"/>
                          <a:cs typeface="Times New Roman" panose="02020603050405020304" pitchFamily="18" charset="0"/>
                        </a:rPr>
                        <a:t>last_date_of_month_6</a:t>
                      </a:r>
                      <a:endParaRPr lang="en-US" sz="2000" dirty="0">
                        <a:latin typeface="Times New Roman" panose="02020603050405020304" pitchFamily="18" charset="0"/>
                        <a:cs typeface="Times New Roman" panose="02020603050405020304" pitchFamily="18" charset="0"/>
                      </a:endParaRPr>
                    </a:p>
                  </a:txBody>
                  <a:tcPr/>
                </a:tc>
              </a:tr>
              <a:tr h="394048">
                <a:tc>
                  <a:txBody>
                    <a:bodyPr/>
                    <a:lstStyle/>
                    <a:p>
                      <a:r>
                        <a:rPr lang="en-US" sz="2000" dirty="0">
                          <a:latin typeface="Times New Roman" panose="02020603050405020304" pitchFamily="18" charset="0"/>
                          <a:cs typeface="Times New Roman" panose="02020603050405020304" pitchFamily="18" charset="0"/>
                        </a:rPr>
                        <a:t>last_date_of_month_7</a:t>
                      </a:r>
                      <a:endParaRPr lang="en-US" sz="2000" dirty="0">
                        <a:latin typeface="Times New Roman" panose="02020603050405020304" pitchFamily="18" charset="0"/>
                        <a:cs typeface="Times New Roman" panose="02020603050405020304" pitchFamily="18" charset="0"/>
                      </a:endParaRPr>
                    </a:p>
                  </a:txBody>
                  <a:tcPr/>
                </a:tc>
              </a:tr>
              <a:tr h="337185">
                <a:tc>
                  <a:txBody>
                    <a:bodyPr/>
                    <a:lstStyle/>
                    <a:p>
                      <a:r>
                        <a:rPr lang="en-US" sz="2000" dirty="0">
                          <a:latin typeface="Times New Roman" panose="02020603050405020304" pitchFamily="18" charset="0"/>
                          <a:cs typeface="Times New Roman" panose="02020603050405020304" pitchFamily="18" charset="0"/>
                        </a:rPr>
                        <a:t>'last_date_of_month_8</a:t>
                      </a:r>
                      <a:endParaRPr lang="en-US" sz="2000" dirty="0">
                        <a:latin typeface="Times New Roman" panose="02020603050405020304" pitchFamily="18" charset="0"/>
                        <a:cs typeface="Times New Roman" panose="02020603050405020304" pitchFamily="18" charset="0"/>
                      </a:endParaRPr>
                    </a:p>
                  </a:txBody>
                  <a:tcPr/>
                </a:tc>
              </a:tr>
              <a:tr h="394048">
                <a:tc>
                  <a:txBody>
                    <a:bodyPr/>
                    <a:lstStyle/>
                    <a:p>
                      <a:r>
                        <a:rPr lang="en-US" sz="2000" dirty="0">
                          <a:latin typeface="Times New Roman" panose="02020603050405020304" pitchFamily="18" charset="0"/>
                          <a:cs typeface="Times New Roman" panose="02020603050405020304" pitchFamily="18" charset="0"/>
                        </a:rPr>
                        <a:t>date_of_last_rech_9</a:t>
                      </a:r>
                      <a:endParaRPr lang="en-US" sz="2000" dirty="0">
                        <a:latin typeface="Times New Roman" panose="02020603050405020304" pitchFamily="18" charset="0"/>
                        <a:cs typeface="Times New Roman" panose="02020603050405020304" pitchFamily="18" charset="0"/>
                      </a:endParaRPr>
                    </a:p>
                  </a:txBody>
                  <a:tcPr/>
                </a:tc>
              </a:tr>
              <a:tr h="394048">
                <a:tc>
                  <a:txBody>
                    <a:bodyPr/>
                    <a:lstStyle/>
                    <a:p>
                      <a:r>
                        <a:rPr lang="en-US" sz="2000" dirty="0">
                          <a:latin typeface="Times New Roman" panose="02020603050405020304" pitchFamily="18" charset="0"/>
                          <a:cs typeface="Times New Roman" panose="02020603050405020304" pitchFamily="18" charset="0"/>
                        </a:rPr>
                        <a:t>last_date_of_month_9</a:t>
                      </a:r>
                      <a:endParaRPr lang="en-US" sz="2000" dirty="0">
                        <a:latin typeface="Times New Roman" panose="02020603050405020304" pitchFamily="18" charset="0"/>
                        <a:cs typeface="Times New Roman" panose="02020603050405020304" pitchFamily="18" charset="0"/>
                      </a:endParaRPr>
                    </a:p>
                  </a:txBody>
                  <a:tcPr/>
                </a:tc>
              </a:tr>
              <a:tr h="394048">
                <a:tc>
                  <a:txBody>
                    <a:bodyPr/>
                    <a:lstStyle/>
                    <a:p>
                      <a:r>
                        <a:rPr lang="en-US" sz="2000" dirty="0">
                          <a:latin typeface="Times New Roman" panose="02020603050405020304" pitchFamily="18" charset="0"/>
                          <a:cs typeface="Times New Roman" panose="02020603050405020304" pitchFamily="18" charset="0"/>
                        </a:rPr>
                        <a:t>date_of_last_rech_6</a:t>
                      </a:r>
                      <a:endParaRPr lang="en-US" sz="2000" dirty="0">
                        <a:latin typeface="Times New Roman" panose="02020603050405020304" pitchFamily="18" charset="0"/>
                        <a:cs typeface="Times New Roman" panose="02020603050405020304" pitchFamily="18" charset="0"/>
                      </a:endParaRPr>
                    </a:p>
                  </a:txBody>
                  <a:tcPr/>
                </a:tc>
              </a:tr>
              <a:tr h="394048">
                <a:tc>
                  <a:txBody>
                    <a:bodyPr/>
                    <a:lstStyle/>
                    <a:p>
                      <a:r>
                        <a:rPr lang="en-US" sz="2000" dirty="0">
                          <a:latin typeface="Times New Roman" panose="02020603050405020304" pitchFamily="18" charset="0"/>
                          <a:cs typeface="Times New Roman" panose="02020603050405020304" pitchFamily="18" charset="0"/>
                        </a:rPr>
                        <a:t>date_of_last_rech_7</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95800" y="381000"/>
            <a:ext cx="4648200" cy="332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135" y="4419688"/>
            <a:ext cx="3683700" cy="1754326"/>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The churn rate is higher for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customers whose numbers of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recharges during the action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phase is lower than their number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during the good phase as is to be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expected.</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32" y="381000"/>
            <a:ext cx="4495801" cy="396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2232" y="4419600"/>
            <a:ext cx="41910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accompanying graph demonstrates that consumers with lower recharge amounts and/or fewer recharges in the action phase compared to the good phase have higher churn  rates.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04800"/>
            <a:ext cx="4856018" cy="4384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16" y="4785852"/>
            <a:ext cx="4932218" cy="1753235"/>
          </a:xfrm>
          <a:prstGeom prst="rect">
            <a:avLst/>
          </a:prstGeom>
          <a:noFill/>
        </p:spPr>
        <p:txBody>
          <a:bodyPr wrap="square" rtlCol="0">
            <a:spAutoFit/>
          </a:bodyPr>
          <a:lstStyle/>
          <a:p>
            <a:pPr marL="285750" indent="-285750">
              <a:buFont typeface="Wingdings" panose="05000000000000000000" charset="0"/>
              <a:buChar char="Ø"/>
            </a:pPr>
            <a:r>
              <a:rPr lang="en-US" dirty="0">
                <a:latin typeface="Times New Roman" panose="02020603050405020304" pitchFamily="18" charset="0"/>
                <a:cs typeface="Times New Roman" panose="02020603050405020304" pitchFamily="18" charset="0"/>
              </a:rPr>
              <a:t>The range of every revenue per user (ARPU) for churned </a:t>
            </a:r>
            <a:r>
              <a:rPr lang="en-US" dirty="0" err="1">
                <a:latin typeface="Times New Roman" panose="02020603050405020304" pitchFamily="18" charset="0"/>
                <a:cs typeface="Times New Roman" panose="02020603050405020304" pitchFamily="18" charset="0"/>
              </a:rPr>
              <a:t>cutomers</a:t>
            </a:r>
            <a:r>
              <a:rPr lang="en-US" dirty="0">
                <a:latin typeface="Times New Roman" panose="02020603050405020304" pitchFamily="18" charset="0"/>
                <a:cs typeface="Times New Roman" panose="02020603050405020304" pitchFamily="18" charset="0"/>
              </a:rPr>
              <a:t> is primarily 0 to 900.Customers with higher ARPU are less likely to leave the company</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dirty="0">
                <a:latin typeface="Times New Roman" panose="02020603050405020304" pitchFamily="18" charset="0"/>
                <a:cs typeface="Times New Roman" panose="02020603050405020304" pitchFamily="18" charset="0"/>
              </a:rPr>
              <a:t>The range ARPU for non churned clients is primarily 0 to 1000</a:t>
            </a:r>
            <a:endParaRPr lang="en-US" dirty="0">
              <a:latin typeface="Times New Roman" panose="02020603050405020304" pitchFamily="18" charset="0"/>
              <a:cs typeface="Times New Roman" panose="02020603050405020304" pitchFamily="18" charset="0"/>
            </a:endParaRPr>
          </a:p>
        </p:txBody>
      </p:sp>
      <p:pic>
        <p:nvPicPr>
          <p:cNvPr id="1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6135" y="274665"/>
            <a:ext cx="4357865" cy="429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246370" y="4953000"/>
            <a:ext cx="3897630" cy="1476375"/>
          </a:xfrm>
          <a:prstGeom prst="rect">
            <a:avLst/>
          </a:prstGeom>
          <a:solidFill>
            <a:schemeClr val="bg1"/>
          </a:solidFill>
        </p:spPr>
        <p:txBody>
          <a:bodyPr wrap="square" rtlCol="0">
            <a:spAutoFit/>
          </a:bodyPr>
          <a:lstStyle/>
          <a:p>
            <a:pPr marL="285750" indent="-285750">
              <a:buFont typeface="Wingdings" panose="05000000000000000000" charset="0"/>
              <a:buChar char="Ø"/>
            </a:pPr>
            <a:r>
              <a:rPr lang="en-US" dirty="0">
                <a:latin typeface="Times New Roman" panose="02020603050405020304" pitchFamily="18" charset="0"/>
                <a:cs typeface="Times New Roman" panose="02020603050405020304" pitchFamily="18" charset="0"/>
              </a:rPr>
              <a:t>The churn customer’s minutes of usage (MOU) are primarily in the 0 to 2500 </a:t>
            </a:r>
            <a:r>
              <a:rPr lang="en-US" dirty="0" err="1">
                <a:latin typeface="Times New Roman" panose="02020603050405020304" pitchFamily="18" charset="0"/>
                <a:cs typeface="Times New Roman" panose="02020603050405020304" pitchFamily="18" charset="0"/>
              </a:rPr>
              <a:t>range.</a:t>
            </a:r>
            <a:endParaRPr lang="en-US" dirty="0" err="1">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dirty="0" err="1">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turnover is likely the </a:t>
            </a:r>
            <a:r>
              <a:rPr lang="en-US" dirty="0" err="1">
                <a:latin typeface="Times New Roman" panose="02020603050405020304" pitchFamily="18" charset="0"/>
                <a:cs typeface="Times New Roman" panose="02020603050405020304" pitchFamily="18" charset="0"/>
              </a:rPr>
              <a:t>stroner</a:t>
            </a:r>
            <a:r>
              <a:rPr lang="en-US" dirty="0">
                <a:latin typeface="Times New Roman" panose="02020603050405020304" pitchFamily="18" charset="0"/>
                <a:cs typeface="Times New Roman" panose="02020603050405020304" pitchFamily="18" charset="0"/>
              </a:rPr>
              <a:t> than MOU</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4400" y="228515"/>
            <a:ext cx="4419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47590" y="4525010"/>
            <a:ext cx="4206875" cy="1753235"/>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We can see that the churn rate is higher in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instance as well for consumers whose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Recharge amounts are  reduced as the volume based costs rise during the action month</a:t>
            </a:r>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4572000" cy="421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7200" y="4525095"/>
            <a:ext cx="38100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pattern shown above demonstrates that the recharge quantity and amount are mostly proportional. The amount of the recharge increases with the number of recharges.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53975" y="56515"/>
            <a:ext cx="5562600" cy="342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07685" y="304800"/>
            <a:ext cx="3536315" cy="1476375"/>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We can observe that 40 components account for almost 90%of the data’s variation.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Thus, we will run PCA on 40 components </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8" y="3802626"/>
            <a:ext cx="5486400" cy="306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39067" y="3352561"/>
            <a:ext cx="3016045"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Overall the model is applying what it had learned from the train set well in the test set and is giving goo d performance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nvGraphicFramePr>
        <p:xfrm>
          <a:off x="5616575" y="4800600"/>
          <a:ext cx="3360420" cy="1737360"/>
        </p:xfrm>
        <a:graphic>
          <a:graphicData uri="http://schemas.openxmlformats.org/drawingml/2006/table">
            <a:tbl>
              <a:tblPr firstRow="1" bandRow="1">
                <a:tableStyleId>{5C22544A-7EE6-4342-B048-85BDC9FD1C3A}</a:tableStyleId>
              </a:tblPr>
              <a:tblGrid>
                <a:gridCol w="1243965"/>
                <a:gridCol w="1104265"/>
                <a:gridCol w="1012190"/>
              </a:tblGrid>
              <a:tr h="640080">
                <a:tc>
                  <a:txBody>
                    <a:bodyPr/>
                    <a:lstStyle/>
                    <a:p>
                      <a:r>
                        <a:rPr lang="en-IN" dirty="0">
                          <a:solidFill>
                            <a:schemeClr val="tx2"/>
                          </a:solidFill>
                          <a:latin typeface="Times New Roman" panose="02020603050405020304" pitchFamily="18" charset="0"/>
                          <a:cs typeface="Times New Roman" panose="02020603050405020304" pitchFamily="18" charset="0"/>
                        </a:rPr>
                        <a:t>Metric</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2"/>
                          </a:solidFill>
                          <a:latin typeface="Times New Roman" panose="02020603050405020304" pitchFamily="18" charset="0"/>
                          <a:cs typeface="Times New Roman" panose="02020603050405020304" pitchFamily="18" charset="0"/>
                        </a:rPr>
                        <a:t>Train set</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2"/>
                          </a:solidFill>
                          <a:latin typeface="Times New Roman" panose="02020603050405020304" pitchFamily="18" charset="0"/>
                          <a:cs typeface="Times New Roman" panose="02020603050405020304" pitchFamily="18" charset="0"/>
                        </a:rPr>
                        <a:t>Test set</a:t>
                      </a:r>
                      <a:endParaRPr lang="en-IN" dirty="0">
                        <a:solidFill>
                          <a:schemeClr val="tx2"/>
                        </a:solidFill>
                        <a:latin typeface="Times New Roman" panose="02020603050405020304" pitchFamily="18" charset="0"/>
                        <a:cs typeface="Times New Roman" panose="02020603050405020304" pitchFamily="18" charset="0"/>
                      </a:endParaRPr>
                    </a:p>
                  </a:txBody>
                  <a:tcPr/>
                </a:tc>
              </a:tr>
              <a:tr h="236855">
                <a:tc>
                  <a:txBody>
                    <a:bodyPr/>
                    <a:lstStyle/>
                    <a:p>
                      <a:r>
                        <a:rPr lang="en-IN"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0.84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0.77</a:t>
                      </a:r>
                      <a:endParaRPr lang="en-IN" dirty="0">
                        <a:latin typeface="Times New Roman" panose="02020603050405020304" pitchFamily="18" charset="0"/>
                        <a:cs typeface="Times New Roman" panose="02020603050405020304" pitchFamily="18" charset="0"/>
                      </a:endParaRPr>
                    </a:p>
                  </a:txBody>
                  <a:tcPr/>
                </a:tc>
              </a:tr>
              <a:tr h="365760">
                <a:tc>
                  <a:txBody>
                    <a:bodyPr/>
                    <a:lstStyle/>
                    <a:p>
                      <a:r>
                        <a:rPr lang="en-IN" dirty="0">
                          <a:latin typeface="Times New Roman" panose="02020603050405020304" pitchFamily="18" charset="0"/>
                          <a:cs typeface="Times New Roman" panose="02020603050405020304" pitchFamily="18" charset="0"/>
                        </a:rPr>
                        <a:t>Sensitivity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0.9</a:t>
                      </a:r>
                      <a:endParaRPr lang="en-IN" dirty="0">
                        <a:latin typeface="Times New Roman" panose="02020603050405020304" pitchFamily="18" charset="0"/>
                        <a:cs typeface="Times New Roman" panose="02020603050405020304" pitchFamily="18" charset="0"/>
                      </a:endParaRPr>
                    </a:p>
                  </a:txBody>
                  <a:tcPr/>
                </a:tc>
              </a:tr>
              <a:tr h="365760">
                <a:tc>
                  <a:txBody>
                    <a:bodyPr/>
                    <a:lstStyle/>
                    <a:p>
                      <a:r>
                        <a:rPr lang="en-IN" dirty="0">
                          <a:latin typeface="Times New Roman" panose="02020603050405020304" pitchFamily="18" charset="0"/>
                          <a:cs typeface="Times New Roman" panose="02020603050405020304" pitchFamily="18" charset="0"/>
                        </a:rPr>
                        <a:t>Specificity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0.76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0.78</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domain PPT</Template>
  <TotalTime>0</TotalTime>
  <Words>5063</Words>
  <Application>WPS Presentation</Application>
  <PresentationFormat>On-screen Show (4:3)</PresentationFormat>
  <Paragraphs>150</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Calibri</vt:lpstr>
      <vt:lpstr>Microsoft YaHei</vt:lpstr>
      <vt:lpstr>Arial Unicode MS</vt:lpstr>
      <vt:lpstr>Wingdings</vt:lpstr>
      <vt:lpstr>Britannic Bold</vt:lpstr>
      <vt:lpstr>Tempus Sans ITC</vt:lpstr>
      <vt:lpstr>Business Cooperate</vt:lpstr>
      <vt:lpstr>Telecom Churn Prediction</vt:lpstr>
      <vt:lpstr>PROBLEM STATEMENT</vt:lpstr>
      <vt:lpstr>MAIN OBJECTIVES</vt:lpstr>
      <vt:lpstr>Method of Problem Solving</vt:lpstr>
      <vt:lpstr>Data Understanding and EDA</vt:lpstr>
      <vt:lpstr>PowerPoint 演示文稿</vt:lpstr>
      <vt:lpstr>PowerPoint 演示文稿</vt:lpstr>
      <vt:lpstr>PowerPoint 演示文稿</vt:lpstr>
      <vt:lpstr>PowerPoint 演示文稿</vt:lpstr>
      <vt:lpstr>MODEL INTERPRETATION</vt:lpstr>
      <vt:lpstr>MODEL INTERPRETATION</vt:lpstr>
      <vt:lpstr>BUSINESS RECOMMENDATION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admin</dc:creator>
  <cp:lastModifiedBy>hp</cp:lastModifiedBy>
  <cp:revision>58</cp:revision>
  <dcterms:created xsi:type="dcterms:W3CDTF">2023-03-10T13:15:00Z</dcterms:created>
  <dcterms:modified xsi:type="dcterms:W3CDTF">2023-03-14T08:17:27Z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C749EDBBEC89400487AC4BC2453FC7FE</vt:lpwstr>
  </property>
  <property fmtid="{D5CDD505-2E9C-101B-9397-08002B2CF9AE}" pid="3" name="KSOProductBuildVer">
    <vt:lpwstr>1033-11.2.0.11486</vt:lpwstr>
  </property>
</Properties>
</file>