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98FF5-5D9D-422E-87C6-F95F3331D2D1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7AFDE-5AA2-42E7-8A43-0F80DFE32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99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F7A37F4-3475-428C-B8B6-9F861442AA6E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045AB1B-BEAC-415C-A3E0-823B8C901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65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37F4-3475-428C-B8B6-9F861442AA6E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B1B-BEAC-415C-A3E0-823B8C901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8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37F4-3475-428C-B8B6-9F861442AA6E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B1B-BEAC-415C-A3E0-823B8C901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693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37F4-3475-428C-B8B6-9F861442AA6E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B1B-BEAC-415C-A3E0-823B8C901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543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37F4-3475-428C-B8B6-9F861442AA6E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B1B-BEAC-415C-A3E0-823B8C901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534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37F4-3475-428C-B8B6-9F861442AA6E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B1B-BEAC-415C-A3E0-823B8C901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403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37F4-3475-428C-B8B6-9F861442AA6E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B1B-BEAC-415C-A3E0-823B8C901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66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F7A37F4-3475-428C-B8B6-9F861442AA6E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B1B-BEAC-415C-A3E0-823B8C901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461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F7A37F4-3475-428C-B8B6-9F861442AA6E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B1B-BEAC-415C-A3E0-823B8C901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89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37F4-3475-428C-B8B6-9F861442AA6E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B1B-BEAC-415C-A3E0-823B8C901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09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37F4-3475-428C-B8B6-9F861442AA6E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B1B-BEAC-415C-A3E0-823B8C901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74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37F4-3475-428C-B8B6-9F861442AA6E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B1B-BEAC-415C-A3E0-823B8C901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75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37F4-3475-428C-B8B6-9F861442AA6E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B1B-BEAC-415C-A3E0-823B8C901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6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37F4-3475-428C-B8B6-9F861442AA6E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B1B-BEAC-415C-A3E0-823B8C901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51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37F4-3475-428C-B8B6-9F861442AA6E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B1B-BEAC-415C-A3E0-823B8C901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30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37F4-3475-428C-B8B6-9F861442AA6E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B1B-BEAC-415C-A3E0-823B8C901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96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37F4-3475-428C-B8B6-9F861442AA6E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AB1B-BEAC-415C-A3E0-823B8C901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66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F7A37F4-3475-428C-B8B6-9F861442AA6E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045AB1B-BEAC-415C-A3E0-823B8C901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70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D3ACB8-EAA7-4677-9C67-5A960D9C8500}"/>
              </a:ext>
            </a:extLst>
          </p:cNvPr>
          <p:cNvSpPr/>
          <p:nvPr/>
        </p:nvSpPr>
        <p:spPr>
          <a:xfrm>
            <a:off x="1167471" y="1423671"/>
            <a:ext cx="10169121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CAN A WELLNESS TECHNOLOGY COMPANY PLAY IT SMART?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F2FD3C-7C67-4B51-A4DB-C39D75793183}"/>
              </a:ext>
            </a:extLst>
          </p:cNvPr>
          <p:cNvSpPr/>
          <p:nvPr/>
        </p:nvSpPr>
        <p:spPr>
          <a:xfrm>
            <a:off x="3944395" y="3731995"/>
            <a:ext cx="461527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 err="1">
                <a:ln/>
                <a:solidFill>
                  <a:schemeClr val="accent3"/>
                </a:solidFill>
              </a:rPr>
              <a:t>bellabeat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780E59-64C3-4CBC-BEB5-FC1C0A64F278}"/>
              </a:ext>
            </a:extLst>
          </p:cNvPr>
          <p:cNvSpPr txBox="1"/>
          <p:nvPr/>
        </p:nvSpPr>
        <p:spPr>
          <a:xfrm>
            <a:off x="1167471" y="4954536"/>
            <a:ext cx="34811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Arial" panose="020B0604020202020204" pitchFamily="34" charset="0"/>
              </a:rPr>
              <a:t>MAY 2021</a:t>
            </a:r>
          </a:p>
          <a:p>
            <a:r>
              <a:rPr lang="en-US" dirty="0">
                <a:cs typeface="Arial" panose="020B0604020202020204" pitchFamily="34" charset="0"/>
              </a:rPr>
              <a:t>Asha Anil</a:t>
            </a:r>
            <a:endParaRPr lang="en-IN" dirty="0">
              <a:cs typeface="Arial" panose="020B0604020202020204" pitchFamily="34" charset="0"/>
            </a:endParaRPr>
          </a:p>
        </p:txBody>
      </p:sp>
      <p:pic>
        <p:nvPicPr>
          <p:cNvPr id="1026" name="Picture 2" descr="Bellabeat (bellabeat) - Profile | Pinterest">
            <a:extLst>
              <a:ext uri="{FF2B5EF4-FFF2-40B4-BE49-F238E27FC236}">
                <a16:creationId xmlns:a16="http://schemas.microsoft.com/office/drawing/2014/main" id="{9B3F8A70-CD32-406C-95F4-BC1830C8B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395" y="3750013"/>
            <a:ext cx="704236" cy="70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71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028709-5EDE-4766-9D04-186B263B1E76}"/>
              </a:ext>
            </a:extLst>
          </p:cNvPr>
          <p:cNvSpPr/>
          <p:nvPr/>
        </p:nvSpPr>
        <p:spPr>
          <a:xfrm>
            <a:off x="1217902" y="723122"/>
            <a:ext cx="35028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Objective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4F3C78-A6F7-4329-828C-9035066B0D7B}"/>
              </a:ext>
            </a:extLst>
          </p:cNvPr>
          <p:cNvSpPr/>
          <p:nvPr/>
        </p:nvSpPr>
        <p:spPr>
          <a:xfrm>
            <a:off x="1217902" y="2351782"/>
            <a:ext cx="1016912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Identify the factors which can lead to sales improvement 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269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A08B04-41C8-449D-A05F-B8D6BE5C365C}"/>
              </a:ext>
            </a:extLst>
          </p:cNvPr>
          <p:cNvSpPr/>
          <p:nvPr/>
        </p:nvSpPr>
        <p:spPr>
          <a:xfrm>
            <a:off x="-195346" y="166986"/>
            <a:ext cx="1048234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Overall Calories burned by the given data have decreased over the two month period</a:t>
            </a:r>
          </a:p>
          <a:p>
            <a:pPr algn="ctr"/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53A891-8F4A-41C5-A8A7-326D67063B07}"/>
              </a:ext>
            </a:extLst>
          </p:cNvPr>
          <p:cNvSpPr txBox="1"/>
          <p:nvPr/>
        </p:nvSpPr>
        <p:spPr>
          <a:xfrm>
            <a:off x="141004" y="1944395"/>
            <a:ext cx="303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Data Overview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458474-CCC8-4339-B7E2-9265C1F4E19C}"/>
              </a:ext>
            </a:extLst>
          </p:cNvPr>
          <p:cNvSpPr txBox="1"/>
          <p:nvPr/>
        </p:nvSpPr>
        <p:spPr>
          <a:xfrm>
            <a:off x="0" y="2505343"/>
            <a:ext cx="47910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showing for the two month period from </a:t>
            </a:r>
            <a:r>
              <a:rPr lang="en-US" b="1" dirty="0">
                <a:solidFill>
                  <a:srgbClr val="FF0000"/>
                </a:solidFill>
              </a:rPr>
              <a:t>April to May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 queries are limited to randomly chosen </a:t>
            </a:r>
            <a:r>
              <a:rPr lang="en-US" b="1" dirty="0">
                <a:solidFill>
                  <a:srgbClr val="FF0000"/>
                </a:solidFill>
              </a:rPr>
              <a:t>30 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8FCD33-B4DA-4818-AC63-BAEB842C2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75" y="1485900"/>
            <a:ext cx="7400925" cy="504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46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0956A2-90B5-48DD-A469-C0DF651AD7D5}"/>
              </a:ext>
            </a:extLst>
          </p:cNvPr>
          <p:cNvSpPr/>
          <p:nvPr/>
        </p:nvSpPr>
        <p:spPr>
          <a:xfrm>
            <a:off x="503980" y="338435"/>
            <a:ext cx="933621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Calories Burned Peak Hours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05412-1C08-4EE9-A265-F0DB5FFA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96" y="1261764"/>
            <a:ext cx="7000875" cy="44224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8FBFDB-03A8-41B6-BD6E-C9CCD2894C7E}"/>
              </a:ext>
            </a:extLst>
          </p:cNvPr>
          <p:cNvSpPr txBox="1"/>
          <p:nvPr/>
        </p:nvSpPr>
        <p:spPr>
          <a:xfrm>
            <a:off x="141004" y="1944395"/>
            <a:ext cx="303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Observations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5592C-8616-4E5C-90C7-80240318208A}"/>
              </a:ext>
            </a:extLst>
          </p:cNvPr>
          <p:cNvSpPr txBox="1"/>
          <p:nvPr/>
        </p:nvSpPr>
        <p:spPr>
          <a:xfrm>
            <a:off x="141004" y="2495818"/>
            <a:ext cx="47910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Peak hour of calory burn is during afternoon (</a:t>
            </a:r>
            <a:r>
              <a:rPr lang="en-US" b="1" dirty="0">
                <a:solidFill>
                  <a:srgbClr val="FF0000"/>
                </a:solidFill>
              </a:rPr>
              <a:t>11am – 4pm</a:t>
            </a:r>
            <a:r>
              <a:rPr lang="en-US" dirty="0"/>
              <a:t>) and evening (</a:t>
            </a:r>
            <a:r>
              <a:rPr lang="en-US" b="1" dirty="0">
                <a:solidFill>
                  <a:srgbClr val="FF0000"/>
                </a:solidFill>
              </a:rPr>
              <a:t>6pm-8pm</a:t>
            </a:r>
            <a:r>
              <a:rPr lang="en-US" dirty="0"/>
              <a:t>)</a:t>
            </a: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Intensity observed during evening (</a:t>
            </a:r>
            <a:r>
              <a:rPr lang="en-US" b="1" dirty="0">
                <a:solidFill>
                  <a:srgbClr val="FF0000"/>
                </a:solidFill>
              </a:rPr>
              <a:t>5pm-8pm</a:t>
            </a:r>
            <a:r>
              <a:rPr lang="en-US" dirty="0"/>
              <a:t>)</a:t>
            </a: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8839EE-0944-4F44-A870-A6F5A76E2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79" y="4210051"/>
            <a:ext cx="7625973" cy="253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0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247836-1DC9-4151-8A0E-077CD9A6BF6E}"/>
              </a:ext>
            </a:extLst>
          </p:cNvPr>
          <p:cNvSpPr/>
          <p:nvPr/>
        </p:nvSpPr>
        <p:spPr>
          <a:xfrm>
            <a:off x="689968" y="281285"/>
            <a:ext cx="961192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Maximum Calorie Burned Per ID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A6A1FB-CAF8-4FA5-BDF2-E9407F655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2782635"/>
            <a:ext cx="8429625" cy="35219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805CC7-66FB-4508-962D-DFE03F961091}"/>
              </a:ext>
            </a:extLst>
          </p:cNvPr>
          <p:cNvSpPr txBox="1"/>
          <p:nvPr/>
        </p:nvSpPr>
        <p:spPr>
          <a:xfrm>
            <a:off x="179104" y="1925345"/>
            <a:ext cx="303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Observations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217590-9C46-47E6-83A4-42CC1DA5BD79}"/>
              </a:ext>
            </a:extLst>
          </p:cNvPr>
          <p:cNvSpPr txBox="1"/>
          <p:nvPr/>
        </p:nvSpPr>
        <p:spPr>
          <a:xfrm>
            <a:off x="141004" y="2495818"/>
            <a:ext cx="4791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Calorie burned is </a:t>
            </a:r>
            <a:r>
              <a:rPr lang="en-US" b="1" dirty="0">
                <a:solidFill>
                  <a:srgbClr val="FF0000"/>
                </a:solidFill>
              </a:rPr>
              <a:t>over 3k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40% of the data </a:t>
            </a:r>
            <a:r>
              <a:rPr lang="en-US" dirty="0"/>
              <a:t>burns over the overall average calorie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025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D75ABD-20FC-4C31-A4DF-87CE268E71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3"/>
          <a:stretch/>
        </p:blipFill>
        <p:spPr>
          <a:xfrm>
            <a:off x="5267325" y="2266950"/>
            <a:ext cx="6317886" cy="32480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401E18-24E4-4683-B262-F922D4414FE0}"/>
              </a:ext>
            </a:extLst>
          </p:cNvPr>
          <p:cNvSpPr/>
          <p:nvPr/>
        </p:nvSpPr>
        <p:spPr>
          <a:xfrm>
            <a:off x="-304147" y="323287"/>
            <a:ext cx="1103690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Correlation Between Calories Burned and Weight(kg)</a:t>
            </a:r>
            <a:endParaRPr 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10D6FF-EB27-436D-811C-4AE594F0F08C}"/>
              </a:ext>
            </a:extLst>
          </p:cNvPr>
          <p:cNvSpPr txBox="1"/>
          <p:nvPr/>
        </p:nvSpPr>
        <p:spPr>
          <a:xfrm>
            <a:off x="283879" y="2525420"/>
            <a:ext cx="303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Observations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F40B0-9CC6-4B3E-94EE-C6C6D9C5B551}"/>
              </a:ext>
            </a:extLst>
          </p:cNvPr>
          <p:cNvSpPr txBox="1"/>
          <p:nvPr/>
        </p:nvSpPr>
        <p:spPr>
          <a:xfrm>
            <a:off x="179104" y="3270662"/>
            <a:ext cx="47910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Negative Correlation </a:t>
            </a:r>
            <a:r>
              <a:rPr lang="en-US" dirty="0"/>
              <a:t>observed between calories burned and Weight in Kg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29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1AD87C-E61E-4DD6-9D74-3A8FBACF6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47" y="1769837"/>
            <a:ext cx="6424138" cy="2675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1C711E-FE27-4D9A-93BF-B34C5115A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47" y="4173942"/>
            <a:ext cx="6424138" cy="26840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179A34-7365-4249-AF3E-1CF6DC48ADF2}"/>
              </a:ext>
            </a:extLst>
          </p:cNvPr>
          <p:cNvSpPr/>
          <p:nvPr/>
        </p:nvSpPr>
        <p:spPr>
          <a:xfrm>
            <a:off x="-304147" y="323287"/>
            <a:ext cx="1103690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Correlation Between Calories Burned and Minutes Asleep</a:t>
            </a:r>
            <a:endParaRPr 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68B0F9-7269-4FA5-B3D5-5219E893503A}"/>
              </a:ext>
            </a:extLst>
          </p:cNvPr>
          <p:cNvSpPr txBox="1"/>
          <p:nvPr/>
        </p:nvSpPr>
        <p:spPr>
          <a:xfrm>
            <a:off x="179104" y="1925345"/>
            <a:ext cx="303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Observations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56A63-ADC2-49A8-B5BD-997ED1A622AB}"/>
              </a:ext>
            </a:extLst>
          </p:cNvPr>
          <p:cNvSpPr txBox="1"/>
          <p:nvPr/>
        </p:nvSpPr>
        <p:spPr>
          <a:xfrm>
            <a:off x="141004" y="2495818"/>
            <a:ext cx="47910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overall calories burned and minutes asleep have </a:t>
            </a:r>
            <a:r>
              <a:rPr lang="en-US" b="1" dirty="0">
                <a:solidFill>
                  <a:srgbClr val="FF0000"/>
                </a:solidFill>
              </a:rPr>
              <a:t>decreased over the two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Positive Correlation </a:t>
            </a:r>
            <a:r>
              <a:rPr lang="en-US" dirty="0"/>
              <a:t>observed between calories burned and minutes asleep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33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DB713C-A1A9-4818-BDD1-E97C07401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3"/>
          <a:stretch/>
        </p:blipFill>
        <p:spPr>
          <a:xfrm>
            <a:off x="419374" y="1841652"/>
            <a:ext cx="7382525" cy="36694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7DE006-4510-4B43-9A60-0BBD0441E9FA}"/>
              </a:ext>
            </a:extLst>
          </p:cNvPr>
          <p:cNvSpPr/>
          <p:nvPr/>
        </p:nvSpPr>
        <p:spPr>
          <a:xfrm>
            <a:off x="-324464" y="0"/>
            <a:ext cx="1145458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Total Steps Vs Total Time in Bed </a:t>
            </a:r>
          </a:p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(Calories Burned)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8A8A0-4F81-4197-AF62-6D29C903A04A}"/>
              </a:ext>
            </a:extLst>
          </p:cNvPr>
          <p:cNvSpPr txBox="1"/>
          <p:nvPr/>
        </p:nvSpPr>
        <p:spPr>
          <a:xfrm>
            <a:off x="8859867" y="1258818"/>
            <a:ext cx="303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Key takeaways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B408F8-355A-415F-8E76-5ABF1A93F2F8}"/>
              </a:ext>
            </a:extLst>
          </p:cNvPr>
          <p:cNvSpPr txBox="1"/>
          <p:nvPr/>
        </p:nvSpPr>
        <p:spPr>
          <a:xfrm>
            <a:off x="8081364" y="1724174"/>
            <a:ext cx="394080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who </a:t>
            </a:r>
            <a:r>
              <a:rPr lang="en-US" b="1" dirty="0">
                <a:solidFill>
                  <a:srgbClr val="FF0000"/>
                </a:solidFill>
              </a:rPr>
              <a:t>worked out more </a:t>
            </a:r>
            <a:r>
              <a:rPr lang="en-US" dirty="0"/>
              <a:t>have a </a:t>
            </a:r>
            <a:r>
              <a:rPr lang="en-US" b="1" dirty="0">
                <a:solidFill>
                  <a:srgbClr val="FF0000"/>
                </a:solidFill>
              </a:rPr>
              <a:t>good amount of sleep minutes </a:t>
            </a:r>
            <a:r>
              <a:rPr lang="en-US" dirty="0"/>
              <a:t>and burned </a:t>
            </a:r>
            <a:r>
              <a:rPr lang="en-US" b="1" dirty="0">
                <a:solidFill>
                  <a:srgbClr val="FF0000"/>
                </a:solidFill>
              </a:rPr>
              <a:t>more calorie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Sleep and workout have a </a:t>
            </a:r>
            <a:r>
              <a:rPr lang="en-US" b="1" dirty="0">
                <a:solidFill>
                  <a:srgbClr val="FF0000"/>
                </a:solidFill>
              </a:rPr>
              <a:t>positive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Active Hours- </a:t>
            </a:r>
            <a:r>
              <a:rPr lang="en-US" b="1" dirty="0">
                <a:solidFill>
                  <a:srgbClr val="FF0000"/>
                </a:solidFill>
              </a:rPr>
              <a:t>6pm-8pm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with </a:t>
            </a:r>
            <a:r>
              <a:rPr lang="en-US" b="1" dirty="0">
                <a:solidFill>
                  <a:srgbClr val="FF0000"/>
                </a:solidFill>
              </a:rPr>
              <a:t>more weight </a:t>
            </a:r>
            <a:r>
              <a:rPr lang="en-US" dirty="0"/>
              <a:t>burns </a:t>
            </a:r>
            <a:r>
              <a:rPr lang="en-US" b="1" dirty="0">
                <a:solidFill>
                  <a:srgbClr val="FF0000"/>
                </a:solidFill>
              </a:rPr>
              <a:t>less calorie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*There is a </a:t>
            </a:r>
            <a:r>
              <a:rPr lang="en-US" b="1" dirty="0">
                <a:solidFill>
                  <a:srgbClr val="FF0000"/>
                </a:solidFill>
              </a:rPr>
              <a:t>steady decrease </a:t>
            </a:r>
            <a:r>
              <a:rPr lang="en-US" dirty="0"/>
              <a:t>in the number of calories burned and sleep records since the beginning of May </a:t>
            </a: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B0EF8-5063-4840-8F1F-5B3EDD80CEDD}"/>
              </a:ext>
            </a:extLst>
          </p:cNvPr>
          <p:cNvSpPr txBox="1"/>
          <p:nvPr/>
        </p:nvSpPr>
        <p:spPr>
          <a:xfrm>
            <a:off x="169833" y="6287183"/>
            <a:ext cx="8258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Need further analysis on why there is a decrease in the number of calories burned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36802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402</TotalTime>
  <Words>249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asha anil</dc:creator>
  <cp:lastModifiedBy>asha anil</cp:lastModifiedBy>
  <cp:revision>15</cp:revision>
  <dcterms:created xsi:type="dcterms:W3CDTF">2021-05-22T11:49:24Z</dcterms:created>
  <dcterms:modified xsi:type="dcterms:W3CDTF">2021-05-22T18:31:59Z</dcterms:modified>
</cp:coreProperties>
</file>