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4" r:id="rId8"/>
    <p:sldId id="259" r:id="rId9"/>
    <p:sldId id="260" r:id="rId10"/>
    <p:sldId id="267" r:id="rId11"/>
    <p:sldId id="265" r:id="rId12"/>
    <p:sldId id="262" r:id="rId13"/>
    <p:sldId id="268" r:id="rId14"/>
    <p:sldId id="26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90C468-FA25-41C3-83A4-0D320D05521C}" v="19" dt="2023-10-26T07:01:35.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2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a Latha Nama" userId="2214f6655e9248a9" providerId="LiveId" clId="{563464DA-9634-4DFE-AE19-8AF654DBA745}"/>
    <pc:docChg chg="undo custSel addSld delSld modSld sldOrd">
      <pc:chgData name="Asha Latha Nama" userId="2214f6655e9248a9" providerId="LiveId" clId="{563464DA-9634-4DFE-AE19-8AF654DBA745}" dt="2023-10-26T07:52:48.508" v="130" actId="122"/>
      <pc:docMkLst>
        <pc:docMk/>
      </pc:docMkLst>
      <pc:sldChg chg="modSp mod">
        <pc:chgData name="Asha Latha Nama" userId="2214f6655e9248a9" providerId="LiveId" clId="{563464DA-9634-4DFE-AE19-8AF654DBA745}" dt="2023-10-26T07:33:53.569" v="20" actId="14100"/>
        <pc:sldMkLst>
          <pc:docMk/>
          <pc:sldMk cId="196494668" sldId="262"/>
        </pc:sldMkLst>
        <pc:spChg chg="mod">
          <ac:chgData name="Asha Latha Nama" userId="2214f6655e9248a9" providerId="LiveId" clId="{563464DA-9634-4DFE-AE19-8AF654DBA745}" dt="2023-10-26T07:33:53.569" v="20" actId="14100"/>
          <ac:spMkLst>
            <pc:docMk/>
            <pc:sldMk cId="196494668" sldId="262"/>
            <ac:spMk id="2" creationId="{C429E37D-B994-83F7-4CDE-24481C7CD5FB}"/>
          </ac:spMkLst>
        </pc:spChg>
        <pc:spChg chg="mod">
          <ac:chgData name="Asha Latha Nama" userId="2214f6655e9248a9" providerId="LiveId" clId="{563464DA-9634-4DFE-AE19-8AF654DBA745}" dt="2023-10-26T07:33:50.566" v="19" actId="14100"/>
          <ac:spMkLst>
            <pc:docMk/>
            <pc:sldMk cId="196494668" sldId="262"/>
            <ac:spMk id="3" creationId="{73BC91E7-3794-27AC-612C-F4340643C0AE}"/>
          </ac:spMkLst>
        </pc:spChg>
      </pc:sldChg>
      <pc:sldChg chg="ord">
        <pc:chgData name="Asha Latha Nama" userId="2214f6655e9248a9" providerId="LiveId" clId="{563464DA-9634-4DFE-AE19-8AF654DBA745}" dt="2023-10-26T07:33:58.071" v="21" actId="20578"/>
        <pc:sldMkLst>
          <pc:docMk/>
          <pc:sldMk cId="497382768" sldId="265"/>
        </pc:sldMkLst>
      </pc:sldChg>
      <pc:sldChg chg="modSp mod">
        <pc:chgData name="Asha Latha Nama" userId="2214f6655e9248a9" providerId="LiveId" clId="{563464DA-9634-4DFE-AE19-8AF654DBA745}" dt="2023-10-26T07:38:05.264" v="26" actId="14100"/>
        <pc:sldMkLst>
          <pc:docMk/>
          <pc:sldMk cId="1645163307" sldId="267"/>
        </pc:sldMkLst>
        <pc:spChg chg="mod">
          <ac:chgData name="Asha Latha Nama" userId="2214f6655e9248a9" providerId="LiveId" clId="{563464DA-9634-4DFE-AE19-8AF654DBA745}" dt="2023-10-26T07:38:05.264" v="26" actId="14100"/>
          <ac:spMkLst>
            <pc:docMk/>
            <pc:sldMk cId="1645163307" sldId="267"/>
            <ac:spMk id="2" creationId="{FECF110B-C87E-8F74-90FB-6BA2607488EB}"/>
          </ac:spMkLst>
        </pc:spChg>
        <pc:spChg chg="mod">
          <ac:chgData name="Asha Latha Nama" userId="2214f6655e9248a9" providerId="LiveId" clId="{563464DA-9634-4DFE-AE19-8AF654DBA745}" dt="2023-10-26T07:33:50.161" v="18" actId="20577"/>
          <ac:spMkLst>
            <pc:docMk/>
            <pc:sldMk cId="1645163307" sldId="267"/>
            <ac:spMk id="3" creationId="{6108E6E1-6F9A-EE69-240A-0598FC3DC688}"/>
          </ac:spMkLst>
        </pc:spChg>
      </pc:sldChg>
      <pc:sldChg chg="new del">
        <pc:chgData name="Asha Latha Nama" userId="2214f6655e9248a9" providerId="LiveId" clId="{563464DA-9634-4DFE-AE19-8AF654DBA745}" dt="2023-10-26T07:45:40.115" v="57" actId="47"/>
        <pc:sldMkLst>
          <pc:docMk/>
          <pc:sldMk cId="158768762" sldId="268"/>
        </pc:sldMkLst>
      </pc:sldChg>
      <pc:sldChg chg="modSp new del mod">
        <pc:chgData name="Asha Latha Nama" userId="2214f6655e9248a9" providerId="LiveId" clId="{563464DA-9634-4DFE-AE19-8AF654DBA745}" dt="2023-10-26T07:39:41.050" v="55" actId="47"/>
        <pc:sldMkLst>
          <pc:docMk/>
          <pc:sldMk cId="1073842466" sldId="268"/>
        </pc:sldMkLst>
        <pc:spChg chg="mod">
          <ac:chgData name="Asha Latha Nama" userId="2214f6655e9248a9" providerId="LiveId" clId="{563464DA-9634-4DFE-AE19-8AF654DBA745}" dt="2023-10-26T07:39:36.238" v="54" actId="20577"/>
          <ac:spMkLst>
            <pc:docMk/>
            <pc:sldMk cId="1073842466" sldId="268"/>
            <ac:spMk id="3" creationId="{826DF212-DFFD-C83F-63DE-72779606F210}"/>
          </ac:spMkLst>
        </pc:spChg>
      </pc:sldChg>
      <pc:sldChg chg="new del">
        <pc:chgData name="Asha Latha Nama" userId="2214f6655e9248a9" providerId="LiveId" clId="{563464DA-9634-4DFE-AE19-8AF654DBA745}" dt="2023-10-26T07:39:27.817" v="28" actId="47"/>
        <pc:sldMkLst>
          <pc:docMk/>
          <pc:sldMk cId="1559157395" sldId="268"/>
        </pc:sldMkLst>
      </pc:sldChg>
      <pc:sldChg chg="modSp new mod">
        <pc:chgData name="Asha Latha Nama" userId="2214f6655e9248a9" providerId="LiveId" clId="{563464DA-9634-4DFE-AE19-8AF654DBA745}" dt="2023-10-26T07:51:03.632" v="114" actId="14100"/>
        <pc:sldMkLst>
          <pc:docMk/>
          <pc:sldMk cId="2365292454" sldId="268"/>
        </pc:sldMkLst>
        <pc:spChg chg="mod">
          <ac:chgData name="Asha Latha Nama" userId="2214f6655e9248a9" providerId="LiveId" clId="{563464DA-9634-4DFE-AE19-8AF654DBA745}" dt="2023-10-26T07:49:22.594" v="104" actId="14100"/>
          <ac:spMkLst>
            <pc:docMk/>
            <pc:sldMk cId="2365292454" sldId="268"/>
            <ac:spMk id="2" creationId="{F250E138-DA6E-5CBB-5255-EA7574340CF6}"/>
          </ac:spMkLst>
        </pc:spChg>
        <pc:spChg chg="mod">
          <ac:chgData name="Asha Latha Nama" userId="2214f6655e9248a9" providerId="LiveId" clId="{563464DA-9634-4DFE-AE19-8AF654DBA745}" dt="2023-10-26T07:51:03.632" v="114" actId="14100"/>
          <ac:spMkLst>
            <pc:docMk/>
            <pc:sldMk cId="2365292454" sldId="268"/>
            <ac:spMk id="3" creationId="{739C394E-AEDE-F96B-9795-93887A4A5D46}"/>
          </ac:spMkLst>
        </pc:spChg>
      </pc:sldChg>
      <pc:sldChg chg="addSp delSp modSp new mod modClrScheme chgLayout">
        <pc:chgData name="Asha Latha Nama" userId="2214f6655e9248a9" providerId="LiveId" clId="{563464DA-9634-4DFE-AE19-8AF654DBA745}" dt="2023-10-26T07:52:48.508" v="130" actId="122"/>
        <pc:sldMkLst>
          <pc:docMk/>
          <pc:sldMk cId="2567700765" sldId="269"/>
        </pc:sldMkLst>
        <pc:spChg chg="del">
          <ac:chgData name="Asha Latha Nama" userId="2214f6655e9248a9" providerId="LiveId" clId="{563464DA-9634-4DFE-AE19-8AF654DBA745}" dt="2023-10-26T07:51:56.493" v="116" actId="700"/>
          <ac:spMkLst>
            <pc:docMk/>
            <pc:sldMk cId="2567700765" sldId="269"/>
            <ac:spMk id="2" creationId="{B9076F4A-9F9A-1200-1C7E-DF2961BB3B57}"/>
          </ac:spMkLst>
        </pc:spChg>
        <pc:spChg chg="del">
          <ac:chgData name="Asha Latha Nama" userId="2214f6655e9248a9" providerId="LiveId" clId="{563464DA-9634-4DFE-AE19-8AF654DBA745}" dt="2023-10-26T07:51:56.493" v="116" actId="700"/>
          <ac:spMkLst>
            <pc:docMk/>
            <pc:sldMk cId="2567700765" sldId="269"/>
            <ac:spMk id="3" creationId="{FDEAAD22-A5F5-6F93-E77B-E3902C424C3E}"/>
          </ac:spMkLst>
        </pc:spChg>
        <pc:spChg chg="add mod">
          <ac:chgData name="Asha Latha Nama" userId="2214f6655e9248a9" providerId="LiveId" clId="{563464DA-9634-4DFE-AE19-8AF654DBA745}" dt="2023-10-26T07:52:48.508" v="130" actId="122"/>
          <ac:spMkLst>
            <pc:docMk/>
            <pc:sldMk cId="2567700765" sldId="269"/>
            <ac:spMk id="4" creationId="{CD631043-481C-F0FB-46EE-511D2C9AC4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DCF8-18D2-E6A4-DE95-7504DB388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8CB84F5-F415-4145-AE6B-2A557A655F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0374CF9-0B51-A76B-614C-40B0E6589B91}"/>
              </a:ext>
            </a:extLst>
          </p:cNvPr>
          <p:cNvSpPr>
            <a:spLocks noGrp="1"/>
          </p:cNvSpPr>
          <p:nvPr>
            <p:ph type="dt" sz="half" idx="10"/>
          </p:nvPr>
        </p:nvSpPr>
        <p:spPr/>
        <p:txBody>
          <a:bodyPr/>
          <a:lstStyle/>
          <a:p>
            <a:fld id="{B3C31F3F-4510-42E2-AC4B-20AA43659CCC}" type="datetimeFigureOut">
              <a:rPr lang="en-US" smtClean="0"/>
              <a:pPr/>
              <a:t>10/26/2023</a:t>
            </a:fld>
            <a:endParaRPr lang="en-US"/>
          </a:p>
        </p:txBody>
      </p:sp>
      <p:sp>
        <p:nvSpPr>
          <p:cNvPr id="5" name="Footer Placeholder 4">
            <a:extLst>
              <a:ext uri="{FF2B5EF4-FFF2-40B4-BE49-F238E27FC236}">
                <a16:creationId xmlns:a16="http://schemas.microsoft.com/office/drawing/2014/main" xmlns="" id="{2B76E258-E48A-9927-01C9-23C104B62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42CB4EF-F75C-7170-EBC8-8B17C7A31D4A}"/>
              </a:ext>
            </a:extLst>
          </p:cNvPr>
          <p:cNvSpPr>
            <a:spLocks noGrp="1"/>
          </p:cNvSpPr>
          <p:nvPr>
            <p:ph type="sldNum" sz="quarter" idx="12"/>
          </p:nvPr>
        </p:nvSpPr>
        <p:spPr/>
        <p:txBody>
          <a:body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166755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DE93C-DAB8-8718-D584-965199F9F9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C2FC9A4-7275-8F18-E1C9-27EB77CE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89B079E-4C4D-A272-0835-74C03EFCC85C}"/>
              </a:ext>
            </a:extLst>
          </p:cNvPr>
          <p:cNvSpPr>
            <a:spLocks noGrp="1"/>
          </p:cNvSpPr>
          <p:nvPr>
            <p:ph type="dt" sz="half" idx="10"/>
          </p:nvPr>
        </p:nvSpPr>
        <p:spPr/>
        <p:txBody>
          <a:bodyPr/>
          <a:lstStyle/>
          <a:p>
            <a:fld id="{B3C31F3F-4510-42E2-AC4B-20AA43659CCC}" type="datetimeFigureOut">
              <a:rPr lang="en-US" smtClean="0"/>
              <a:pPr/>
              <a:t>10/26/2023</a:t>
            </a:fld>
            <a:endParaRPr lang="en-US"/>
          </a:p>
        </p:txBody>
      </p:sp>
      <p:sp>
        <p:nvSpPr>
          <p:cNvPr id="5" name="Footer Placeholder 4">
            <a:extLst>
              <a:ext uri="{FF2B5EF4-FFF2-40B4-BE49-F238E27FC236}">
                <a16:creationId xmlns:a16="http://schemas.microsoft.com/office/drawing/2014/main" xmlns="" id="{8FD1B17D-A39E-3460-129D-456609583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AC5C07-F9C3-750C-2183-9D7F018FF3EA}"/>
              </a:ext>
            </a:extLst>
          </p:cNvPr>
          <p:cNvSpPr>
            <a:spLocks noGrp="1"/>
          </p:cNvSpPr>
          <p:nvPr>
            <p:ph type="sldNum" sz="quarter" idx="12"/>
          </p:nvPr>
        </p:nvSpPr>
        <p:spPr/>
        <p:txBody>
          <a:body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147382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033E2C9-D03B-6991-A873-605D698477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095A5C9-9693-881D-4512-325AA336C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A4D987F-9131-1BA1-62B3-61FA37E1FD66}"/>
              </a:ext>
            </a:extLst>
          </p:cNvPr>
          <p:cNvSpPr>
            <a:spLocks noGrp="1"/>
          </p:cNvSpPr>
          <p:nvPr>
            <p:ph type="dt" sz="half" idx="10"/>
          </p:nvPr>
        </p:nvSpPr>
        <p:spPr/>
        <p:txBody>
          <a:bodyPr/>
          <a:lstStyle/>
          <a:p>
            <a:fld id="{B3C31F3F-4510-42E2-AC4B-20AA43659CCC}" type="datetimeFigureOut">
              <a:rPr lang="en-US" smtClean="0"/>
              <a:pPr/>
              <a:t>10/26/2023</a:t>
            </a:fld>
            <a:endParaRPr lang="en-US"/>
          </a:p>
        </p:txBody>
      </p:sp>
      <p:sp>
        <p:nvSpPr>
          <p:cNvPr id="5" name="Footer Placeholder 4">
            <a:extLst>
              <a:ext uri="{FF2B5EF4-FFF2-40B4-BE49-F238E27FC236}">
                <a16:creationId xmlns:a16="http://schemas.microsoft.com/office/drawing/2014/main" xmlns="" id="{E67DEB49-A0D0-EFA2-028F-652477E19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279F8D9-6B05-9B1A-19B4-7D5AB3A1FE14}"/>
              </a:ext>
            </a:extLst>
          </p:cNvPr>
          <p:cNvSpPr>
            <a:spLocks noGrp="1"/>
          </p:cNvSpPr>
          <p:nvPr>
            <p:ph type="sldNum" sz="quarter" idx="12"/>
          </p:nvPr>
        </p:nvSpPr>
        <p:spPr/>
        <p:txBody>
          <a:body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319397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598C8B-ECF1-387D-7428-53A82443D7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E550558-3AF0-EA9F-7483-51A18535C5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D9D7CC-FEB2-4AB4-E8B9-13FDDD4D2626}"/>
              </a:ext>
            </a:extLst>
          </p:cNvPr>
          <p:cNvSpPr>
            <a:spLocks noGrp="1"/>
          </p:cNvSpPr>
          <p:nvPr>
            <p:ph type="dt" sz="half" idx="10"/>
          </p:nvPr>
        </p:nvSpPr>
        <p:spPr/>
        <p:txBody>
          <a:bodyPr/>
          <a:lstStyle/>
          <a:p>
            <a:fld id="{B3C31F3F-4510-42E2-AC4B-20AA43659CCC}" type="datetimeFigureOut">
              <a:rPr lang="en-US" smtClean="0"/>
              <a:pPr/>
              <a:t>10/26/2023</a:t>
            </a:fld>
            <a:endParaRPr lang="en-US"/>
          </a:p>
        </p:txBody>
      </p:sp>
      <p:sp>
        <p:nvSpPr>
          <p:cNvPr id="5" name="Footer Placeholder 4">
            <a:extLst>
              <a:ext uri="{FF2B5EF4-FFF2-40B4-BE49-F238E27FC236}">
                <a16:creationId xmlns:a16="http://schemas.microsoft.com/office/drawing/2014/main" xmlns="" id="{BE011F2E-72B6-3FFC-BCCA-EB83646FC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D3E1B8C-BDFA-4E42-E8F7-E6AA829B2F1F}"/>
              </a:ext>
            </a:extLst>
          </p:cNvPr>
          <p:cNvSpPr>
            <a:spLocks noGrp="1"/>
          </p:cNvSpPr>
          <p:nvPr>
            <p:ph type="sldNum" sz="quarter" idx="12"/>
          </p:nvPr>
        </p:nvSpPr>
        <p:spPr/>
        <p:txBody>
          <a:body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6668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01EC0-96EB-5C57-7505-870028BF47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C297368-334E-B196-DC62-81E94B37B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AEC9594-6DFD-9A7F-16EC-7E2B65B11ED5}"/>
              </a:ext>
            </a:extLst>
          </p:cNvPr>
          <p:cNvSpPr>
            <a:spLocks noGrp="1"/>
          </p:cNvSpPr>
          <p:nvPr>
            <p:ph type="dt" sz="half" idx="10"/>
          </p:nvPr>
        </p:nvSpPr>
        <p:spPr/>
        <p:txBody>
          <a:bodyPr/>
          <a:lstStyle/>
          <a:p>
            <a:fld id="{B3C31F3F-4510-42E2-AC4B-20AA43659CCC}" type="datetimeFigureOut">
              <a:rPr lang="en-US" smtClean="0"/>
              <a:pPr/>
              <a:t>10/26/2023</a:t>
            </a:fld>
            <a:endParaRPr lang="en-US"/>
          </a:p>
        </p:txBody>
      </p:sp>
      <p:sp>
        <p:nvSpPr>
          <p:cNvPr id="5" name="Footer Placeholder 4">
            <a:extLst>
              <a:ext uri="{FF2B5EF4-FFF2-40B4-BE49-F238E27FC236}">
                <a16:creationId xmlns:a16="http://schemas.microsoft.com/office/drawing/2014/main" xmlns="" id="{8E149A7B-C198-282D-4496-76B707E6F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BCE7D4E-A5BE-600E-D65D-7191B1807077}"/>
              </a:ext>
            </a:extLst>
          </p:cNvPr>
          <p:cNvSpPr>
            <a:spLocks noGrp="1"/>
          </p:cNvSpPr>
          <p:nvPr>
            <p:ph type="sldNum" sz="quarter" idx="12"/>
          </p:nvPr>
        </p:nvSpPr>
        <p:spPr/>
        <p:txBody>
          <a:body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23327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EB1B2-941E-5B98-D489-A26828E98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1F5371B-C868-8AE1-C1FC-709EF78D1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E9ABD80-2D26-1AB4-5F56-3ACB11409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FB63C06-258C-F253-F397-E412E47F826C}"/>
              </a:ext>
            </a:extLst>
          </p:cNvPr>
          <p:cNvSpPr>
            <a:spLocks noGrp="1"/>
          </p:cNvSpPr>
          <p:nvPr>
            <p:ph type="dt" sz="half" idx="10"/>
          </p:nvPr>
        </p:nvSpPr>
        <p:spPr/>
        <p:txBody>
          <a:bodyPr/>
          <a:lstStyle/>
          <a:p>
            <a:fld id="{B3C31F3F-4510-42E2-AC4B-20AA43659CCC}" type="datetimeFigureOut">
              <a:rPr lang="en-US" smtClean="0"/>
              <a:pPr/>
              <a:t>10/26/2023</a:t>
            </a:fld>
            <a:endParaRPr lang="en-US"/>
          </a:p>
        </p:txBody>
      </p:sp>
      <p:sp>
        <p:nvSpPr>
          <p:cNvPr id="6" name="Footer Placeholder 5">
            <a:extLst>
              <a:ext uri="{FF2B5EF4-FFF2-40B4-BE49-F238E27FC236}">
                <a16:creationId xmlns:a16="http://schemas.microsoft.com/office/drawing/2014/main" xmlns="" id="{07EBDB2D-7AC7-33F6-3123-64B5799BD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F249647-8483-AF19-9252-97549CEC348B}"/>
              </a:ext>
            </a:extLst>
          </p:cNvPr>
          <p:cNvSpPr>
            <a:spLocks noGrp="1"/>
          </p:cNvSpPr>
          <p:nvPr>
            <p:ph type="sldNum" sz="quarter" idx="12"/>
          </p:nvPr>
        </p:nvSpPr>
        <p:spPr/>
        <p:txBody>
          <a:body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42141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ABD3CE-8B51-3399-C4F9-B56370FF6A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FFCA4EC-655E-04AD-A726-3F875D7E27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307FBA8-7E02-64AF-43B5-0EF8F984A7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3C1B2F6-5EF6-C239-FE77-581DA9A3DC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3A53EBE-7287-5E55-5DFD-671EDB42FC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C93D424-EF93-5874-A94A-95F06EEF3AB2}"/>
              </a:ext>
            </a:extLst>
          </p:cNvPr>
          <p:cNvSpPr>
            <a:spLocks noGrp="1"/>
          </p:cNvSpPr>
          <p:nvPr>
            <p:ph type="dt" sz="half" idx="10"/>
          </p:nvPr>
        </p:nvSpPr>
        <p:spPr/>
        <p:txBody>
          <a:bodyPr/>
          <a:lstStyle/>
          <a:p>
            <a:fld id="{B3C31F3F-4510-42E2-AC4B-20AA43659CCC}" type="datetimeFigureOut">
              <a:rPr lang="en-US" smtClean="0"/>
              <a:pPr/>
              <a:t>10/26/2023</a:t>
            </a:fld>
            <a:endParaRPr lang="en-US"/>
          </a:p>
        </p:txBody>
      </p:sp>
      <p:sp>
        <p:nvSpPr>
          <p:cNvPr id="8" name="Footer Placeholder 7">
            <a:extLst>
              <a:ext uri="{FF2B5EF4-FFF2-40B4-BE49-F238E27FC236}">
                <a16:creationId xmlns:a16="http://schemas.microsoft.com/office/drawing/2014/main" xmlns="" id="{B10AE027-163B-4D7E-7418-60FF8DD15F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322D1C1-BB32-E808-2FB2-6A5BEB69A1A2}"/>
              </a:ext>
            </a:extLst>
          </p:cNvPr>
          <p:cNvSpPr>
            <a:spLocks noGrp="1"/>
          </p:cNvSpPr>
          <p:nvPr>
            <p:ph type="sldNum" sz="quarter" idx="12"/>
          </p:nvPr>
        </p:nvSpPr>
        <p:spPr/>
        <p:txBody>
          <a:body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398694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ADC83-E2B4-B9B2-A833-A6E725AD19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4602163-832A-0B59-0652-B1F6EAF3C07E}"/>
              </a:ext>
            </a:extLst>
          </p:cNvPr>
          <p:cNvSpPr>
            <a:spLocks noGrp="1"/>
          </p:cNvSpPr>
          <p:nvPr>
            <p:ph type="dt" sz="half" idx="10"/>
          </p:nvPr>
        </p:nvSpPr>
        <p:spPr/>
        <p:txBody>
          <a:bodyPr/>
          <a:lstStyle/>
          <a:p>
            <a:fld id="{B3C31F3F-4510-42E2-AC4B-20AA43659CCC}" type="datetimeFigureOut">
              <a:rPr lang="en-US" smtClean="0"/>
              <a:pPr/>
              <a:t>10/26/2023</a:t>
            </a:fld>
            <a:endParaRPr lang="en-US"/>
          </a:p>
        </p:txBody>
      </p:sp>
      <p:sp>
        <p:nvSpPr>
          <p:cNvPr id="4" name="Footer Placeholder 3">
            <a:extLst>
              <a:ext uri="{FF2B5EF4-FFF2-40B4-BE49-F238E27FC236}">
                <a16:creationId xmlns:a16="http://schemas.microsoft.com/office/drawing/2014/main" xmlns="" id="{2F2945E9-6C3A-500A-F23B-B51A710A56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3B74393-0463-1D7F-DFAE-F32C091F41CE}"/>
              </a:ext>
            </a:extLst>
          </p:cNvPr>
          <p:cNvSpPr>
            <a:spLocks noGrp="1"/>
          </p:cNvSpPr>
          <p:nvPr>
            <p:ph type="sldNum" sz="quarter" idx="12"/>
          </p:nvPr>
        </p:nvSpPr>
        <p:spPr/>
        <p:txBody>
          <a:body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229206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4E62E3-1F84-2DAF-4F12-94D903B0C5AD}"/>
              </a:ext>
            </a:extLst>
          </p:cNvPr>
          <p:cNvSpPr>
            <a:spLocks noGrp="1"/>
          </p:cNvSpPr>
          <p:nvPr>
            <p:ph type="dt" sz="half" idx="10"/>
          </p:nvPr>
        </p:nvSpPr>
        <p:spPr/>
        <p:txBody>
          <a:bodyPr/>
          <a:lstStyle/>
          <a:p>
            <a:fld id="{B3C31F3F-4510-42E2-AC4B-20AA43659CCC}" type="datetimeFigureOut">
              <a:rPr lang="en-US" smtClean="0"/>
              <a:pPr/>
              <a:t>10/26/2023</a:t>
            </a:fld>
            <a:endParaRPr lang="en-US"/>
          </a:p>
        </p:txBody>
      </p:sp>
      <p:sp>
        <p:nvSpPr>
          <p:cNvPr id="3" name="Footer Placeholder 2">
            <a:extLst>
              <a:ext uri="{FF2B5EF4-FFF2-40B4-BE49-F238E27FC236}">
                <a16:creationId xmlns:a16="http://schemas.microsoft.com/office/drawing/2014/main" xmlns="" id="{2C101F79-543B-973E-2319-8F89F88AAE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4DB8D3A-30E9-91C6-A97D-AA86B348E789}"/>
              </a:ext>
            </a:extLst>
          </p:cNvPr>
          <p:cNvSpPr>
            <a:spLocks noGrp="1"/>
          </p:cNvSpPr>
          <p:nvPr>
            <p:ph type="sldNum" sz="quarter" idx="12"/>
          </p:nvPr>
        </p:nvSpPr>
        <p:spPr/>
        <p:txBody>
          <a:body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350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14170E-1CEF-C3AF-BD21-D62000D6A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988D488-1101-6C93-9439-98D8517B1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F4053EE-3DA8-EFDA-8289-E81D77A14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0760A3C-C094-E48E-4785-33AC937635E7}"/>
              </a:ext>
            </a:extLst>
          </p:cNvPr>
          <p:cNvSpPr>
            <a:spLocks noGrp="1"/>
          </p:cNvSpPr>
          <p:nvPr>
            <p:ph type="dt" sz="half" idx="10"/>
          </p:nvPr>
        </p:nvSpPr>
        <p:spPr/>
        <p:txBody>
          <a:bodyPr/>
          <a:lstStyle/>
          <a:p>
            <a:fld id="{B3C31F3F-4510-42E2-AC4B-20AA43659CCC}" type="datetimeFigureOut">
              <a:rPr lang="en-US" smtClean="0"/>
              <a:pPr/>
              <a:t>10/26/2023</a:t>
            </a:fld>
            <a:endParaRPr lang="en-US"/>
          </a:p>
        </p:txBody>
      </p:sp>
      <p:sp>
        <p:nvSpPr>
          <p:cNvPr id="6" name="Footer Placeholder 5">
            <a:extLst>
              <a:ext uri="{FF2B5EF4-FFF2-40B4-BE49-F238E27FC236}">
                <a16:creationId xmlns:a16="http://schemas.microsoft.com/office/drawing/2014/main" xmlns="" id="{8C39F582-4CA2-3922-DF29-866FDF323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4FD0A3A-6D6A-9541-9E99-1D4627D8185A}"/>
              </a:ext>
            </a:extLst>
          </p:cNvPr>
          <p:cNvSpPr>
            <a:spLocks noGrp="1"/>
          </p:cNvSpPr>
          <p:nvPr>
            <p:ph type="sldNum" sz="quarter" idx="12"/>
          </p:nvPr>
        </p:nvSpPr>
        <p:spPr/>
        <p:txBody>
          <a:body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300780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C67D8-56B8-484F-196C-73758F605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F62A11A-EE01-6BEE-18AF-66CFF42D7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4775502-8E51-8BB9-4383-966894D64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950FC10-3FCD-26AA-E25F-3694FA298A07}"/>
              </a:ext>
            </a:extLst>
          </p:cNvPr>
          <p:cNvSpPr>
            <a:spLocks noGrp="1"/>
          </p:cNvSpPr>
          <p:nvPr>
            <p:ph type="dt" sz="half" idx="10"/>
          </p:nvPr>
        </p:nvSpPr>
        <p:spPr/>
        <p:txBody>
          <a:bodyPr/>
          <a:lstStyle/>
          <a:p>
            <a:fld id="{B3C31F3F-4510-42E2-AC4B-20AA43659CCC}" type="datetimeFigureOut">
              <a:rPr lang="en-US" smtClean="0"/>
              <a:pPr/>
              <a:t>10/26/2023</a:t>
            </a:fld>
            <a:endParaRPr lang="en-US"/>
          </a:p>
        </p:txBody>
      </p:sp>
      <p:sp>
        <p:nvSpPr>
          <p:cNvPr id="6" name="Footer Placeholder 5">
            <a:extLst>
              <a:ext uri="{FF2B5EF4-FFF2-40B4-BE49-F238E27FC236}">
                <a16:creationId xmlns:a16="http://schemas.microsoft.com/office/drawing/2014/main" xmlns="" id="{881E5762-23D7-E4E1-7932-3B21FB17D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AFD4AEB-2E08-C93E-BA4A-F82D0C85CC6E}"/>
              </a:ext>
            </a:extLst>
          </p:cNvPr>
          <p:cNvSpPr>
            <a:spLocks noGrp="1"/>
          </p:cNvSpPr>
          <p:nvPr>
            <p:ph type="sldNum" sz="quarter" idx="12"/>
          </p:nvPr>
        </p:nvSpPr>
        <p:spPr/>
        <p:txBody>
          <a:body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348753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77B7BF6-F13C-F62B-6DD0-3A24A0A783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44F81C5-18C5-6DB4-4C8A-7DCDC3266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EA28A8-74CE-88BE-34FB-9DDF12CBA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31F3F-4510-42E2-AC4B-20AA43659CCC}" type="datetimeFigureOut">
              <a:rPr lang="en-US" smtClean="0"/>
              <a:pPr/>
              <a:t>10/26/2023</a:t>
            </a:fld>
            <a:endParaRPr lang="en-US"/>
          </a:p>
        </p:txBody>
      </p:sp>
      <p:sp>
        <p:nvSpPr>
          <p:cNvPr id="5" name="Footer Placeholder 4">
            <a:extLst>
              <a:ext uri="{FF2B5EF4-FFF2-40B4-BE49-F238E27FC236}">
                <a16:creationId xmlns:a16="http://schemas.microsoft.com/office/drawing/2014/main" xmlns="" id="{A66576EF-CC4B-951E-2ABC-11443C26D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C94B113-C8FB-DB1F-A224-CF75747C6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EDBAF-2197-4944-A151-D84C620DFBD0}" type="slidenum">
              <a:rPr lang="en-US" smtClean="0"/>
              <a:pPr/>
              <a:t>‹#›</a:t>
            </a:fld>
            <a:endParaRPr lang="en-US"/>
          </a:p>
        </p:txBody>
      </p:sp>
    </p:spTree>
    <p:extLst>
      <p:ext uri="{BB962C8B-B14F-4D97-AF65-F5344CB8AC3E}">
        <p14:creationId xmlns:p14="http://schemas.microsoft.com/office/powerpoint/2010/main" xmlns="" val="65279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ptrckprry.com/course/ssd/data/negative-words.txt" TargetMode="External"/><Relationship Id="rId3" Type="http://schemas.openxmlformats.org/officeDocument/2006/relationships/hyperlink" Target="https://ojs.aaai.org/index.php/icwsm/article/view/14550" TargetMode="External"/><Relationship Id="rId7" Type="http://schemas.openxmlformats.org/officeDocument/2006/relationships/hyperlink" Target="https://ptrckprry.com/course/ssd/data/positive-words.txt" TargetMode="External"/><Relationship Id="rId2" Type="http://schemas.openxmlformats.org/officeDocument/2006/relationships/hyperlink" Target="https://aws.amazon.com/" TargetMode="External"/><Relationship Id="rId1" Type="http://schemas.openxmlformats.org/officeDocument/2006/relationships/slideLayout" Target="../slideLayouts/slideLayout2.xml"/><Relationship Id="rId6" Type="http://schemas.openxmlformats.org/officeDocument/2006/relationships/hyperlink" Target="https://github.com/cjhutto/vaderSentiment" TargetMode="External"/><Relationship Id="rId11" Type="http://schemas.openxmlformats.org/officeDocument/2006/relationships/hyperlink" Target="https://www.researchgate.net/profile/Tapasy-Rabeya/publication/369479012_A_Rule-Based_Approach_for_Sentiment_Analysis_of_Products_Review/links/641d3497315dfb4ccea54574/A-Rule-Based-Approach-for-Sentiment-Analysis-of-Products-Review.pdf" TargetMode="External"/><Relationship Id="rId5" Type="http://schemas.openxmlformats.org/officeDocument/2006/relationships/hyperlink" Target="https://melaniewalsh.github.io/Intro-Cultural-Analytics/05-Text-Analysis/04-Sentiment-Analysis.html" TargetMode="External"/><Relationship Id="rId10" Type="http://schemas.openxmlformats.org/officeDocument/2006/relationships/hyperlink" Target="https://scikit-learn.org/stable/modules/feature_extraction.html" TargetMode="External"/><Relationship Id="rId4" Type="http://schemas.openxmlformats.org/officeDocument/2006/relationships/hyperlink" Target="https://www.geeksforgeeks.org/python-sentiment-analysis-using-vader/" TargetMode="External"/><Relationship Id="rId9" Type="http://schemas.openxmlformats.org/officeDocument/2006/relationships/hyperlink" Target="https://www.analyticsvidhya.com/blog/2021/12/different-methods-for-calculating-sentiment-score-of-tex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28985-67F8-3666-9911-F8D6A8D13BAA}"/>
              </a:ext>
            </a:extLst>
          </p:cNvPr>
          <p:cNvSpPr>
            <a:spLocks noGrp="1"/>
          </p:cNvSpPr>
          <p:nvPr>
            <p:ph type="ctrTitle"/>
          </p:nvPr>
        </p:nvSpPr>
        <p:spPr/>
        <p:txBody>
          <a:bodyPr/>
          <a:lstStyle/>
          <a:p>
            <a:r>
              <a:rPr lang="en-US" b="1" dirty="0">
                <a:latin typeface="+mn-lt"/>
              </a:rPr>
              <a:t>Sentiment</a:t>
            </a:r>
            <a:r>
              <a:rPr lang="en-US" b="1" dirty="0"/>
              <a:t> </a:t>
            </a:r>
            <a:r>
              <a:rPr lang="en-US" b="1" dirty="0">
                <a:latin typeface="+mn-lt"/>
              </a:rPr>
              <a:t>Analysis</a:t>
            </a:r>
          </a:p>
        </p:txBody>
      </p:sp>
      <p:sp>
        <p:nvSpPr>
          <p:cNvPr id="3" name="Subtitle 2">
            <a:extLst>
              <a:ext uri="{FF2B5EF4-FFF2-40B4-BE49-F238E27FC236}">
                <a16:creationId xmlns:a16="http://schemas.microsoft.com/office/drawing/2014/main" xmlns="" id="{581511A1-4F71-9151-76A8-3B1A5039E53D}"/>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xmlns="" val="29569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0E138-DA6E-5CBB-5255-EA7574340CF6}"/>
              </a:ext>
            </a:extLst>
          </p:cNvPr>
          <p:cNvSpPr>
            <a:spLocks noGrp="1"/>
          </p:cNvSpPr>
          <p:nvPr>
            <p:ph type="title"/>
          </p:nvPr>
        </p:nvSpPr>
        <p:spPr>
          <a:xfrm>
            <a:off x="838200" y="365126"/>
            <a:ext cx="10515600" cy="717226"/>
          </a:xfrm>
        </p:spPr>
        <p:txBody>
          <a:bodyPr>
            <a:normAutofit/>
          </a:bodyPr>
          <a:lstStyle/>
          <a:p>
            <a:r>
              <a:rPr lang="en-US" sz="2800" dirty="0">
                <a:latin typeface="+mn-lt"/>
              </a:rPr>
              <a:t>Key takeaways:</a:t>
            </a:r>
          </a:p>
        </p:txBody>
      </p:sp>
      <p:sp>
        <p:nvSpPr>
          <p:cNvPr id="3" name="Content Placeholder 2">
            <a:extLst>
              <a:ext uri="{FF2B5EF4-FFF2-40B4-BE49-F238E27FC236}">
                <a16:creationId xmlns:a16="http://schemas.microsoft.com/office/drawing/2014/main" xmlns="" id="{739C394E-AEDE-F96B-9795-93887A4A5D46}"/>
              </a:ext>
            </a:extLst>
          </p:cNvPr>
          <p:cNvSpPr>
            <a:spLocks noGrp="1"/>
          </p:cNvSpPr>
          <p:nvPr>
            <p:ph idx="1"/>
          </p:nvPr>
        </p:nvSpPr>
        <p:spPr>
          <a:xfrm>
            <a:off x="838200" y="1455575"/>
            <a:ext cx="10515600" cy="4721387"/>
          </a:xfrm>
        </p:spPr>
        <p:txBody>
          <a:bodyPr>
            <a:normAutofit/>
          </a:bodyPr>
          <a:lstStyle/>
          <a:p>
            <a:r>
              <a:rPr lang="en-US" sz="2000" dirty="0"/>
              <a:t>In summary, VADER is a rule-based tool designed for short texts with a specific focus on social media data.</a:t>
            </a:r>
          </a:p>
          <a:p>
            <a:r>
              <a:rPr lang="en-US" sz="2000" dirty="0"/>
              <a:t> Random Forest is a machine learning approach that requires training on labeled data and can capture complex patterns.</a:t>
            </a:r>
          </a:p>
          <a:p>
            <a:r>
              <a:rPr lang="en-US" sz="2000" dirty="0"/>
              <a:t> Lexicon-based sentiment analysis relies on predetermined lexicons and is relatively straightforward to implement.</a:t>
            </a:r>
          </a:p>
          <a:p>
            <a:r>
              <a:rPr lang="en-US" sz="2000" dirty="0"/>
              <a:t>These approaches vary in their complexity, applicability, and requirements. The choice of approach depends on the specific use case, the nature of the text data, and the resources available for sentiment analysis. VADER is suitable for social media, Random Forest excels with substantial labeled data, and lexicon-based methods are straightforward but may lack nuance.</a:t>
            </a:r>
          </a:p>
        </p:txBody>
      </p:sp>
    </p:spTree>
    <p:extLst>
      <p:ext uri="{BB962C8B-B14F-4D97-AF65-F5344CB8AC3E}">
        <p14:creationId xmlns:p14="http://schemas.microsoft.com/office/powerpoint/2010/main" xmlns="" val="236529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D92CF-A8E5-7532-4A5B-2EDDB5D84945}"/>
              </a:ext>
            </a:extLst>
          </p:cNvPr>
          <p:cNvSpPr>
            <a:spLocks noGrp="1"/>
          </p:cNvSpPr>
          <p:nvPr>
            <p:ph type="title"/>
          </p:nvPr>
        </p:nvSpPr>
        <p:spPr>
          <a:xfrm>
            <a:off x="838200" y="365126"/>
            <a:ext cx="10515600" cy="595928"/>
          </a:xfrm>
        </p:spPr>
        <p:txBody>
          <a:bodyPr>
            <a:normAutofit/>
          </a:bodyPr>
          <a:lstStyle/>
          <a:p>
            <a:r>
              <a:rPr lang="en-US" sz="2800" dirty="0"/>
              <a:t>References:</a:t>
            </a:r>
          </a:p>
        </p:txBody>
      </p:sp>
      <p:sp>
        <p:nvSpPr>
          <p:cNvPr id="3" name="Content Placeholder 2">
            <a:extLst>
              <a:ext uri="{FF2B5EF4-FFF2-40B4-BE49-F238E27FC236}">
                <a16:creationId xmlns:a16="http://schemas.microsoft.com/office/drawing/2014/main" xmlns="" id="{24219276-C057-8240-500C-C7BE81FF895F}"/>
              </a:ext>
            </a:extLst>
          </p:cNvPr>
          <p:cNvSpPr>
            <a:spLocks noGrp="1"/>
          </p:cNvSpPr>
          <p:nvPr>
            <p:ph idx="1"/>
          </p:nvPr>
        </p:nvSpPr>
        <p:spPr>
          <a:xfrm>
            <a:off x="838200" y="961054"/>
            <a:ext cx="10515600" cy="5215909"/>
          </a:xfrm>
        </p:spPr>
        <p:txBody>
          <a:bodyPr>
            <a:normAutofit lnSpcReduction="10000"/>
          </a:bodyPr>
          <a:lstStyle/>
          <a:p>
            <a:r>
              <a:rPr lang="en-US" sz="2000" dirty="0">
                <a:hlinkClick r:id="rId2"/>
              </a:rPr>
              <a:t>https://aws.amazon.com</a:t>
            </a:r>
            <a:endParaRPr lang="en-US" sz="2000" dirty="0"/>
          </a:p>
          <a:p>
            <a:r>
              <a:rPr lang="en-US" sz="2000" dirty="0">
                <a:hlinkClick r:id="rId3"/>
              </a:rPr>
              <a:t>https://ojs.aaai.org/index.php/icwsm/article/view/14550</a:t>
            </a:r>
            <a:endParaRPr lang="en-US" sz="2000" dirty="0"/>
          </a:p>
          <a:p>
            <a:r>
              <a:rPr lang="en-US" sz="1400" b="0" i="0" dirty="0">
                <a:effectLst/>
                <a:latin typeface="Arial" panose="020B0604020202020204" pitchFamily="34" charset="0"/>
              </a:rPr>
              <a:t>VADER: A Parsimonious Rule-based Model for Sentiment Analysis of Social Media Text </a:t>
            </a:r>
            <a:endParaRPr lang="en-US" sz="2000" dirty="0"/>
          </a:p>
          <a:p>
            <a:r>
              <a:rPr lang="en-US" sz="2000" dirty="0">
                <a:hlinkClick r:id="rId4"/>
              </a:rPr>
              <a:t>https://www.geeksforgeeks.org/python-sentiment-analysis-using-vader/</a:t>
            </a:r>
            <a:endParaRPr lang="en-US" sz="2000" dirty="0"/>
          </a:p>
          <a:p>
            <a:r>
              <a:rPr lang="en-US" sz="2000" dirty="0">
                <a:hlinkClick r:id="rId5"/>
              </a:rPr>
              <a:t>https://melaniewalsh.github.io/Intro-Cultural-Analytics/05-Text-Analysis/04-Sentiment-Analysis.html#how-vader-was-built-and-how-it-works</a:t>
            </a:r>
            <a:endParaRPr lang="en-US" sz="2000" dirty="0"/>
          </a:p>
          <a:p>
            <a:r>
              <a:rPr lang="en-US" sz="2000" dirty="0">
                <a:hlinkClick r:id="rId6"/>
              </a:rPr>
              <a:t>https://github.com/cjhutto/vaderSentiment</a:t>
            </a:r>
            <a:endParaRPr lang="en-US" sz="2000" dirty="0"/>
          </a:p>
          <a:p>
            <a:r>
              <a:rPr lang="en-US" sz="2000" dirty="0">
                <a:hlinkClick r:id="rId7"/>
              </a:rPr>
              <a:t>https://ptrckprry.com/course/ssd/data/positive-words.txt</a:t>
            </a:r>
            <a:endParaRPr lang="en-US" sz="2000" dirty="0"/>
          </a:p>
          <a:p>
            <a:r>
              <a:rPr lang="en-US" sz="2000" dirty="0">
                <a:hlinkClick r:id="rId8"/>
              </a:rPr>
              <a:t>https://ptrckprry.com/course/ssd/data/negative-words.txt</a:t>
            </a:r>
            <a:endParaRPr lang="en-US" sz="2000" dirty="0"/>
          </a:p>
          <a:p>
            <a:r>
              <a:rPr lang="en-US" sz="2000" dirty="0">
                <a:hlinkClick r:id="rId9"/>
              </a:rPr>
              <a:t>https://www.analyticsvidhya.com/blog/2021/12/different-methods-for-calculating-sentiment-score-of-text/</a:t>
            </a:r>
            <a:endParaRPr lang="en-US" sz="2000" dirty="0"/>
          </a:p>
          <a:p>
            <a:r>
              <a:rPr lang="en-US" sz="2000" dirty="0">
                <a:hlinkClick r:id="rId10"/>
              </a:rPr>
              <a:t>https://scikit-learn.org/stable/modules/feature_extraction.html#text-feature-extraction</a:t>
            </a:r>
            <a:endParaRPr lang="en-US" sz="2000" dirty="0"/>
          </a:p>
          <a:p>
            <a:r>
              <a:rPr lang="en-US" sz="2000" dirty="0">
                <a:hlinkClick r:id="rId11"/>
              </a:rPr>
              <a:t>https://www.researchgate.net/profile/Tapasy-Rabeya/publication/369479012_A_Rule-Based_Approach_for_Sentiment_Analysis_of_Products_Review/links/641d3497315dfb4ccea54574/A-Rule-Based-Approach-for-Sentiment-Analysis-of-Products-Review.pdf</a:t>
            </a:r>
            <a:endParaRPr lang="en-US" sz="2000" dirty="0"/>
          </a:p>
          <a:p>
            <a:endParaRPr lang="en-US" sz="2000" dirty="0"/>
          </a:p>
        </p:txBody>
      </p:sp>
    </p:spTree>
    <p:extLst>
      <p:ext uri="{BB962C8B-B14F-4D97-AF65-F5344CB8AC3E}">
        <p14:creationId xmlns:p14="http://schemas.microsoft.com/office/powerpoint/2010/main" xmlns="" val="317351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D631043-481C-F0FB-46EE-511D2C9AC409}"/>
              </a:ext>
            </a:extLst>
          </p:cNvPr>
          <p:cNvSpPr>
            <a:spLocks noGrp="1"/>
          </p:cNvSpPr>
          <p:nvPr>
            <p:ph type="title"/>
          </p:nvPr>
        </p:nvSpPr>
        <p:spPr>
          <a:xfrm>
            <a:off x="838200" y="365125"/>
            <a:ext cx="10515600" cy="5727765"/>
          </a:xfrm>
        </p:spPr>
        <p:txBody>
          <a:bodyPr/>
          <a:lstStyle/>
          <a:p>
            <a:pPr algn="ctr"/>
            <a:r>
              <a:rPr lang="en-US" dirty="0"/>
              <a:t> </a:t>
            </a:r>
            <a:r>
              <a:rPr lang="en-US" b="1" dirty="0"/>
              <a:t>Thank You</a:t>
            </a:r>
          </a:p>
        </p:txBody>
      </p:sp>
    </p:spTree>
    <p:extLst>
      <p:ext uri="{BB962C8B-B14F-4D97-AF65-F5344CB8AC3E}">
        <p14:creationId xmlns:p14="http://schemas.microsoft.com/office/powerpoint/2010/main" xmlns="" val="256770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EA8226-915B-4FC0-AECA-3FE90BE05D6C}"/>
              </a:ext>
            </a:extLst>
          </p:cNvPr>
          <p:cNvSpPr>
            <a:spLocks noGrp="1"/>
          </p:cNvSpPr>
          <p:nvPr>
            <p:ph type="title"/>
          </p:nvPr>
        </p:nvSpPr>
        <p:spPr/>
        <p:txBody>
          <a:bodyPr>
            <a:normAutofit/>
          </a:bodyPr>
          <a:lstStyle/>
          <a:p>
            <a:r>
              <a:rPr lang="en-US" sz="2400" b="1" dirty="0">
                <a:latin typeface="+mn-lt"/>
              </a:rPr>
              <a:t>Introduction to Sentiment Analysis</a:t>
            </a:r>
          </a:p>
        </p:txBody>
      </p:sp>
      <p:sp>
        <p:nvSpPr>
          <p:cNvPr id="3" name="Content Placeholder 2">
            <a:extLst>
              <a:ext uri="{FF2B5EF4-FFF2-40B4-BE49-F238E27FC236}">
                <a16:creationId xmlns:a16="http://schemas.microsoft.com/office/drawing/2014/main" xmlns="" id="{EB619A47-706F-8594-9AC9-5A6CE8509916}"/>
              </a:ext>
            </a:extLst>
          </p:cNvPr>
          <p:cNvSpPr>
            <a:spLocks noGrp="1"/>
          </p:cNvSpPr>
          <p:nvPr>
            <p:ph idx="1"/>
          </p:nvPr>
        </p:nvSpPr>
        <p:spPr/>
        <p:txBody>
          <a:bodyPr>
            <a:normAutofit/>
          </a:bodyPr>
          <a:lstStyle/>
          <a:p>
            <a:pPr marL="342900" indent="-342900">
              <a:buFont typeface="+mj-lt"/>
              <a:buAutoNum type="arabicPeriod"/>
            </a:pPr>
            <a:r>
              <a:rPr lang="en-US" sz="1600" dirty="0"/>
              <a:t>What is Sentiment Analysis?</a:t>
            </a:r>
          </a:p>
          <a:p>
            <a:pPr marL="342900" indent="-342900">
              <a:buFont typeface="+mj-lt"/>
              <a:buAutoNum type="arabicPeriod"/>
            </a:pPr>
            <a:r>
              <a:rPr lang="en-US" sz="1600" dirty="0"/>
              <a:t>Why is it important?</a:t>
            </a:r>
          </a:p>
          <a:p>
            <a:pPr marL="342900" indent="-342900">
              <a:buFont typeface="+mj-lt"/>
              <a:buAutoNum type="arabicPeriod"/>
            </a:pPr>
            <a:r>
              <a:rPr lang="en-US" sz="1600" dirty="0"/>
              <a:t>Where can it be used?</a:t>
            </a:r>
          </a:p>
          <a:p>
            <a:pPr marL="0" indent="0">
              <a:buNone/>
            </a:pPr>
            <a:endParaRPr lang="en-US" sz="1600" dirty="0"/>
          </a:p>
          <a:p>
            <a:pPr marL="0" indent="0">
              <a:buNone/>
            </a:pPr>
            <a:r>
              <a:rPr lang="en-US" sz="1600" dirty="0"/>
              <a:t>Sentiment Analysis is a process of analyzing and determining the emotional tone expressed in text. </a:t>
            </a:r>
          </a:p>
          <a:p>
            <a:r>
              <a:rPr lang="en-US" sz="1600" dirty="0"/>
              <a:t>Build better products and services</a:t>
            </a:r>
          </a:p>
          <a:p>
            <a:r>
              <a:rPr lang="en-US" sz="1600" dirty="0"/>
              <a:t>Analyze at Scale</a:t>
            </a:r>
          </a:p>
          <a:p>
            <a:r>
              <a:rPr lang="en-US" sz="1600" dirty="0"/>
              <a:t>Real time results</a:t>
            </a:r>
          </a:p>
          <a:p>
            <a:pPr marL="0" indent="0">
              <a:buNone/>
            </a:pPr>
            <a:endParaRPr lang="en-US" dirty="0"/>
          </a:p>
        </p:txBody>
      </p:sp>
    </p:spTree>
    <p:extLst>
      <p:ext uri="{BB962C8B-B14F-4D97-AF65-F5344CB8AC3E}">
        <p14:creationId xmlns:p14="http://schemas.microsoft.com/office/powerpoint/2010/main" xmlns="" val="232532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D3877-4399-8DD7-EA27-BF78CEF11614}"/>
              </a:ext>
            </a:extLst>
          </p:cNvPr>
          <p:cNvSpPr>
            <a:spLocks noGrp="1"/>
          </p:cNvSpPr>
          <p:nvPr>
            <p:ph type="title"/>
          </p:nvPr>
        </p:nvSpPr>
        <p:spPr/>
        <p:txBody>
          <a:bodyPr>
            <a:normAutofit/>
          </a:bodyPr>
          <a:lstStyle/>
          <a:p>
            <a:r>
              <a:rPr lang="en-US" sz="2800" b="1" dirty="0">
                <a:latin typeface="+mn-lt"/>
              </a:rPr>
              <a:t>Data Preprocessing</a:t>
            </a:r>
          </a:p>
        </p:txBody>
      </p:sp>
      <p:pic>
        <p:nvPicPr>
          <p:cNvPr id="5" name="Content Placeholder 4" descr="A diagram of data processing process&#10;&#10;Description automatically generated">
            <a:extLst>
              <a:ext uri="{FF2B5EF4-FFF2-40B4-BE49-F238E27FC236}">
                <a16:creationId xmlns:a16="http://schemas.microsoft.com/office/drawing/2014/main" xmlns="" id="{50C5286D-4C9B-6471-7E3F-3A4FBEE050F5}"/>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660733" y="1825625"/>
            <a:ext cx="6870533" cy="4351338"/>
          </a:xfrm>
        </p:spPr>
      </p:pic>
    </p:spTree>
    <p:extLst>
      <p:ext uri="{BB962C8B-B14F-4D97-AF65-F5344CB8AC3E}">
        <p14:creationId xmlns:p14="http://schemas.microsoft.com/office/powerpoint/2010/main" xmlns="" val="305821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99DF5-01C7-19CD-12D2-2668088F9148}"/>
              </a:ext>
            </a:extLst>
          </p:cNvPr>
          <p:cNvSpPr>
            <a:spLocks noGrp="1"/>
          </p:cNvSpPr>
          <p:nvPr>
            <p:ph type="title"/>
          </p:nvPr>
        </p:nvSpPr>
        <p:spPr/>
        <p:txBody>
          <a:bodyPr>
            <a:normAutofit/>
          </a:bodyPr>
          <a:lstStyle/>
          <a:p>
            <a:r>
              <a:rPr lang="en-US" sz="2800" b="1" dirty="0">
                <a:latin typeface="+mn-lt"/>
              </a:rPr>
              <a:t>Sentiment Analysis Approaches</a:t>
            </a:r>
            <a:endParaRPr lang="en-US" sz="2800" dirty="0"/>
          </a:p>
        </p:txBody>
      </p:sp>
      <p:pic>
        <p:nvPicPr>
          <p:cNvPr id="5" name="Content Placeholder 4" descr="A diagram of a machine learning&#10;&#10;Description automatically generated">
            <a:extLst>
              <a:ext uri="{FF2B5EF4-FFF2-40B4-BE49-F238E27FC236}">
                <a16:creationId xmlns:a16="http://schemas.microsoft.com/office/drawing/2014/main" xmlns="" id="{2AE26D7E-A741-C69B-B7E2-2DC12595862A}"/>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867608" y="1561241"/>
            <a:ext cx="4468152" cy="4351338"/>
          </a:xfrm>
        </p:spPr>
      </p:pic>
    </p:spTree>
    <p:extLst>
      <p:ext uri="{BB962C8B-B14F-4D97-AF65-F5344CB8AC3E}">
        <p14:creationId xmlns:p14="http://schemas.microsoft.com/office/powerpoint/2010/main" xmlns="" val="350071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4A0182-2C7C-DB2F-5595-45287FEDF0D6}"/>
              </a:ext>
            </a:extLst>
          </p:cNvPr>
          <p:cNvSpPr>
            <a:spLocks noGrp="1"/>
          </p:cNvSpPr>
          <p:nvPr>
            <p:ph type="title"/>
          </p:nvPr>
        </p:nvSpPr>
        <p:spPr>
          <a:xfrm>
            <a:off x="838200" y="365125"/>
            <a:ext cx="10515600" cy="791871"/>
          </a:xfrm>
        </p:spPr>
        <p:txBody>
          <a:bodyPr>
            <a:normAutofit/>
          </a:bodyPr>
          <a:lstStyle/>
          <a:p>
            <a:r>
              <a:rPr lang="en-US" sz="2800" b="1" dirty="0">
                <a:latin typeface="+mn-lt"/>
              </a:rPr>
              <a:t>3 Approaches:</a:t>
            </a:r>
          </a:p>
        </p:txBody>
      </p:sp>
      <p:sp>
        <p:nvSpPr>
          <p:cNvPr id="3" name="Content Placeholder 2">
            <a:extLst>
              <a:ext uri="{FF2B5EF4-FFF2-40B4-BE49-F238E27FC236}">
                <a16:creationId xmlns:a16="http://schemas.microsoft.com/office/drawing/2014/main" xmlns="" id="{D7625B89-54D7-1597-E993-CB86EA2C2AEF}"/>
              </a:ext>
            </a:extLst>
          </p:cNvPr>
          <p:cNvSpPr>
            <a:spLocks noGrp="1"/>
          </p:cNvSpPr>
          <p:nvPr>
            <p:ph idx="1"/>
          </p:nvPr>
        </p:nvSpPr>
        <p:spPr>
          <a:xfrm>
            <a:off x="838200" y="1054359"/>
            <a:ext cx="10515600" cy="5691673"/>
          </a:xfrm>
        </p:spPr>
        <p:txBody>
          <a:bodyPr>
            <a:noAutofit/>
          </a:bodyPr>
          <a:lstStyle/>
          <a:p>
            <a:pPr marL="0" indent="0">
              <a:buNone/>
            </a:pPr>
            <a:r>
              <a:rPr lang="en-US" sz="2000" b="1" dirty="0"/>
              <a:t>Rule-based: </a:t>
            </a:r>
          </a:p>
          <a:p>
            <a:pPr marL="0" indent="0">
              <a:lnSpc>
                <a:spcPct val="120000"/>
              </a:lnSpc>
              <a:buNone/>
            </a:pPr>
            <a:r>
              <a:rPr lang="en-US" sz="2000" dirty="0"/>
              <a:t>                     The rule-based approach to sentiment analysis uses predefined lexicons containing words associated with various emotions. By assigning sentiment scores to these words, the software scans text calculates a cumulative score, and then compares it against predefined boundaries to determine whether the sentiment in the text is positive, negative, or neutral.</a:t>
            </a:r>
          </a:p>
          <a:p>
            <a:pPr marL="0" indent="0">
              <a:buNone/>
            </a:pPr>
            <a:r>
              <a:rPr lang="en-US" sz="2000" b="1" dirty="0"/>
              <a:t>Pros of Rule-Based Sentiment Analysis:</a:t>
            </a:r>
          </a:p>
          <a:p>
            <a:r>
              <a:rPr lang="en-US" sz="2000" dirty="0"/>
              <a:t>Easy to set up and implement.</a:t>
            </a:r>
          </a:p>
          <a:p>
            <a:r>
              <a:rPr lang="en-US" sz="2000" dirty="0"/>
              <a:t>Transparent and interpretable results.</a:t>
            </a:r>
          </a:p>
          <a:p>
            <a:r>
              <a:rPr lang="en-US" sz="2000" dirty="0"/>
              <a:t>Suitable for smaller projects and quick sentiment analysis tasks.</a:t>
            </a:r>
          </a:p>
          <a:p>
            <a:pPr marL="0" indent="0">
              <a:buNone/>
            </a:pPr>
            <a:r>
              <a:rPr lang="en-US" sz="2000" b="1" dirty="0"/>
              <a:t>Cons of Rule-Based Sentiment Analysis:</a:t>
            </a:r>
          </a:p>
          <a:p>
            <a:r>
              <a:rPr lang="en-US" sz="2000" dirty="0"/>
              <a:t>Difficult to scale and maintain, as lexicons need constant updates for new keywords.</a:t>
            </a:r>
          </a:p>
          <a:p>
            <a:r>
              <a:rPr lang="en-US" sz="2000" dirty="0"/>
              <a:t>May not be accurate when analyzing text influenced by diverse cultures and languages.</a:t>
            </a:r>
          </a:p>
          <a:p>
            <a:r>
              <a:rPr lang="en-US" sz="2000" dirty="0"/>
              <a:t>Limited in handling nuanced or complex sentiments.</a:t>
            </a:r>
          </a:p>
        </p:txBody>
      </p:sp>
    </p:spTree>
    <p:extLst>
      <p:ext uri="{BB962C8B-B14F-4D97-AF65-F5344CB8AC3E}">
        <p14:creationId xmlns:p14="http://schemas.microsoft.com/office/powerpoint/2010/main" xmlns="" val="335418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7F298-C2A9-B6E1-6D10-BEFCF54F3ED5}"/>
              </a:ext>
            </a:extLst>
          </p:cNvPr>
          <p:cNvSpPr>
            <a:spLocks noGrp="1"/>
          </p:cNvSpPr>
          <p:nvPr>
            <p:ph type="title"/>
          </p:nvPr>
        </p:nvSpPr>
        <p:spPr>
          <a:xfrm>
            <a:off x="838200" y="233266"/>
            <a:ext cx="10515600" cy="727788"/>
          </a:xfrm>
        </p:spPr>
        <p:txBody>
          <a:bodyPr>
            <a:normAutofit/>
          </a:bodyPr>
          <a:lstStyle/>
          <a:p>
            <a:r>
              <a:rPr lang="en-US" sz="2800" b="1" dirty="0"/>
              <a:t>VADER</a:t>
            </a:r>
            <a:r>
              <a:rPr lang="en-US" sz="2800" dirty="0"/>
              <a:t>(</a:t>
            </a:r>
            <a:r>
              <a:rPr lang="en-US" sz="2800" b="1" i="0" dirty="0">
                <a:solidFill>
                  <a:srgbClr val="333333"/>
                </a:solidFill>
                <a:effectLst/>
                <a:latin typeface="-apple-system"/>
              </a:rPr>
              <a:t>V</a:t>
            </a:r>
            <a:r>
              <a:rPr lang="en-US" sz="2800" i="0" dirty="0">
                <a:solidFill>
                  <a:srgbClr val="333333"/>
                </a:solidFill>
                <a:effectLst/>
                <a:latin typeface="-apple-system"/>
              </a:rPr>
              <a:t>alence </a:t>
            </a:r>
            <a:r>
              <a:rPr lang="en-US" sz="2800" b="1" i="0" dirty="0">
                <a:solidFill>
                  <a:srgbClr val="333333"/>
                </a:solidFill>
                <a:effectLst/>
                <a:latin typeface="-apple-system"/>
              </a:rPr>
              <a:t>A</a:t>
            </a:r>
            <a:r>
              <a:rPr lang="en-US" sz="2800" i="0" dirty="0">
                <a:solidFill>
                  <a:srgbClr val="333333"/>
                </a:solidFill>
                <a:effectLst/>
                <a:latin typeface="-apple-system"/>
              </a:rPr>
              <a:t>ware </a:t>
            </a:r>
            <a:r>
              <a:rPr lang="en-US" sz="2800" b="1" i="0" dirty="0">
                <a:solidFill>
                  <a:srgbClr val="333333"/>
                </a:solidFill>
                <a:effectLst/>
                <a:latin typeface="-apple-system"/>
              </a:rPr>
              <a:t>D</a:t>
            </a:r>
            <a:r>
              <a:rPr lang="en-US" sz="2800" i="0" dirty="0">
                <a:solidFill>
                  <a:srgbClr val="333333"/>
                </a:solidFill>
                <a:effectLst/>
                <a:latin typeface="-apple-system"/>
              </a:rPr>
              <a:t>ictionary and </a:t>
            </a:r>
            <a:r>
              <a:rPr lang="en-US" sz="2800" i="0" dirty="0" err="1">
                <a:solidFill>
                  <a:srgbClr val="333333"/>
                </a:solidFill>
                <a:effectLst/>
                <a:latin typeface="-apple-system"/>
              </a:rPr>
              <a:t>s</a:t>
            </a:r>
            <a:r>
              <a:rPr lang="en-US" sz="2800" b="1" i="0" dirty="0" err="1">
                <a:solidFill>
                  <a:srgbClr val="333333"/>
                </a:solidFill>
                <a:effectLst/>
                <a:latin typeface="-apple-system"/>
              </a:rPr>
              <a:t>E</a:t>
            </a:r>
            <a:r>
              <a:rPr lang="en-US" sz="2800" i="0" dirty="0" err="1">
                <a:solidFill>
                  <a:srgbClr val="333333"/>
                </a:solidFill>
                <a:effectLst/>
                <a:latin typeface="-apple-system"/>
              </a:rPr>
              <a:t>ntiment</a:t>
            </a:r>
            <a:r>
              <a:rPr lang="en-US" sz="2800" i="0" dirty="0">
                <a:solidFill>
                  <a:srgbClr val="333333"/>
                </a:solidFill>
                <a:effectLst/>
                <a:latin typeface="-apple-system"/>
              </a:rPr>
              <a:t> </a:t>
            </a:r>
            <a:r>
              <a:rPr lang="en-US" sz="2800" b="1" i="0" dirty="0">
                <a:solidFill>
                  <a:srgbClr val="333333"/>
                </a:solidFill>
                <a:effectLst/>
                <a:latin typeface="-apple-system"/>
              </a:rPr>
              <a:t>R</a:t>
            </a:r>
            <a:r>
              <a:rPr lang="en-US" sz="2800" i="0" dirty="0">
                <a:solidFill>
                  <a:srgbClr val="333333"/>
                </a:solidFill>
                <a:effectLst/>
                <a:latin typeface="-apple-system"/>
              </a:rPr>
              <a:t>easoner)</a:t>
            </a:r>
            <a:endParaRPr lang="en-US" sz="2800" dirty="0"/>
          </a:p>
        </p:txBody>
      </p:sp>
      <p:sp>
        <p:nvSpPr>
          <p:cNvPr id="3" name="Content Placeholder 2">
            <a:extLst>
              <a:ext uri="{FF2B5EF4-FFF2-40B4-BE49-F238E27FC236}">
                <a16:creationId xmlns:a16="http://schemas.microsoft.com/office/drawing/2014/main" xmlns="" id="{F764326C-D1D4-4EFE-6E64-8EC407A93328}"/>
              </a:ext>
            </a:extLst>
          </p:cNvPr>
          <p:cNvSpPr>
            <a:spLocks noGrp="1"/>
          </p:cNvSpPr>
          <p:nvPr>
            <p:ph idx="1"/>
          </p:nvPr>
        </p:nvSpPr>
        <p:spPr>
          <a:xfrm>
            <a:off x="838200" y="1147665"/>
            <a:ext cx="10515600" cy="5635690"/>
          </a:xfrm>
        </p:spPr>
        <p:txBody>
          <a:bodyPr>
            <a:normAutofit/>
          </a:bodyPr>
          <a:lstStyle/>
          <a:p>
            <a:r>
              <a:rPr lang="en-US" sz="2000" dirty="0"/>
              <a:t>VADER is tailored for analyzing sentiment in social media text, where sentiment expression is unique. </a:t>
            </a:r>
          </a:p>
          <a:p>
            <a:r>
              <a:rPr lang="en-US" sz="2000" dirty="0"/>
              <a:t>It determines sentiment by referencing a lexicon with words rated on a scale of -4 to 4. The lexicon was built by having individuals rate thousands of words, and you can explore it on GitHub(https://github.com/cjhutto/vaderSentiment).</a:t>
            </a:r>
          </a:p>
          <a:p>
            <a:r>
              <a:rPr lang="en-US" sz="2000" dirty="0"/>
              <a:t> Each entry in the lexicon includes a word, its mean rating, standard deviation, and individual human ratings.</a:t>
            </a:r>
          </a:p>
          <a:p>
            <a:r>
              <a:rPr lang="en-US" sz="2000" dirty="0"/>
              <a:t>Also, in addition to lexicon VADER calculates the scores by using 5 simple rules.</a:t>
            </a:r>
          </a:p>
          <a:p>
            <a:pPr>
              <a:buFont typeface="+mj-lt"/>
              <a:buAutoNum type="arabicPeriod"/>
            </a:pPr>
            <a:r>
              <a:rPr lang="en-US" sz="1400" dirty="0"/>
              <a:t>If there’s punctuation, especially exclamation points, the sentiment intensity should be increased (e.g., “Mochi ice cream is bliss” 👍 vs “Mochi ice cream is bliss!!!” 👍👍👍 )</a:t>
            </a:r>
          </a:p>
          <a:p>
            <a:pPr>
              <a:buFont typeface="+mj-lt"/>
              <a:buAutoNum type="arabicPeriod"/>
            </a:pPr>
            <a:r>
              <a:rPr lang="en-US" sz="1400" dirty="0"/>
              <a:t>If there’s capitalization, especially all caps, the sentiment intensity should be increased (e.g., “Mochi ice cream is bliss” 👍 vs “Mochi ice cream is BLISS” 👍👍👍 )</a:t>
            </a:r>
          </a:p>
          <a:p>
            <a:pPr>
              <a:buFont typeface="+mj-lt"/>
              <a:buAutoNum type="arabicPeriod"/>
            </a:pPr>
            <a:r>
              <a:rPr lang="en-US" sz="1400" dirty="0"/>
              <a:t>If there are words like “extremely” or “absolutely”, the sentiment should be increased (“Mochi ice cream is good” 👍 vs “Mochi ice cream is extremely good” 👍👍👍 )</a:t>
            </a:r>
          </a:p>
          <a:p>
            <a:pPr>
              <a:buFont typeface="+mj-lt"/>
              <a:buAutoNum type="arabicPeriod"/>
            </a:pPr>
            <a:r>
              <a:rPr lang="en-US" sz="1400" dirty="0"/>
              <a:t>If there’s a “but” in a sentence, the polarity of the sentiment should shift, and the sentiment that follows the “but” should be prioritized (e.g., “Mochi ice cream is nice” 👍 vs “Mochi ice cream is nice, but it’s a little blah” 👎 )</a:t>
            </a:r>
          </a:p>
          <a:p>
            <a:pPr>
              <a:buFont typeface="+mj-lt"/>
              <a:buAutoNum type="arabicPeriod"/>
            </a:pPr>
            <a:r>
              <a:rPr lang="en-US" sz="1400" dirty="0"/>
              <a:t>If there’s a negation before an important word, the sentiment polarity should be flipped (“Mochi ice cream is my favorite” 👍 vs “Mochi ice cream is not my favorite” 👎 )</a:t>
            </a:r>
          </a:p>
        </p:txBody>
      </p:sp>
    </p:spTree>
    <p:extLst>
      <p:ext uri="{BB962C8B-B14F-4D97-AF65-F5344CB8AC3E}">
        <p14:creationId xmlns:p14="http://schemas.microsoft.com/office/powerpoint/2010/main" xmlns="" val="202084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CF110B-C87E-8F74-90FB-6BA2607488EB}"/>
              </a:ext>
            </a:extLst>
          </p:cNvPr>
          <p:cNvSpPr>
            <a:spLocks noGrp="1"/>
          </p:cNvSpPr>
          <p:nvPr>
            <p:ph type="title"/>
          </p:nvPr>
        </p:nvSpPr>
        <p:spPr>
          <a:xfrm>
            <a:off x="838200" y="365126"/>
            <a:ext cx="10515600" cy="866516"/>
          </a:xfrm>
        </p:spPr>
        <p:txBody>
          <a:bodyPr>
            <a:normAutofit/>
          </a:bodyPr>
          <a:lstStyle/>
          <a:p>
            <a:r>
              <a:rPr lang="en-US" sz="2800" b="1" dirty="0">
                <a:latin typeface="+mn-lt"/>
              </a:rPr>
              <a:t>Drawback: </a:t>
            </a:r>
            <a:r>
              <a:rPr lang="it-IT" sz="1100" dirty="0"/>
              <a:t>norm_score = score/math.sqrt((score*score) + alpha) </a:t>
            </a:r>
            <a:endParaRPr lang="en-US" sz="2800" b="1" dirty="0">
              <a:latin typeface="+mn-lt"/>
            </a:endParaRPr>
          </a:p>
        </p:txBody>
      </p:sp>
      <p:sp>
        <p:nvSpPr>
          <p:cNvPr id="3" name="Content Placeholder 2">
            <a:extLst>
              <a:ext uri="{FF2B5EF4-FFF2-40B4-BE49-F238E27FC236}">
                <a16:creationId xmlns:a16="http://schemas.microsoft.com/office/drawing/2014/main" xmlns="" id="{6108E6E1-6F9A-EE69-240A-0598FC3DC688}"/>
              </a:ext>
            </a:extLst>
          </p:cNvPr>
          <p:cNvSpPr>
            <a:spLocks noGrp="1"/>
          </p:cNvSpPr>
          <p:nvPr>
            <p:ph sz="half" idx="1"/>
          </p:nvPr>
        </p:nvSpPr>
        <p:spPr>
          <a:xfrm>
            <a:off x="838200" y="1474237"/>
            <a:ext cx="5181600" cy="4702726"/>
          </a:xfrm>
        </p:spPr>
        <p:txBody>
          <a:bodyPr>
            <a:normAutofit/>
          </a:bodyPr>
          <a:lstStyle/>
          <a:p>
            <a:pPr marL="0" indent="0">
              <a:buNone/>
            </a:pPr>
            <a:r>
              <a:rPr lang="en-US" sz="2000" dirty="0"/>
              <a:t>'I like the Marvel movies’ </a:t>
            </a:r>
          </a:p>
          <a:p>
            <a:pPr marL="0" indent="0">
              <a:buNone/>
            </a:pPr>
            <a:r>
              <a:rPr lang="en-US" sz="2000" dirty="0"/>
              <a:t>🙁 Negative Sentiment: 0.0 </a:t>
            </a:r>
          </a:p>
          <a:p>
            <a:pPr marL="0" indent="0">
              <a:buNone/>
            </a:pPr>
            <a:r>
              <a:rPr lang="en-US" sz="2000" dirty="0"/>
              <a:t>😐 Neutral Sentiment: 0.361 </a:t>
            </a:r>
          </a:p>
          <a:p>
            <a:pPr marL="0" indent="0">
              <a:buNone/>
            </a:pPr>
            <a:r>
              <a:rPr lang="en-US" sz="2000" dirty="0"/>
              <a:t>😀 Positive Sentiment: 0.639 </a:t>
            </a:r>
          </a:p>
          <a:p>
            <a:pPr marL="0" indent="0">
              <a:buNone/>
            </a:pPr>
            <a:r>
              <a:rPr lang="en-US" sz="2000" dirty="0"/>
              <a:t>✨ Compound Sentiment: 0.6486 </a:t>
            </a:r>
          </a:p>
          <a:p>
            <a:pPr marL="0" indent="0">
              <a:buNone/>
            </a:pPr>
            <a:r>
              <a:rPr lang="en-US" sz="2000" dirty="0"/>
              <a:t>--- </a:t>
            </a:r>
          </a:p>
          <a:p>
            <a:pPr marL="0" indent="0">
              <a:buNone/>
            </a:pPr>
            <a:r>
              <a:rPr lang="en-US" sz="2000" dirty="0"/>
              <a:t>'I don't like the Marvel movies' </a:t>
            </a:r>
          </a:p>
          <a:p>
            <a:pPr marL="0" indent="0">
              <a:buNone/>
            </a:pPr>
            <a:r>
              <a:rPr lang="en-US" sz="2000" dirty="0"/>
              <a:t>🙁 Negative Sentiment: 0.526   </a:t>
            </a:r>
          </a:p>
          <a:p>
            <a:pPr marL="0" indent="0">
              <a:buNone/>
            </a:pPr>
            <a:r>
              <a:rPr lang="en-US" sz="2000" dirty="0"/>
              <a:t>😐 Neutral Sentiment: 0.474 </a:t>
            </a:r>
          </a:p>
          <a:p>
            <a:pPr marL="0" indent="0">
              <a:buNone/>
            </a:pPr>
            <a:r>
              <a:rPr lang="en-US" sz="2000" dirty="0"/>
              <a:t>😀 Positive Sentiment: 0.0 </a:t>
            </a:r>
          </a:p>
          <a:p>
            <a:pPr marL="0" indent="0">
              <a:buNone/>
            </a:pPr>
            <a:r>
              <a:rPr lang="en-US" sz="2000" dirty="0"/>
              <a:t>✨ Compound Sentiment: -0.5334 </a:t>
            </a:r>
          </a:p>
        </p:txBody>
      </p:sp>
      <p:sp>
        <p:nvSpPr>
          <p:cNvPr id="4" name="Content Placeholder 3">
            <a:extLst>
              <a:ext uri="{FF2B5EF4-FFF2-40B4-BE49-F238E27FC236}">
                <a16:creationId xmlns:a16="http://schemas.microsoft.com/office/drawing/2014/main" xmlns="" id="{E66D7970-077D-2FBD-37DD-A1196513EFBF}"/>
              </a:ext>
            </a:extLst>
          </p:cNvPr>
          <p:cNvSpPr>
            <a:spLocks noGrp="1"/>
          </p:cNvSpPr>
          <p:nvPr>
            <p:ph sz="half" idx="2"/>
          </p:nvPr>
        </p:nvSpPr>
        <p:spPr>
          <a:xfrm>
            <a:off x="6172200" y="1474237"/>
            <a:ext cx="5181600" cy="4702726"/>
          </a:xfrm>
        </p:spPr>
        <p:txBody>
          <a:bodyPr>
            <a:normAutofit/>
          </a:bodyPr>
          <a:lstStyle/>
          <a:p>
            <a:pPr marL="0" indent="0">
              <a:buNone/>
            </a:pPr>
            <a:r>
              <a:rPr lang="en-US" sz="2000" dirty="0"/>
              <a:t>'I despise the Marvel movies with every fiber of my being' </a:t>
            </a:r>
          </a:p>
          <a:p>
            <a:pPr marL="0" indent="0">
              <a:buNone/>
            </a:pPr>
            <a:r>
              <a:rPr lang="en-US" sz="2000" dirty="0"/>
              <a:t>🙁 Negative Sentiment: 0.169  </a:t>
            </a:r>
          </a:p>
          <a:p>
            <a:pPr marL="0" indent="0">
              <a:buNone/>
            </a:pPr>
            <a:r>
              <a:rPr lang="en-US" sz="2000" dirty="0"/>
              <a:t>😐 Neutral Sentiment: 0.634 </a:t>
            </a:r>
          </a:p>
          <a:p>
            <a:pPr marL="0" indent="0">
              <a:buNone/>
            </a:pPr>
            <a:r>
              <a:rPr lang="en-US" sz="2000" dirty="0"/>
              <a:t>😀 Positive Sentiment: 0.197 </a:t>
            </a:r>
          </a:p>
          <a:p>
            <a:pPr marL="0" indent="0">
              <a:buNone/>
            </a:pPr>
            <a:r>
              <a:rPr lang="en-US" sz="2000" dirty="0"/>
              <a:t>✨ Compound Sentiment: 0.1027 </a:t>
            </a:r>
          </a:p>
          <a:p>
            <a:pPr marL="0" indent="0">
              <a:buNone/>
            </a:pPr>
            <a:r>
              <a:rPr lang="en-US" sz="2000" dirty="0"/>
              <a:t>--- </a:t>
            </a:r>
          </a:p>
          <a:p>
            <a:pPr marL="0" indent="0">
              <a:buNone/>
            </a:pPr>
            <a:r>
              <a:rPr lang="en-US" sz="2000" dirty="0"/>
              <a:t>'I don't *not* live the Marvel movies' </a:t>
            </a:r>
          </a:p>
          <a:p>
            <a:pPr marL="0" indent="0">
              <a:buNone/>
            </a:pPr>
            <a:r>
              <a:rPr lang="en-US" sz="2000" dirty="0"/>
              <a:t>🙁 Negative Sentiment: 0.28 </a:t>
            </a:r>
          </a:p>
          <a:p>
            <a:pPr marL="0" indent="0">
              <a:buNone/>
            </a:pPr>
            <a:r>
              <a:rPr lang="en-US" sz="2000" dirty="0"/>
              <a:t>😐 Neutral Sentiment: 0.72 </a:t>
            </a:r>
          </a:p>
          <a:p>
            <a:pPr marL="0" indent="0">
              <a:buNone/>
            </a:pPr>
            <a:r>
              <a:rPr lang="en-US" sz="2000" dirty="0"/>
              <a:t>😀 Positive Sentiment: 0.0 </a:t>
            </a:r>
          </a:p>
          <a:p>
            <a:pPr marL="0" indent="0">
              <a:buNone/>
            </a:pPr>
            <a:r>
              <a:rPr lang="en-US" sz="2000" dirty="0"/>
              <a:t>✨ Compound Sentiment: -0.3252 </a:t>
            </a:r>
          </a:p>
          <a:p>
            <a:endParaRPr lang="en-US" sz="2000" dirty="0"/>
          </a:p>
        </p:txBody>
      </p:sp>
    </p:spTree>
    <p:extLst>
      <p:ext uri="{BB962C8B-B14F-4D97-AF65-F5344CB8AC3E}">
        <p14:creationId xmlns:p14="http://schemas.microsoft.com/office/powerpoint/2010/main" xmlns="" val="164516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B5B1F57-D71E-D49A-37E1-C3EBF2D514B6}"/>
              </a:ext>
            </a:extLst>
          </p:cNvPr>
          <p:cNvSpPr>
            <a:spLocks noGrp="1"/>
          </p:cNvSpPr>
          <p:nvPr>
            <p:ph idx="1"/>
          </p:nvPr>
        </p:nvSpPr>
        <p:spPr>
          <a:xfrm>
            <a:off x="838199" y="307910"/>
            <a:ext cx="10731759" cy="6447453"/>
          </a:xfrm>
        </p:spPr>
        <p:txBody>
          <a:bodyPr>
            <a:noAutofit/>
          </a:bodyPr>
          <a:lstStyle/>
          <a:p>
            <a:pPr marL="0" indent="0">
              <a:lnSpc>
                <a:spcPct val="100000"/>
              </a:lnSpc>
              <a:buNone/>
            </a:pPr>
            <a:r>
              <a:rPr lang="en-US" sz="2000" b="1" dirty="0"/>
              <a:t>Machine Learning Based:</a:t>
            </a:r>
          </a:p>
          <a:p>
            <a:pPr marL="0" indent="0">
              <a:lnSpc>
                <a:spcPct val="100000"/>
              </a:lnSpc>
              <a:buNone/>
            </a:pPr>
            <a:r>
              <a:rPr lang="en-US" sz="2000" dirty="0"/>
              <a:t>                                The Machine Learning (ML) approach for sentiment analysis utilizes algorithms like neural networks and deep learning to enable software to recognize emotional sentiment in text. This involves creating a sentiment analysis model and training it on extensive datasets. </a:t>
            </a:r>
          </a:p>
          <a:p>
            <a:pPr marL="0" indent="0">
              <a:lnSpc>
                <a:spcPct val="100000"/>
              </a:lnSpc>
              <a:buNone/>
            </a:pPr>
            <a:r>
              <a:rPr lang="en-US" sz="2000" b="1" dirty="0"/>
              <a:t>Pros of ML Sentiment Analysis:</a:t>
            </a:r>
          </a:p>
          <a:p>
            <a:pPr>
              <a:lnSpc>
                <a:spcPct val="100000"/>
              </a:lnSpc>
            </a:pPr>
            <a:r>
              <a:rPr lang="en-US" sz="2000" dirty="0"/>
              <a:t>Accurately processes a wide range of text data.</a:t>
            </a:r>
          </a:p>
          <a:p>
            <a:pPr>
              <a:lnSpc>
                <a:spcPct val="100000"/>
              </a:lnSpc>
            </a:pPr>
            <a:r>
              <a:rPr lang="en-US" sz="2000" dirty="0"/>
              <a:t>High accuracy when trained with sufficient examples.</a:t>
            </a:r>
          </a:p>
          <a:p>
            <a:pPr marL="0" indent="0">
              <a:lnSpc>
                <a:spcPct val="100000"/>
              </a:lnSpc>
              <a:buNone/>
            </a:pPr>
            <a:r>
              <a:rPr lang="en-US" sz="2000" b="1" dirty="0"/>
              <a:t>Cons of ML Sentiment Analysis:</a:t>
            </a:r>
          </a:p>
          <a:p>
            <a:pPr>
              <a:lnSpc>
                <a:spcPct val="100000"/>
              </a:lnSpc>
            </a:pPr>
            <a:r>
              <a:rPr lang="en-US" sz="2000" dirty="0"/>
              <a:t>Model specificity: Requires retraining for different business areas, e.g., marketing data vs. social media monitoring.</a:t>
            </a:r>
          </a:p>
          <a:p>
            <a:pPr marL="0" indent="0">
              <a:lnSpc>
                <a:spcPct val="100000"/>
              </a:lnSpc>
              <a:buNone/>
            </a:pPr>
            <a:r>
              <a:rPr lang="en-US" sz="2000" b="1" dirty="0"/>
              <a:t>Hybrid Based:</a:t>
            </a:r>
          </a:p>
          <a:p>
            <a:pPr marL="0" indent="0">
              <a:lnSpc>
                <a:spcPct val="100000"/>
              </a:lnSpc>
              <a:buNone/>
            </a:pPr>
            <a:r>
              <a:rPr lang="en-US" sz="2000" dirty="0"/>
              <a:t>                           Hybrid sentiment analysis combines the strengths of both ML and rule-based approaches to enhance accuracy and speed in understanding the contextual intent of text. It optimizes performance by leveraging features from both methods. </a:t>
            </a:r>
          </a:p>
          <a:p>
            <a:pPr>
              <a:lnSpc>
                <a:spcPct val="100000"/>
              </a:lnSpc>
            </a:pPr>
            <a:r>
              <a:rPr lang="en-US" sz="2000" dirty="0"/>
              <a:t>However, integrating these two distinct systems requires a significant investment of time and technical resources.</a:t>
            </a:r>
          </a:p>
          <a:p>
            <a:pPr marL="0" indent="0">
              <a:lnSpc>
                <a:spcPct val="100000"/>
              </a:lnSpc>
              <a:buNone/>
            </a:pPr>
            <a:endParaRPr lang="en-US" sz="2000" dirty="0"/>
          </a:p>
        </p:txBody>
      </p:sp>
    </p:spTree>
    <p:extLst>
      <p:ext uri="{BB962C8B-B14F-4D97-AF65-F5344CB8AC3E}">
        <p14:creationId xmlns:p14="http://schemas.microsoft.com/office/powerpoint/2010/main" xmlns="" val="497382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9E37D-B994-83F7-4CDE-24481C7CD5FB}"/>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xmlns="" id="{73BC91E7-3794-27AC-612C-F4340643C0AE}"/>
              </a:ext>
            </a:extLst>
          </p:cNvPr>
          <p:cNvSpPr>
            <a:spLocks noGrp="1"/>
          </p:cNvSpPr>
          <p:nvPr>
            <p:ph idx="1"/>
          </p:nvPr>
        </p:nvSpPr>
        <p:spPr>
          <a:xfrm>
            <a:off x="606489" y="1287624"/>
            <a:ext cx="11271379" cy="5402425"/>
          </a:xfrm>
        </p:spPr>
        <p:txBody>
          <a:bodyPr>
            <a:normAutofit/>
          </a:bodyPr>
          <a:lstStyle/>
          <a:p>
            <a:r>
              <a:rPr lang="en-US" sz="2000" dirty="0" smtClean="0"/>
              <a:t>A widely used supervised machine learning algorithm approach handles both classification and regression problems.</a:t>
            </a:r>
          </a:p>
          <a:p>
            <a:r>
              <a:rPr lang="en-US" sz="2000" dirty="0" smtClean="0"/>
              <a:t>It combines the output of multiple decision trees to reach a single result. The greater the number of trees in a random forest algorithm, the higher its accuracy and problem solving ability.</a:t>
            </a:r>
          </a:p>
          <a:p>
            <a:r>
              <a:rPr lang="en-US" sz="2000" dirty="0" smtClean="0"/>
              <a:t>It uses a Ensemble learning technique, where predictions are made using collection of models rather than individual model.</a:t>
            </a:r>
          </a:p>
          <a:p>
            <a:pPr>
              <a:buNone/>
            </a:pPr>
            <a:r>
              <a:rPr lang="en-US" sz="2000" dirty="0" smtClean="0"/>
              <a:t>Advantages of Random Forest :</a:t>
            </a:r>
          </a:p>
          <a:p>
            <a:r>
              <a:rPr lang="en-US" sz="2000" dirty="0" smtClean="0"/>
              <a:t>It is highly stable and performs well even if the data contains null values.</a:t>
            </a:r>
          </a:p>
          <a:p>
            <a:r>
              <a:rPr lang="en-US" sz="2000" dirty="0" smtClean="0"/>
              <a:t>Solves the problem of </a:t>
            </a:r>
            <a:r>
              <a:rPr lang="en-US" sz="2000" dirty="0" err="1" smtClean="0"/>
              <a:t>overfitting</a:t>
            </a:r>
            <a:endParaRPr lang="en-US" sz="2000" dirty="0" smtClean="0"/>
          </a:p>
          <a:p>
            <a:r>
              <a:rPr lang="en-US" sz="2000" dirty="0" smtClean="0"/>
              <a:t>Performs better for classification and regression tasks</a:t>
            </a:r>
          </a:p>
          <a:p>
            <a:pPr>
              <a:buNone/>
            </a:pPr>
            <a:r>
              <a:rPr lang="en-US" sz="2000" dirty="0" smtClean="0"/>
              <a:t>Disadvantages of Random Forest:</a:t>
            </a:r>
          </a:p>
          <a:p>
            <a:r>
              <a:rPr lang="en-US" sz="2000" dirty="0" smtClean="0"/>
              <a:t>It is highly complex than decision tree, </a:t>
            </a:r>
            <a:r>
              <a:rPr lang="en-US" sz="2000" dirty="0" smtClean="0"/>
              <a:t>where decisions can be made </a:t>
            </a:r>
            <a:r>
              <a:rPr lang="en-US" sz="2000" dirty="0" smtClean="0"/>
              <a:t>by following the path of the tree.</a:t>
            </a:r>
          </a:p>
          <a:p>
            <a:r>
              <a:rPr lang="en-US" sz="2000" dirty="0" smtClean="0"/>
              <a:t>Training time is more than other models due to its complexity.</a:t>
            </a:r>
          </a:p>
          <a:p>
            <a:r>
              <a:rPr lang="en-US" sz="2000" dirty="0" smtClean="0"/>
              <a:t>The exact data might not be identified due to some missing patterns.</a:t>
            </a:r>
          </a:p>
          <a:p>
            <a:pPr>
              <a:buNone/>
            </a:pPr>
            <a:endParaRPr lang="en-US" sz="2000" dirty="0" smtClean="0"/>
          </a:p>
          <a:p>
            <a:pPr>
              <a:buNone/>
            </a:pPr>
            <a:endParaRPr lang="en-US" sz="2000" dirty="0" smtClean="0"/>
          </a:p>
          <a:p>
            <a:endParaRPr lang="en-US" sz="2000" dirty="0"/>
          </a:p>
        </p:txBody>
      </p:sp>
    </p:spTree>
    <p:extLst>
      <p:ext uri="{BB962C8B-B14F-4D97-AF65-F5344CB8AC3E}">
        <p14:creationId xmlns:p14="http://schemas.microsoft.com/office/powerpoint/2010/main" xmlns="" val="196494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F5F82F263DC84194E3E0D90C41B91C" ma:contentTypeVersion="7" ma:contentTypeDescription="Create a new document." ma:contentTypeScope="" ma:versionID="9201aa5e9e6a833e618f36e23a1585ae">
  <xsd:schema xmlns:xsd="http://www.w3.org/2001/XMLSchema" xmlns:xs="http://www.w3.org/2001/XMLSchema" xmlns:p="http://schemas.microsoft.com/office/2006/metadata/properties" xmlns:ns3="f772e1e4-cf93-4361-a9b7-3a9bc3930843" xmlns:ns4="79c90234-0abb-4d03-8d37-916360ab4468" targetNamespace="http://schemas.microsoft.com/office/2006/metadata/properties" ma:root="true" ma:fieldsID="08abd8ab548e107d95475cc8485192e9" ns3:_="" ns4:_="">
    <xsd:import namespace="f772e1e4-cf93-4361-a9b7-3a9bc3930843"/>
    <xsd:import namespace="79c90234-0abb-4d03-8d37-916360ab446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72e1e4-cf93-4361-a9b7-3a9bc39308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c90234-0abb-4d03-8d37-916360ab44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E4AE1C-56E0-44A4-9686-84FBF64741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72e1e4-cf93-4361-a9b7-3a9bc3930843"/>
    <ds:schemaRef ds:uri="79c90234-0abb-4d03-8d37-916360ab44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D8471E-1622-4453-A3A5-E778B16464FC}">
  <ds:schemaRefs>
    <ds:schemaRef ds:uri="http://schemas.microsoft.com/sharepoint/v3/contenttype/forms"/>
  </ds:schemaRefs>
</ds:datastoreItem>
</file>

<file path=customXml/itemProps3.xml><?xml version="1.0" encoding="utf-8"?>
<ds:datastoreItem xmlns:ds="http://schemas.openxmlformats.org/officeDocument/2006/customXml" ds:itemID="{06415CD2-EEA8-4B6B-8072-DA8EFB0CEE1C}">
  <ds:schemaRefs>
    <ds:schemaRef ds:uri="http://purl.org/dc/terms/"/>
    <ds:schemaRef ds:uri="http://schemas.microsoft.com/office/2006/documentManagement/types"/>
    <ds:schemaRef ds:uri="f772e1e4-cf93-4361-a9b7-3a9bc3930843"/>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 ds:uri="http://purl.org/dc/elements/1.1/"/>
    <ds:schemaRef ds:uri="79c90234-0abb-4d03-8d37-916360ab4468"/>
  </ds:schemaRefs>
</ds:datastoreItem>
</file>

<file path=docProps/app.xml><?xml version="1.0" encoding="utf-8"?>
<Properties xmlns="http://schemas.openxmlformats.org/officeDocument/2006/extended-properties" xmlns:vt="http://schemas.openxmlformats.org/officeDocument/2006/docPropsVTypes">
  <TotalTime>403</TotalTime>
  <Words>1093</Words>
  <Application>Microsoft Office PowerPoint</Application>
  <PresentationFormat>Custom</PresentationFormat>
  <Paragraphs>98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Sentiment Analysis</vt:lpstr>
      <vt:lpstr>Introduction to Sentiment Analysis</vt:lpstr>
      <vt:lpstr>Data Preprocessing</vt:lpstr>
      <vt:lpstr>Sentiment Analysis Approaches</vt:lpstr>
      <vt:lpstr>3 Approaches:</vt:lpstr>
      <vt:lpstr>VADER(Valence Aware Dictionary and sEntiment Reasoner)</vt:lpstr>
      <vt:lpstr>Drawback: norm_score = score/math.sqrt((score*score) + alpha) </vt:lpstr>
      <vt:lpstr>Slide 8</vt:lpstr>
      <vt:lpstr>Random Forest</vt:lpstr>
      <vt:lpstr>Key takeaways:</vt:lpstr>
      <vt:lpstr>References:</vt:lpstr>
      <vt:lpstr>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Asha Latha Nama</dc:creator>
  <cp:lastModifiedBy>Harshini Badam</cp:lastModifiedBy>
  <cp:revision>4</cp:revision>
  <dcterms:created xsi:type="dcterms:W3CDTF">2023-10-26T01:22:36Z</dcterms:created>
  <dcterms:modified xsi:type="dcterms:W3CDTF">2023-10-26T08:09:36Z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0x0101003BF5F82F263DC84194E3E0D90C41B91C</vt:lpwstr>
  </property>
</Properties>
</file>