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4" r:id="rId7"/>
    <p:sldId id="265" r:id="rId8"/>
    <p:sldId id="266"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07CA3A-33D4-4EB5-A47B-21D533110C6D}" v="2" dt="2022-12-07T05:29:13.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ni Badam" userId="6677b719-78f1-43c6-a527-4b1f7ab31abd" providerId="ADAL" clId="{E207CA3A-33D4-4EB5-A47B-21D533110C6D}"/>
    <pc:docChg chg="addSld delSld modSld">
      <pc:chgData name="Harshini Badam" userId="6677b719-78f1-43c6-a527-4b1f7ab31abd" providerId="ADAL" clId="{E207CA3A-33D4-4EB5-A47B-21D533110C6D}" dt="2022-12-07T05:37:12.958" v="122" actId="255"/>
      <pc:docMkLst>
        <pc:docMk/>
      </pc:docMkLst>
      <pc:sldChg chg="modSp mod">
        <pc:chgData name="Harshini Badam" userId="6677b719-78f1-43c6-a527-4b1f7ab31abd" providerId="ADAL" clId="{E207CA3A-33D4-4EB5-A47B-21D533110C6D}" dt="2022-12-07T05:37:12.958" v="122" actId="255"/>
        <pc:sldMkLst>
          <pc:docMk/>
          <pc:sldMk cId="624371532" sldId="256"/>
        </pc:sldMkLst>
        <pc:spChg chg="mod">
          <ac:chgData name="Harshini Badam" userId="6677b719-78f1-43c6-a527-4b1f7ab31abd" providerId="ADAL" clId="{E207CA3A-33D4-4EB5-A47B-21D533110C6D}" dt="2022-12-07T05:37:12.958" v="122" actId="255"/>
          <ac:spMkLst>
            <pc:docMk/>
            <pc:sldMk cId="624371532" sldId="256"/>
            <ac:spMk id="2" creationId="{15CC331C-4F30-3A64-0A5F-90C744A5F35A}"/>
          </ac:spMkLst>
        </pc:spChg>
        <pc:spChg chg="mod">
          <ac:chgData name="Harshini Badam" userId="6677b719-78f1-43c6-a527-4b1f7ab31abd" providerId="ADAL" clId="{E207CA3A-33D4-4EB5-A47B-21D533110C6D}" dt="2022-12-07T05:36:51.466" v="119" actId="20577"/>
          <ac:spMkLst>
            <pc:docMk/>
            <pc:sldMk cId="624371532" sldId="256"/>
            <ac:spMk id="3" creationId="{03882BF3-00E2-2AF8-490F-583D207C4EE7}"/>
          </ac:spMkLst>
        </pc:spChg>
      </pc:sldChg>
      <pc:sldChg chg="modSp mod">
        <pc:chgData name="Harshini Badam" userId="6677b719-78f1-43c6-a527-4b1f7ab31abd" providerId="ADAL" clId="{E207CA3A-33D4-4EB5-A47B-21D533110C6D}" dt="2022-12-07T05:28:19.437" v="1" actId="20577"/>
        <pc:sldMkLst>
          <pc:docMk/>
          <pc:sldMk cId="4116846321" sldId="261"/>
        </pc:sldMkLst>
        <pc:spChg chg="mod">
          <ac:chgData name="Harshini Badam" userId="6677b719-78f1-43c6-a527-4b1f7ab31abd" providerId="ADAL" clId="{E207CA3A-33D4-4EB5-A47B-21D533110C6D}" dt="2022-12-07T05:28:19.437" v="1" actId="20577"/>
          <ac:spMkLst>
            <pc:docMk/>
            <pc:sldMk cId="4116846321" sldId="261"/>
            <ac:spMk id="3" creationId="{57D4168D-601F-1217-EDDC-31E62A1FDF55}"/>
          </ac:spMkLst>
        </pc:spChg>
      </pc:sldChg>
      <pc:sldChg chg="new del">
        <pc:chgData name="Harshini Badam" userId="6677b719-78f1-43c6-a527-4b1f7ab31abd" providerId="ADAL" clId="{E207CA3A-33D4-4EB5-A47B-21D533110C6D}" dt="2022-12-07T05:28:52.604" v="3" actId="47"/>
        <pc:sldMkLst>
          <pc:docMk/>
          <pc:sldMk cId="45069279" sldId="266"/>
        </pc:sldMkLst>
      </pc:sldChg>
      <pc:sldChg chg="addSp delSp modSp new mod">
        <pc:chgData name="Harshini Badam" userId="6677b719-78f1-43c6-a527-4b1f7ab31abd" providerId="ADAL" clId="{E207CA3A-33D4-4EB5-A47B-21D533110C6D}" dt="2022-12-07T05:29:31.082" v="35" actId="20577"/>
        <pc:sldMkLst>
          <pc:docMk/>
          <pc:sldMk cId="3256636581" sldId="266"/>
        </pc:sldMkLst>
        <pc:spChg chg="mod">
          <ac:chgData name="Harshini Badam" userId="6677b719-78f1-43c6-a527-4b1f7ab31abd" providerId="ADAL" clId="{E207CA3A-33D4-4EB5-A47B-21D533110C6D}" dt="2022-12-07T05:29:01.947" v="25" actId="20577"/>
          <ac:spMkLst>
            <pc:docMk/>
            <pc:sldMk cId="3256636581" sldId="266"/>
            <ac:spMk id="2" creationId="{FE0BC142-1038-4323-8C12-582E23AA1F62}"/>
          </ac:spMkLst>
        </pc:spChg>
        <pc:spChg chg="add del mod">
          <ac:chgData name="Harshini Badam" userId="6677b719-78f1-43c6-a527-4b1f7ab31abd" providerId="ADAL" clId="{E207CA3A-33D4-4EB5-A47B-21D533110C6D}" dt="2022-12-07T05:29:31.082" v="35" actId="20577"/>
          <ac:spMkLst>
            <pc:docMk/>
            <pc:sldMk cId="3256636581" sldId="266"/>
            <ac:spMk id="3" creationId="{3CB24C34-4222-42B6-93EC-14C33F90B683}"/>
          </ac:spMkLst>
        </pc:spChg>
        <pc:spChg chg="add del mod">
          <ac:chgData name="Harshini Badam" userId="6677b719-78f1-43c6-a527-4b1f7ab31abd" providerId="ADAL" clId="{E207CA3A-33D4-4EB5-A47B-21D533110C6D}" dt="2022-12-07T05:29:13.355" v="27"/>
          <ac:spMkLst>
            <pc:docMk/>
            <pc:sldMk cId="3256636581" sldId="266"/>
            <ac:spMk id="4" creationId="{9C3DDC0C-9993-40AB-8BA9-6AE0630F6E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B76B-EFD1-46BA-A37A-E510055BE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5C28F9-CD1F-40D6-8AA6-842ADF8A6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7BB866-C238-46D5-B25B-B24503B576D8}"/>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5" name="Footer Placeholder 4">
            <a:extLst>
              <a:ext uri="{FF2B5EF4-FFF2-40B4-BE49-F238E27FC236}">
                <a16:creationId xmlns:a16="http://schemas.microsoft.com/office/drawing/2014/main" id="{85123B54-6B00-439C-8BF0-CC55854EA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BB8BC-FC21-4FF7-9CB8-F8B346A9DA8A}"/>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287907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D73E-9E4C-486C-B2B3-EF5D058CF5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A93C8-254B-486D-9436-CFD6FFEB3E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79E46-CFAE-43C0-834F-B121B0783E3C}"/>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5" name="Footer Placeholder 4">
            <a:extLst>
              <a:ext uri="{FF2B5EF4-FFF2-40B4-BE49-F238E27FC236}">
                <a16:creationId xmlns:a16="http://schemas.microsoft.com/office/drawing/2014/main" id="{AB4AC85B-BF66-496F-B553-C104F0A88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451C-A2F2-4D1B-AB1B-05CC12898EA6}"/>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52614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168D5-A844-4E74-96D2-F9F556409C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A817C1-449B-41F9-803D-C210DCBD7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D4EB9-0157-4E43-807E-91DA121260D3}"/>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5" name="Footer Placeholder 4">
            <a:extLst>
              <a:ext uri="{FF2B5EF4-FFF2-40B4-BE49-F238E27FC236}">
                <a16:creationId xmlns:a16="http://schemas.microsoft.com/office/drawing/2014/main" id="{73B3C5D9-76BC-4A0D-B0FE-86FA145B7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1B84F-6B9C-4C2C-9A2B-652E317E62E5}"/>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80856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7DEC-EE36-4D98-BD32-37262AC04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C9F5-42FD-41E7-8F19-8CC32EF95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D1483-9BD9-4B40-A847-B50440BA4733}"/>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5" name="Footer Placeholder 4">
            <a:extLst>
              <a:ext uri="{FF2B5EF4-FFF2-40B4-BE49-F238E27FC236}">
                <a16:creationId xmlns:a16="http://schemas.microsoft.com/office/drawing/2014/main" id="{968671A9-14A7-4593-A652-AF699851E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E87A4-7283-409A-A633-0D7C8FCAE264}"/>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405883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25F2-260A-4805-B1F3-B4FF353E13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C900A-B84F-4464-B4F7-57FE2A11A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D0C7A4-6622-40EF-854D-BFBC9941115C}"/>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5" name="Footer Placeholder 4">
            <a:extLst>
              <a:ext uri="{FF2B5EF4-FFF2-40B4-BE49-F238E27FC236}">
                <a16:creationId xmlns:a16="http://schemas.microsoft.com/office/drawing/2014/main" id="{271B4044-3A11-46A5-9245-B42FF1172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7306F-3176-491A-A112-82DBBC951D08}"/>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47698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8600-043B-4063-A0B4-DCB12BBC6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35544-A956-44C2-A794-14F2F61D0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0DC9C5-95E9-4CB7-A294-5E692646F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78014-2877-4F2D-8DC5-69556F700715}"/>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6" name="Footer Placeholder 5">
            <a:extLst>
              <a:ext uri="{FF2B5EF4-FFF2-40B4-BE49-F238E27FC236}">
                <a16:creationId xmlns:a16="http://schemas.microsoft.com/office/drawing/2014/main" id="{45DB177A-CA99-4EA3-9DEF-2E122128C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5207F-3C25-4BC0-B13D-3454BFDE553F}"/>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73113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162C-32CE-4444-8045-5C017A79B4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B9607A-992D-4904-8E35-C500FAD03C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D4151-19F7-4264-8B0A-645F8A089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D483B7-BC32-4DE9-BCE5-D9A0D8D5A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BA303-A22B-4869-B8ED-AD8F3D17A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741E44-8E89-4BB2-A56A-5813C09A00D9}"/>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8" name="Footer Placeholder 7">
            <a:extLst>
              <a:ext uri="{FF2B5EF4-FFF2-40B4-BE49-F238E27FC236}">
                <a16:creationId xmlns:a16="http://schemas.microsoft.com/office/drawing/2014/main" id="{61B6E12F-39BC-43BA-BDC6-10DF1C4D8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5F9C10-2D01-4128-8D5E-59E361F4AFD2}"/>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205839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787E-1D29-41CC-8AE2-7964BB5480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EAF0E-831E-46FC-AA9C-FC21C548C5AD}"/>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4" name="Footer Placeholder 3">
            <a:extLst>
              <a:ext uri="{FF2B5EF4-FFF2-40B4-BE49-F238E27FC236}">
                <a16:creationId xmlns:a16="http://schemas.microsoft.com/office/drawing/2014/main" id="{5574C215-71A0-4B0E-9EE2-539E2E7725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48B96C-C5F7-4929-AEE6-FC2B78A3B924}"/>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133355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409B7-6326-4FDC-A844-0206D28B75B3}"/>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3" name="Footer Placeholder 2">
            <a:extLst>
              <a:ext uri="{FF2B5EF4-FFF2-40B4-BE49-F238E27FC236}">
                <a16:creationId xmlns:a16="http://schemas.microsoft.com/office/drawing/2014/main" id="{780025F6-B23B-4095-8AEC-A516E6C6A6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9D9E0-B7A4-46B3-824E-AF114CC29B19}"/>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416937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9F8E-6AB8-4887-92D8-C165A3B78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72505-AF01-455D-8D83-67B8A6990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257A15-C113-4857-9FDE-8A1494C27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611B4-57DA-4AFC-A2A9-0B4DCA07E9BB}"/>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6" name="Footer Placeholder 5">
            <a:extLst>
              <a:ext uri="{FF2B5EF4-FFF2-40B4-BE49-F238E27FC236}">
                <a16:creationId xmlns:a16="http://schemas.microsoft.com/office/drawing/2014/main" id="{9FB46C33-0FF4-4849-B61A-856FAD421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7DFE8-711B-424E-B3E1-866DE31F3DB8}"/>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185818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3549-F156-47AE-9743-9B09055B8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FCB48-2E7F-44D1-AE96-F47E199FB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54635A-EB48-48AB-BD61-678BE7240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C21E2-F46D-44EE-94FD-D5F9F4672CBB}"/>
              </a:ext>
            </a:extLst>
          </p:cNvPr>
          <p:cNvSpPr>
            <a:spLocks noGrp="1"/>
          </p:cNvSpPr>
          <p:nvPr>
            <p:ph type="dt" sz="half" idx="10"/>
          </p:nvPr>
        </p:nvSpPr>
        <p:spPr/>
        <p:txBody>
          <a:bodyPr/>
          <a:lstStyle/>
          <a:p>
            <a:fld id="{225FB9FC-E252-4665-9856-957B2938BE63}" type="datetimeFigureOut">
              <a:rPr lang="en-US" smtClean="0"/>
              <a:t>12/6/2022</a:t>
            </a:fld>
            <a:endParaRPr lang="en-US"/>
          </a:p>
        </p:txBody>
      </p:sp>
      <p:sp>
        <p:nvSpPr>
          <p:cNvPr id="6" name="Footer Placeholder 5">
            <a:extLst>
              <a:ext uri="{FF2B5EF4-FFF2-40B4-BE49-F238E27FC236}">
                <a16:creationId xmlns:a16="http://schemas.microsoft.com/office/drawing/2014/main" id="{4FBE0AF4-9ADA-42AB-847C-62118564D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071F1-9008-4937-B750-09C210FB6935}"/>
              </a:ext>
            </a:extLst>
          </p:cNvPr>
          <p:cNvSpPr>
            <a:spLocks noGrp="1"/>
          </p:cNvSpPr>
          <p:nvPr>
            <p:ph type="sldNum" sz="quarter" idx="12"/>
          </p:nvPr>
        </p:nvSpPr>
        <p:spPr/>
        <p:txBody>
          <a:bodyPr/>
          <a:lstStyle/>
          <a:p>
            <a:fld id="{F58E4DDC-5792-41CE-98E6-275BE3D3E29A}" type="slidenum">
              <a:rPr lang="en-US" smtClean="0"/>
              <a:t>‹#›</a:t>
            </a:fld>
            <a:endParaRPr lang="en-US"/>
          </a:p>
        </p:txBody>
      </p:sp>
    </p:spTree>
    <p:extLst>
      <p:ext uri="{BB962C8B-B14F-4D97-AF65-F5344CB8AC3E}">
        <p14:creationId xmlns:p14="http://schemas.microsoft.com/office/powerpoint/2010/main" val="190618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DF1F4-F5E7-4C4C-8767-BFB03E9D2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D02817-A3A2-4605-838C-0B044906D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06916-F719-4D54-9D0C-A691E8014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FB9FC-E252-4665-9856-957B2938BE63}" type="datetimeFigureOut">
              <a:rPr lang="en-US" smtClean="0"/>
              <a:t>12/6/2022</a:t>
            </a:fld>
            <a:endParaRPr lang="en-US"/>
          </a:p>
        </p:txBody>
      </p:sp>
      <p:sp>
        <p:nvSpPr>
          <p:cNvPr id="5" name="Footer Placeholder 4">
            <a:extLst>
              <a:ext uri="{FF2B5EF4-FFF2-40B4-BE49-F238E27FC236}">
                <a16:creationId xmlns:a16="http://schemas.microsoft.com/office/drawing/2014/main" id="{B3F5EAD7-88EA-461D-9DC1-06202D02A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C763BB-EA59-460D-A491-C9F3105D9C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4DDC-5792-41CE-98E6-275BE3D3E29A}" type="slidenum">
              <a:rPr lang="en-US" smtClean="0"/>
              <a:t>‹#›</a:t>
            </a:fld>
            <a:endParaRPr lang="en-US"/>
          </a:p>
        </p:txBody>
      </p:sp>
    </p:spTree>
    <p:extLst>
      <p:ext uri="{BB962C8B-B14F-4D97-AF65-F5344CB8AC3E}">
        <p14:creationId xmlns:p14="http://schemas.microsoft.com/office/powerpoint/2010/main" val="33626057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331C-4F30-3A64-0A5F-90C744A5F35A}"/>
              </a:ext>
            </a:extLst>
          </p:cNvPr>
          <p:cNvSpPr>
            <a:spLocks noGrp="1"/>
          </p:cNvSpPr>
          <p:nvPr>
            <p:ph type="ctr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Attribute selection for Software Defect Prediction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03882BF3-00E2-2AF8-490F-583D207C4EE7}"/>
              </a:ext>
            </a:extLst>
          </p:cNvPr>
          <p:cNvSpPr>
            <a:spLocks noGrp="1"/>
          </p:cNvSpPr>
          <p:nvPr>
            <p:ph type="subTitle" idx="1"/>
          </p:nvPr>
        </p:nvSpPr>
        <p:spPr/>
        <p:txBody>
          <a:bodyPr/>
          <a:lstStyle/>
          <a:p>
            <a:r>
              <a:rPr lang="en-US" dirty="0" err="1"/>
              <a:t>AshaLatha</a:t>
            </a:r>
            <a:r>
              <a:rPr lang="en-US" dirty="0"/>
              <a:t> Nama</a:t>
            </a:r>
          </a:p>
          <a:p>
            <a:r>
              <a:rPr lang="en-US" dirty="0" err="1"/>
              <a:t>HarshiniBadam</a:t>
            </a:r>
            <a:endParaRPr lang="en-US" dirty="0"/>
          </a:p>
        </p:txBody>
      </p:sp>
    </p:spTree>
    <p:extLst>
      <p:ext uri="{BB962C8B-B14F-4D97-AF65-F5344CB8AC3E}">
        <p14:creationId xmlns:p14="http://schemas.microsoft.com/office/powerpoint/2010/main" val="62437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75829794-0C93-43AB-B89C-BDBE367B3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175" y="1117423"/>
            <a:ext cx="6901606" cy="5059540"/>
          </a:xfrm>
        </p:spPr>
      </p:pic>
    </p:spTree>
    <p:extLst>
      <p:ext uri="{BB962C8B-B14F-4D97-AF65-F5344CB8AC3E}">
        <p14:creationId xmlns:p14="http://schemas.microsoft.com/office/powerpoint/2010/main" val="426601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9BDD-0DA1-FFC7-3D81-A468E6AF35F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65C5810-2887-DD5D-97EC-A49FF119BB2E}"/>
              </a:ext>
            </a:extLst>
          </p:cNvPr>
          <p:cNvSpPr>
            <a:spLocks noGrp="1"/>
          </p:cNvSpPr>
          <p:nvPr>
            <p:ph idx="1"/>
          </p:nvPr>
        </p:nvSpPr>
        <p:spPr/>
        <p:txBody>
          <a:bodyPr/>
          <a:lstStyle/>
          <a:p>
            <a:r>
              <a:rPr lang="en-US" dirty="0"/>
              <a:t>Software Defect Prediction (SDP) is one of the most assisting activities of the Testing Phase of SDLC. It identifies the modules that are defect prone and require extensive testing. This way, the testing resources can be used efficiently without violating the constraints.</a:t>
            </a:r>
          </a:p>
          <a:p>
            <a:r>
              <a:rPr lang="en-US" dirty="0"/>
              <a:t>There can be many reasons for defects, some of them are software complexity, programming errors, requirement changes, poorly documented code, and software development tools.</a:t>
            </a:r>
          </a:p>
        </p:txBody>
      </p:sp>
    </p:spTree>
    <p:extLst>
      <p:ext uri="{BB962C8B-B14F-4D97-AF65-F5344CB8AC3E}">
        <p14:creationId xmlns:p14="http://schemas.microsoft.com/office/powerpoint/2010/main" val="32520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EC20-82E8-1A9E-324B-FFBE6F8B96D0}"/>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3B919B60-28A6-7C11-CBD2-29F7B3A262A7}"/>
              </a:ext>
            </a:extLst>
          </p:cNvPr>
          <p:cNvSpPr>
            <a:spLocks noGrp="1"/>
          </p:cNvSpPr>
          <p:nvPr>
            <p:ph idx="1"/>
          </p:nvPr>
        </p:nvSpPr>
        <p:spPr>
          <a:xfrm>
            <a:off x="838200" y="1825624"/>
            <a:ext cx="10515600" cy="4937125"/>
          </a:xfrm>
        </p:spPr>
        <p:txBody>
          <a:bodyPr/>
          <a:lstStyle/>
          <a:p>
            <a:pPr marL="0" indent="0">
              <a:buNone/>
            </a:pPr>
            <a:r>
              <a:rPr lang="en-US" dirty="0"/>
              <a:t>Loc: number of lines in source code</a:t>
            </a:r>
          </a:p>
          <a:p>
            <a:pPr marL="0" indent="0">
              <a:buNone/>
            </a:pPr>
            <a:r>
              <a:rPr lang="en-US" dirty="0"/>
              <a:t>v(g): Complexity of a module decision structure</a:t>
            </a:r>
          </a:p>
          <a:p>
            <a:pPr marL="0" indent="0">
              <a:buNone/>
            </a:pPr>
            <a:r>
              <a:rPr lang="en-US" dirty="0" err="1"/>
              <a:t>ev</a:t>
            </a:r>
            <a:r>
              <a:rPr lang="en-US" dirty="0"/>
              <a:t>(g): metric to know structure of a program</a:t>
            </a:r>
          </a:p>
          <a:p>
            <a:pPr marL="0" indent="0">
              <a:buNone/>
            </a:pPr>
            <a:r>
              <a:rPr lang="en-US" dirty="0"/>
              <a:t>iv(g): probability of successfully achieving the required specifications</a:t>
            </a:r>
          </a:p>
          <a:p>
            <a:pPr marL="0" indent="0">
              <a:buNone/>
            </a:pPr>
            <a:r>
              <a:rPr lang="en-US" dirty="0"/>
              <a:t>n: total number of operators and operands</a:t>
            </a:r>
          </a:p>
          <a:p>
            <a:pPr marL="0" indent="0">
              <a:buNone/>
            </a:pPr>
            <a:r>
              <a:rPr lang="en-US" dirty="0"/>
              <a:t>v: size of implementation of an algorithm</a:t>
            </a:r>
          </a:p>
          <a:p>
            <a:pPr marL="0" indent="0">
              <a:buNone/>
            </a:pPr>
            <a:r>
              <a:rPr lang="en-US" dirty="0"/>
              <a:t>l: length of program</a:t>
            </a:r>
          </a:p>
          <a:p>
            <a:pPr marL="0" indent="0">
              <a:buNone/>
            </a:pPr>
            <a:r>
              <a:rPr lang="en-US" dirty="0"/>
              <a:t>d : difficulty in developing or maintaining a program</a:t>
            </a:r>
          </a:p>
          <a:p>
            <a:pPr marL="0" indent="0">
              <a:buNone/>
            </a:pPr>
            <a:r>
              <a:rPr lang="en-US" dirty="0"/>
              <a:t>e: difficulty * volume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75572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DFA1-F357-FBC1-04B7-BE3A74C2ED79}"/>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F9202D13-9BC4-1D4B-7FB5-4C93ED666724}"/>
              </a:ext>
            </a:extLst>
          </p:cNvPr>
          <p:cNvSpPr>
            <a:spLocks noGrp="1"/>
          </p:cNvSpPr>
          <p:nvPr>
            <p:ph idx="1"/>
          </p:nvPr>
        </p:nvSpPr>
        <p:spPr/>
        <p:txBody>
          <a:bodyPr/>
          <a:lstStyle/>
          <a:p>
            <a:r>
              <a:rPr lang="en-US" dirty="0"/>
              <a:t>To determine whether the code is defective or not using the complexities, line code of count, program length, and other attributes.</a:t>
            </a:r>
          </a:p>
          <a:p>
            <a:r>
              <a:rPr lang="en-US" dirty="0"/>
              <a:t>Also to find which attributes contribute more precisely in predicting the defective code accurately and comparing classification models.</a:t>
            </a:r>
          </a:p>
          <a:p>
            <a:r>
              <a:rPr lang="en-US" dirty="0"/>
              <a:t>Depend Variable -  Defect</a:t>
            </a:r>
          </a:p>
          <a:p>
            <a:r>
              <a:rPr lang="en-US" dirty="0"/>
              <a:t>Independent – line code of count, complexities, program length, difficulty(predicted using correlation matrix)</a:t>
            </a:r>
          </a:p>
        </p:txBody>
      </p:sp>
    </p:spTree>
    <p:extLst>
      <p:ext uri="{BB962C8B-B14F-4D97-AF65-F5344CB8AC3E}">
        <p14:creationId xmlns:p14="http://schemas.microsoft.com/office/powerpoint/2010/main" val="318097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0A5A-B1DB-C80F-7E61-C75FD8781A99}"/>
              </a:ext>
            </a:extLst>
          </p:cNvPr>
          <p:cNvSpPr>
            <a:spLocks noGrp="1"/>
          </p:cNvSpPr>
          <p:nvPr>
            <p:ph type="title"/>
          </p:nvPr>
        </p:nvSpPr>
        <p:spPr/>
        <p:txBody>
          <a:bodyPr/>
          <a:lstStyle/>
          <a:p>
            <a:r>
              <a:rPr lang="en-US" dirty="0"/>
              <a:t>How?</a:t>
            </a:r>
          </a:p>
        </p:txBody>
      </p:sp>
      <p:sp>
        <p:nvSpPr>
          <p:cNvPr id="3" name="Content Placeholder 2">
            <a:extLst>
              <a:ext uri="{FF2B5EF4-FFF2-40B4-BE49-F238E27FC236}">
                <a16:creationId xmlns:a16="http://schemas.microsoft.com/office/drawing/2014/main" id="{7417E3CB-9D89-1847-3141-897D0E8D2EE8}"/>
              </a:ext>
            </a:extLst>
          </p:cNvPr>
          <p:cNvSpPr>
            <a:spLocks noGrp="1"/>
          </p:cNvSpPr>
          <p:nvPr>
            <p:ph idx="1"/>
          </p:nvPr>
        </p:nvSpPr>
        <p:spPr/>
        <p:txBody>
          <a:bodyPr/>
          <a:lstStyle/>
          <a:p>
            <a:r>
              <a:rPr lang="en-US" dirty="0"/>
              <a:t>Using logistic regression</a:t>
            </a:r>
          </a:p>
          <a:p>
            <a:r>
              <a:rPr lang="en-US" dirty="0"/>
              <a:t>Logistic regression is an example of supervised learning. It is used to calculate or predict the probability of a binary (yes/no) event occurring. </a:t>
            </a:r>
          </a:p>
          <a:p>
            <a:r>
              <a:rPr lang="en-US" dirty="0"/>
              <a:t>An example of logistic regression could be applying machine learning to determine if a person is likely to be infected with COVID-19 or not. Here in this case we are predicting whether the code is defective or not with the help of feature extraction.</a:t>
            </a:r>
          </a:p>
        </p:txBody>
      </p:sp>
    </p:spTree>
    <p:extLst>
      <p:ext uri="{BB962C8B-B14F-4D97-AF65-F5344CB8AC3E}">
        <p14:creationId xmlns:p14="http://schemas.microsoft.com/office/powerpoint/2010/main" val="410899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6640-1A90-4C8C-BF96-2443EE1051DB}"/>
              </a:ext>
            </a:extLst>
          </p:cNvPr>
          <p:cNvSpPr>
            <a:spLocks noGrp="1"/>
          </p:cNvSpPr>
          <p:nvPr>
            <p:ph type="title"/>
          </p:nvPr>
        </p:nvSpPr>
        <p:spPr/>
        <p:txBody>
          <a:bodyPr/>
          <a:lstStyle/>
          <a:p>
            <a:r>
              <a:rPr lang="en-US" dirty="0"/>
              <a:t>Methodology Followed to answer Research Question</a:t>
            </a:r>
          </a:p>
        </p:txBody>
      </p:sp>
      <p:sp>
        <p:nvSpPr>
          <p:cNvPr id="3" name="Content Placeholder 2">
            <a:extLst>
              <a:ext uri="{FF2B5EF4-FFF2-40B4-BE49-F238E27FC236}">
                <a16:creationId xmlns:a16="http://schemas.microsoft.com/office/drawing/2014/main" id="{B2FB06ED-62AD-45A9-9BD1-AF4E306AB740}"/>
              </a:ext>
            </a:extLst>
          </p:cNvPr>
          <p:cNvSpPr>
            <a:spLocks noGrp="1"/>
          </p:cNvSpPr>
          <p:nvPr>
            <p:ph idx="1"/>
          </p:nvPr>
        </p:nvSpPr>
        <p:spPr/>
        <p:txBody>
          <a:bodyPr/>
          <a:lstStyle/>
          <a:p>
            <a:pPr marL="0" indent="0">
              <a:buNone/>
            </a:pPr>
            <a:r>
              <a:rPr lang="en-US" dirty="0"/>
              <a:t>Step 1: Data cleanup(Null Values, Duplicates, Invalid data format cleanup)</a:t>
            </a:r>
          </a:p>
          <a:p>
            <a:pPr marL="0" indent="0">
              <a:buNone/>
            </a:pPr>
            <a:r>
              <a:rPr lang="en-US" dirty="0"/>
              <a:t>Step 2: Splitting the dataset into training and testing with 80 and 20 respectively.</a:t>
            </a:r>
          </a:p>
          <a:p>
            <a:pPr marL="0" indent="0">
              <a:buNone/>
            </a:pPr>
            <a:r>
              <a:rPr lang="en-US" dirty="0"/>
              <a:t>Step 3: With the help of </a:t>
            </a:r>
            <a:r>
              <a:rPr lang="en-US" dirty="0" err="1"/>
              <a:t>LogisticRegression</a:t>
            </a:r>
            <a:r>
              <a:rPr lang="en-US" dirty="0"/>
              <a:t> training the model and predicting its accuracy for the attributes selected in research question.</a:t>
            </a:r>
          </a:p>
          <a:p>
            <a:pPr marL="0" indent="0">
              <a:buNone/>
            </a:pPr>
            <a:r>
              <a:rPr lang="en-US" dirty="0"/>
              <a:t>Step 4: With the help of </a:t>
            </a:r>
            <a:r>
              <a:rPr lang="en-US" dirty="0" err="1"/>
              <a:t>K_Fold</a:t>
            </a:r>
            <a:r>
              <a:rPr lang="en-US" dirty="0"/>
              <a:t> performed cross validation of the model.</a:t>
            </a:r>
          </a:p>
        </p:txBody>
      </p:sp>
    </p:spTree>
    <p:extLst>
      <p:ext uri="{BB962C8B-B14F-4D97-AF65-F5344CB8AC3E}">
        <p14:creationId xmlns:p14="http://schemas.microsoft.com/office/powerpoint/2010/main" val="70208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00BB-436D-44B7-BFFB-27B24F00BB7B}"/>
              </a:ext>
            </a:extLst>
          </p:cNvPr>
          <p:cNvSpPr>
            <a:spLocks noGrp="1"/>
          </p:cNvSpPr>
          <p:nvPr>
            <p:ph type="title"/>
          </p:nvPr>
        </p:nvSpPr>
        <p:spPr/>
        <p:txBody>
          <a:bodyPr/>
          <a:lstStyle/>
          <a:p>
            <a:r>
              <a:rPr lang="en-US" dirty="0"/>
              <a:t>Improvised Version</a:t>
            </a:r>
          </a:p>
        </p:txBody>
      </p:sp>
      <p:sp>
        <p:nvSpPr>
          <p:cNvPr id="3" name="Content Placeholder 2">
            <a:extLst>
              <a:ext uri="{FF2B5EF4-FFF2-40B4-BE49-F238E27FC236}">
                <a16:creationId xmlns:a16="http://schemas.microsoft.com/office/drawing/2014/main" id="{769A8879-4A8C-4E15-8D1F-346F02CDE49C}"/>
              </a:ext>
            </a:extLst>
          </p:cNvPr>
          <p:cNvSpPr>
            <a:spLocks noGrp="1"/>
          </p:cNvSpPr>
          <p:nvPr>
            <p:ph idx="1"/>
          </p:nvPr>
        </p:nvSpPr>
        <p:spPr/>
        <p:txBody>
          <a:bodyPr>
            <a:normAutofit fontScale="92500" lnSpcReduction="10000"/>
          </a:bodyPr>
          <a:lstStyle/>
          <a:p>
            <a:pPr marL="0" indent="0">
              <a:buNone/>
            </a:pPr>
            <a:r>
              <a:rPr lang="en-US" dirty="0"/>
              <a:t>Step 1 and Step 2 are common.</a:t>
            </a:r>
          </a:p>
          <a:p>
            <a:pPr marL="0" indent="0">
              <a:buNone/>
            </a:pPr>
            <a:r>
              <a:rPr lang="en-US" dirty="0"/>
              <a:t>Step 3: Applied ML model for all the attributes in the dataset to predict the accuracy.</a:t>
            </a:r>
          </a:p>
          <a:p>
            <a:pPr marL="0" indent="0">
              <a:buNone/>
            </a:pPr>
            <a:r>
              <a:rPr lang="en-US" dirty="0"/>
              <a:t>Step 4: Created correlation matrix, selected the upper triangle of correlated matrix and dropped the features based on condition.</a:t>
            </a:r>
          </a:p>
          <a:p>
            <a:pPr marL="0" indent="0">
              <a:buNone/>
            </a:pPr>
            <a:r>
              <a:rPr lang="en-US" dirty="0"/>
              <a:t>Step 5: After dropping the columns with remaining data performing </a:t>
            </a:r>
            <a:r>
              <a:rPr lang="en-US" dirty="0" err="1"/>
              <a:t>LogisticRegression</a:t>
            </a:r>
            <a:r>
              <a:rPr lang="en-US" dirty="0"/>
              <a:t> for all the attributes and cross validation.</a:t>
            </a:r>
          </a:p>
          <a:p>
            <a:pPr marL="0" indent="0">
              <a:buNone/>
            </a:pPr>
            <a:r>
              <a:rPr lang="en-US" dirty="0"/>
              <a:t>Step 6: By applying </a:t>
            </a:r>
            <a:r>
              <a:rPr lang="en-US" dirty="0" err="1"/>
              <a:t>ExtraTreesClassifier</a:t>
            </a:r>
            <a:r>
              <a:rPr lang="en-US" dirty="0"/>
              <a:t> performed feature importance ranking.</a:t>
            </a:r>
          </a:p>
          <a:p>
            <a:pPr marL="0" indent="0">
              <a:buNone/>
            </a:pPr>
            <a:r>
              <a:rPr lang="en-US" dirty="0"/>
              <a:t>Step 7: With the help of feature importance ranking, we are taking constant number of attributes and predicting its accuracy.</a:t>
            </a:r>
          </a:p>
        </p:txBody>
      </p:sp>
    </p:spTree>
    <p:extLst>
      <p:ext uri="{BB962C8B-B14F-4D97-AF65-F5344CB8AC3E}">
        <p14:creationId xmlns:p14="http://schemas.microsoft.com/office/powerpoint/2010/main" val="411974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C142-1038-4323-8C12-582E23AA1F62}"/>
              </a:ext>
            </a:extLst>
          </p:cNvPr>
          <p:cNvSpPr>
            <a:spLocks noGrp="1"/>
          </p:cNvSpPr>
          <p:nvPr>
            <p:ph type="title"/>
          </p:nvPr>
        </p:nvSpPr>
        <p:spPr/>
        <p:txBody>
          <a:bodyPr/>
          <a:lstStyle/>
          <a:p>
            <a:r>
              <a:rPr lang="en-US" dirty="0"/>
              <a:t>Extra Tree Classifier</a:t>
            </a:r>
          </a:p>
        </p:txBody>
      </p:sp>
      <p:sp>
        <p:nvSpPr>
          <p:cNvPr id="3" name="Content Placeholder 2">
            <a:extLst>
              <a:ext uri="{FF2B5EF4-FFF2-40B4-BE49-F238E27FC236}">
                <a16:creationId xmlns:a16="http://schemas.microsoft.com/office/drawing/2014/main" id="{3CB24C34-4222-42B6-93EC-14C33F90B683}"/>
              </a:ext>
            </a:extLst>
          </p:cNvPr>
          <p:cNvSpPr>
            <a:spLocks noGrp="1"/>
          </p:cNvSpPr>
          <p:nvPr>
            <p:ph idx="1"/>
          </p:nvPr>
        </p:nvSpPr>
        <p:spPr/>
        <p:txBody>
          <a:bodyPr/>
          <a:lstStyle/>
          <a:p>
            <a:pPr marL="0" indent="0">
              <a:buNone/>
            </a:pPr>
            <a:endParaRPr lang="en-US" dirty="0"/>
          </a:p>
          <a:p>
            <a:pPr marL="0" indent="0">
              <a:buNone/>
            </a:pPr>
            <a:r>
              <a:rPr lang="en-US"/>
              <a:t>It </a:t>
            </a:r>
            <a:r>
              <a:rPr lang="en-US" dirty="0"/>
              <a:t>is machine learning algorithm, combines the predictions from many decision trees. It splits each node based on the Gini index, selects the split value in a random way. It is based on a top down model approach. It uses all the records of the sample. It is faster than random forest. </a:t>
            </a:r>
          </a:p>
          <a:p>
            <a:pPr marL="0" indent="0">
              <a:buNone/>
            </a:pPr>
            <a:endParaRPr lang="en-US" dirty="0"/>
          </a:p>
        </p:txBody>
      </p:sp>
    </p:spTree>
    <p:extLst>
      <p:ext uri="{BB962C8B-B14F-4D97-AF65-F5344CB8AC3E}">
        <p14:creationId xmlns:p14="http://schemas.microsoft.com/office/powerpoint/2010/main" val="325663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FE2-3F88-502D-B876-081D822D5E91}"/>
              </a:ext>
            </a:extLst>
          </p:cNvPr>
          <p:cNvSpPr>
            <a:spLocks noGrp="1"/>
          </p:cNvSpPr>
          <p:nvPr>
            <p:ph type="title"/>
          </p:nvPr>
        </p:nvSpPr>
        <p:spPr/>
        <p:txBody>
          <a:bodyPr/>
          <a:lstStyle/>
          <a:p>
            <a:r>
              <a:rPr lang="en-US" dirty="0"/>
              <a:t>Results and conclusion</a:t>
            </a:r>
          </a:p>
        </p:txBody>
      </p:sp>
      <p:sp>
        <p:nvSpPr>
          <p:cNvPr id="3" name="Content Placeholder 2">
            <a:extLst>
              <a:ext uri="{FF2B5EF4-FFF2-40B4-BE49-F238E27FC236}">
                <a16:creationId xmlns:a16="http://schemas.microsoft.com/office/drawing/2014/main" id="{57D4168D-601F-1217-EDDC-31E62A1FDF55}"/>
              </a:ext>
            </a:extLst>
          </p:cNvPr>
          <p:cNvSpPr>
            <a:spLocks noGrp="1"/>
          </p:cNvSpPr>
          <p:nvPr>
            <p:ph idx="1"/>
          </p:nvPr>
        </p:nvSpPr>
        <p:spPr/>
        <p:txBody>
          <a:bodyPr/>
          <a:lstStyle/>
          <a:p>
            <a:r>
              <a:rPr lang="en-US" dirty="0"/>
              <a:t>For the first research question, we have achieved an accuracy of 74%. And for the second research question, for the top 5 frequencies the accuracy was 75.7% and for the top 4 and top 4 frequencies the accuracy is 74.8 %. </a:t>
            </a:r>
          </a:p>
          <a:p>
            <a:r>
              <a:rPr lang="en-US" dirty="0"/>
              <a:t>From the above results, we concluded that the top 5 features are contributing more for predicting the defect in software.</a:t>
            </a:r>
          </a:p>
        </p:txBody>
      </p:sp>
    </p:spTree>
    <p:extLst>
      <p:ext uri="{BB962C8B-B14F-4D97-AF65-F5344CB8AC3E}">
        <p14:creationId xmlns:p14="http://schemas.microsoft.com/office/powerpoint/2010/main" val="4116846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856</TotalTime>
  <Words>630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Attribute selection for Software Defect Prediction </vt:lpstr>
      <vt:lpstr>Motivation</vt:lpstr>
      <vt:lpstr>Dataset Details:</vt:lpstr>
      <vt:lpstr>Research question</vt:lpstr>
      <vt:lpstr>How?</vt:lpstr>
      <vt:lpstr>Methodology Followed to answer Research Question</vt:lpstr>
      <vt:lpstr>Improvised Version</vt:lpstr>
      <vt:lpstr>Extra Tree Classifier</vt:lpstr>
      <vt:lpstr>Results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Defect Predection</dc:title>
  <dc:creator>Asha Latha Nama</dc:creator>
  <cp:lastModifiedBy>Harshini Badam</cp:lastModifiedBy>
  <cp:revision>5</cp:revision>
  <dcterms:created xsi:type="dcterms:W3CDTF">2022-11-17T15:05:13Z</dcterms:created>
  <dcterms:modified xsi:type="dcterms:W3CDTF">2022-12-07T05:37:13Z</dcterms:modified>
</cp:coreProperties>
</file>