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Chakra Petch"/>
      <p:regular r:id="rId27"/>
      <p:bold r:id="rId28"/>
      <p:italic r:id="rId29"/>
      <p:boldItalic r:id="rId30"/>
    </p:embeddedFont>
    <p:embeddedFont>
      <p:font typeface="Orbitro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ChakraPetch-bold.fntdata"/><Relationship Id="rId27" Type="http://schemas.openxmlformats.org/officeDocument/2006/relationships/font" Target="fonts/ChakraPetc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hakraPetch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rbitron-regular.fntdata"/><Relationship Id="rId30" Type="http://schemas.openxmlformats.org/officeDocument/2006/relationships/font" Target="fonts/ChakraPetch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rbitro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8af43f5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8af43f5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8af43f5ce_3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8af43f5ce_3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8af43f5ce_3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8af43f5ce_3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8af43f5ce_3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8af43f5ce_3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8af43f5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8af43f5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8af43f5ce_3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8af43f5ce_3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8af43f5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8af43f5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8af43f5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8af43f5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8af43f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8af43f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8af43f5ce_3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8af43f5ce_3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8af43f5ce_3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8af43f5ce_3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8af43f5ce_3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8af43f5ce_3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8af43f5ce_3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8af43f5ce_3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8af43f5ce_3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8af43f5ce_3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8af43f5ce_3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8af43f5ce_3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1000" y="61100"/>
            <a:ext cx="85206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Chakra Petch"/>
                <a:ea typeface="Chakra Petch"/>
                <a:cs typeface="Chakra Petch"/>
                <a:sym typeface="Chakra Petch"/>
              </a:rPr>
              <a:t>Autonomous Hovercraft Project</a:t>
            </a:r>
            <a:endParaRPr b="1" sz="42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62150" y="2571750"/>
            <a:ext cx="503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Preliminary 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            Design 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                    Report</a:t>
            </a:r>
            <a:endParaRPr b="1" sz="3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6070250" y="1540750"/>
            <a:ext cx="2394300" cy="4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hakra Petch"/>
                <a:ea typeface="Chakra Petch"/>
                <a:cs typeface="Chakra Petch"/>
                <a:sym typeface="Chakra Petch"/>
              </a:rPr>
              <a:t>Group   11</a:t>
            </a:r>
            <a:endParaRPr b="1" sz="24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5874275" y="4581700"/>
            <a:ext cx="2721000" cy="4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hakra Petch"/>
                <a:ea typeface="Chakra Petch"/>
                <a:cs typeface="Chakra Petch"/>
                <a:sym typeface="Chakra Petch"/>
              </a:rPr>
              <a:t>ENGR 290</a:t>
            </a:r>
            <a:r>
              <a:rPr b="1" lang="en" sz="2400">
                <a:latin typeface="Chakra Petch"/>
                <a:ea typeface="Chakra Petch"/>
                <a:cs typeface="Chakra Petch"/>
                <a:sym typeface="Chakra Petch"/>
              </a:rPr>
              <a:t>   W2022</a:t>
            </a:r>
            <a:endParaRPr b="1" sz="24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8747175" y="4779025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264950" y="176850"/>
            <a:ext cx="58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AHP Analysis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915750"/>
            <a:ext cx="7381875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/>
        </p:nvSpPr>
        <p:spPr>
          <a:xfrm>
            <a:off x="8653725" y="4710025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idx="4294967295" type="title"/>
          </p:nvPr>
        </p:nvSpPr>
        <p:spPr>
          <a:xfrm>
            <a:off x="176950" y="182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WOT Analysis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00" y="889400"/>
            <a:ext cx="7620300" cy="40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/>
          <p:nvPr/>
        </p:nvSpPr>
        <p:spPr>
          <a:xfrm>
            <a:off x="3579025" y="4554150"/>
            <a:ext cx="782100" cy="32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5145900" y="4554150"/>
            <a:ext cx="782100" cy="32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387825" y="4554150"/>
            <a:ext cx="782100" cy="32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8619225" y="4727275"/>
            <a:ext cx="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/>
        </p:nvSpPr>
        <p:spPr>
          <a:xfrm>
            <a:off x="265350" y="229350"/>
            <a:ext cx="59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SWOT </a:t>
            </a: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Analysis Overview 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341550" y="1647525"/>
            <a:ext cx="8430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unito"/>
              <a:buChar char="-"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1 and Design 2: higher linear acceleration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unito"/>
              <a:buChar char="-"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3: Most stable, fewest components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unito"/>
              <a:buChar char="-"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Threat: 3 Obstacles of increasing height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8643675" y="4692775"/>
            <a:ext cx="5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ctrTitle"/>
          </p:nvPr>
        </p:nvSpPr>
        <p:spPr>
          <a:xfrm>
            <a:off x="316500" y="252943"/>
            <a:ext cx="804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373" name="Google Shape;37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0" y="1264450"/>
            <a:ext cx="7468874" cy="36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5"/>
          <p:cNvSpPr txBox="1"/>
          <p:nvPr/>
        </p:nvSpPr>
        <p:spPr>
          <a:xfrm>
            <a:off x="8609150" y="4692775"/>
            <a:ext cx="5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ctrTitle"/>
          </p:nvPr>
        </p:nvSpPr>
        <p:spPr>
          <a:xfrm>
            <a:off x="316500" y="252943"/>
            <a:ext cx="804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0" y="1055075"/>
            <a:ext cx="6757975" cy="3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6"/>
          <p:cNvSpPr txBox="1"/>
          <p:nvPr/>
        </p:nvSpPr>
        <p:spPr>
          <a:xfrm>
            <a:off x="8540150" y="4648200"/>
            <a:ext cx="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ctrTitle"/>
          </p:nvPr>
        </p:nvSpPr>
        <p:spPr>
          <a:xfrm>
            <a:off x="299925" y="129500"/>
            <a:ext cx="42555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8" name="Google Shape;388;p27"/>
          <p:cNvSpPr txBox="1"/>
          <p:nvPr>
            <p:ph idx="1" type="subTitle"/>
          </p:nvPr>
        </p:nvSpPr>
        <p:spPr>
          <a:xfrm>
            <a:off x="628250" y="1082825"/>
            <a:ext cx="79596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Designs created based on specifications, requirements, and criteria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SWOT, WOT, AHP analyses were used to choose the best design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Design 3 was chosen and simulated in MATLAB</a:t>
            </a:r>
            <a:endParaRPr sz="2600"/>
          </a:p>
        </p:txBody>
      </p:sp>
      <p:sp>
        <p:nvSpPr>
          <p:cNvPr id="389" name="Google Shape;389;p27"/>
          <p:cNvSpPr txBox="1"/>
          <p:nvPr/>
        </p:nvSpPr>
        <p:spPr>
          <a:xfrm>
            <a:off x="8581850" y="4692775"/>
            <a:ext cx="6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308950" y="170050"/>
            <a:ext cx="85206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311700" y="1425175"/>
            <a:ext cx="75750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Goal: Create autonomous hovercraft that can move and finish a certain track under 120 seconds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Thoughts, ideas and decisions </a:t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Fit into certain parameters </a:t>
            </a:r>
            <a:endParaRPr sz="2700"/>
          </a:p>
        </p:txBody>
      </p:sp>
      <p:sp>
        <p:nvSpPr>
          <p:cNvPr id="288" name="Google Shape;288;p14"/>
          <p:cNvSpPr txBox="1"/>
          <p:nvPr/>
        </p:nvSpPr>
        <p:spPr>
          <a:xfrm>
            <a:off x="8722750" y="475460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311700" y="229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</a:t>
            </a:r>
            <a:endParaRPr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982200" y="12886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Linear acceleration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Angular acceleration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Lift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Thrust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Process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Sensors</a:t>
            </a:r>
            <a:endParaRPr sz="2700"/>
          </a:p>
        </p:txBody>
      </p:sp>
      <p:sp>
        <p:nvSpPr>
          <p:cNvPr id="295" name="Google Shape;295;p15"/>
          <p:cNvSpPr txBox="1"/>
          <p:nvPr/>
        </p:nvSpPr>
        <p:spPr>
          <a:xfrm>
            <a:off x="8712675" y="472007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4294967295" type="title"/>
          </p:nvPr>
        </p:nvSpPr>
        <p:spPr>
          <a:xfrm>
            <a:off x="354025" y="279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Key Criteria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01" name="Google Shape;301;p16"/>
          <p:cNvSpPr txBox="1"/>
          <p:nvPr>
            <p:ph idx="4294967295" type="body"/>
          </p:nvPr>
        </p:nvSpPr>
        <p:spPr>
          <a:xfrm>
            <a:off x="912575" y="1202925"/>
            <a:ext cx="70305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2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4"/>
              <a:buChar char="-"/>
            </a:pPr>
            <a:r>
              <a:rPr lang="en" sz="2733">
                <a:solidFill>
                  <a:schemeClr val="lt1"/>
                </a:solidFill>
              </a:rPr>
              <a:t>Turning Capability</a:t>
            </a:r>
            <a:endParaRPr sz="2733">
              <a:solidFill>
                <a:schemeClr val="lt1"/>
              </a:solidFill>
            </a:endParaRPr>
          </a:p>
          <a:p>
            <a:pPr indent="-402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4"/>
              <a:buChar char="-"/>
            </a:pPr>
            <a:r>
              <a:rPr lang="en" sz="2733">
                <a:solidFill>
                  <a:schemeClr val="lt1"/>
                </a:solidFill>
              </a:rPr>
              <a:t>Linear acceleration</a:t>
            </a:r>
            <a:endParaRPr sz="2733">
              <a:solidFill>
                <a:schemeClr val="lt1"/>
              </a:solidFill>
            </a:endParaRPr>
          </a:p>
          <a:p>
            <a:pPr indent="-402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4"/>
              <a:buChar char="-"/>
            </a:pPr>
            <a:r>
              <a:rPr lang="en" sz="2733">
                <a:solidFill>
                  <a:schemeClr val="lt1"/>
                </a:solidFill>
              </a:rPr>
              <a:t>Weight</a:t>
            </a:r>
            <a:endParaRPr sz="2733">
              <a:solidFill>
                <a:schemeClr val="lt1"/>
              </a:solidFill>
            </a:endParaRPr>
          </a:p>
          <a:p>
            <a:pPr indent="-402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4"/>
              <a:buChar char="-"/>
            </a:pPr>
            <a:r>
              <a:rPr lang="en" sz="2733">
                <a:solidFill>
                  <a:schemeClr val="lt1"/>
                </a:solidFill>
              </a:rPr>
              <a:t>Stability</a:t>
            </a:r>
            <a:endParaRPr sz="2733">
              <a:solidFill>
                <a:schemeClr val="lt1"/>
              </a:solidFill>
            </a:endParaRPr>
          </a:p>
          <a:p>
            <a:pPr indent="-402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4"/>
              <a:buChar char="-"/>
            </a:pPr>
            <a:r>
              <a:rPr lang="en" sz="2733">
                <a:solidFill>
                  <a:schemeClr val="lt1"/>
                </a:solidFill>
              </a:rPr>
              <a:t>Number of Components </a:t>
            </a:r>
            <a:endParaRPr sz="2733">
              <a:solidFill>
                <a:schemeClr val="lt1"/>
              </a:solidFill>
            </a:endParaRPr>
          </a:p>
          <a:p>
            <a:pPr indent="-402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34"/>
              <a:buChar char="-"/>
            </a:pPr>
            <a:r>
              <a:rPr lang="en" sz="2733">
                <a:solidFill>
                  <a:schemeClr val="lt1"/>
                </a:solidFill>
              </a:rPr>
              <a:t>Energy Efficiency</a:t>
            </a:r>
            <a:endParaRPr sz="2733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8747175" y="471290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4294967295" type="title"/>
          </p:nvPr>
        </p:nvSpPr>
        <p:spPr>
          <a:xfrm>
            <a:off x="288025" y="261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Design #1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25" y="1109600"/>
            <a:ext cx="3922751" cy="39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275" y="1381250"/>
            <a:ext cx="4510000" cy="3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8754375" y="148075"/>
            <a:ext cx="2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4294967295" type="title"/>
          </p:nvPr>
        </p:nvSpPr>
        <p:spPr>
          <a:xfrm>
            <a:off x="311700" y="24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Design #2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16" name="Google Shape;316;p18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 rotWithShape="1">
          <a:blip r:embed="rId3">
            <a:alphaModFix/>
          </a:blip>
          <a:srcRect b="16289" l="0" r="0" t="0"/>
          <a:stretch/>
        </p:blipFill>
        <p:spPr>
          <a:xfrm>
            <a:off x="311700" y="1549700"/>
            <a:ext cx="4300275" cy="3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157663" y="1194844"/>
            <a:ext cx="3090475" cy="37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/>
        </p:nvSpPr>
        <p:spPr>
          <a:xfrm>
            <a:off x="8754375" y="14807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33787" cy="37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150" y="158015"/>
            <a:ext cx="3324249" cy="4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>
            <p:ph idx="4294967295" type="title"/>
          </p:nvPr>
        </p:nvSpPr>
        <p:spPr>
          <a:xfrm>
            <a:off x="311700" y="24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Design #3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8816200" y="4761775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475025" y="1478400"/>
            <a:ext cx="3998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Base: 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square with rounded corners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Thrust Fan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 Lift Fans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 Sensors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 Batteries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Servo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Controller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Char char="-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IMU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5024100" y="1547075"/>
            <a:ext cx="364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+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Turning Capability: More freedom in rotation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+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Stability: Very stable due to placement of lift fans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+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Number of components: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Low (12)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Linear Acceleration: Not high, but will finish track on time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Energy Efficiency: High Energy Use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Weight: Large, causes lower velocity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578650" y="4317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Design Characteristics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5173650" y="572625"/>
            <a:ext cx="31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Design Criteria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8712675" y="4702825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idx="4294967295" type="title"/>
          </p:nvPr>
        </p:nvSpPr>
        <p:spPr>
          <a:xfrm>
            <a:off x="281125" y="1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Design Selection Process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42" name="Google Shape;342;p21"/>
          <p:cNvSpPr txBox="1"/>
          <p:nvPr>
            <p:ph idx="4294967295" type="body"/>
          </p:nvPr>
        </p:nvSpPr>
        <p:spPr>
          <a:xfrm>
            <a:off x="327625" y="1084800"/>
            <a:ext cx="86460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S</a:t>
            </a:r>
            <a:r>
              <a:rPr b="1" lang="en" sz="2300">
                <a:solidFill>
                  <a:schemeClr val="lt1"/>
                </a:solidFill>
              </a:rPr>
              <a:t>WOT, AHP and WOT analysis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SWOT analysis was performed on each design assessing their strength, weakness, opportunity, and threat.</a:t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AHP and WOT </a:t>
            </a:r>
            <a:r>
              <a:rPr lang="en" sz="2300">
                <a:solidFill>
                  <a:schemeClr val="lt1"/>
                </a:solidFill>
              </a:rPr>
              <a:t>analysis</a:t>
            </a:r>
            <a:r>
              <a:rPr lang="en" sz="2300">
                <a:solidFill>
                  <a:schemeClr val="lt1"/>
                </a:solidFill>
              </a:rPr>
              <a:t> were used to select the best design based on the priority of the criteria.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8764450" y="4702825"/>
            <a:ext cx="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