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76"/>
  </p:normalViewPr>
  <p:slideViewPr>
    <p:cSldViewPr snapToGrid="0" snapToObjects="1">
      <p:cViewPr>
        <p:scale>
          <a:sx n="170" d="100"/>
          <a:sy n="170" d="100"/>
        </p:scale>
        <p:origin x="-2128" y="-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hf sldNum="0"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rxiv.org/pdf/1906.11632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chlegl/f-AnoGAN" TargetMode="External"/><Relationship Id="rId4" Type="http://schemas.openxmlformats.org/officeDocument/2006/relationships/hyperlink" Target="https://arxiv.org/pdf/1411.1784.pdf" TargetMode="External"/><Relationship Id="rId5" Type="http://schemas.openxmlformats.org/officeDocument/2006/relationships/hyperlink" Target="https://openreview.net/pdf?id=S1EfylZ0Z" TargetMode="External"/><Relationship Id="rId6" Type="http://schemas.openxmlformats.org/officeDocument/2006/relationships/hyperlink" Target="https://arxiv.org/pdf/1805.06725.pdf" TargetMode="External"/><Relationship Id="rId7" Type="http://schemas.openxmlformats.org/officeDocument/2006/relationships/hyperlink" Target="https://developers.google.com/machine-learning/gan/generator" TargetMode="External"/><Relationship Id="rId8" Type="http://schemas.openxmlformats.org/officeDocument/2006/relationships/hyperlink" Target="https://developers.google.com/machine-learning/gan/discriminator" TargetMode="External"/><Relationship Id="rId9" Type="http://schemas.openxmlformats.org/officeDocument/2006/relationships/hyperlink" Target="https://arxiv.org/abs/1606.03498" TargetMode="External"/><Relationship Id="rId10" Type="http://schemas.openxmlformats.org/officeDocument/2006/relationships/hyperlink" Target="https://arxiv.org/abs/1802.06222" TargetMode="External"/><Relationship Id="rId11" Type="http://schemas.openxmlformats.org/officeDocument/2006/relationships/hyperlink" Target="http://papers.nips.cc/paper/5423-generative-adversarial-net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906.1163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@ashabalshiram.aher/anomaly-detection-using-generative-adversarial-networks-gan-ca433f2ac28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2353" y="1867830"/>
            <a:ext cx="9289236" cy="226278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Unicode MS" charset="0"/>
                <a:ea typeface="Arial Unicode MS" charset="0"/>
                <a:cs typeface="Arial Unicode MS" charset="0"/>
              </a:rPr>
              <a:t>Anomaly detection Using </a:t>
            </a:r>
            <a:br>
              <a:rPr lang="en-US" sz="3600" dirty="0">
                <a:latin typeface="Arial Unicode MS" charset="0"/>
                <a:ea typeface="Arial Unicode MS" charset="0"/>
                <a:cs typeface="Arial Unicode MS" charset="0"/>
              </a:rPr>
            </a:br>
            <a:r>
              <a:rPr lang="en-US" sz="3600" dirty="0">
                <a:latin typeface="Arial Unicode MS" charset="0"/>
                <a:ea typeface="Arial Unicode MS" charset="0"/>
                <a:cs typeface="Arial Unicode MS" charset="0"/>
              </a:rPr>
              <a:t>Generative Adversarial Networks(GAN)-Survey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8561" y="4130611"/>
            <a:ext cx="8915399" cy="1126283"/>
          </a:xfrm>
        </p:spPr>
        <p:txBody>
          <a:bodyPr>
            <a:normAutofit/>
          </a:bodyPr>
          <a:lstStyle/>
          <a:p>
            <a:r>
              <a:rPr lang="en-US" sz="1000" dirty="0">
                <a:latin typeface="Arial Unicode MS" charset="0"/>
                <a:ea typeface="Arial Unicode MS" charset="0"/>
                <a:cs typeface="Arial Unicode MS" charset="0"/>
                <a:hlinkClick r:id="rId2"/>
              </a:rPr>
              <a:t>https://arxiv.org/pdf/1906.11632.pdf</a:t>
            </a:r>
            <a:endParaRPr lang="en-US" sz="1000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1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47" y="1122197"/>
            <a:ext cx="8911687" cy="1280891"/>
          </a:xfrm>
        </p:spPr>
        <p:txBody>
          <a:bodyPr/>
          <a:lstStyle/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References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203" y="1962614"/>
            <a:ext cx="8915400" cy="3777623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  <a:hlinkClick r:id="rId2"/>
              </a:rPr>
              <a:t>https://arxiv.org/pdf/1906.11632.pdf</a:t>
            </a:r>
            <a:endParaRPr lang="en-US" sz="1500" dirty="0">
              <a:latin typeface="Arial Unicode MS" charset="0"/>
              <a:ea typeface="Arial Unicode MS" charset="0"/>
              <a:cs typeface="Arial Unicode MS" charset="0"/>
            </a:endParaRP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  <a:hlinkClick r:id="rId3"/>
              </a:rPr>
              <a:t>https://github.com/tSchlegl/f-AnoGAN</a:t>
            </a:r>
            <a:endParaRPr lang="en-US" sz="1500" dirty="0">
              <a:latin typeface="Arial Unicode MS" charset="0"/>
              <a:ea typeface="Arial Unicode MS" charset="0"/>
              <a:cs typeface="Arial Unicode MS" charset="0"/>
            </a:endParaRP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https://arxiv.org/pdf/1411.1784.pdf</a:t>
            </a:r>
            <a:endParaRPr lang="en-US" sz="1500" dirty="0">
              <a:latin typeface="Arial Unicode MS" charset="0"/>
              <a:ea typeface="Arial Unicode MS" charset="0"/>
              <a:cs typeface="Arial Unicode MS" charset="0"/>
            </a:endParaRP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  <a:hlinkClick r:id="rId5"/>
              </a:rPr>
              <a:t>https://openreview.net/pdf?id=S1EfylZ0Z</a:t>
            </a:r>
            <a:endParaRPr lang="en-US" sz="1500" dirty="0">
              <a:latin typeface="Arial Unicode MS" charset="0"/>
              <a:ea typeface="Arial Unicode MS" charset="0"/>
              <a:cs typeface="Arial Unicode MS" charset="0"/>
            </a:endParaRP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  <a:hlinkClick r:id="rId6"/>
              </a:rPr>
              <a:t>https://arxiv.org/pdf/1805.06725.pdf</a:t>
            </a:r>
            <a:endParaRPr lang="en-US" sz="1500" dirty="0">
              <a:latin typeface="Arial Unicode MS" charset="0"/>
              <a:ea typeface="Arial Unicode MS" charset="0"/>
              <a:cs typeface="Arial Unicode MS" charset="0"/>
            </a:endParaRP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  <a:hlinkClick r:id="rId7"/>
              </a:rPr>
              <a:t>https://developers.google.com/machine-learning/gan/generator</a:t>
            </a:r>
            <a:endParaRPr lang="en-US" sz="1500" dirty="0">
              <a:latin typeface="Arial Unicode MS" charset="0"/>
              <a:ea typeface="Arial Unicode MS" charset="0"/>
              <a:cs typeface="Arial Unicode MS" charset="0"/>
            </a:endParaRP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  <a:hlinkClick r:id="rId8"/>
              </a:rPr>
              <a:t>https://developers.google.com/machine-learning/gan/discriminator</a:t>
            </a:r>
            <a:endParaRPr lang="en-US" sz="1500" dirty="0">
              <a:latin typeface="Arial Unicode MS" charset="0"/>
              <a:ea typeface="Arial Unicode MS" charset="0"/>
              <a:cs typeface="Arial Unicode MS" charset="0"/>
            </a:endParaRP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  <a:hlinkClick r:id="rId9"/>
              </a:rPr>
              <a:t>https://arxiv.org/abs/1606.03498</a:t>
            </a:r>
            <a:endParaRPr lang="en-US" sz="1500" dirty="0">
              <a:latin typeface="Arial Unicode MS" charset="0"/>
              <a:ea typeface="Arial Unicode MS" charset="0"/>
              <a:cs typeface="Arial Unicode MS" charset="0"/>
            </a:endParaRP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  <a:hlinkClick r:id="rId10"/>
              </a:rPr>
              <a:t>https://arxiv.org/abs/1802.06222</a:t>
            </a:r>
            <a:endParaRPr lang="en-US" sz="1500" dirty="0">
              <a:latin typeface="Arial Unicode MS" charset="0"/>
              <a:ea typeface="Arial Unicode MS" charset="0"/>
              <a:cs typeface="Arial Unicode MS" charset="0"/>
            </a:endParaRP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  <a:hlinkClick r:id="rId11"/>
              </a:rPr>
              <a:t>http://papers.nips.cc/paper/5423-generative-adversarial-nets.pdf</a:t>
            </a:r>
            <a:endParaRPr lang="en-US" sz="1500" dirty="0">
              <a:latin typeface="Arial Unicode MS" charset="0"/>
              <a:ea typeface="Arial Unicode MS" charset="0"/>
              <a:cs typeface="Arial Unicode MS" charset="0"/>
            </a:endParaRPr>
          </a:p>
          <a:p>
            <a:endParaRPr lang="en-US" sz="1500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174" y="1531075"/>
            <a:ext cx="8911687" cy="1280891"/>
          </a:xfrm>
        </p:spPr>
        <p:txBody>
          <a:bodyPr/>
          <a:lstStyle/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Medium Article Link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437" y="2639122"/>
            <a:ext cx="8915400" cy="3777623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  <a:hlinkClick r:id="rId2"/>
              </a:rPr>
              <a:t>https://medium.com/@ashabalshiram.aher/anomaly-detection-using-generative-adversarial-networks-gan-ca433f2ac287</a:t>
            </a:r>
            <a:endParaRPr lang="en-US" sz="1500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0" y="1248579"/>
            <a:ext cx="8911687" cy="1280891"/>
          </a:xfrm>
        </p:spPr>
        <p:txBody>
          <a:bodyPr/>
          <a:lstStyle/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Introduction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64" y="2215377"/>
            <a:ext cx="8915400" cy="3777623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Anomaly detection is one of the most important problems across a range of domains, including manufacturing, medical imaging and cyber-security.</a:t>
            </a: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Anomalies are patterns in data that do not conform to a well-defined notion of normal behavior.</a:t>
            </a: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Anomaly detection is a significant problem faced in several research areas.</a:t>
            </a: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Anomaly detection methods need to model the distribution of normal data, which can be complex and high-dimensional.</a:t>
            </a:r>
          </a:p>
        </p:txBody>
      </p:sp>
    </p:spTree>
    <p:extLst>
      <p:ext uri="{BB962C8B-B14F-4D97-AF65-F5344CB8AC3E}">
        <p14:creationId xmlns:p14="http://schemas.microsoft.com/office/powerpoint/2010/main" val="7708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855" y="1137065"/>
            <a:ext cx="8911687" cy="1280891"/>
          </a:xfrm>
        </p:spPr>
        <p:txBody>
          <a:bodyPr/>
          <a:lstStyle/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About GAN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136" y="1910579"/>
            <a:ext cx="8915400" cy="3777623"/>
          </a:xfrm>
        </p:spPr>
        <p:txBody>
          <a:bodyPr/>
          <a:lstStyle/>
          <a:p>
            <a:r>
              <a:rPr lang="en-US" sz="1500" b="1" dirty="0">
                <a:latin typeface="Arial Unicode MS" charset="0"/>
                <a:ea typeface="Arial Unicode MS" charset="0"/>
                <a:cs typeface="Arial Unicode MS" charset="0"/>
              </a:rPr>
              <a:t>GANs</a:t>
            </a:r>
          </a:p>
          <a:p>
            <a:pPr lvl="1"/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Generative adversarial networks (GANs) (</a:t>
            </a:r>
            <a:r>
              <a:rPr lang="en-US" sz="1500" dirty="0" err="1">
                <a:latin typeface="Arial Unicode MS" charset="0"/>
                <a:ea typeface="Arial Unicode MS" charset="0"/>
                <a:cs typeface="Arial Unicode MS" charset="0"/>
              </a:rPr>
              <a:t>Goodfellow</a:t>
            </a:r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 et al., 2014) are one class of models that have been successfully used to model complex and high dimensional distributions.</a:t>
            </a:r>
            <a:endParaRPr lang="en-US" sz="15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r>
              <a:rPr lang="en-US" sz="1500" b="1" dirty="0">
                <a:latin typeface="Arial Unicode MS" charset="0"/>
                <a:ea typeface="Arial Unicode MS" charset="0"/>
                <a:cs typeface="Arial Unicode MS" charset="0"/>
              </a:rPr>
              <a:t>Conditional GANs</a:t>
            </a:r>
          </a:p>
          <a:p>
            <a:pPr lvl="1"/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GANs can be extended to a conditional model (Mirza &amp; </a:t>
            </a:r>
            <a:r>
              <a:rPr lang="en-US" sz="1500" dirty="0" err="1">
                <a:latin typeface="Arial Unicode MS" charset="0"/>
                <a:ea typeface="Arial Unicode MS" charset="0"/>
                <a:cs typeface="Arial Unicode MS" charset="0"/>
              </a:rPr>
              <a:t>Osindero</a:t>
            </a:r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, 2014) if both generator and discriminator are conditioned on some auxiliary information. </a:t>
            </a:r>
            <a:endParaRPr lang="en-US" sz="15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r>
              <a:rPr lang="en-US" sz="1500" b="1" dirty="0" err="1">
                <a:latin typeface="Arial Unicode MS" charset="0"/>
                <a:ea typeface="Arial Unicode MS" charset="0"/>
                <a:cs typeface="Arial Unicode MS" charset="0"/>
              </a:rPr>
              <a:t>BiGANs</a:t>
            </a:r>
            <a:endParaRPr lang="en-US" sz="15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lvl="1"/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Bidirectional GAN (Donahue et al., 2016) extends the GAN framework including an encoder that learns the inverse of the generator.</a:t>
            </a:r>
            <a:endParaRPr lang="en-US" sz="15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135" y="966080"/>
            <a:ext cx="8911687" cy="1280891"/>
          </a:xfrm>
        </p:spPr>
        <p:txBody>
          <a:bodyPr/>
          <a:lstStyle/>
          <a:p>
            <a:r>
              <a:rPr lang="en-US" dirty="0" smtClean="0"/>
              <a:t>GANs for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64" y="1858538"/>
            <a:ext cx="8915400" cy="4528471"/>
          </a:xfrm>
        </p:spPr>
        <p:txBody>
          <a:bodyPr>
            <a:normAutofit/>
          </a:bodyPr>
          <a:lstStyle/>
          <a:p>
            <a:r>
              <a:rPr lang="en-US" sz="1500" b="1" dirty="0"/>
              <a:t> Using </a:t>
            </a:r>
            <a:r>
              <a:rPr lang="en-US" sz="1500" b="1" dirty="0" err="1"/>
              <a:t>AnoGAN</a:t>
            </a:r>
            <a:r>
              <a:rPr lang="en-US" sz="1500" b="1" dirty="0"/>
              <a:t> Architecture:</a:t>
            </a:r>
          </a:p>
          <a:p>
            <a:pPr lvl="1"/>
            <a:r>
              <a:rPr lang="en-US" sz="1200" dirty="0" err="1"/>
              <a:t>AnoGAN</a:t>
            </a:r>
            <a:r>
              <a:rPr lang="en-US" sz="1200" dirty="0"/>
              <a:t> uses standard GAN, train only on positive samples, to learn a mapping from the latent space representation z to the realistic sample and uses this learned representation to map new, unseen, samples back to the latent space</a:t>
            </a:r>
            <a:endParaRPr lang="en-US" sz="1200" b="1" dirty="0"/>
          </a:p>
          <a:p>
            <a:r>
              <a:rPr lang="en-US" sz="1500" b="1" dirty="0"/>
              <a:t>Using EGBAD Architecture:</a:t>
            </a:r>
          </a:p>
          <a:p>
            <a:pPr lvl="1"/>
            <a:r>
              <a:rPr lang="en-US" sz="1200" dirty="0"/>
              <a:t>EGBAD solves the </a:t>
            </a:r>
            <a:r>
              <a:rPr lang="en-US" sz="1200" dirty="0" err="1"/>
              <a:t>AnonGAN</a:t>
            </a:r>
            <a:r>
              <a:rPr lang="en-US" sz="1200" dirty="0"/>
              <a:t> disadvantages using Donahue et al. (2016) and </a:t>
            </a:r>
            <a:r>
              <a:rPr lang="en-US" sz="1200" dirty="0" err="1"/>
              <a:t>Dumoulin</a:t>
            </a:r>
            <a:r>
              <a:rPr lang="en-US" sz="1200" dirty="0"/>
              <a:t> et al. (2017) works that allows learning an encoder  able to map input samples to their latent representation during the adversarial training.</a:t>
            </a:r>
            <a:endParaRPr lang="en-US" sz="1200" b="1" dirty="0"/>
          </a:p>
          <a:p>
            <a:r>
              <a:rPr lang="en-US" sz="1600" b="1" dirty="0"/>
              <a:t>Using </a:t>
            </a:r>
            <a:r>
              <a:rPr lang="en-US" sz="1600" b="1" dirty="0" err="1"/>
              <a:t>GANomaly</a:t>
            </a:r>
            <a:r>
              <a:rPr lang="en-US" sz="1600" b="1" dirty="0"/>
              <a:t> Architecture:</a:t>
            </a:r>
          </a:p>
          <a:p>
            <a:pPr lvl="1"/>
            <a:r>
              <a:rPr lang="en-US" sz="1300" dirty="0"/>
              <a:t>train a generator network on normal samples to learn their manifold X while at the same time an </a:t>
            </a:r>
            <a:r>
              <a:rPr lang="en-US" sz="1300" dirty="0" err="1"/>
              <a:t>autoencoder</a:t>
            </a:r>
            <a:r>
              <a:rPr lang="en-US" sz="1300" dirty="0"/>
              <a:t> is trained to learn how to encode the images in their latent representation efficiently.</a:t>
            </a:r>
          </a:p>
          <a:p>
            <a:pPr lvl="1"/>
            <a:r>
              <a:rPr lang="en-US" sz="1300" dirty="0"/>
              <a:t>This Architecture requires below components as in a standard GAN architecture</a:t>
            </a:r>
          </a:p>
          <a:p>
            <a:pPr lvl="2"/>
            <a:r>
              <a:rPr lang="en-US" sz="1300" dirty="0"/>
              <a:t>Generator network</a:t>
            </a:r>
          </a:p>
          <a:p>
            <a:pPr lvl="2"/>
            <a:r>
              <a:rPr lang="en-US" sz="1300" dirty="0"/>
              <a:t>Discriminator network</a:t>
            </a:r>
          </a:p>
          <a:p>
            <a:pPr lvl="2"/>
            <a:r>
              <a:rPr lang="en-US" sz="1300" dirty="0"/>
              <a:t>Generator loss </a:t>
            </a:r>
          </a:p>
        </p:txBody>
      </p:sp>
    </p:spTree>
    <p:extLst>
      <p:ext uri="{BB962C8B-B14F-4D97-AF65-F5344CB8AC3E}">
        <p14:creationId xmlns:p14="http://schemas.microsoft.com/office/powerpoint/2010/main" val="21093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46" y="1196540"/>
            <a:ext cx="8911687" cy="1280891"/>
          </a:xfrm>
        </p:spPr>
        <p:txBody>
          <a:bodyPr/>
          <a:lstStyle/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Ablation Studies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069" y="1999786"/>
            <a:ext cx="8915400" cy="3777623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in order to evaluate the performance of every Anomaly Detection algorithm described above, the reimplementation of all mentioned algorithms was done using in demand deep learning framework </a:t>
            </a:r>
            <a:r>
              <a:rPr lang="en-US" sz="1500" dirty="0" err="1">
                <a:latin typeface="Arial Unicode MS" charset="0"/>
                <a:ea typeface="Arial Unicode MS" charset="0"/>
                <a:cs typeface="Arial Unicode MS" charset="0"/>
              </a:rPr>
              <a:t>Tensorflow</a:t>
            </a:r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 </a:t>
            </a: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Datasets: </a:t>
            </a:r>
          </a:p>
          <a:p>
            <a:pPr lvl="1"/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MNIST</a:t>
            </a:r>
            <a:r>
              <a:rPr lang="en-US" sz="1500" b="1" dirty="0">
                <a:latin typeface="Arial Unicode MS" charset="0"/>
                <a:ea typeface="Arial Unicode MS" charset="0"/>
                <a:cs typeface="Arial Unicode MS" charset="0"/>
              </a:rPr>
              <a:t> </a:t>
            </a:r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(28 × 28 pixels grayscale image in 10 classes)</a:t>
            </a:r>
            <a:endParaRPr lang="en-US" sz="15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lvl="1"/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Fashion MNIST (28 × 28 pixels grayscale images in 10 classes)</a:t>
            </a:r>
            <a:endParaRPr lang="en-US" sz="15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lvl="1"/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CIFAR-10</a:t>
            </a:r>
            <a:r>
              <a:rPr lang="en-US" sz="1500" b="1" dirty="0">
                <a:latin typeface="Arial Unicode MS" charset="0"/>
                <a:ea typeface="Arial Unicode MS" charset="0"/>
                <a:cs typeface="Arial Unicode MS" charset="0"/>
              </a:rPr>
              <a:t> </a:t>
            </a:r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(32 × 32 color images in 10 classes)</a:t>
            </a:r>
            <a:endParaRPr lang="en-US" sz="15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lvl="1"/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KDD</a:t>
            </a:r>
          </a:p>
        </p:txBody>
      </p:sp>
    </p:spTree>
    <p:extLst>
      <p:ext uri="{BB962C8B-B14F-4D97-AF65-F5344CB8AC3E}">
        <p14:creationId xmlns:p14="http://schemas.microsoft.com/office/powerpoint/2010/main" val="12936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382" y="1107329"/>
            <a:ext cx="8911687" cy="1280891"/>
          </a:xfrm>
        </p:spPr>
        <p:txBody>
          <a:bodyPr/>
          <a:lstStyle/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Methodology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019" y="1851102"/>
            <a:ext cx="8915400" cy="3777623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All the mentioned datasets in ablation studies are taken together (train and test split). from this one big pool of examples, one class chose as an anomaly.</a:t>
            </a: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after shuffling the dataset, training set is created by using 80% of the whole data while the remaining 20% is used for the testing set.</a:t>
            </a: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this process is repeated for all the classes in the dataset. </a:t>
            </a: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Each model is trained accordingly to its original implementation on the training set.</a:t>
            </a: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Each model is tested on the whole dataset made up of both regular and anomalous data.</a:t>
            </a:r>
          </a:p>
        </p:txBody>
      </p:sp>
    </p:spTree>
    <p:extLst>
      <p:ext uri="{BB962C8B-B14F-4D97-AF65-F5344CB8AC3E}">
        <p14:creationId xmlns:p14="http://schemas.microsoft.com/office/powerpoint/2010/main" val="20608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4" y="1047856"/>
            <a:ext cx="8911687" cy="1280891"/>
          </a:xfrm>
        </p:spPr>
        <p:txBody>
          <a:bodyPr/>
          <a:lstStyle/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Results 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504" y="2044390"/>
            <a:ext cx="8915400" cy="3777623"/>
          </a:xfrm>
        </p:spPr>
        <p:txBody>
          <a:bodyPr/>
          <a:lstStyle/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GAN networks were trained with different hyper-parameters configurations</a:t>
            </a: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Below table states the results for KDD dataset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82" y="3134731"/>
            <a:ext cx="4780788" cy="176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342" y="966081"/>
            <a:ext cx="8911687" cy="1280891"/>
          </a:xfrm>
        </p:spPr>
        <p:txBody>
          <a:bodyPr/>
          <a:lstStyle/>
          <a:p>
            <a:r>
              <a:rPr lang="en-US" dirty="0" smtClean="0">
                <a:latin typeface="Arial Unicode MS" charset="0"/>
                <a:ea typeface="Arial Unicode MS" charset="0"/>
                <a:cs typeface="Arial Unicode MS" charset="0"/>
              </a:rPr>
              <a:t>Conclusions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109" y="1828801"/>
            <a:ext cx="8915400" cy="3777623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Implementation of algorithms and analysis allowed to verify effectiveness of the GANs based approach to anomaly detection problem </a:t>
            </a:r>
          </a:p>
          <a:p>
            <a:r>
              <a:rPr lang="en-US" sz="1500" dirty="0">
                <a:latin typeface="Arial Unicode MS" charset="0"/>
                <a:ea typeface="Arial Unicode MS" charset="0"/>
                <a:cs typeface="Arial Unicode MS" charset="0"/>
              </a:rPr>
              <a:t>also at the same time highlighted the difference between the original papers and the publicly available code.</a:t>
            </a:r>
          </a:p>
        </p:txBody>
      </p:sp>
    </p:spTree>
    <p:extLst>
      <p:ext uri="{BB962C8B-B14F-4D97-AF65-F5344CB8AC3E}">
        <p14:creationId xmlns:p14="http://schemas.microsoft.com/office/powerpoint/2010/main" val="16139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</TotalTime>
  <Words>398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Century Gothic</vt:lpstr>
      <vt:lpstr>Wingdings 3</vt:lpstr>
      <vt:lpstr>Arial</vt:lpstr>
      <vt:lpstr>Wisp</vt:lpstr>
      <vt:lpstr>Anomaly detection Using  Generative Adversarial Networks(GAN)-Survey</vt:lpstr>
      <vt:lpstr>Medium Article Link</vt:lpstr>
      <vt:lpstr>Introduction</vt:lpstr>
      <vt:lpstr>About GAN</vt:lpstr>
      <vt:lpstr>GANs for anomaly detection</vt:lpstr>
      <vt:lpstr>Ablation Studies</vt:lpstr>
      <vt:lpstr>Methodology</vt:lpstr>
      <vt:lpstr>Results </vt:lpstr>
      <vt:lpstr>Conclusions</vt:lpstr>
      <vt:lpstr>References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 Aher</dc:creator>
  <cp:lastModifiedBy>Asha Aher</cp:lastModifiedBy>
  <cp:revision>8</cp:revision>
  <dcterms:created xsi:type="dcterms:W3CDTF">2020-05-16T08:08:48Z</dcterms:created>
  <dcterms:modified xsi:type="dcterms:W3CDTF">2020-05-17T23:14:47Z</dcterms:modified>
</cp:coreProperties>
</file>