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3.png"/><Relationship Id="rId9" Type="http://schemas.openxmlformats.org/officeDocument/2006/relationships/image" Target="../media/image1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7.png"/><Relationship Id="rId9" Type="http://schemas.openxmlformats.org/officeDocument/2006/relationships/image" Target="../media/image26.png"/><Relationship Id="rId10" Type="http://schemas.openxmlformats.org/officeDocument/2006/relationships/image" Target="../media/image2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1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Relationship Id="rId3" Type="http://schemas.openxmlformats.org/officeDocument/2006/relationships/image" Target="../media/image19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5.png"/><Relationship Id="rId3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Шабалин Александр"/>
          <p:cNvSpPr txBox="1"/>
          <p:nvPr>
            <p:ph type="body" idx="21"/>
          </p:nvPr>
        </p:nvSpPr>
        <p:spPr>
          <a:xfrm>
            <a:off x="1024163" y="11839048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r" defTabSz="356615">
              <a:defRPr b="0" sz="3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Шабалин Александр</a:t>
            </a:r>
          </a:p>
        </p:txBody>
      </p:sp>
      <p:sp>
        <p:nvSpPr>
          <p:cNvPr id="172" name="Text diffusion models"/>
          <p:cNvSpPr txBox="1"/>
          <p:nvPr>
            <p:ph type="ctrTitle"/>
          </p:nvPr>
        </p:nvSpPr>
        <p:spPr>
          <a:xfrm>
            <a:off x="1206496" y="1423339"/>
            <a:ext cx="21971004" cy="4648201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b="0" spc="0" sz="15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diffusion models</a:t>
            </a:r>
          </a:p>
        </p:txBody>
      </p:sp>
      <p:sp>
        <p:nvSpPr>
          <p:cNvPr id="173" name="ВШЭ ФКН, NLP"/>
          <p:cNvSpPr txBox="1"/>
          <p:nvPr>
            <p:ph type="subTitle" sz="quarter" idx="1"/>
          </p:nvPr>
        </p:nvSpPr>
        <p:spPr>
          <a:xfrm>
            <a:off x="1206500" y="7732575"/>
            <a:ext cx="21971000" cy="1905001"/>
          </a:xfrm>
          <a:prstGeom prst="rect">
            <a:avLst/>
          </a:prstGeom>
        </p:spPr>
        <p:txBody>
          <a:bodyPr/>
          <a:lstStyle>
            <a:lvl1pPr algn="ctr" defTabSz="457200">
              <a:defRPr b="0" sz="7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ВШЭ ФКН, 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52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25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25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grpSp>
        <p:nvGrpSpPr>
          <p:cNvPr id="266" name="Group"/>
          <p:cNvGrpSpPr/>
          <p:nvPr/>
        </p:nvGrpSpPr>
        <p:grpSpPr>
          <a:xfrm>
            <a:off x="1644857" y="7147988"/>
            <a:ext cx="17013771" cy="6042172"/>
            <a:chOff x="0" y="0"/>
            <a:chExt cx="17013769" cy="6042170"/>
          </a:xfrm>
        </p:grpSpPr>
        <p:pic>
          <p:nvPicPr>
            <p:cNvPr id="257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24122" cy="3191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8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32234" y="3829701"/>
              <a:ext cx="5811572" cy="824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9" name="Connection Line"/>
            <p:cNvSpPr/>
            <p:nvPr/>
          </p:nvSpPr>
          <p:spPr>
            <a:xfrm>
              <a:off x="6468574" y="3206380"/>
              <a:ext cx="5150444" cy="2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EC2C2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260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7351525">
              <a:off x="8778975" y="3511340"/>
              <a:ext cx="496472" cy="270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1" name="pasted-movie.png" descr="pasted-movi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233563" y="3851507"/>
              <a:ext cx="4571547" cy="824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70" name="Connection Line"/>
            <p:cNvSpPr/>
            <p:nvPr/>
          </p:nvSpPr>
          <p:spPr>
            <a:xfrm>
              <a:off x="12570157" y="3177189"/>
              <a:ext cx="3413271" cy="1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EC2C2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263" name="pasted-movie.png" descr="pasted-movi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20094" y="5040959"/>
              <a:ext cx="9296962" cy="10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4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5067224">
              <a:off x="14271101" y="3386202"/>
              <a:ext cx="496471" cy="270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65" name="pasted-movie.png" descr="pasted-movi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381152" y="2528852"/>
              <a:ext cx="632618" cy="371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67" name="pasted-movie.png" descr="pasted-movi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1888549" y="12243633"/>
            <a:ext cx="7978582" cy="855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movie.png" descr="pasted-movie.png"/>
          <p:cNvPicPr>
            <a:picLocks noChangeAspect="1"/>
          </p:cNvPicPr>
          <p:nvPr/>
        </p:nvPicPr>
        <p:blipFill>
          <a:blip r:embed="rId11">
            <a:extLst/>
          </a:blip>
          <a:srcRect l="2813" t="0" r="0" b="0"/>
          <a:stretch>
            <a:fillRect/>
          </a:stretch>
        </p:blipFill>
        <p:spPr>
          <a:xfrm>
            <a:off x="20085656" y="9051181"/>
            <a:ext cx="3579904" cy="2235785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Вывод алгоритма"/>
          <p:cNvSpPr txBox="1"/>
          <p:nvPr>
            <p:ph type="title"/>
          </p:nvPr>
        </p:nvSpPr>
        <p:spPr>
          <a:xfrm>
            <a:off x="763557" y="632248"/>
            <a:ext cx="9737648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27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3309" t="0" r="0" b="0"/>
          <a:stretch>
            <a:fillRect/>
          </a:stretch>
        </p:blipFill>
        <p:spPr>
          <a:xfrm>
            <a:off x="17977328" y="231031"/>
            <a:ext cx="3561650" cy="2235785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sp>
        <p:nvSpPr>
          <p:cNvPr id="274" name="Line"/>
          <p:cNvSpPr/>
          <p:nvPr/>
        </p:nvSpPr>
        <p:spPr>
          <a:xfrm>
            <a:off x="10050994" y="4201096"/>
            <a:ext cx="1098054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96440" y="3006378"/>
            <a:ext cx="20228470" cy="1002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Вывод алгоритма"/>
          <p:cNvSpPr txBox="1"/>
          <p:nvPr>
            <p:ph type="title"/>
          </p:nvPr>
        </p:nvSpPr>
        <p:spPr>
          <a:xfrm>
            <a:off x="763557" y="632248"/>
            <a:ext cx="9737648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78" name="Обратный процесс:"/>
          <p:cNvSpPr txBox="1"/>
          <p:nvPr>
            <p:ph type="body" sz="quarter" idx="1"/>
          </p:nvPr>
        </p:nvSpPr>
        <p:spPr>
          <a:xfrm>
            <a:off x="1206500" y="4824018"/>
            <a:ext cx="6133027" cy="93534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Обратный процесс:</a:t>
            </a:r>
          </a:p>
        </p:txBody>
      </p:sp>
      <p:pic>
        <p:nvPicPr>
          <p:cNvPr id="27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3309" t="0" r="0" b="0"/>
          <a:stretch>
            <a:fillRect/>
          </a:stretch>
        </p:blipFill>
        <p:spPr>
          <a:xfrm>
            <a:off x="17977328" y="231031"/>
            <a:ext cx="3561650" cy="2235785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sp>
        <p:nvSpPr>
          <p:cNvPr id="280" name="Line"/>
          <p:cNvSpPr/>
          <p:nvPr/>
        </p:nvSpPr>
        <p:spPr>
          <a:xfrm>
            <a:off x="10050994" y="4201096"/>
            <a:ext cx="1098054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8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485" y="5841887"/>
            <a:ext cx="11225031" cy="1095126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Мы не знаем                 и                  так как не знаем распределение           ."/>
          <p:cNvSpPr txBox="1"/>
          <p:nvPr/>
        </p:nvSpPr>
        <p:spPr>
          <a:xfrm>
            <a:off x="1206500" y="7630718"/>
            <a:ext cx="20228470" cy="935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Мы не знаем                 и                  так как не знаем распределение           .</a:t>
            </a:r>
          </a:p>
        </p:txBody>
      </p:sp>
      <p:pic>
        <p:nvPicPr>
          <p:cNvPr id="28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8993" y="7532302"/>
            <a:ext cx="2286694" cy="85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4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81025" y="7517238"/>
            <a:ext cx="2394089" cy="88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12211" y="7466437"/>
            <a:ext cx="1491792" cy="88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96440" y="3006378"/>
            <a:ext cx="20228470" cy="10026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Вывод алгоритма"/>
          <p:cNvSpPr txBox="1"/>
          <p:nvPr>
            <p:ph type="title"/>
          </p:nvPr>
        </p:nvSpPr>
        <p:spPr>
          <a:xfrm>
            <a:off x="763557" y="632248"/>
            <a:ext cx="9737648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89" name="Обратный процесс:"/>
          <p:cNvSpPr txBox="1"/>
          <p:nvPr>
            <p:ph type="body" sz="quarter" idx="1"/>
          </p:nvPr>
        </p:nvSpPr>
        <p:spPr>
          <a:xfrm>
            <a:off x="1206500" y="4824018"/>
            <a:ext cx="6133027" cy="93534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Обратный процесс:</a:t>
            </a:r>
          </a:p>
        </p:txBody>
      </p:sp>
      <p:pic>
        <p:nvPicPr>
          <p:cNvPr id="29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rcRect l="3309" t="0" r="0" b="0"/>
          <a:stretch>
            <a:fillRect/>
          </a:stretch>
        </p:blipFill>
        <p:spPr>
          <a:xfrm>
            <a:off x="17977328" y="231031"/>
            <a:ext cx="3561650" cy="2235785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sp>
        <p:nvSpPr>
          <p:cNvPr id="291" name="Line"/>
          <p:cNvSpPr/>
          <p:nvPr/>
        </p:nvSpPr>
        <p:spPr>
          <a:xfrm>
            <a:off x="10050994" y="4201096"/>
            <a:ext cx="10980546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9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79485" y="5841887"/>
            <a:ext cx="11225031" cy="1095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Мы не знаем                 и                  так как не знаем распределение           ."/>
          <p:cNvSpPr txBox="1"/>
          <p:nvPr/>
        </p:nvSpPr>
        <p:spPr>
          <a:xfrm>
            <a:off x="1206500" y="7630718"/>
            <a:ext cx="20228470" cy="935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Мы не знаем                 и                  так как не знаем распределение           .</a:t>
            </a:r>
          </a:p>
        </p:txBody>
      </p:sp>
      <p:pic>
        <p:nvPicPr>
          <p:cNvPr id="29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88993" y="7532302"/>
            <a:ext cx="2286694" cy="853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81025" y="7517238"/>
            <a:ext cx="2394089" cy="88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12211" y="7466437"/>
            <a:ext cx="1491792" cy="883725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Вместо этого найдем"/>
          <p:cNvSpPr txBox="1"/>
          <p:nvPr/>
        </p:nvSpPr>
        <p:spPr>
          <a:xfrm>
            <a:off x="1206500" y="8824518"/>
            <a:ext cx="6133027" cy="935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Вместо этого найдем </a:t>
            </a:r>
          </a:p>
        </p:txBody>
      </p:sp>
      <p:pic>
        <p:nvPicPr>
          <p:cNvPr id="298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955914" y="8723328"/>
            <a:ext cx="4490926" cy="883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896440" y="3006378"/>
            <a:ext cx="20228470" cy="1002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300" name="pasted-movie.png" descr="pasted-movi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203950" y="10713487"/>
            <a:ext cx="11976100" cy="10728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0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sp>
        <p:nvSpPr>
          <p:cNvPr id="304" name="Rectangle"/>
          <p:cNvSpPr/>
          <p:nvPr/>
        </p:nvSpPr>
        <p:spPr>
          <a:xfrm>
            <a:off x="11494365" y="4078774"/>
            <a:ext cx="9128429" cy="21277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0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sp>
        <p:nvSpPr>
          <p:cNvPr id="308" name="Rectangle"/>
          <p:cNvSpPr/>
          <p:nvPr/>
        </p:nvSpPr>
        <p:spPr>
          <a:xfrm>
            <a:off x="19344141" y="4078774"/>
            <a:ext cx="1278653" cy="21277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998726">
            <a:off x="17534529" y="3838700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477874">
            <a:off x="15233719" y="6245102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4783266">
            <a:off x="12832710" y="3838700"/>
            <a:ext cx="558525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64" y="2806083"/>
            <a:ext cx="6794554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16788" y="2806083"/>
            <a:ext cx="8912220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8321" y="6821351"/>
            <a:ext cx="6109321" cy="75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7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rcRect l="519" t="0" r="0" b="0"/>
          <a:stretch>
            <a:fillRect/>
          </a:stretch>
        </p:blipFill>
        <p:spPr>
          <a:xfrm>
            <a:off x="12761735" y="518658"/>
            <a:ext cx="10119842" cy="1358901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pic>
        <p:nvPicPr>
          <p:cNvPr id="318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Rectangle"/>
          <p:cNvSpPr/>
          <p:nvPr/>
        </p:nvSpPr>
        <p:spPr>
          <a:xfrm>
            <a:off x="19344141" y="4078774"/>
            <a:ext cx="1278653" cy="21277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998726">
            <a:off x="17534529" y="3838700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477874">
            <a:off x="15233719" y="6245102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4783266">
            <a:off x="12832710" y="3838700"/>
            <a:ext cx="558525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64" y="2806083"/>
            <a:ext cx="6794554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16788" y="2806083"/>
            <a:ext cx="8912220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8321" y="6821351"/>
            <a:ext cx="6109321" cy="75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28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rcRect l="519" t="0" r="0" b="0"/>
          <a:stretch>
            <a:fillRect/>
          </a:stretch>
        </p:blipFill>
        <p:spPr>
          <a:xfrm>
            <a:off x="12761735" y="518658"/>
            <a:ext cx="10119842" cy="1358901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pic>
        <p:nvPicPr>
          <p:cNvPr id="329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0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2531" y="7881298"/>
            <a:ext cx="23425625" cy="3478792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ectangle"/>
          <p:cNvSpPr/>
          <p:nvPr/>
        </p:nvSpPr>
        <p:spPr>
          <a:xfrm>
            <a:off x="541220" y="9394087"/>
            <a:ext cx="23425626" cy="21277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998726">
            <a:off x="17534529" y="3838700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477874">
            <a:off x="15233719" y="6245102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4783266">
            <a:off x="12832710" y="3838700"/>
            <a:ext cx="558525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64" y="2806083"/>
            <a:ext cx="6794554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16788" y="2806083"/>
            <a:ext cx="8912220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8321" y="6821351"/>
            <a:ext cx="6109321" cy="75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rcRect l="519" t="0" r="0" b="0"/>
          <a:stretch>
            <a:fillRect/>
          </a:stretch>
        </p:blipFill>
        <p:spPr>
          <a:xfrm>
            <a:off x="12761735" y="518658"/>
            <a:ext cx="10119842" cy="1358901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pic>
        <p:nvPicPr>
          <p:cNvPr id="341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02531" y="7881298"/>
            <a:ext cx="23425625" cy="34787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4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7998726">
            <a:off x="17534529" y="3838700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477874">
            <a:off x="15233719" y="6245102"/>
            <a:ext cx="558526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4783266">
            <a:off x="12832710" y="3838700"/>
            <a:ext cx="558525" cy="3227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81864" y="2806083"/>
            <a:ext cx="6794554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116788" y="2806083"/>
            <a:ext cx="8912220" cy="85865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0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458321" y="6821351"/>
            <a:ext cx="6109321" cy="759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1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rcRect l="519" t="0" r="0" b="0"/>
          <a:stretch>
            <a:fillRect/>
          </a:stretch>
        </p:blipFill>
        <p:spPr>
          <a:xfrm>
            <a:off x="12761735" y="518658"/>
            <a:ext cx="10119842" cy="1358901"/>
          </a:xfrm>
          <a:prstGeom prst="rect">
            <a:avLst/>
          </a:prstGeom>
          <a:ln w="25400">
            <a:solidFill>
              <a:srgbClr val="EC2C26"/>
            </a:solidFill>
            <a:miter lim="400000"/>
          </a:ln>
        </p:spPr>
      </p:pic>
      <p:pic>
        <p:nvPicPr>
          <p:cNvPr id="352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28754" y="4335368"/>
            <a:ext cx="19360322" cy="178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pasted-movie.png" descr="pasted-movie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482157" y="11460905"/>
            <a:ext cx="5946686" cy="17831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4" name="pasted-movie.png" descr="pasted-movie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02531" y="7881298"/>
            <a:ext cx="23425625" cy="34787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5" name="pasted-movie.png" descr="pasted-movie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848229" y="11453774"/>
            <a:ext cx="11884198" cy="17974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Диффузионные модел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Диффузионные модели</a:t>
            </a:r>
          </a:p>
        </p:txBody>
      </p:sp>
      <p:sp>
        <p:nvSpPr>
          <p:cNvPr id="176" name="Хотим получить генеративную модель для семплирования из  .…"/>
          <p:cNvSpPr txBox="1"/>
          <p:nvPr>
            <p:ph type="body" idx="1"/>
          </p:nvPr>
        </p:nvSpPr>
        <p:spPr>
          <a:xfrm>
            <a:off x="1206500" y="3880204"/>
            <a:ext cx="21971000" cy="8256012"/>
          </a:xfrm>
          <a:prstGeom prst="rect">
            <a:avLst/>
          </a:prstGeom>
        </p:spPr>
        <p:txBody>
          <a:bodyPr/>
          <a:lstStyle/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Arial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  Хотим получить генеративную модель для семплирования из </a:t>
            </a:r>
            <a14:m>
              <m:oMath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0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Arial"/>
              <a:defRPr sz="50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317500" defTabSz="457200">
              <a:lnSpc>
                <a:spcPct val="100000"/>
              </a:lnSpc>
              <a:spcBef>
                <a:spcPts val="0"/>
              </a:spcBef>
              <a:buFont typeface="Arial"/>
              <a:defRPr sz="5000">
                <a:latin typeface="Arial"/>
                <a:ea typeface="Arial"/>
                <a:cs typeface="Arial"/>
                <a:sym typeface="Arial"/>
              </a:defRPr>
            </a:pPr>
            <a:r>
              <a:t>  Зададим прямой процесс зашумления и будем учиться его обращать.</a:t>
            </a:r>
          </a:p>
        </p:txBody>
      </p:sp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12693" y="8131616"/>
            <a:ext cx="19558614" cy="2899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5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079" y="2791434"/>
            <a:ext cx="19403842" cy="192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5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381" y="5592852"/>
            <a:ext cx="14662082" cy="6832814"/>
          </a:xfrm>
          <a:prstGeom prst="rect">
            <a:avLst/>
          </a:prstGeom>
          <a:ln w="12700">
            <a:miter lim="400000"/>
          </a:ln>
        </p:spPr>
      </p:pic>
      <p:sp>
        <p:nvSpPr>
          <p:cNvPr id="360" name="Rectangle"/>
          <p:cNvSpPr/>
          <p:nvPr/>
        </p:nvSpPr>
        <p:spPr>
          <a:xfrm>
            <a:off x="8489967" y="2632395"/>
            <a:ext cx="13240875" cy="264243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1" name="Rectangle"/>
          <p:cNvSpPr/>
          <p:nvPr/>
        </p:nvSpPr>
        <p:spPr>
          <a:xfrm>
            <a:off x="4609892" y="7299904"/>
            <a:ext cx="12597051" cy="54326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2" name="Rectangle"/>
          <p:cNvSpPr/>
          <p:nvPr/>
        </p:nvSpPr>
        <p:spPr>
          <a:xfrm>
            <a:off x="13679664" y="3728332"/>
            <a:ext cx="1565094" cy="543262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6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079" y="2791434"/>
            <a:ext cx="19403842" cy="192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6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381" y="5592852"/>
            <a:ext cx="14662082" cy="6832814"/>
          </a:xfrm>
          <a:prstGeom prst="rect">
            <a:avLst/>
          </a:prstGeom>
          <a:ln w="12700">
            <a:miter lim="400000"/>
          </a:ln>
        </p:spPr>
      </p:pic>
      <p:sp>
        <p:nvSpPr>
          <p:cNvPr id="367" name="Rectangle"/>
          <p:cNvSpPr/>
          <p:nvPr/>
        </p:nvSpPr>
        <p:spPr>
          <a:xfrm>
            <a:off x="4609892" y="7299904"/>
            <a:ext cx="12597051" cy="543262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68" name="Rectangle"/>
          <p:cNvSpPr/>
          <p:nvPr/>
        </p:nvSpPr>
        <p:spPr>
          <a:xfrm>
            <a:off x="13679664" y="6014938"/>
            <a:ext cx="1565094" cy="11621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079" y="2791434"/>
            <a:ext cx="19403842" cy="192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381" y="5592852"/>
            <a:ext cx="14662082" cy="6832814"/>
          </a:xfrm>
          <a:prstGeom prst="rect">
            <a:avLst/>
          </a:prstGeom>
          <a:ln w="12700">
            <a:miter lim="400000"/>
          </a:ln>
        </p:spPr>
      </p:pic>
      <p:sp>
        <p:nvSpPr>
          <p:cNvPr id="373" name="Rectangle"/>
          <p:cNvSpPr/>
          <p:nvPr/>
        </p:nvSpPr>
        <p:spPr>
          <a:xfrm>
            <a:off x="4609892" y="8909898"/>
            <a:ext cx="12597051" cy="382263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Вывод алгоритма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pic>
        <p:nvPicPr>
          <p:cNvPr id="37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90079" y="2791434"/>
            <a:ext cx="19403842" cy="192467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28381" y="5592852"/>
            <a:ext cx="14662082" cy="6832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Почти готово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Почти готово</a:t>
            </a:r>
          </a:p>
        </p:txBody>
      </p:sp>
      <p:sp>
        <p:nvSpPr>
          <p:cNvPr id="380" name="Что теперь?"/>
          <p:cNvSpPr txBox="1"/>
          <p:nvPr/>
        </p:nvSpPr>
        <p:spPr>
          <a:xfrm>
            <a:off x="879083" y="2625212"/>
            <a:ext cx="14715535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Что теперь?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Почти готово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Почти готово</a:t>
            </a:r>
          </a:p>
        </p:txBody>
      </p:sp>
      <p:sp>
        <p:nvSpPr>
          <p:cNvPr id="383" name="Что теперь?…"/>
          <p:cNvSpPr txBox="1"/>
          <p:nvPr/>
        </p:nvSpPr>
        <p:spPr>
          <a:xfrm>
            <a:off x="879083" y="2625212"/>
            <a:ext cx="14715535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Что теперь?</a:t>
            </a:r>
          </a:p>
          <a:p>
            <a:pPr/>
            <a:r>
              <a:t>У нас есть явная формула для прямого процесса</a:t>
            </a:r>
          </a:p>
        </p:txBody>
      </p:sp>
      <p:pic>
        <p:nvPicPr>
          <p:cNvPr id="38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0628" y="5368883"/>
            <a:ext cx="11542744" cy="107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8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950" y="8001643"/>
            <a:ext cx="11976100" cy="107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И для обратного"/>
          <p:cNvSpPr txBox="1"/>
          <p:nvPr/>
        </p:nvSpPr>
        <p:spPr>
          <a:xfrm>
            <a:off x="879083" y="6819524"/>
            <a:ext cx="1471553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 для обратного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Почти готово"/>
          <p:cNvSpPr txBox="1"/>
          <p:nvPr>
            <p:ph type="title"/>
          </p:nvPr>
        </p:nvSpPr>
        <p:spPr>
          <a:xfrm>
            <a:off x="519938" y="481527"/>
            <a:ext cx="9737649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Почти готово</a:t>
            </a:r>
          </a:p>
        </p:txBody>
      </p:sp>
      <p:sp>
        <p:nvSpPr>
          <p:cNvPr id="389" name="Что теперь?…"/>
          <p:cNvSpPr txBox="1"/>
          <p:nvPr/>
        </p:nvSpPr>
        <p:spPr>
          <a:xfrm>
            <a:off x="879083" y="2625212"/>
            <a:ext cx="14715535" cy="203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Что теперь?</a:t>
            </a:r>
          </a:p>
          <a:p>
            <a:pPr/>
            <a:r>
              <a:t>У нас есть явная формула для прямого процесса</a:t>
            </a:r>
          </a:p>
        </p:txBody>
      </p:sp>
      <p:pic>
        <p:nvPicPr>
          <p:cNvPr id="39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0628" y="5368883"/>
            <a:ext cx="11542744" cy="1076956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03950" y="8001643"/>
            <a:ext cx="11976100" cy="1072878"/>
          </a:xfrm>
          <a:prstGeom prst="rect">
            <a:avLst/>
          </a:prstGeom>
          <a:ln w="12700">
            <a:miter lim="400000"/>
          </a:ln>
        </p:spPr>
      </p:pic>
      <p:sp>
        <p:nvSpPr>
          <p:cNvPr id="392" name="И для обратного"/>
          <p:cNvSpPr txBox="1"/>
          <p:nvPr/>
        </p:nvSpPr>
        <p:spPr>
          <a:xfrm>
            <a:off x="879083" y="6819524"/>
            <a:ext cx="1471553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 для обратного</a:t>
            </a:r>
          </a:p>
        </p:txBody>
      </p:sp>
      <p:pic>
        <p:nvPicPr>
          <p:cNvPr id="39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308" y="9747031"/>
            <a:ext cx="2852003" cy="849007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мы не знаем, поэтому обучим нейронную сеть для аппроксимации."/>
          <p:cNvSpPr txBox="1"/>
          <p:nvPr/>
        </p:nvSpPr>
        <p:spPr>
          <a:xfrm>
            <a:off x="4080971" y="9779072"/>
            <a:ext cx="20160530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мы не знаем, поэтому обучим нейронную сеть для аппроксимации.</a:t>
            </a:r>
          </a:p>
        </p:txBody>
      </p:sp>
      <p:pic>
        <p:nvPicPr>
          <p:cNvPr id="39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061953" y="11579780"/>
            <a:ext cx="9397222" cy="981922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028207" y="11579780"/>
            <a:ext cx="7267890" cy="981922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или"/>
          <p:cNvSpPr txBox="1"/>
          <p:nvPr/>
        </p:nvSpPr>
        <p:spPr>
          <a:xfrm>
            <a:off x="12101005" y="11666525"/>
            <a:ext cx="1285372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или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Обучение и инференс"/>
          <p:cNvSpPr txBox="1"/>
          <p:nvPr>
            <p:ph type="title"/>
          </p:nvPr>
        </p:nvSpPr>
        <p:spPr>
          <a:xfrm>
            <a:off x="519938" y="481527"/>
            <a:ext cx="11911356" cy="14331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Обучение и инференс</a:t>
            </a:r>
          </a:p>
        </p:txBody>
      </p:sp>
      <p:pic>
        <p:nvPicPr>
          <p:cNvPr id="40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5380" y="2748318"/>
            <a:ext cx="22033240" cy="529594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2693" y="9119187"/>
            <a:ext cx="19558614" cy="2899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Text diffusion models"/>
          <p:cNvSpPr txBox="1"/>
          <p:nvPr>
            <p:ph type="title"/>
          </p:nvPr>
        </p:nvSpPr>
        <p:spPr>
          <a:xfrm>
            <a:off x="5685283" y="5725510"/>
            <a:ext cx="13013434" cy="2264980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b="0" spc="0" sz="10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diffusion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Зачем?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Зачем?</a:t>
            </a:r>
          </a:p>
        </p:txBody>
      </p:sp>
      <p:sp>
        <p:nvSpPr>
          <p:cNvPr id="406" name="Авторегрессионные модели генерируют каждый токен отдельно. Это дорого.…"/>
          <p:cNvSpPr txBox="1"/>
          <p:nvPr/>
        </p:nvSpPr>
        <p:spPr>
          <a:xfrm>
            <a:off x="1068656" y="5050242"/>
            <a:ext cx="22246688" cy="43789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73100" indent="-673100">
              <a:buSzPct val="100000"/>
              <a:buChar char="•"/>
              <a:defRPr sz="5600"/>
            </a:pPr>
            <a:r>
              <a:t>Авторегрессионные модели генерируют каждый токен отдельно. Это дорого.</a:t>
            </a:r>
          </a:p>
          <a:p>
            <a:pPr marL="673100" indent="-673100">
              <a:buSzPct val="100000"/>
              <a:buChar char="•"/>
              <a:defRPr sz="5600"/>
            </a:pPr>
          </a:p>
          <a:p>
            <a:pPr marL="673100" indent="-673100">
              <a:buSzPct val="100000"/>
              <a:buChar char="•"/>
              <a:defRPr sz="5600"/>
            </a:pPr>
            <a:r>
              <a:t>Авторегрессионные модели не могут исправлять свои ошибки.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180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18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Особенности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Особенности</a:t>
            </a:r>
          </a:p>
        </p:txBody>
      </p:sp>
      <p:sp>
        <p:nvSpPr>
          <p:cNvPr id="409" name="Тексты имеют дискретную структуру =&gt; недифференцируемы…"/>
          <p:cNvSpPr txBox="1"/>
          <p:nvPr/>
        </p:nvSpPr>
        <p:spPr>
          <a:xfrm>
            <a:off x="1189143" y="5052405"/>
            <a:ext cx="22246688" cy="3611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28600" indent="-228600">
              <a:buSzPct val="100000"/>
              <a:buChar char="•"/>
              <a:defRPr sz="5600"/>
            </a:pPr>
            <a:r>
              <a:t>  Тексты имеют дискретную структуру =&gt; недифференцируемы</a:t>
            </a:r>
          </a:p>
          <a:p>
            <a:pPr marL="228600" indent="-228600">
              <a:buSzPct val="100000"/>
              <a:buChar char="•"/>
              <a:defRPr sz="5600"/>
            </a:pPr>
            <a:r>
              <a:t>  Непонятно, как зашумлять текст</a:t>
            </a:r>
          </a:p>
          <a:p>
            <a:pPr marL="228600" indent="-228600">
              <a:buSzPct val="100000"/>
              <a:buChar char="•"/>
              <a:defRPr sz="5600"/>
            </a:pPr>
            <a:r>
              <a:t>  </a:t>
            </a:r>
            <a:r>
              <a:rPr strike="sngStrike"/>
              <a:t>Текстовая диффузия не работает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Два вида текстовых диффузионных моделей"/>
          <p:cNvSpPr txBox="1"/>
          <p:nvPr>
            <p:ph type="title"/>
          </p:nvPr>
        </p:nvSpPr>
        <p:spPr>
          <a:xfrm>
            <a:off x="1029322" y="1077359"/>
            <a:ext cx="22101029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Два вида текстовых диффузионных моделей</a:t>
            </a:r>
          </a:p>
        </p:txBody>
      </p:sp>
      <p:sp>
        <p:nvSpPr>
          <p:cNvPr id="412" name="С дискретным зашумлением…"/>
          <p:cNvSpPr txBox="1"/>
          <p:nvPr/>
        </p:nvSpPr>
        <p:spPr>
          <a:xfrm>
            <a:off x="1189143" y="5221028"/>
            <a:ext cx="21062162" cy="3273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09600" indent="-609600">
              <a:buSzPct val="123000"/>
              <a:buChar char="•"/>
              <a:defRPr sz="6200"/>
            </a:pPr>
            <a:r>
              <a:t>С дискретным зашумлением</a:t>
            </a:r>
          </a:p>
          <a:p>
            <a:pPr>
              <a:defRPr sz="1900"/>
            </a:pPr>
          </a:p>
          <a:p>
            <a:pPr marL="609600" indent="-609600">
              <a:buSzPct val="123000"/>
              <a:buChar char="•"/>
              <a:defRPr sz="6200"/>
            </a:pPr>
            <a:r>
              <a:t>С гауссовским зашумлением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Дискретный шум"/>
          <p:cNvSpPr txBox="1"/>
          <p:nvPr>
            <p:ph type="title"/>
          </p:nvPr>
        </p:nvSpPr>
        <p:spPr>
          <a:xfrm>
            <a:off x="1029322" y="1077359"/>
            <a:ext cx="22101029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Дискретный шум</a:t>
            </a:r>
          </a:p>
        </p:txBody>
      </p:sp>
      <p:sp>
        <p:nvSpPr>
          <p:cNvPr id="415" name="Можно смотреть на каждый токен, как на семпл из категориального распределение всех возможных токенов.…"/>
          <p:cNvSpPr txBox="1"/>
          <p:nvPr/>
        </p:nvSpPr>
        <p:spPr>
          <a:xfrm>
            <a:off x="1048196" y="4542235"/>
            <a:ext cx="22287608" cy="463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73100" indent="-673100">
              <a:buSzPct val="100000"/>
              <a:buChar char="•"/>
              <a:defRPr sz="5700"/>
            </a:pPr>
            <a:r>
              <a:t>Можно смотреть на каждый токен, как на семпл из категориального распределение всех возможных токенов.</a:t>
            </a:r>
          </a:p>
          <a:p>
            <a:pPr marL="673100" indent="-673100">
              <a:buSzPct val="100000"/>
              <a:buChar char="•"/>
              <a:defRPr sz="5700"/>
            </a:pPr>
            <a:r>
              <a:t>В точке </a:t>
            </a:r>
            <a14:m>
              <m:oMath>
                <m:sSub>
                  <m:e>
                    <m:r>
                      <a:rPr xmlns:a="http://schemas.openxmlformats.org/drawingml/2006/main" sz="6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68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распределение вырожденное.</a:t>
            </a:r>
          </a:p>
          <a:p>
            <a:pPr marL="673100" indent="-673100">
              <a:buSzPct val="100000"/>
              <a:buChar char="•"/>
              <a:defRPr sz="5700"/>
            </a:pPr>
            <a:r>
              <a:t>Добавление шума – релаксация данного распределения.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Multinomial Diffusion"/>
          <p:cNvSpPr txBox="1"/>
          <p:nvPr>
            <p:ph type="title"/>
          </p:nvPr>
        </p:nvSpPr>
        <p:spPr>
          <a:xfrm>
            <a:off x="1029322" y="1077359"/>
            <a:ext cx="22101029" cy="1538363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Multinomial Diffusion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18" name="Постепенно сводит вырожденное категориальное распределение к равномерному."/>
          <p:cNvSpPr txBox="1"/>
          <p:nvPr/>
        </p:nvSpPr>
        <p:spPr>
          <a:xfrm>
            <a:off x="1057375" y="3013001"/>
            <a:ext cx="22287608" cy="17480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673100" indent="-673100">
              <a:buSzPct val="100000"/>
              <a:buChar char="•"/>
              <a:defRPr sz="5800"/>
            </a:lvl1pPr>
          </a:lstStyle>
          <a:p>
            <a:pPr/>
            <a:r>
              <a:t>Постепенно сводит вырожденное категориальное распределение к равномерному.</a:t>
            </a:r>
          </a:p>
        </p:txBody>
      </p:sp>
      <p:sp>
        <p:nvSpPr>
          <p:cNvPr id="419" name="https://arxiv.org/pdf/2102.05379.pdf"/>
          <p:cNvSpPr txBox="1"/>
          <p:nvPr/>
        </p:nvSpPr>
        <p:spPr>
          <a:xfrm>
            <a:off x="115577" y="13107922"/>
            <a:ext cx="554995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733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https://arxiv.org/pdf/2102.05379.pdf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2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68509" y="5466689"/>
            <a:ext cx="14306279" cy="221765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9146" y="8739670"/>
            <a:ext cx="13671197" cy="1054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09518" y="10330450"/>
            <a:ext cx="22213264" cy="1075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D3PM…"/>
          <p:cNvSpPr txBox="1"/>
          <p:nvPr>
            <p:ph type="title"/>
          </p:nvPr>
        </p:nvSpPr>
        <p:spPr>
          <a:xfrm>
            <a:off x="852145" y="634416"/>
            <a:ext cx="22101029" cy="2852857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pPr>
            <a:r>
              <a:t>D3PM</a:t>
            </a:r>
            <a:endParaRPr sz="1200">
              <a:latin typeface="Times Roman"/>
              <a:ea typeface="Times Roman"/>
              <a:cs typeface="Times Roman"/>
              <a:sym typeface="Times Roman"/>
            </a:endParaRPr>
          </a:p>
          <a:p>
            <a:pPr defTabSz="457200">
              <a:lnSpc>
                <a:spcPct val="100000"/>
              </a:lnSpc>
              <a:defRPr b="0" spc="0" sz="4500">
                <a:latin typeface="Arial"/>
                <a:ea typeface="Arial"/>
                <a:cs typeface="Arial"/>
                <a:sym typeface="Arial"/>
              </a:defRPr>
            </a:pPr>
            <a:r>
              <a:t>Discrete Denoising Diffusion Probabilistic Model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sp>
        <p:nvSpPr>
          <p:cNvPr id="425" name="Пробуют разные способы зашумления"/>
          <p:cNvSpPr txBox="1"/>
          <p:nvPr/>
        </p:nvSpPr>
        <p:spPr>
          <a:xfrm>
            <a:off x="1048196" y="2984037"/>
            <a:ext cx="22287608" cy="9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673100" indent="-673100">
              <a:buSzPct val="100000"/>
              <a:buChar char="•"/>
              <a:defRPr sz="5800"/>
            </a:lvl1pPr>
          </a:lstStyle>
          <a:p>
            <a:pPr/>
            <a:r>
              <a:t>Пробуют разные способы зашумления </a:t>
            </a:r>
          </a:p>
        </p:txBody>
      </p:sp>
      <p:sp>
        <p:nvSpPr>
          <p:cNvPr id="426" name="https://arxiv.org/pdf/2107.03006.pdf"/>
          <p:cNvSpPr txBox="1"/>
          <p:nvPr/>
        </p:nvSpPr>
        <p:spPr>
          <a:xfrm>
            <a:off x="115577" y="13114272"/>
            <a:ext cx="5483666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https://arxiv.org/pdf/2107.03006.pdf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4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2209" y="4247892"/>
            <a:ext cx="19900901" cy="855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Непрерывный шум"/>
          <p:cNvSpPr txBox="1"/>
          <p:nvPr>
            <p:ph type="title"/>
          </p:nvPr>
        </p:nvSpPr>
        <p:spPr>
          <a:xfrm>
            <a:off x="1029322" y="1077359"/>
            <a:ext cx="22101029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Непрерывный шум</a:t>
            </a:r>
          </a:p>
        </p:txBody>
      </p:sp>
      <p:sp>
        <p:nvSpPr>
          <p:cNvPr id="430" name="Токены переводятся в пространство эмбеддингов (или энкодингов)…"/>
          <p:cNvSpPr txBox="1"/>
          <p:nvPr/>
        </p:nvSpPr>
        <p:spPr>
          <a:xfrm>
            <a:off x="1048196" y="4542235"/>
            <a:ext cx="22287608" cy="5776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673100" indent="-673100">
              <a:buSzPct val="100000"/>
              <a:buChar char="•"/>
              <a:defRPr sz="5700"/>
            </a:pPr>
            <a:r>
              <a:t>Токены переводятся в пространство эмбеддингов (или энкодингов)</a:t>
            </a:r>
          </a:p>
          <a:p>
            <a:pPr marL="673100" indent="-673100">
              <a:buSzPct val="100000"/>
              <a:buChar char="•"/>
              <a:defRPr sz="5700"/>
            </a:pPr>
            <a:r>
              <a:t>В этом пространстве учится гауссовская диффузия</a:t>
            </a:r>
          </a:p>
          <a:p>
            <a:pPr marL="673100" indent="-673100">
              <a:buSzPct val="100000"/>
              <a:buChar char="•"/>
              <a:defRPr sz="5700"/>
            </a:pPr>
            <a:r>
              <a:t>К выходам диффузии применяется декодер</a:t>
            </a:r>
          </a:p>
          <a:p>
            <a:pPr marL="673100" indent="-673100">
              <a:buSzPct val="100000"/>
              <a:buChar char="•"/>
              <a:defRPr sz="5700"/>
            </a:pPr>
            <a:r>
              <a:t>Работает намного лучше диффузии с дискретным шумом!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Diffusion-LM"/>
          <p:cNvSpPr txBox="1"/>
          <p:nvPr>
            <p:ph type="title"/>
          </p:nvPr>
        </p:nvSpPr>
        <p:spPr>
          <a:xfrm>
            <a:off x="852145" y="634416"/>
            <a:ext cx="22101029" cy="208651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Diffusion-LM</a:t>
            </a:r>
          </a:p>
        </p:txBody>
      </p:sp>
      <p:sp>
        <p:nvSpPr>
          <p:cNvPr id="433" name="Первая относительно удачная попытка текстовой диффузии."/>
          <p:cNvSpPr txBox="1"/>
          <p:nvPr/>
        </p:nvSpPr>
        <p:spPr>
          <a:xfrm>
            <a:off x="1048196" y="2984037"/>
            <a:ext cx="22287608" cy="9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673100" indent="-673100">
              <a:buSzPct val="100000"/>
              <a:buChar char="•"/>
              <a:defRPr sz="5800"/>
            </a:lvl1pPr>
          </a:lstStyle>
          <a:p>
            <a:pPr/>
            <a:r>
              <a:t>Первая относительно удачная попытка текстовой диффузии.</a:t>
            </a:r>
          </a:p>
        </p:txBody>
      </p:sp>
      <p:sp>
        <p:nvSpPr>
          <p:cNvPr id="434" name="https://arxiv.org/pdf/2205.14217.pdf"/>
          <p:cNvSpPr txBox="1"/>
          <p:nvPr/>
        </p:nvSpPr>
        <p:spPr>
          <a:xfrm>
            <a:off x="115577" y="13132581"/>
            <a:ext cx="5483666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https://arxiv.org/pdf/2205.14217.pdf</a:t>
            </a:r>
          </a:p>
        </p:txBody>
      </p:sp>
      <p:pic>
        <p:nvPicPr>
          <p:cNvPr id="43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450" y="4693843"/>
            <a:ext cx="18961100" cy="3479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3609" y="10923713"/>
            <a:ext cx="234569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37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69102" y="8514515"/>
            <a:ext cx="14097001" cy="218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NNER"/>
          <p:cNvSpPr txBox="1"/>
          <p:nvPr>
            <p:ph type="title"/>
          </p:nvPr>
        </p:nvSpPr>
        <p:spPr>
          <a:xfrm>
            <a:off x="852145" y="634416"/>
            <a:ext cx="22101029" cy="2086517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PLANNER</a:t>
            </a:r>
          </a:p>
        </p:txBody>
      </p:sp>
      <p:sp>
        <p:nvSpPr>
          <p:cNvPr id="440" name="VAE + autoregressive decoder"/>
          <p:cNvSpPr txBox="1"/>
          <p:nvPr/>
        </p:nvSpPr>
        <p:spPr>
          <a:xfrm>
            <a:off x="1048196" y="2496800"/>
            <a:ext cx="22287608" cy="9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673100" indent="-673100">
              <a:buSzPct val="100000"/>
              <a:buChar char="•"/>
              <a:defRPr sz="5800"/>
            </a:lvl1pPr>
          </a:lstStyle>
          <a:p>
            <a:pPr/>
            <a:r>
              <a:t>VAE + autoregressive decoder</a:t>
            </a:r>
          </a:p>
        </p:txBody>
      </p:sp>
      <p:sp>
        <p:nvSpPr>
          <p:cNvPr id="441" name="https://arxiv.org/pdf/2306.02531.pdf"/>
          <p:cNvSpPr txBox="1"/>
          <p:nvPr/>
        </p:nvSpPr>
        <p:spPr>
          <a:xfrm>
            <a:off x="115577" y="13132581"/>
            <a:ext cx="5483666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https://arxiv.org/pdf/2306.02531.pdf</a:t>
            </a:r>
          </a:p>
        </p:txBody>
      </p:sp>
      <p:pic>
        <p:nvPicPr>
          <p:cNvPr id="44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6100" y="4204418"/>
            <a:ext cx="20751800" cy="7048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LD4LG…"/>
          <p:cNvSpPr txBox="1"/>
          <p:nvPr>
            <p:ph type="title"/>
          </p:nvPr>
        </p:nvSpPr>
        <p:spPr>
          <a:xfrm>
            <a:off x="852145" y="634416"/>
            <a:ext cx="22101029" cy="2319050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pPr>
            <a:r>
              <a:t>LD4LG</a:t>
            </a:r>
          </a:p>
          <a:p>
            <a: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4100"/>
            </a:pPr>
            <a:r>
              <a:t>Latent Diffusion for Language Generation</a:t>
            </a:r>
          </a:p>
        </p:txBody>
      </p:sp>
      <p:sp>
        <p:nvSpPr>
          <p:cNvPr id="445" name="Latent space + autoregressive decoder"/>
          <p:cNvSpPr txBox="1"/>
          <p:nvPr/>
        </p:nvSpPr>
        <p:spPr>
          <a:xfrm>
            <a:off x="1048196" y="3404833"/>
            <a:ext cx="22287608" cy="9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marL="673100" indent="-673100">
              <a:buSzPct val="100000"/>
              <a:buChar char="•"/>
              <a:defRPr sz="5800"/>
            </a:lvl1pPr>
          </a:lstStyle>
          <a:p>
            <a:pPr/>
            <a:r>
              <a:t>Latent space + autoregressive decoder</a:t>
            </a:r>
          </a:p>
        </p:txBody>
      </p:sp>
      <p:sp>
        <p:nvSpPr>
          <p:cNvPr id="446" name="https://arxiv.org/pdf/2212.09462.pdf"/>
          <p:cNvSpPr txBox="1"/>
          <p:nvPr/>
        </p:nvSpPr>
        <p:spPr>
          <a:xfrm>
            <a:off x="115577" y="13132581"/>
            <a:ext cx="5483666" cy="484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2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https://arxiv.org/pdf/2212.09462.pdf</a:t>
            </a:r>
          </a:p>
        </p:txBody>
      </p:sp>
      <p:pic>
        <p:nvPicPr>
          <p:cNvPr id="44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0341" y="5572761"/>
            <a:ext cx="17344637" cy="7115060"/>
          </a:xfrm>
          <a:prstGeom prst="rect">
            <a:avLst/>
          </a:prstGeom>
          <a:ln w="12700">
            <a:miter lim="400000"/>
          </a:ln>
        </p:spPr>
      </p:pic>
      <p:pic>
        <p:nvPicPr>
          <p:cNvPr id="44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7032" y="420154"/>
            <a:ext cx="8058004" cy="45889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Трюки для текстовой диффузии"/>
          <p:cNvSpPr txBox="1"/>
          <p:nvPr>
            <p:ph type="title"/>
          </p:nvPr>
        </p:nvSpPr>
        <p:spPr>
          <a:xfrm>
            <a:off x="5281400" y="5066590"/>
            <a:ext cx="13821200" cy="4158646"/>
          </a:xfrm>
          <a:prstGeom prst="rect">
            <a:avLst/>
          </a:prstGeom>
        </p:spPr>
        <p:txBody>
          <a:bodyPr/>
          <a:lstStyle>
            <a:lvl1pPr algn="ctr" defTabSz="457200">
              <a:lnSpc>
                <a:spcPct val="100000"/>
              </a:lnSpc>
              <a:defRPr b="0" spc="0" sz="10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текстовой диффузии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184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Трюки для обучения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обучения</a:t>
            </a:r>
          </a:p>
        </p:txBody>
      </p:sp>
      <p:sp>
        <p:nvSpPr>
          <p:cNvPr id="453" name="Предсказание   вместо   работает эффективнее для диффузии на дискретных данных.…"/>
          <p:cNvSpPr txBox="1"/>
          <p:nvPr/>
        </p:nvSpPr>
        <p:spPr>
          <a:xfrm>
            <a:off x="891479" y="4312673"/>
            <a:ext cx="22246688" cy="3239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600"/>
            </a:pPr>
            <a:r>
              <a:t>Предсказание </a:t>
            </a:r>
            <a14:m>
              <m:oMath>
                <m:sSub>
                  <m:e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вместо </a:t>
            </a:r>
            <a14:m>
              <m:oMath>
                <m:sSub>
                  <m:e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ε</m:t>
                    </m:r>
                  </m:e>
                  <m:sub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</m:oMath>
            </a14:m>
            <a:r>
              <a:t> работает эффективнее для диффузии на дискретных данных.</a:t>
            </a:r>
          </a:p>
          <a:p>
            <a:pPr>
              <a:defRPr sz="5600"/>
            </a:pPr>
            <a:r>
              <a:t>Никто толком не понимает, почему.</a:t>
            </a:r>
          </a:p>
        </p:txBody>
      </p:sp>
      <p:sp>
        <p:nvSpPr>
          <p:cNvPr id="454" name="Equation"/>
          <p:cNvSpPr txBox="1"/>
          <p:nvPr/>
        </p:nvSpPr>
        <p:spPr>
          <a:xfrm>
            <a:off x="8626219" y="9354496"/>
            <a:ext cx="7131563" cy="96736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defTabSz="914400" latinLnBrk="1">
              <a:lnSpc>
                <a:spcPct val="100000"/>
              </a:lnSpc>
              <a:spcBef>
                <a:spcPts val="0"/>
              </a:spcBef>
              <a:defRPr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ad>
                    <m:radPr>
                      <m:ctrlP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6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6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6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</m:rad>
                  <m:sSub>
                    <m:e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e>
                    <m:sub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sub>
                  </m:sSub>
                  <m:r>
                    <a:rPr xmlns:a="http://schemas.openxmlformats.org/drawingml/2006/main" sz="6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ad>
                    <m:radPr>
                      <m:ctrlP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degHide m:val="on"/>
                    </m:radPr>
                    <m:deg/>
                    <m:e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sSub>
                        <m:e>
                          <m:bar>
                            <m:barPr>
                              <m:ctrlPr>
                                <a:rPr xmlns:a="http://schemas.openxmlformats.org/drawingml/2006/main" sz="6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  <m:pos m:val="top"/>
                            </m:barPr>
                            <m:e>
                              <m:r>
                                <a:rPr xmlns:a="http://schemas.openxmlformats.org/drawingml/2006/main" sz="6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</m:bar>
                        </m:e>
                        <m:sub>
                          <m:r>
                            <a:rPr xmlns:a="http://schemas.openxmlformats.org/drawingml/2006/main" sz="6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e>
                  </m:rad>
                  <m:sSub>
                    <m:e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</m:e>
                    <m:sub>
                      <m:r>
                        <a:rPr xmlns:a="http://schemas.openxmlformats.org/drawingml/2006/main" sz="6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sub>
                  </m:sSub>
                </m:oMath>
              </m:oMathPara>
            </a14:m>
            <a:endParaRPr sz="600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Трюки для обучения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обучения</a:t>
            </a:r>
          </a:p>
        </p:txBody>
      </p:sp>
      <p:sp>
        <p:nvSpPr>
          <p:cNvPr id="457" name="Диффузионные модели надо учить долго. Даже если лосс не падает."/>
          <p:cNvSpPr txBox="1"/>
          <p:nvPr/>
        </p:nvSpPr>
        <p:spPr>
          <a:xfrm>
            <a:off x="1068656" y="3138875"/>
            <a:ext cx="22246688" cy="1723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600"/>
            </a:pPr>
            <a:r>
              <a:t>Диффузионные модели надо учить </a:t>
            </a:r>
            <a:r>
              <a:rPr b="1"/>
              <a:t>долго</a:t>
            </a:r>
            <a:r>
              <a:t>.</a:t>
            </a:r>
            <a:br/>
            <a:r>
              <a:t>Даже если лосс не падает.</a:t>
            </a:r>
          </a:p>
        </p:txBody>
      </p:sp>
      <p:pic>
        <p:nvPicPr>
          <p:cNvPr id="45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71630" y="6211961"/>
            <a:ext cx="10840739" cy="680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Трюки для обучения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обучения</a:t>
            </a:r>
          </a:p>
        </p:txBody>
      </p:sp>
      <p:sp>
        <p:nvSpPr>
          <p:cNvPr id="461" name="Лучше брать более агрессивное расписание зашумления."/>
          <p:cNvSpPr txBox="1"/>
          <p:nvPr/>
        </p:nvSpPr>
        <p:spPr>
          <a:xfrm>
            <a:off x="825037" y="3151973"/>
            <a:ext cx="11832688" cy="1700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5600"/>
            </a:lvl1pPr>
          </a:lstStyle>
          <a:p>
            <a:pPr/>
            <a:r>
              <a:t>Лучше брать более агрессивное расписание зашумления.</a:t>
            </a:r>
          </a:p>
        </p:txBody>
      </p:sp>
      <p:pic>
        <p:nvPicPr>
          <p:cNvPr id="46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111" y="5493811"/>
            <a:ext cx="7529970" cy="7517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46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7355" y="1020090"/>
            <a:ext cx="10012800" cy="75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55025" y="9109792"/>
            <a:ext cx="11226801" cy="3949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Трюки для обучения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обучения</a:t>
            </a:r>
          </a:p>
        </p:txBody>
      </p:sp>
      <p:sp>
        <p:nvSpPr>
          <p:cNvPr id="467" name="Нормализация энкодингов…"/>
          <p:cNvSpPr txBox="1"/>
          <p:nvPr/>
        </p:nvSpPr>
        <p:spPr>
          <a:xfrm>
            <a:off x="1068656" y="4568513"/>
            <a:ext cx="22246688" cy="4578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600"/>
            </a:pPr>
            <a:r>
              <a:t>Нормализация энкодингов</a:t>
            </a:r>
          </a:p>
          <a:p>
            <a:pPr marL="558800" indent="-558800">
              <a:buSzPct val="100000"/>
              <a:buChar char="•"/>
              <a:defRPr sz="5600"/>
            </a:pPr>
            <a14:m>
              <m:oMath>
                <m:sSub>
                  <m:e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b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должен иметь единичную дисперсию.</a:t>
            </a:r>
          </a:p>
          <a:p>
            <a:pPr marL="558800" indent="-558800">
              <a:buSzPct val="100000"/>
              <a:buChar char="•"/>
              <a:defRPr sz="5600"/>
            </a:pPr>
            <a:r>
              <a:t>Нормировать лучше по всем признакам отдельно,</a:t>
            </a:r>
            <a:br/>
            <a:r>
              <a:t>так как они отличаются по норме.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Трюки для обучения"/>
          <p:cNvSpPr txBox="1"/>
          <p:nvPr>
            <p:ph type="title"/>
          </p:nvPr>
        </p:nvSpPr>
        <p:spPr>
          <a:xfrm>
            <a:off x="1029322" y="1077359"/>
            <a:ext cx="11911356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Трюки для обучения</a:t>
            </a:r>
          </a:p>
        </p:txBody>
      </p:sp>
      <p:sp>
        <p:nvSpPr>
          <p:cNvPr id="470" name="Clamping trick"/>
          <p:cNvSpPr txBox="1"/>
          <p:nvPr/>
        </p:nvSpPr>
        <p:spPr>
          <a:xfrm>
            <a:off x="1068656" y="3241871"/>
            <a:ext cx="22246688" cy="105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6400"/>
            </a:lvl1pPr>
          </a:lstStyle>
          <a:p>
            <a:pPr/>
            <a:r>
              <a:t>Clamping trick</a:t>
            </a:r>
          </a:p>
        </p:txBody>
      </p:sp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9950" y="8506480"/>
            <a:ext cx="15024100" cy="10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472" name="Округление предсказанного   до ближайшего текста на каждом шаге."/>
          <p:cNvSpPr txBox="1"/>
          <p:nvPr/>
        </p:nvSpPr>
        <p:spPr>
          <a:xfrm>
            <a:off x="1068656" y="5029962"/>
            <a:ext cx="17256228" cy="190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>
              <a:defRPr sz="5600"/>
            </a:pPr>
            <a:r>
              <a:t>Округление предсказанного </a:t>
            </a:r>
            <a14:m>
              <m:oMath>
                <m:sSub>
                  <m:e>
                    <m:limUpp>
                      <m:e>
                        <m:r>
                          <a:rPr xmlns:a="http://schemas.openxmlformats.org/drawingml/2006/main" sz="6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r>
                          <a:rPr xmlns:a="http://schemas.openxmlformats.org/drawingml/2006/main" sz="67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̂</m:t>
                        </m:r>
                      </m:lim>
                    </m:limUpp>
                  </m:e>
                  <m:sub>
                    <m:r>
                      <a:rPr xmlns:a="http://schemas.openxmlformats.org/drawingml/2006/main" sz="67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sub>
                </m:sSub>
              </m:oMath>
            </a14:m>
            <a:r>
              <a:t> до ближайшего текста на каждом шаге.</a:t>
            </a:r>
          </a:p>
        </p:txBody>
      </p:sp>
      <p:sp>
        <p:nvSpPr>
          <p:cNvPr id="473" name="https://arxiv.org/pdf/2205.14217.pdf"/>
          <p:cNvSpPr txBox="1"/>
          <p:nvPr/>
        </p:nvSpPr>
        <p:spPr>
          <a:xfrm>
            <a:off x="93954" y="13034916"/>
            <a:ext cx="6484367" cy="573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/>
            </a:lvl1pPr>
          </a:lstStyle>
          <a:p>
            <a:pPr/>
            <a:r>
              <a:t>https://arxiv.org/pdf/2205.14217.pdf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Архитектурные трюки: Encoder"/>
          <p:cNvSpPr txBox="1"/>
          <p:nvPr>
            <p:ph type="title"/>
          </p:nvPr>
        </p:nvSpPr>
        <p:spPr>
          <a:xfrm>
            <a:off x="1029322" y="1077359"/>
            <a:ext cx="16035914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Архитектурные трюки: Encoder</a:t>
            </a:r>
          </a:p>
        </p:txBody>
      </p:sp>
      <p:sp>
        <p:nvSpPr>
          <p:cNvPr id="476" name="Диффузия работает лучше, если латентное пространство более гладкое.…"/>
          <p:cNvSpPr txBox="1"/>
          <p:nvPr/>
        </p:nvSpPr>
        <p:spPr>
          <a:xfrm>
            <a:off x="1423010" y="4463812"/>
            <a:ext cx="22246688" cy="78253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58800" indent="-558800">
              <a:buSzPct val="100000"/>
              <a:buChar char="•"/>
              <a:defRPr sz="5600"/>
            </a:pPr>
            <a:r>
              <a:t>Диффузия работает лучше, если латентное пространство более гладкое.</a:t>
            </a:r>
          </a:p>
          <a:p>
            <a:pPr lvl="2" marL="2336800" indent="-1117600">
              <a:buSzPct val="123000"/>
              <a:buChar char="➡"/>
              <a:defRPr sz="5600"/>
            </a:pPr>
            <a:r>
              <a:rPr u="sng"/>
              <a:t>Encodings</a:t>
            </a:r>
            <a:r>
              <a:t> &gt; </a:t>
            </a:r>
            <a:r>
              <a:rPr u="sng"/>
              <a:t>embeddings</a:t>
            </a:r>
            <a:endParaRPr u="sng"/>
          </a:p>
          <a:p>
            <a:pPr lvl="2" marL="2336800" indent="-1117600">
              <a:buSzPct val="123000"/>
              <a:buChar char="➡"/>
              <a:defRPr sz="5600"/>
            </a:pPr>
            <a:r>
              <a:t>Encoder должен для "похожих" текстов получать похожие латенты</a:t>
            </a:r>
          </a:p>
          <a:p>
            <a:pPr lvl="2" marL="2336800" indent="-1117600">
              <a:buSzPct val="123000"/>
              <a:buChar char="➡"/>
              <a:defRPr sz="5600"/>
            </a:pPr>
            <a:r>
              <a:t>Учить encoder вместе с диффузией – плохая идея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Архитектурные трюки: Decoder"/>
          <p:cNvSpPr txBox="1"/>
          <p:nvPr>
            <p:ph type="title"/>
          </p:nvPr>
        </p:nvSpPr>
        <p:spPr>
          <a:xfrm>
            <a:off x="1029322" y="1077359"/>
            <a:ext cx="15439413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Архитектурные трюки: Decoder</a:t>
            </a:r>
          </a:p>
        </p:txBody>
      </p:sp>
      <p:sp>
        <p:nvSpPr>
          <p:cNvPr id="479" name="Диффузионная модель аппроксимирует распределение  .…"/>
          <p:cNvSpPr txBox="1"/>
          <p:nvPr/>
        </p:nvSpPr>
        <p:spPr>
          <a:xfrm>
            <a:off x="684022" y="4574548"/>
            <a:ext cx="23015956" cy="5107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marL="558800" indent="-558800">
              <a:buSzPct val="100000"/>
              <a:buChar char="•"/>
              <a:defRPr sz="5600"/>
            </a:pPr>
            <a:r>
              <a:t>Диффузионная модель аппроксимирует распределение </a:t>
            </a:r>
            <a14:m>
              <m:oMath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p</m:t>
                </m:r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67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.</a:t>
            </a:r>
          </a:p>
          <a:p>
            <a:pPr marL="558800" indent="-558800">
              <a:buSzPct val="100000"/>
              <a:buChar char="•"/>
              <a:defRPr sz="5600"/>
            </a:pPr>
            <a:r>
              <a:t>Качество аппроксимации падает с уменьшением числа шагов.</a:t>
            </a:r>
          </a:p>
          <a:p>
            <a:pPr marL="558800" indent="-558800">
              <a:buSzPct val="100000"/>
              <a:buChar char="•"/>
              <a:defRPr sz="5600"/>
            </a:pPr>
            <a:r>
              <a:t>При декодировании латентов хочется нивелировать ошибки.</a:t>
            </a:r>
          </a:p>
          <a:p>
            <a:pPr marL="965200" indent="-965200">
              <a:buSzPct val="100000"/>
              <a:buChar char="➡"/>
              <a:defRPr sz="5600"/>
            </a:pPr>
            <a:r>
              <a:t>Лучше брать сложный декодер (несколько слоев трансформера)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Архитектурные трюки: Self-condition"/>
          <p:cNvSpPr txBox="1"/>
          <p:nvPr>
            <p:ph type="title"/>
          </p:nvPr>
        </p:nvSpPr>
        <p:spPr>
          <a:xfrm>
            <a:off x="1029322" y="1077359"/>
            <a:ext cx="17748079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Архитектурные трюки: Self-condition</a:t>
            </a:r>
          </a:p>
        </p:txBody>
      </p:sp>
      <p:pic>
        <p:nvPicPr>
          <p:cNvPr id="48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037" y="3287593"/>
            <a:ext cx="20565766" cy="3420095"/>
          </a:xfrm>
          <a:prstGeom prst="rect">
            <a:avLst/>
          </a:prstGeom>
          <a:ln w="12700">
            <a:miter lim="400000"/>
          </a:ln>
        </p:spPr>
      </p:pic>
      <p:sp>
        <p:nvSpPr>
          <p:cNvPr id="483" name="https://arxiv.org/pdf/2208.04202.pdf"/>
          <p:cNvSpPr txBox="1"/>
          <p:nvPr/>
        </p:nvSpPr>
        <p:spPr>
          <a:xfrm>
            <a:off x="93954" y="13097904"/>
            <a:ext cx="6073395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https://arxiv.org/pdf/2208.04202.pdf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Архитектурные трюки: Self-condition"/>
          <p:cNvSpPr txBox="1"/>
          <p:nvPr>
            <p:ph type="title"/>
          </p:nvPr>
        </p:nvSpPr>
        <p:spPr>
          <a:xfrm>
            <a:off x="1029322" y="1077359"/>
            <a:ext cx="17748079" cy="1433164"/>
          </a:xfrm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Архитектурные трюки: Self-condition</a:t>
            </a:r>
          </a:p>
        </p:txBody>
      </p:sp>
      <p:pic>
        <p:nvPicPr>
          <p:cNvPr id="48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6037" y="3287593"/>
            <a:ext cx="20565766" cy="3420095"/>
          </a:xfrm>
          <a:prstGeom prst="rect">
            <a:avLst/>
          </a:prstGeom>
          <a:ln w="12700">
            <a:miter lim="400000"/>
          </a:ln>
        </p:spPr>
      </p:pic>
      <p:pic>
        <p:nvPicPr>
          <p:cNvPr id="48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6037" y="7264590"/>
            <a:ext cx="20565766" cy="5918106"/>
          </a:xfrm>
          <a:prstGeom prst="rect">
            <a:avLst/>
          </a:prstGeom>
          <a:ln w="12700">
            <a:miter lim="400000"/>
          </a:ln>
        </p:spPr>
      </p:pic>
      <p:sp>
        <p:nvSpPr>
          <p:cNvPr id="488" name="https://arxiv.org/pdf/2208.04202.pdf"/>
          <p:cNvSpPr txBox="1"/>
          <p:nvPr/>
        </p:nvSpPr>
        <p:spPr>
          <a:xfrm>
            <a:off x="93954" y="13097904"/>
            <a:ext cx="6073395" cy="535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900"/>
            </a:lvl1pPr>
          </a:lstStyle>
          <a:p>
            <a:pPr/>
            <a:r>
              <a:t>https://arxiv.org/pdf/2208.04202.pdf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191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19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19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pic>
        <p:nvPicPr>
          <p:cNvPr id="196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5462" y="7144609"/>
            <a:ext cx="8345062" cy="9645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199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20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pic>
        <p:nvPicPr>
          <p:cNvPr id="20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4857" y="7147988"/>
            <a:ext cx="16524123" cy="3191702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ctangle"/>
          <p:cNvSpPr/>
          <p:nvPr/>
        </p:nvSpPr>
        <p:spPr>
          <a:xfrm>
            <a:off x="2255201" y="9307175"/>
            <a:ext cx="1637192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206" name="Rectangle"/>
          <p:cNvSpPr/>
          <p:nvPr/>
        </p:nvSpPr>
        <p:spPr>
          <a:xfrm>
            <a:off x="17530844" y="7741509"/>
            <a:ext cx="1186603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09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21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21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pic>
        <p:nvPicPr>
          <p:cNvPr id="21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4857" y="7147988"/>
            <a:ext cx="16524123" cy="3191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17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22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pic>
        <p:nvPicPr>
          <p:cNvPr id="222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44857" y="7147988"/>
            <a:ext cx="16524123" cy="3191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77091" y="10977690"/>
            <a:ext cx="5811572" cy="824094"/>
          </a:xfrm>
          <a:prstGeom prst="rect">
            <a:avLst/>
          </a:prstGeom>
          <a:ln w="12700">
            <a:miter lim="400000"/>
          </a:ln>
        </p:spPr>
      </p:pic>
      <p:sp>
        <p:nvSpPr>
          <p:cNvPr id="229" name="Connection Line"/>
          <p:cNvSpPr/>
          <p:nvPr/>
        </p:nvSpPr>
        <p:spPr>
          <a:xfrm>
            <a:off x="8113432" y="10354369"/>
            <a:ext cx="5150444" cy="27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rgbClr val="EC2C26"/>
            </a:solidFill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225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7351525">
            <a:off x="10423833" y="10659329"/>
            <a:ext cx="496472" cy="270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878421" y="10999496"/>
            <a:ext cx="4571546" cy="82409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Connection Line"/>
          <p:cNvSpPr/>
          <p:nvPr/>
        </p:nvSpPr>
        <p:spPr>
          <a:xfrm>
            <a:off x="14215014" y="10325178"/>
            <a:ext cx="3413271" cy="15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rgbClr val="EC2C26"/>
            </a:solidFill>
            <a:miter lim="400000"/>
          </a:ln>
        </p:spPr>
        <p:txBody>
          <a:bodyPr/>
          <a:lstStyle/>
          <a:p>
            <a:pPr/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5067224">
            <a:off x="15915958" y="10534191"/>
            <a:ext cx="496472" cy="270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Вывод алгоритм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b="0" spc="0"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Вывод алгоритма</a:t>
            </a:r>
          </a:p>
        </p:txBody>
      </p:sp>
      <p:sp>
        <p:nvSpPr>
          <p:cNvPr id="233" name="Прямой процесс:"/>
          <p:cNvSpPr txBox="1"/>
          <p:nvPr>
            <p:ph type="body" sz="quarter" idx="1"/>
          </p:nvPr>
        </p:nvSpPr>
        <p:spPr>
          <a:xfrm>
            <a:off x="1206500" y="3105054"/>
            <a:ext cx="5796322" cy="1071774"/>
          </a:xfrm>
          <a:prstGeom prst="rect">
            <a:avLst/>
          </a:prstGeom>
        </p:spPr>
        <p:txBody>
          <a:bodyPr/>
          <a:lstStyle>
            <a:lvl1pPr marL="0" indent="0" defTabSz="457200">
              <a:lnSpc>
                <a:spcPct val="100000"/>
              </a:lnSpc>
              <a:spcBef>
                <a:spcPts val="0"/>
              </a:spcBef>
              <a:buSzTx/>
              <a:buNone/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Прямой процесс:</a:t>
            </a:r>
          </a:p>
        </p:txBody>
      </p:sp>
      <p:pic>
        <p:nvPicPr>
          <p:cNvPr id="23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35450" y="4258825"/>
            <a:ext cx="15913100" cy="990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5" name="Нам пригодится"/>
          <p:cNvSpPr txBox="1"/>
          <p:nvPr/>
        </p:nvSpPr>
        <p:spPr>
          <a:xfrm>
            <a:off x="1206500" y="5883416"/>
            <a:ext cx="5796322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Нам пригодится </a:t>
            </a:r>
          </a:p>
        </p:txBody>
      </p:sp>
      <p:pic>
        <p:nvPicPr>
          <p:cNvPr id="23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1839" y="5743716"/>
            <a:ext cx="2540001" cy="977901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, поэтому выведем ее."/>
          <p:cNvSpPr txBox="1"/>
          <p:nvPr/>
        </p:nvSpPr>
        <p:spPr>
          <a:xfrm>
            <a:off x="8088377" y="5883416"/>
            <a:ext cx="6281483" cy="107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 поэтому выведем ее.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1644857" y="7147988"/>
            <a:ext cx="17013771" cy="6042172"/>
            <a:chOff x="0" y="0"/>
            <a:chExt cx="17013769" cy="6042170"/>
          </a:xfrm>
        </p:grpSpPr>
        <p:pic>
          <p:nvPicPr>
            <p:cNvPr id="238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6524122" cy="31917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9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32234" y="3829701"/>
              <a:ext cx="5811572" cy="824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8" name="Connection Line"/>
            <p:cNvSpPr/>
            <p:nvPr/>
          </p:nvSpPr>
          <p:spPr>
            <a:xfrm>
              <a:off x="6468574" y="3206380"/>
              <a:ext cx="5150444" cy="27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noFill/>
            <a:ln w="38100" cap="flat">
              <a:solidFill>
                <a:srgbClr val="EC2C2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241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7351525">
              <a:off x="8778975" y="3511340"/>
              <a:ext cx="496472" cy="270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2" name="pasted-movie.png" descr="pasted-movi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2233563" y="3851507"/>
              <a:ext cx="4571547" cy="8240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9" name="Connection Line"/>
            <p:cNvSpPr/>
            <p:nvPr/>
          </p:nvSpPr>
          <p:spPr>
            <a:xfrm>
              <a:off x="12570157" y="3177189"/>
              <a:ext cx="3413271" cy="1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 cap="flat">
              <a:solidFill>
                <a:srgbClr val="EC2C26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pic>
          <p:nvPicPr>
            <p:cNvPr id="244" name="pasted-movie.png" descr="pasted-movi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20094" y="5040959"/>
              <a:ext cx="9296962" cy="10012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5067224">
              <a:off x="14271101" y="3386202"/>
              <a:ext cx="496471" cy="27080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6" name="pasted-movie.png" descr="pasted-movi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6381152" y="2528852"/>
              <a:ext cx="632618" cy="3713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