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60" r:id="rId2"/>
    <p:sldId id="258" r:id="rId3"/>
    <p:sldId id="259" r:id="rId4"/>
    <p:sldId id="269" r:id="rId5"/>
    <p:sldId id="279" r:id="rId6"/>
    <p:sldId id="266" r:id="rId7"/>
    <p:sldId id="263" r:id="rId8"/>
    <p:sldId id="267" r:id="rId9"/>
    <p:sldId id="268" r:id="rId10"/>
    <p:sldId id="264" r:id="rId11"/>
    <p:sldId id="261" r:id="rId12"/>
    <p:sldId id="277" r:id="rId13"/>
    <p:sldId id="280" r:id="rId14"/>
    <p:sldId id="283" r:id="rId15"/>
    <p:sldId id="284" r:id="rId16"/>
    <p:sldId id="285" r:id="rId17"/>
    <p:sldId id="286" r:id="rId18"/>
    <p:sldId id="281" r:id="rId19"/>
    <p:sldId id="282" r:id="rId20"/>
    <p:sldId id="287" r:id="rId21"/>
    <p:sldId id="271" r:id="rId22"/>
    <p:sldId id="272" r:id="rId23"/>
    <p:sldId id="270" r:id="rId24"/>
    <p:sldId id="262" r:id="rId25"/>
    <p:sldId id="273" r:id="rId26"/>
    <p:sldId id="274" r:id="rId27"/>
    <p:sldId id="275" r:id="rId28"/>
    <p:sldId id="276" r:id="rId29"/>
    <p:sldId id="278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1A5F66-2C6A-4522-9B79-92AEFF3D69E5}">
          <p14:sldIdLst>
            <p14:sldId id="260"/>
            <p14:sldId id="258"/>
            <p14:sldId id="259"/>
            <p14:sldId id="269"/>
            <p14:sldId id="279"/>
            <p14:sldId id="266"/>
            <p14:sldId id="263"/>
            <p14:sldId id="267"/>
            <p14:sldId id="268"/>
            <p14:sldId id="264"/>
            <p14:sldId id="261"/>
            <p14:sldId id="277"/>
          </p14:sldIdLst>
        </p14:section>
        <p14:section name="Linear models" id="{85CD3AC0-B7EF-43A2-8EED-BE79B90952F3}">
          <p14:sldIdLst>
            <p14:sldId id="280"/>
            <p14:sldId id="283"/>
            <p14:sldId id="284"/>
            <p14:sldId id="285"/>
            <p14:sldId id="286"/>
            <p14:sldId id="281"/>
            <p14:sldId id="282"/>
            <p14:sldId id="287"/>
          </p14:sldIdLst>
        </p14:section>
        <p14:section name="Decision Trees" id="{9F98A77E-512D-4F7F-85CA-5330EF6F145E}">
          <p14:sldIdLst>
            <p14:sldId id="271"/>
            <p14:sldId id="272"/>
            <p14:sldId id="270"/>
            <p14:sldId id="262"/>
            <p14:sldId id="273"/>
            <p14:sldId id="274"/>
            <p14:sldId id="275"/>
            <p14:sldId id="276"/>
            <p14:sldId id="278"/>
          </p14:sldIdLst>
        </p14:section>
        <p14:section name="Deep Neural Networks" id="{E036C450-57A0-4011-AA0F-FF11B5622EF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72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89A53-7AE0-42A8-82EB-EB07A29695C8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46262-6816-4B95-A02F-302D8BDC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9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765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38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10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083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190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5599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872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759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4267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0073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34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7594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947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923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1940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819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2049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4254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68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5964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0384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728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61337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353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01554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12684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469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50084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02235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51310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20115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816340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41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831619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8097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209172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012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59397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62019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59776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67430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385671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kumimoji="0" sz="14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39364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8728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31036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05647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754406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520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46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98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258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567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6714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Machine Learning Concepts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gradient of the loss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1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2462" y="1356967"/>
                <a:ext cx="9491597" cy="3173200"/>
              </a:xfrm>
            </p:spPr>
            <p:txBody>
              <a:bodyPr/>
              <a:lstStyle/>
              <a:p>
                <a:r>
                  <a:rPr lang="en-US" dirty="0" smtClean="0"/>
                  <a:t>The likelihood function measures the probability of observing the given data given a set of parameters in a statistical model</a:t>
                </a:r>
              </a:p>
              <a:p>
                <a:r>
                  <a:rPr lang="en-US" dirty="0"/>
                  <a:t>Maximum Likelihood Estimation is a method used to estimate the parameters of a statistical model. It seeks to find the parameter values that maximize the likelihood (or log-likelihood) of the observed data given the </a:t>
                </a:r>
                <a:r>
                  <a:rPr lang="en-US" dirty="0" smtClean="0"/>
                  <a:t>model</a:t>
                </a:r>
              </a:p>
              <a:p>
                <a:r>
                  <a:rPr lang="en-US" dirty="0" smtClean="0"/>
                  <a:t>MLE represents Most </a:t>
                </a:r>
                <a:r>
                  <a:rPr lang="en-US" dirty="0"/>
                  <a:t>probable explanation for what we see, based on the given set of parameters.</a:t>
                </a:r>
                <a:endParaRPr lang="en-US" dirty="0" smtClean="0"/>
              </a:p>
              <a:p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2462" y="1356967"/>
                <a:ext cx="9491597" cy="3173200"/>
              </a:xfrm>
              <a:blipFill>
                <a:blip r:embed="rId2"/>
                <a:stretch>
                  <a:fillRect r="-385" b="-8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43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0967" y="1474570"/>
            <a:ext cx="9750904" cy="3339267"/>
          </a:xfrm>
        </p:spPr>
        <p:txBody>
          <a:bodyPr/>
          <a:lstStyle/>
          <a:p>
            <a:r>
              <a:rPr lang="en-US" dirty="0" err="1" smtClean="0"/>
              <a:t>Coeff</a:t>
            </a:r>
            <a:r>
              <a:rPr lang="en-US" dirty="0" smtClean="0"/>
              <a:t>: Coefficient</a:t>
            </a:r>
          </a:p>
          <a:p>
            <a:pPr indent="0"/>
            <a:r>
              <a:rPr lang="en-US" dirty="0" smtClean="0"/>
              <a:t>Coefficient represents the estimated change in the log-odds of response variable for every unit change in the predictor variable</a:t>
            </a:r>
          </a:p>
          <a:p>
            <a:pPr indent="0"/>
            <a:r>
              <a:rPr lang="en-US" dirty="0" smtClean="0"/>
              <a:t>Positive </a:t>
            </a:r>
            <a:r>
              <a:rPr lang="en-US" dirty="0" err="1" smtClean="0"/>
              <a:t>coeff</a:t>
            </a:r>
            <a:r>
              <a:rPr lang="en-US" dirty="0" smtClean="0"/>
              <a:t> indicates an increase in log odds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Standard error</a:t>
            </a:r>
            <a:endParaRPr lang="en-US" dirty="0"/>
          </a:p>
          <a:p>
            <a:pPr marL="0" indent="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03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1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3726" y="1356967"/>
            <a:ext cx="5852170" cy="516270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smtClean="0"/>
              <a:t>The coefficient estimates denotes the </a:t>
            </a:r>
            <a:r>
              <a:rPr lang="en-US" sz="1800" dirty="0" smtClean="0">
                <a:solidFill>
                  <a:srgbClr val="FF0000"/>
                </a:solidFill>
              </a:rPr>
              <a:t>change in the mean of outcome </a:t>
            </a:r>
            <a:r>
              <a:rPr lang="en-US" sz="1800" dirty="0" smtClean="0"/>
              <a:t>(dependent) variable for a </a:t>
            </a:r>
            <a:r>
              <a:rPr lang="en-US" sz="1800" dirty="0" smtClean="0">
                <a:solidFill>
                  <a:srgbClr val="FF0000"/>
                </a:solidFill>
              </a:rPr>
              <a:t>unit change </a:t>
            </a:r>
            <a:r>
              <a:rPr lang="en-US" sz="1800" dirty="0" smtClean="0"/>
              <a:t>in the predictor (independent) variable assuming all other predictors are constant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Interpretation:</a:t>
            </a:r>
          </a:p>
          <a:p>
            <a:r>
              <a:rPr lang="en-US" sz="1800" dirty="0" smtClean="0"/>
              <a:t>Magnitude of coefficient indicates the strength of relationship</a:t>
            </a:r>
          </a:p>
          <a:p>
            <a:r>
              <a:rPr lang="en-US" sz="1800" dirty="0" smtClean="0"/>
              <a:t>Positive coefficient: Increase in predictor variable is associated with increase in mean of outcome</a:t>
            </a:r>
          </a:p>
          <a:p>
            <a:r>
              <a:rPr lang="en-US" sz="1800" dirty="0" smtClean="0"/>
              <a:t>A statistically significant coefficient is associated with small standard error and small p-value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estimates</a:t>
            </a:r>
            <a:endParaRPr lang="en-US" dirty="0"/>
          </a:p>
        </p:txBody>
      </p:sp>
      <p:pic>
        <p:nvPicPr>
          <p:cNvPr id="1026" name="Picture 2" descr="Interpreting the results of Linear Regression using OLS Summary - 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975167"/>
            <a:ext cx="6286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0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3726" y="1356967"/>
            <a:ext cx="5852170" cy="516270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smtClean="0"/>
              <a:t>P-value denotes the probability of observing data that is as extreme or more extreme than the data under observation assuming the null hypothesis is true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Significance: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P-values are used to test null hypothesis that a particular coefficient is equal to zero.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Inference about population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Model fit assessment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Variable selection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Caution in interpretation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Multiple comparisons correction</a:t>
            </a:r>
          </a:p>
          <a:p>
            <a:pPr marL="457200" lvl="1" indent="457200" algn="just">
              <a:buFont typeface="+mj-lt"/>
              <a:buAutoNum type="arabicPeriod"/>
            </a:pPr>
            <a:r>
              <a:rPr lang="en-US" sz="1400" dirty="0" smtClean="0"/>
              <a:t>While dealing with multiple predictor variables, there is increased risk of obtaining significant p-values by chance</a:t>
            </a:r>
          </a:p>
          <a:p>
            <a:pPr marL="457200" lvl="1" indent="457200" algn="just">
              <a:buFont typeface="+mj-lt"/>
              <a:buAutoNum type="arabicPeriod"/>
            </a:pPr>
            <a:r>
              <a:rPr lang="en-US" sz="1400" dirty="0" smtClean="0"/>
              <a:t>False Discovery Rate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p-values</a:t>
            </a:r>
            <a:endParaRPr lang="en-US" dirty="0"/>
          </a:p>
        </p:txBody>
      </p:sp>
      <p:pic>
        <p:nvPicPr>
          <p:cNvPr id="1026" name="Picture 2" descr="Interpreting the results of Linear Regression using OLS Summary - 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975167"/>
            <a:ext cx="6286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0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3726" y="1356967"/>
            <a:ext cx="5852170" cy="516270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smtClean="0"/>
              <a:t>Standard Error in a regression model measures the variability or dispersion of observed values around the predicted values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Significance: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Precision of estimates</a:t>
            </a:r>
          </a:p>
          <a:p>
            <a:pPr lvl="1" algn="l">
              <a:buFont typeface="+mj-lt"/>
              <a:buAutoNum type="arabicPeriod"/>
            </a:pPr>
            <a:r>
              <a:rPr lang="en-US" sz="1800" dirty="0" smtClean="0"/>
              <a:t>Small standard error indicates estimates are more precise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Confidence intervals</a:t>
            </a:r>
          </a:p>
          <a:p>
            <a:pPr lvl="1" algn="l">
              <a:buFont typeface="+mj-lt"/>
              <a:buAutoNum type="arabicPeriod"/>
            </a:pPr>
            <a:r>
              <a:rPr lang="en-US" sz="1800" dirty="0" smtClean="0"/>
              <a:t>Standard errors are used to calculate confidence intervals for coefficients</a:t>
            </a:r>
          </a:p>
          <a:p>
            <a:pPr lvl="1" algn="l">
              <a:buFont typeface="+mj-lt"/>
              <a:buAutoNum type="arabicPeriod"/>
            </a:pPr>
            <a:r>
              <a:rPr lang="en-US" sz="1800" dirty="0" smtClean="0"/>
              <a:t>SE along with t-distribution is employed to construct a confidence interval around the estimated coefficient</a:t>
            </a:r>
          </a:p>
          <a:p>
            <a:pPr>
              <a:buFont typeface="+mj-lt"/>
              <a:buAutoNum type="arabicPeriod"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Errors</a:t>
            </a:r>
            <a:endParaRPr lang="en-US" dirty="0"/>
          </a:p>
        </p:txBody>
      </p:sp>
      <p:pic>
        <p:nvPicPr>
          <p:cNvPr id="1026" name="Picture 2" descr="Interpreting the results of Linear Regression using OLS Summary - 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975167"/>
            <a:ext cx="6286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352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3726" y="1356967"/>
            <a:ext cx="5852170" cy="516270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smtClean="0"/>
              <a:t>Standard Error in a regression model measures the variability or dispersion of observed values around the predicted values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Significance:</a:t>
            </a:r>
          </a:p>
          <a:p>
            <a:pPr>
              <a:buFont typeface="+mj-lt"/>
              <a:buAutoNum type="arabicPeriod" startAt="3"/>
            </a:pPr>
            <a:r>
              <a:rPr lang="en-US" sz="1800" dirty="0" smtClean="0"/>
              <a:t>Hypothesis testing</a:t>
            </a:r>
          </a:p>
          <a:p>
            <a:pPr marL="939800" lvl="1" indent="-342900" algn="l">
              <a:buFont typeface="+mj-lt"/>
              <a:buAutoNum type="arabicPeriod"/>
            </a:pPr>
            <a:r>
              <a:rPr lang="en-US" sz="1800" dirty="0" smtClean="0"/>
              <a:t>T-statistic is calculated by dividing the estimated coefficient by standard error</a:t>
            </a:r>
          </a:p>
          <a:p>
            <a:pPr marL="482600">
              <a:buFont typeface="+mj-lt"/>
              <a:buAutoNum type="arabicPeriod" startAt="3"/>
            </a:pPr>
            <a:r>
              <a:rPr lang="en-US" sz="1800" dirty="0" smtClean="0"/>
              <a:t>Smaller standard errors lead to large t-statistic, increasing likelihood of rejection of null hypothesis</a:t>
            </a:r>
          </a:p>
          <a:p>
            <a:pPr marL="482600">
              <a:buFont typeface="+mj-lt"/>
              <a:buAutoNum type="arabicPeriod" startAt="3"/>
            </a:pPr>
            <a:r>
              <a:rPr lang="en-US" sz="1800" dirty="0" smtClean="0"/>
              <a:t>Standard errors assume homoscedasticity. Violations of it might result in biased SE</a:t>
            </a:r>
          </a:p>
          <a:p>
            <a:pPr marL="482600">
              <a:buFont typeface="+mj-lt"/>
              <a:buAutoNum type="arabicPeriod" startAt="3"/>
            </a:pPr>
            <a:r>
              <a:rPr lang="en-US" sz="1800" dirty="0" smtClean="0"/>
              <a:t>SE can be inflated in presence of multi- collinearity, affecting the precision of coefficient estimates</a:t>
            </a:r>
          </a:p>
          <a:p>
            <a:pPr marL="139700" indent="0"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Errors</a:t>
            </a:r>
            <a:endParaRPr lang="en-US" dirty="0"/>
          </a:p>
        </p:txBody>
      </p:sp>
      <p:pic>
        <p:nvPicPr>
          <p:cNvPr id="1026" name="Picture 2" descr="Interpreting the results of Linear Regression using OLS Summary - 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975167"/>
            <a:ext cx="6286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7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0967" y="1356966"/>
            <a:ext cx="5129600" cy="3882545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Homoscedasticity assumes that there is a constant variance of residuals across all ranges of the independent variables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Heteroscedasticity can lead to:</a:t>
            </a:r>
          </a:p>
          <a:p>
            <a:r>
              <a:rPr lang="en-US" dirty="0" smtClean="0"/>
              <a:t>Inconsistent estimates</a:t>
            </a:r>
          </a:p>
          <a:p>
            <a:r>
              <a:rPr lang="en-US" dirty="0" smtClean="0"/>
              <a:t>Biased standard errors</a:t>
            </a:r>
          </a:p>
          <a:p>
            <a:r>
              <a:rPr lang="en-US" dirty="0" smtClean="0"/>
              <a:t>Incorrect inference of p-value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spread of residuals should be consistent across the entire range of predicted values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Homoscedasticity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651"/>
          <a:stretch/>
        </p:blipFill>
        <p:spPr>
          <a:xfrm>
            <a:off x="6215955" y="1478221"/>
            <a:ext cx="2041078" cy="224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554"/>
          <a:stretch/>
        </p:blipFill>
        <p:spPr>
          <a:xfrm>
            <a:off x="9034272" y="1603822"/>
            <a:ext cx="2167127" cy="21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14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3183" y="1480199"/>
            <a:ext cx="4288545" cy="1047905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Homoscedasticity assumes that there is a constant variance of residuals across all ranges of the independent variables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183" y="593367"/>
            <a:ext cx="7573200" cy="763600"/>
          </a:xfrm>
        </p:spPr>
        <p:txBody>
          <a:bodyPr/>
          <a:lstStyle/>
          <a:p>
            <a:r>
              <a:rPr lang="en-US" dirty="0" smtClean="0"/>
              <a:t>Homoscedasticity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358" y="488423"/>
            <a:ext cx="7106642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22960" y="1356966"/>
            <a:ext cx="5833872" cy="482437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Stochastic Gradient Descent (SGD) is an optimization algorithm used to find the minimum of a </a:t>
            </a:r>
            <a:r>
              <a:rPr lang="en-US" dirty="0" smtClean="0"/>
              <a:t>function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Stochastic Gradient Descent randomly selects one training example at a time and computes the gradient of the loss function for that individual example. </a:t>
            </a:r>
            <a:endParaRPr lang="en-US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It </a:t>
            </a:r>
            <a:r>
              <a:rPr lang="en-US" dirty="0"/>
              <a:t>then updates the model's parameters based on this single example's gradient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/>
              <a:t>This process continues for each training example in a random order or shuffle until convergence.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pic>
        <p:nvPicPr>
          <p:cNvPr id="1028" name="Picture 4" descr="Gradient Descent and its Types - Analytics Vidh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1791798"/>
            <a:ext cx="5349367" cy="300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15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0967" y="1356966"/>
            <a:ext cx="5129600" cy="3882545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Normality is the assumption that the underlying residuals are normally distributed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Methods: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Histogram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QQ-plot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Shapiro Wilk test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KS-test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of residuals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651"/>
          <a:stretch/>
        </p:blipFill>
        <p:spPr>
          <a:xfrm>
            <a:off x="6215955" y="1478221"/>
            <a:ext cx="2041078" cy="224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554"/>
          <a:stretch/>
        </p:blipFill>
        <p:spPr>
          <a:xfrm>
            <a:off x="9034272" y="1603822"/>
            <a:ext cx="2167127" cy="21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9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3405" y="1492040"/>
                <a:ext cx="6461795" cy="3898826"/>
              </a:xfrm>
            </p:spPr>
            <p:txBody>
              <a:bodyPr/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Entropy is a </a:t>
                </a:r>
                <a:r>
                  <a:rPr lang="en-US" dirty="0">
                    <a:solidFill>
                      <a:srgbClr val="FF0000"/>
                    </a:solidFill>
                  </a:rPr>
                  <a:t>measure of the randomness </a:t>
                </a:r>
                <a:r>
                  <a:rPr lang="en-US" dirty="0"/>
                  <a:t>in the information being processed.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higher</a:t>
                </a:r>
                <a:r>
                  <a:rPr lang="en-US" dirty="0"/>
                  <a:t> the entropy, the </a:t>
                </a:r>
                <a:r>
                  <a:rPr lang="en-US" dirty="0">
                    <a:solidFill>
                      <a:srgbClr val="FF0000"/>
                    </a:solidFill>
                  </a:rPr>
                  <a:t>harder</a:t>
                </a:r>
                <a:r>
                  <a:rPr lang="en-US" dirty="0"/>
                  <a:t> it is to draw any conclusions from that information.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Flipping a coin is an example of an action that provides information that is random</a:t>
                </a:r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3405" y="1492040"/>
                <a:ext cx="6461795" cy="3898826"/>
              </a:xfrm>
              <a:blipFill>
                <a:blip r:embed="rId2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574292"/>
            <a:ext cx="4791744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3405" y="1492040"/>
                <a:ext cx="6461795" cy="3898826"/>
              </a:xfrm>
            </p:spPr>
            <p:txBody>
              <a:bodyPr/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Entropy is a </a:t>
                </a:r>
                <a:r>
                  <a:rPr lang="en-US" dirty="0">
                    <a:solidFill>
                      <a:srgbClr val="FF0000"/>
                    </a:solidFill>
                  </a:rPr>
                  <a:t>measure of the randomness </a:t>
                </a:r>
                <a:r>
                  <a:rPr lang="en-US" dirty="0"/>
                  <a:t>in the information being processed.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higher</a:t>
                </a:r>
                <a:r>
                  <a:rPr lang="en-US" dirty="0"/>
                  <a:t> the entropy, the </a:t>
                </a:r>
                <a:r>
                  <a:rPr lang="en-US" dirty="0">
                    <a:solidFill>
                      <a:srgbClr val="FF0000"/>
                    </a:solidFill>
                  </a:rPr>
                  <a:t>harder</a:t>
                </a:r>
                <a:r>
                  <a:rPr lang="en-US" dirty="0"/>
                  <a:t> it is to draw any conclusions from that information.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Flipping a coin is an example of an action that provides information that is random</a:t>
                </a:r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3405" y="1492040"/>
                <a:ext cx="6461795" cy="3898826"/>
              </a:xfrm>
              <a:blipFill>
                <a:blip r:embed="rId2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76" y="740055"/>
            <a:ext cx="5193235" cy="51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53405" y="1492040"/>
            <a:ext cx="6461795" cy="3898826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graph</a:t>
            </a:r>
            <a:r>
              <a:rPr lang="en-US" dirty="0"/>
              <a:t>, it is quite evident that the entropy H(X) is zero when the probability is either 0 or 1. 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Entropy is </a:t>
            </a:r>
            <a:r>
              <a:rPr lang="en-US" dirty="0">
                <a:solidFill>
                  <a:srgbClr val="FF0000"/>
                </a:solidFill>
              </a:rPr>
              <a:t>maximum</a:t>
            </a:r>
            <a:r>
              <a:rPr lang="en-US" dirty="0"/>
              <a:t> when the probability is 0.5 because it projects perfect randomness in the data and there is no chance if perfectly determining the outcome.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574292"/>
            <a:ext cx="4791744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85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5858" y="545481"/>
            <a:ext cx="7573200" cy="763600"/>
          </a:xfrm>
        </p:spPr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43889" y="1424966"/>
            <a:ext cx="6489091" cy="414308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Information Gain measures the effectiveness of a feature in reducing uncertainty about the classification</a:t>
            </a:r>
            <a:r>
              <a:rPr lang="en-US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It </a:t>
            </a:r>
            <a:r>
              <a:rPr lang="en-US" dirty="0"/>
              <a:t>is calculated by assessing the difference in entropy (a measure of disorder or uncertainty) before and after splitting the dataset based on a particular feature</a:t>
            </a:r>
            <a:r>
              <a:rPr lang="en-US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dirty="0"/>
              <a:t>Constructing a decision tree is all about finding an attribute that returns the </a:t>
            </a:r>
            <a:r>
              <a:rPr lang="en-US" dirty="0">
                <a:solidFill>
                  <a:srgbClr val="FF0000"/>
                </a:solidFill>
              </a:rPr>
              <a:t>highest information gain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smallest entropy</a:t>
            </a:r>
            <a:r>
              <a:rPr lang="en-US" dirty="0"/>
              <a:t>. </a:t>
            </a:r>
          </a:p>
          <a:p>
            <a:pPr marL="114300" indent="0">
              <a:lnSpc>
                <a:spcPct val="130000"/>
              </a:lnSpc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2520" y="1193195"/>
                <a:ext cx="6096000" cy="24670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𝐼𝑛𝑓𝑜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520" y="1193195"/>
                <a:ext cx="6096000" cy="2467086"/>
              </a:xfrm>
              <a:prstGeom prst="rect">
                <a:avLst/>
              </a:prstGeom>
              <a:blipFill>
                <a:blip r:embed="rId2"/>
                <a:stretch>
                  <a:fillRect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47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54" y="1540776"/>
            <a:ext cx="39909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51" y="1215610"/>
            <a:ext cx="5773375" cy="4148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317" y="2489579"/>
            <a:ext cx="352425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92" y="4771882"/>
            <a:ext cx="45529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5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71" y="3088967"/>
            <a:ext cx="4995637" cy="3589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7721" y="1480870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Gain for each column:</a:t>
            </a:r>
          </a:p>
          <a:p>
            <a:pPr marL="342900" indent="-342900">
              <a:buAutoNum type="arabicPeriod"/>
            </a:pPr>
            <a:r>
              <a:rPr lang="en-US" dirty="0" smtClean="0"/>
              <a:t>Age – 0.246</a:t>
            </a:r>
          </a:p>
          <a:p>
            <a:pPr marL="342900" indent="-342900">
              <a:buAutoNum type="arabicPeriod"/>
            </a:pPr>
            <a:r>
              <a:rPr lang="en-US" dirty="0" smtClean="0"/>
              <a:t>Income – 0.029</a:t>
            </a:r>
          </a:p>
          <a:p>
            <a:pPr marL="342900" indent="-342900">
              <a:buAutoNum type="arabicPeriod"/>
            </a:pPr>
            <a:r>
              <a:rPr lang="en-US" dirty="0" smtClean="0"/>
              <a:t>Student – 0.151</a:t>
            </a:r>
          </a:p>
          <a:p>
            <a:pPr marL="342900" indent="-342900">
              <a:buAutoNum type="arabicPeriod"/>
            </a:pPr>
            <a:r>
              <a:rPr lang="en-US" dirty="0" smtClean="0"/>
              <a:t>Credit rating – 0.048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50" y="2425700"/>
            <a:ext cx="5887750" cy="379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70223" y="13686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Because </a:t>
            </a:r>
            <a:r>
              <a:rPr lang="en-US" i="1" dirty="0" smtClean="0"/>
              <a:t>age </a:t>
            </a:r>
            <a:r>
              <a:rPr lang="en-US" dirty="0" smtClean="0"/>
              <a:t>has the highest information gain among the attributes, it is selected as the splitting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96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0967" y="1356967"/>
            <a:ext cx="6871227" cy="3173200"/>
          </a:xfrm>
        </p:spPr>
        <p:txBody>
          <a:bodyPr/>
          <a:lstStyle/>
          <a:p>
            <a:r>
              <a:rPr lang="en-US" dirty="0"/>
              <a:t>Gain Ratio is an enhancement of Information Gain that takes into account the intrinsic information of the feature itself.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penalizes features that have a large number of distinct values. It is calculated by dividing the Information Gain by the split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33" y="3259342"/>
            <a:ext cx="5578040" cy="1283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981" y="4530167"/>
            <a:ext cx="4117749" cy="13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5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0967" y="1356967"/>
            <a:ext cx="8520579" cy="3173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Gini Index measures the impurity or disorder of a set of elements. </a:t>
            </a:r>
            <a:endParaRPr lang="en-US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In </a:t>
            </a:r>
            <a:r>
              <a:rPr lang="en-US" dirty="0"/>
              <a:t>the context of decision trees, it calculates the probability of incorrectly classifying a randomly chosen element if it was randomly labeled according to the distribution of labels in the set</a:t>
            </a:r>
            <a:r>
              <a:rPr lang="en-US" dirty="0" smtClean="0"/>
              <a:t>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A node with only one class is perfectly pure (Gini index = 0).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A node with equal proportions of all classes is maximally impure (Gini index = 1).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77" y="4832274"/>
            <a:ext cx="5179530" cy="1000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051" y="3660699"/>
            <a:ext cx="3863031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265" y="515886"/>
            <a:ext cx="5077534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2960" y="1356966"/>
                <a:ext cx="5833872" cy="482437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1600" b="1" dirty="0" smtClean="0"/>
                  <a:t>Equations: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b="1" dirty="0"/>
                  <a:t>Loss Function (Cost Function):</a:t>
                </a:r>
                <a:r>
                  <a:rPr lang="en-US" sz="1600" dirty="0"/>
                  <a:t> Consider a generic loss </a:t>
                </a:r>
                <a:r>
                  <a:rPr lang="en-US" sz="1600" dirty="0" smtClean="0"/>
                  <a:t>function </a:t>
                </a:r>
                <a:r>
                  <a:rPr lang="en-US" sz="1600" i="1" dirty="0" smtClean="0"/>
                  <a:t>J</a:t>
                </a:r>
                <a:r>
                  <a:rPr lang="en-US" sz="1600" dirty="0" smtClean="0"/>
                  <a:t>(</a:t>
                </a:r>
                <a:r>
                  <a:rPr lang="en-US" sz="1600" i="1" dirty="0" smtClean="0"/>
                  <a:t>θ</a:t>
                </a:r>
                <a:r>
                  <a:rPr lang="en-US" sz="1600" dirty="0"/>
                  <a:t>) where </a:t>
                </a:r>
                <a:r>
                  <a:rPr lang="en-US" sz="1600" i="1" dirty="0" smtClean="0"/>
                  <a:t>θ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represents the parameters of the model that we want to optimize.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b="1" dirty="0"/>
                  <a:t>Gradient Calculation:</a:t>
                </a:r>
                <a:r>
                  <a:rPr lang="en-US" sz="1600" dirty="0"/>
                  <a:t> The gradient of the loss function with respect to the parameters </a:t>
                </a:r>
                <a:r>
                  <a:rPr lang="en-US" sz="1600" i="1" dirty="0" smtClean="0"/>
                  <a:t>θ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is denoted </a:t>
                </a:r>
                <a:r>
                  <a:rPr lang="en-US" sz="1600" dirty="0" smtClean="0"/>
                  <a:t>as</a:t>
                </a:r>
                <a:br>
                  <a:rPr lang="en-US" sz="16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1600" dirty="0" smtClean="0"/>
                  <a:t> </a:t>
                </a:r>
                <a:r>
                  <a:rPr lang="en-US" sz="1600" dirty="0"/>
                  <a:t>This gradient tells us the direction and magnitude of the steepest ascent or descent at a specific parameter point.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b="1" dirty="0"/>
                  <a:t>Parameter Update: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 Here</a:t>
                </a:r>
                <a:r>
                  <a:rPr lang="en-US" sz="1600" dirty="0"/>
                  <a:t>, </a:t>
                </a:r>
                <a:r>
                  <a:rPr lang="en-US" sz="1600" i="1" dirty="0" smtClean="0"/>
                  <a:t>α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(alpha) is the learning rate, which determines the step size in the parameter space</a:t>
                </a:r>
                <a:r>
                  <a:rPr lang="en-US" sz="1600" dirty="0" smtClean="0"/>
                  <a:t>. </a:t>
                </a:r>
                <a:r>
                  <a:rPr lang="en-US" sz="1600" dirty="0"/>
                  <a:t>The update rule for SGD </a:t>
                </a:r>
                <a:r>
                  <a:rPr lang="en-US" sz="1600" dirty="0" smtClean="0"/>
                  <a:t>is</a:t>
                </a:r>
                <a:br>
                  <a:rPr lang="en-US" sz="1600" dirty="0" smtClean="0"/>
                </a:br>
                <a:r>
                  <a:rPr lang="en-US" sz="1600" dirty="0" smtClean="0"/>
                  <a:t>                             </a:t>
                </a:r>
                <a:br>
                  <a:rPr lang="en-US" sz="1600" dirty="0" smtClean="0"/>
                </a:br>
                <a:r>
                  <a:rPr lang="en-US" sz="16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spcBef>
                    <a:spcPts val="60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2960" y="1356966"/>
                <a:ext cx="5833872" cy="4824377"/>
              </a:xfrm>
              <a:blipFill>
                <a:blip r:embed="rId2"/>
                <a:stretch>
                  <a:fillRect r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pic>
        <p:nvPicPr>
          <p:cNvPr id="1028" name="Picture 4" descr="Gradient Descent and its Types - Analytics Vidh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1791798"/>
            <a:ext cx="5349367" cy="300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5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94097" y="1356966"/>
            <a:ext cx="7376195" cy="468899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Gradient clipping is a technique used in training neural networks to </a:t>
            </a:r>
            <a:r>
              <a:rPr lang="en-US" b="1" dirty="0"/>
              <a:t>mitigate the exploding gradient </a:t>
            </a:r>
            <a:r>
              <a:rPr lang="en-US" dirty="0"/>
              <a:t>problem, which can occur during the training process. 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This </a:t>
            </a:r>
            <a:r>
              <a:rPr lang="en-US" dirty="0"/>
              <a:t>problem arises when the gradients calculated during backpropagation become </a:t>
            </a:r>
            <a:r>
              <a:rPr lang="en-US" b="1" dirty="0"/>
              <a:t>too large</a:t>
            </a:r>
            <a:r>
              <a:rPr lang="en-US" dirty="0"/>
              <a:t>, causing </a:t>
            </a:r>
            <a:r>
              <a:rPr lang="en-US" b="1" dirty="0"/>
              <a:t>instability</a:t>
            </a:r>
            <a:r>
              <a:rPr lang="en-US" dirty="0"/>
              <a:t> in the training process and making it difficult for the model to converge to a solution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Gradient clipping involves setting a </a:t>
            </a:r>
            <a:r>
              <a:rPr lang="en-US" b="1" dirty="0"/>
              <a:t>threshold value</a:t>
            </a:r>
            <a:r>
              <a:rPr lang="en-US" dirty="0"/>
              <a:t>. If the norm (magnitude) of the gradients exceeds this threshold during training, the gradients are rescaled or clipped to ensure they do not surpass the specified limit.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Clipping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823"/>
          <a:stretch/>
        </p:blipFill>
        <p:spPr>
          <a:xfrm>
            <a:off x="8764062" y="593367"/>
            <a:ext cx="3164082" cy="2867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803"/>
          <a:stretch/>
        </p:blipFill>
        <p:spPr>
          <a:xfrm>
            <a:off x="8764062" y="3623190"/>
            <a:ext cx="3164082" cy="2867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77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94600" y="2242667"/>
                <a:ext cx="10351406" cy="3173200"/>
              </a:xfrm>
            </p:spPr>
            <p:txBody>
              <a:bodyPr/>
              <a:lstStyle/>
              <a:p>
                <a:r>
                  <a:rPr lang="en-US" dirty="0" smtClean="0"/>
                  <a:t>The Least Mean Squares (LMS) algorithm, also known as the </a:t>
                </a:r>
                <a:r>
                  <a:rPr lang="en-US" dirty="0" err="1"/>
                  <a:t>Widrow</a:t>
                </a:r>
                <a:r>
                  <a:rPr lang="en-US" dirty="0"/>
                  <a:t>-Hoff learning rule, is a popular method for adaptive filtering and supervised learning in machine learning and signal processing</a:t>
                </a:r>
                <a:r>
                  <a:rPr lang="en-US" dirty="0" smtClean="0"/>
                  <a:t>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94600" y="2242667"/>
                <a:ext cx="10351406" cy="3173200"/>
              </a:xfrm>
              <a:blipFill>
                <a:blip r:embed="rId2"/>
                <a:stretch>
                  <a:fillRect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Mean Square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8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81368" y="1356967"/>
                <a:ext cx="6952704" cy="3173200"/>
              </a:xfrm>
            </p:spPr>
            <p:txBody>
              <a:bodyPr/>
              <a:lstStyle/>
              <a:p>
                <a:r>
                  <a:rPr lang="en-US" dirty="0" smtClean="0"/>
                  <a:t>R-squared (R^2</a:t>
                </a:r>
                <a:r>
                  <a:rPr lang="en-US" dirty="0"/>
                  <a:t>) is a statistical measure that represents the proportion of the variance in the dependent variable that is explained by the independent variables in a regression model. It is calculated using the following equation</a:t>
                </a:r>
                <a:r>
                  <a:rPr lang="en-US" dirty="0" smtClean="0"/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𝑠𝑞𝑢𝑎𝑟𝑒𝑑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𝑠𝑞𝑢𝑎𝑟𝑒𝑠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Total sum of squares represents the variance of dependent variable around its mean</a:t>
                </a:r>
                <a:endParaRPr lang="en-US" dirty="0"/>
              </a:p>
            </p:txBody>
          </p:sp>
        </mc:Choice>
        <mc:Fallback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81368" y="1356967"/>
                <a:ext cx="6952704" cy="3173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7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0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92264" y="1556867"/>
                <a:ext cx="7382472" cy="3173200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cross-entropy loss quantifies the difference between predicted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the actual outcomes or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using </a:t>
                </a:r>
                <a:r>
                  <a:rPr lang="en-US" dirty="0" smtClean="0"/>
                  <a:t>the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Models: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 smtClean="0"/>
                  <a:t>Logistic regression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 smtClean="0"/>
                  <a:t>Neural networks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2264" y="1556867"/>
                <a:ext cx="7382472" cy="3173200"/>
              </a:xfrm>
              <a:blipFill>
                <a:blip r:embed="rId2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Cross Entropy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6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92264" y="1556867"/>
                <a:ext cx="7382472" cy="3173200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cross-entropy loss quantifies the difference between predicted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the actual outcomes or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using </a:t>
                </a:r>
                <a:r>
                  <a:rPr lang="en-US" dirty="0" smtClean="0"/>
                  <a:t>the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Models: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 smtClean="0"/>
                  <a:t>Neural networks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2264" y="1556867"/>
                <a:ext cx="7382472" cy="3173200"/>
              </a:xfrm>
              <a:blipFill>
                <a:blip r:embed="rId2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Cross Entropy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94599" y="2242667"/>
                <a:ext cx="8331537" cy="3173200"/>
              </a:xfrm>
            </p:spPr>
            <p:txBody>
              <a:bodyPr/>
              <a:lstStyle/>
              <a:p>
                <a:r>
                  <a:rPr lang="en-US" dirty="0" smtClean="0"/>
                  <a:t>The cost function J is commonly used to assess the performance of the model and is defined with the loss function L</a:t>
                </a:r>
              </a:p>
              <a:p>
                <a:endParaRPr lang="en-US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94599" y="2242667"/>
                <a:ext cx="8331537" cy="3173200"/>
              </a:xfrm>
              <a:blipFill>
                <a:blip r:embed="rId2"/>
                <a:stretch>
                  <a:fillRect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156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4734</TotalTime>
  <Words>1227</Words>
  <Application>Microsoft Office PowerPoint</Application>
  <PresentationFormat>Widescreen</PresentationFormat>
  <Paragraphs>154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Calibri</vt:lpstr>
      <vt:lpstr>Cambria Math</vt:lpstr>
      <vt:lpstr>Crimson Text</vt:lpstr>
      <vt:lpstr>Josefin Sans</vt:lpstr>
      <vt:lpstr>Lato</vt:lpstr>
      <vt:lpstr>Mako</vt:lpstr>
      <vt:lpstr>Merriweather Light</vt:lpstr>
      <vt:lpstr>Montserrat</vt:lpstr>
      <vt:lpstr>Open Sans</vt:lpstr>
      <vt:lpstr>Open Sans SemiBold</vt:lpstr>
      <vt:lpstr>Russo One</vt:lpstr>
      <vt:lpstr>Vidaloka</vt:lpstr>
      <vt:lpstr>Minimalist Business Slides XL by Slidesgo</vt:lpstr>
      <vt:lpstr>Machine Learning Concepts</vt:lpstr>
      <vt:lpstr>Stochastic Gradient Descent</vt:lpstr>
      <vt:lpstr>Stochastic Gradient Descent</vt:lpstr>
      <vt:lpstr>Least Mean Square Algorithm</vt:lpstr>
      <vt:lpstr>R squared</vt:lpstr>
      <vt:lpstr>Loss Functions</vt:lpstr>
      <vt:lpstr>Binary Cross Entropy loss</vt:lpstr>
      <vt:lpstr>Categorical Cross Entropy loss</vt:lpstr>
      <vt:lpstr>Cost function</vt:lpstr>
      <vt:lpstr>Negative gradient of the loss function</vt:lpstr>
      <vt:lpstr>Maximum Likelihood Estimation</vt:lpstr>
      <vt:lpstr>Generalized Linear Models</vt:lpstr>
      <vt:lpstr>Linear Regression</vt:lpstr>
      <vt:lpstr>Coefficient estimates</vt:lpstr>
      <vt:lpstr>Significance of p-values</vt:lpstr>
      <vt:lpstr>Standard Errors</vt:lpstr>
      <vt:lpstr>Standard Errors</vt:lpstr>
      <vt:lpstr>Homoscedasticity</vt:lpstr>
      <vt:lpstr>Homoscedasticity</vt:lpstr>
      <vt:lpstr>Normality of residuals</vt:lpstr>
      <vt:lpstr>Entropy</vt:lpstr>
      <vt:lpstr>Entropy</vt:lpstr>
      <vt:lpstr>Entropy</vt:lpstr>
      <vt:lpstr>Information Gain</vt:lpstr>
      <vt:lpstr>Information Gain</vt:lpstr>
      <vt:lpstr>Information Gain</vt:lpstr>
      <vt:lpstr>Gain Ratio</vt:lpstr>
      <vt:lpstr>Gini Index</vt:lpstr>
      <vt:lpstr>Evaluation</vt:lpstr>
      <vt:lpstr>Gradient Clipping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abilash</dc:creator>
  <cp:lastModifiedBy>abilash</cp:lastModifiedBy>
  <cp:revision>33</cp:revision>
  <dcterms:created xsi:type="dcterms:W3CDTF">2023-12-08T18:18:58Z</dcterms:created>
  <dcterms:modified xsi:type="dcterms:W3CDTF">2024-01-27T17:53:17Z</dcterms:modified>
</cp:coreProperties>
</file>