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4" r:id="rId3"/>
    <p:sldId id="257" r:id="rId4"/>
    <p:sldId id="258" r:id="rId5"/>
    <p:sldId id="259" r:id="rId6"/>
    <p:sldId id="260" r:id="rId7"/>
    <p:sldId id="268" r:id="rId8"/>
    <p:sldId id="261" r:id="rId9"/>
    <p:sldId id="262" r:id="rId10"/>
    <p:sldId id="263" r:id="rId11"/>
    <p:sldId id="265" r:id="rId12"/>
    <p:sldId id="266" r:id="rId13"/>
    <p:sldId id="267" r:id="rId14"/>
    <p:sldId id="275" r:id="rId15"/>
    <p:sldId id="277" r:id="rId16"/>
    <p:sldId id="276" r:id="rId17"/>
    <p:sldId id="278" r:id="rId18"/>
    <p:sldId id="279" r:id="rId19"/>
    <p:sldId id="280" r:id="rId20"/>
    <p:sldId id="269" r:id="rId21"/>
    <p:sldId id="270" r:id="rId22"/>
    <p:sldId id="271" r:id="rId23"/>
    <p:sldId id="272"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A6B167-93B6-40FC-BA0E-47B661D0DF10}">
          <p14:sldIdLst>
            <p14:sldId id="256"/>
            <p14:sldId id="264"/>
          </p14:sldIdLst>
        </p14:section>
        <p14:section name="K-Means" id="{1833F925-1A3A-402A-BDF5-86C0F0D75F6E}">
          <p14:sldIdLst>
            <p14:sldId id="257"/>
            <p14:sldId id="258"/>
          </p14:sldIdLst>
        </p14:section>
        <p14:section name="NER" id="{B69FB9D9-DD84-4B6D-9C71-EE105520E090}">
          <p14:sldIdLst>
            <p14:sldId id="259"/>
            <p14:sldId id="260"/>
          </p14:sldIdLst>
        </p14:section>
        <p14:section name="Bayes theorem" id="{5503013B-77D6-4A68-8B26-FEE42477DC00}">
          <p14:sldIdLst>
            <p14:sldId id="268"/>
            <p14:sldId id="261"/>
            <p14:sldId id="262"/>
          </p14:sldIdLst>
        </p14:section>
        <p14:section name="Gradient boosting" id="{8DD83577-7160-45DC-B3A0-1D877E890DC1}">
          <p14:sldIdLst>
            <p14:sldId id="263"/>
            <p14:sldId id="265"/>
            <p14:sldId id="266"/>
            <p14:sldId id="267"/>
          </p14:sldIdLst>
        </p14:section>
        <p14:section name="SVM" id="{319E5185-A4DD-458A-9BEE-7C73BA8AA555}">
          <p14:sldIdLst>
            <p14:sldId id="275"/>
            <p14:sldId id="277"/>
            <p14:sldId id="276"/>
            <p14:sldId id="278"/>
            <p14:sldId id="279"/>
            <p14:sldId id="280"/>
            <p14:sldId id="269"/>
            <p14:sldId id="270"/>
          </p14:sldIdLst>
        </p14:section>
        <p14:section name="Decision tree" id="{9790E985-8AA5-479F-BC0B-C3A36C4211D1}">
          <p14:sldIdLst/>
        </p14:section>
        <p14:section name="NLP" id="{C612B6C4-DD1C-4845-8CEB-7CB3364C8985}">
          <p14:sldIdLst>
            <p14:sldId id="271"/>
            <p14:sldId id="272"/>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lash" initials="a" lastIdx="1" clrIdx="0">
    <p:extLst>
      <p:ext uri="{19B8F6BF-5375-455C-9EA6-DF929625EA0E}">
        <p15:presenceInfo xmlns:p15="http://schemas.microsoft.com/office/powerpoint/2012/main" userId="abila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CC00"/>
    <a:srgbClr val="66FFCC"/>
    <a:srgbClr val="00FF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0D5A4-1C0C-43EF-A101-AA8D948778A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30A75D-BB50-40D4-B9A7-09433A540D1E}">
      <dgm:prSet phldrT="[Text]"/>
      <dgm:spPr/>
      <dgm:t>
        <a:bodyPr/>
        <a:lstStyle/>
        <a:p>
          <a:r>
            <a:rPr lang="en-US" dirty="0" smtClean="0"/>
            <a:t>Pre-train</a:t>
          </a:r>
          <a:endParaRPr lang="en-US" dirty="0"/>
        </a:p>
      </dgm:t>
    </dgm:pt>
    <dgm:pt modelId="{C1691A4C-C605-471A-947A-D6115FB40308}" type="parTrans" cxnId="{28F840DB-8C63-4B8C-AB71-898C689012C9}">
      <dgm:prSet/>
      <dgm:spPr/>
      <dgm:t>
        <a:bodyPr/>
        <a:lstStyle/>
        <a:p>
          <a:endParaRPr lang="en-US"/>
        </a:p>
      </dgm:t>
    </dgm:pt>
    <dgm:pt modelId="{E8BC9DDF-BDE3-4590-AAED-735F73B3DF44}" type="sibTrans" cxnId="{28F840DB-8C63-4B8C-AB71-898C689012C9}">
      <dgm:prSet/>
      <dgm:spPr/>
      <dgm:t>
        <a:bodyPr/>
        <a:lstStyle/>
        <a:p>
          <a:endParaRPr lang="en-US"/>
        </a:p>
      </dgm:t>
    </dgm:pt>
    <dgm:pt modelId="{0AE7B037-2AFF-42AB-AC49-7E44D32704B3}">
      <dgm:prSet phldrT="[Text]"/>
      <dgm:spPr/>
      <dgm:t>
        <a:bodyPr/>
        <a:lstStyle/>
        <a:p>
          <a:r>
            <a:rPr lang="en-US" b="0" i="0" dirty="0" smtClean="0"/>
            <a:t>The model is initialized with pre-trained word embeddings that have been trained on a large corpus of text data, such as </a:t>
          </a:r>
          <a:r>
            <a:rPr lang="en-US" b="0" i="0" dirty="0" err="1" smtClean="0"/>
            <a:t>GloVe</a:t>
          </a:r>
          <a:r>
            <a:rPr lang="en-US" b="0" i="0" dirty="0" smtClean="0"/>
            <a:t> or </a:t>
          </a:r>
          <a:r>
            <a:rPr lang="en-US" b="0" i="0" dirty="0" err="1" smtClean="0"/>
            <a:t>FastText</a:t>
          </a:r>
          <a:endParaRPr lang="en-US" dirty="0"/>
        </a:p>
      </dgm:t>
    </dgm:pt>
    <dgm:pt modelId="{1BD7DFC1-1572-48F0-96AC-78FC6CA4A276}" type="parTrans" cxnId="{5B457F80-E128-4351-9488-4F48BC5E7AE3}">
      <dgm:prSet/>
      <dgm:spPr/>
      <dgm:t>
        <a:bodyPr/>
        <a:lstStyle/>
        <a:p>
          <a:endParaRPr lang="en-US"/>
        </a:p>
      </dgm:t>
    </dgm:pt>
    <dgm:pt modelId="{C8190CA2-1F6C-4017-AFDF-1299B34D79B8}" type="sibTrans" cxnId="{5B457F80-E128-4351-9488-4F48BC5E7AE3}">
      <dgm:prSet/>
      <dgm:spPr/>
      <dgm:t>
        <a:bodyPr/>
        <a:lstStyle/>
        <a:p>
          <a:endParaRPr lang="en-US"/>
        </a:p>
      </dgm:t>
    </dgm:pt>
    <dgm:pt modelId="{45781D27-FDD2-4CFB-A428-2853CF0CE23D}">
      <dgm:prSet phldrT="[Text]"/>
      <dgm:spPr/>
      <dgm:t>
        <a:bodyPr/>
        <a:lstStyle/>
        <a:p>
          <a:r>
            <a:rPr lang="en-US" b="0" i="0" dirty="0" smtClean="0"/>
            <a:t>These embeddings represent the meanings of words in a high-dimensional vector space, which allows the model to capture semantic relationships between words.</a:t>
          </a:r>
          <a:endParaRPr lang="en-US" dirty="0"/>
        </a:p>
      </dgm:t>
    </dgm:pt>
    <dgm:pt modelId="{598A995F-343E-4EBD-8F62-DDD24791688A}" type="parTrans" cxnId="{7C8EE947-FA44-4F6E-9704-402986577A60}">
      <dgm:prSet/>
      <dgm:spPr/>
      <dgm:t>
        <a:bodyPr/>
        <a:lstStyle/>
        <a:p>
          <a:endParaRPr lang="en-US"/>
        </a:p>
      </dgm:t>
    </dgm:pt>
    <dgm:pt modelId="{7EAD6699-CCEB-4192-945D-05784ADE59BE}" type="sibTrans" cxnId="{7C8EE947-FA44-4F6E-9704-402986577A60}">
      <dgm:prSet/>
      <dgm:spPr/>
      <dgm:t>
        <a:bodyPr/>
        <a:lstStyle/>
        <a:p>
          <a:endParaRPr lang="en-US"/>
        </a:p>
      </dgm:t>
    </dgm:pt>
    <dgm:pt modelId="{69DCE5AE-3BBC-4CA1-92D3-252E6C5AF4A5}">
      <dgm:prSet phldrT="[Text]"/>
      <dgm:spPr/>
      <dgm:t>
        <a:bodyPr/>
        <a:lstStyle/>
        <a:p>
          <a:r>
            <a:rPr lang="en-US" dirty="0" smtClean="0"/>
            <a:t>Train</a:t>
          </a:r>
          <a:endParaRPr lang="en-US" dirty="0"/>
        </a:p>
      </dgm:t>
    </dgm:pt>
    <dgm:pt modelId="{53724CC2-3F29-480B-BC09-8201EE3710A3}" type="parTrans" cxnId="{27AE2896-7FAF-4A7B-97AB-4E5B65749E1C}">
      <dgm:prSet/>
      <dgm:spPr/>
      <dgm:t>
        <a:bodyPr/>
        <a:lstStyle/>
        <a:p>
          <a:endParaRPr lang="en-US"/>
        </a:p>
      </dgm:t>
    </dgm:pt>
    <dgm:pt modelId="{E8643845-38F6-419C-B98F-C15CB045B946}" type="sibTrans" cxnId="{27AE2896-7FAF-4A7B-97AB-4E5B65749E1C}">
      <dgm:prSet/>
      <dgm:spPr/>
      <dgm:t>
        <a:bodyPr/>
        <a:lstStyle/>
        <a:p>
          <a:endParaRPr lang="en-US"/>
        </a:p>
      </dgm:t>
    </dgm:pt>
    <dgm:pt modelId="{4B89CE12-B596-43F0-B561-5493DD430C7C}">
      <dgm:prSet phldrT="[Text]"/>
      <dgm:spPr/>
      <dgm:t>
        <a:bodyPr/>
        <a:lstStyle/>
        <a:p>
          <a:r>
            <a:rPr lang="en-US" b="0" i="0" dirty="0" smtClean="0"/>
            <a:t>The model is trained on a labeled dataset of text data, such as news articles or scientific papers</a:t>
          </a:r>
          <a:endParaRPr lang="en-US" dirty="0"/>
        </a:p>
      </dgm:t>
    </dgm:pt>
    <dgm:pt modelId="{7E4A5338-63C5-47AB-9C93-00C95A2DC824}" type="parTrans" cxnId="{81A81ACB-7797-40D0-841A-6533CDCE2C04}">
      <dgm:prSet/>
      <dgm:spPr/>
      <dgm:t>
        <a:bodyPr/>
        <a:lstStyle/>
        <a:p>
          <a:endParaRPr lang="en-US"/>
        </a:p>
      </dgm:t>
    </dgm:pt>
    <dgm:pt modelId="{732C5464-9E68-4BA8-ADC1-01A08E48630B}" type="sibTrans" cxnId="{81A81ACB-7797-40D0-841A-6533CDCE2C04}">
      <dgm:prSet/>
      <dgm:spPr/>
      <dgm:t>
        <a:bodyPr/>
        <a:lstStyle/>
        <a:p>
          <a:endParaRPr lang="en-US"/>
        </a:p>
      </dgm:t>
    </dgm:pt>
    <dgm:pt modelId="{8A4F1567-AF22-4B0B-965B-7CF29EC7EA50}">
      <dgm:prSet phldrT="[Text]"/>
      <dgm:spPr/>
      <dgm:t>
        <a:bodyPr/>
        <a:lstStyle/>
        <a:p>
          <a:r>
            <a:rPr lang="en-US" b="0" i="0" dirty="0" smtClean="0"/>
            <a:t>This training process involves using a combination of supervised and unsupervised learning techniques to learn how to recognize these entities in new text data.</a:t>
          </a:r>
          <a:endParaRPr lang="en-US" dirty="0"/>
        </a:p>
      </dgm:t>
    </dgm:pt>
    <dgm:pt modelId="{B085C7F2-6C27-4DE7-BB73-1E813B6D0CF9}" type="parTrans" cxnId="{4859C838-A755-472C-846D-7061A1CBB696}">
      <dgm:prSet/>
      <dgm:spPr/>
      <dgm:t>
        <a:bodyPr/>
        <a:lstStyle/>
        <a:p>
          <a:endParaRPr lang="en-US"/>
        </a:p>
      </dgm:t>
    </dgm:pt>
    <dgm:pt modelId="{8BCD9CC9-5944-4449-880D-6E134122786E}" type="sibTrans" cxnId="{4859C838-A755-472C-846D-7061A1CBB696}">
      <dgm:prSet/>
      <dgm:spPr/>
      <dgm:t>
        <a:bodyPr/>
        <a:lstStyle/>
        <a:p>
          <a:endParaRPr lang="en-US"/>
        </a:p>
      </dgm:t>
    </dgm:pt>
    <dgm:pt modelId="{509D75C4-AA81-4AE6-B393-0A873A2CC6FB}">
      <dgm:prSet phldrT="[Text]"/>
      <dgm:spPr/>
      <dgm:t>
        <a:bodyPr/>
        <a:lstStyle/>
        <a:p>
          <a:r>
            <a:rPr lang="en-US" dirty="0" smtClean="0"/>
            <a:t>Fine-tune</a:t>
          </a:r>
          <a:endParaRPr lang="en-US" dirty="0"/>
        </a:p>
      </dgm:t>
    </dgm:pt>
    <dgm:pt modelId="{14780908-0445-45E6-9FE2-ECF6624F2BD6}" type="parTrans" cxnId="{97254D20-0C7A-4BB9-BB9D-68474364EEFA}">
      <dgm:prSet/>
      <dgm:spPr/>
      <dgm:t>
        <a:bodyPr/>
        <a:lstStyle/>
        <a:p>
          <a:endParaRPr lang="en-US"/>
        </a:p>
      </dgm:t>
    </dgm:pt>
    <dgm:pt modelId="{A4444699-50B5-40CA-BAC1-0275F9054416}" type="sibTrans" cxnId="{97254D20-0C7A-4BB9-BB9D-68474364EEFA}">
      <dgm:prSet/>
      <dgm:spPr/>
      <dgm:t>
        <a:bodyPr/>
        <a:lstStyle/>
        <a:p>
          <a:endParaRPr lang="en-US"/>
        </a:p>
      </dgm:t>
    </dgm:pt>
    <dgm:pt modelId="{C4396E3A-CC74-412B-9CBF-C62B3E2A9375}">
      <dgm:prSet phldrT="[Text]"/>
      <dgm:spPr/>
      <dgm:t>
        <a:bodyPr/>
        <a:lstStyle/>
        <a:p>
          <a:r>
            <a:rPr lang="en-US" b="0" i="0" dirty="0" smtClean="0"/>
            <a:t>the model can be fine-tuned on a smaller, more specific dataset to further improve its accuracy for a particular domain or application</a:t>
          </a:r>
          <a:endParaRPr lang="en-US" dirty="0"/>
        </a:p>
      </dgm:t>
    </dgm:pt>
    <dgm:pt modelId="{5E067EDA-D45F-4E46-BE4D-12BE8E2E1EE6}" type="parTrans" cxnId="{A1F608FB-66E1-428C-ADE3-7658E1F43A37}">
      <dgm:prSet/>
      <dgm:spPr/>
      <dgm:t>
        <a:bodyPr/>
        <a:lstStyle/>
        <a:p>
          <a:endParaRPr lang="en-US"/>
        </a:p>
      </dgm:t>
    </dgm:pt>
    <dgm:pt modelId="{070A6B01-7E5A-47CD-8B3E-68824B1A6A55}" type="sibTrans" cxnId="{A1F608FB-66E1-428C-ADE3-7658E1F43A37}">
      <dgm:prSet/>
      <dgm:spPr/>
      <dgm:t>
        <a:bodyPr/>
        <a:lstStyle/>
        <a:p>
          <a:endParaRPr lang="en-US"/>
        </a:p>
      </dgm:t>
    </dgm:pt>
    <dgm:pt modelId="{6B07150D-E7D7-4052-89FF-D07828AF134A}">
      <dgm:prSet phldrT="[Text]"/>
      <dgm:spPr/>
      <dgm:t>
        <a:bodyPr/>
        <a:lstStyle/>
        <a:p>
          <a:r>
            <a:rPr lang="en-US" b="0" i="0" dirty="0" smtClean="0"/>
            <a:t>The process of fine-tuning involves updating the model's internal parameters using a smaller labeled dataset of text data that is specific to the target domain</a:t>
          </a:r>
          <a:endParaRPr lang="en-US" dirty="0"/>
        </a:p>
      </dgm:t>
    </dgm:pt>
    <dgm:pt modelId="{B3DFA1EC-6004-47C0-94BB-AD0D3C25C57B}" type="parTrans" cxnId="{91EFA916-A6AB-44AB-8A6D-3F6C75F535E8}">
      <dgm:prSet/>
      <dgm:spPr/>
      <dgm:t>
        <a:bodyPr/>
        <a:lstStyle/>
        <a:p>
          <a:endParaRPr lang="en-US"/>
        </a:p>
      </dgm:t>
    </dgm:pt>
    <dgm:pt modelId="{9690C5F3-4368-47D0-859E-29EDEC6D562A}" type="sibTrans" cxnId="{91EFA916-A6AB-44AB-8A6D-3F6C75F535E8}">
      <dgm:prSet/>
      <dgm:spPr/>
      <dgm:t>
        <a:bodyPr/>
        <a:lstStyle/>
        <a:p>
          <a:endParaRPr lang="en-US"/>
        </a:p>
      </dgm:t>
    </dgm:pt>
    <dgm:pt modelId="{27D9E8E7-5B28-4362-A9FC-A9601C689D38}">
      <dgm:prSet phldrT="[Text]"/>
      <dgm:spPr/>
      <dgm:t>
        <a:bodyPr/>
        <a:lstStyle/>
        <a:p>
          <a:r>
            <a:rPr lang="en-US" b="0" i="0" dirty="0" smtClean="0"/>
            <a:t>During training, the model updates its internal parameters to improve its ability to recognize named entities based on the patterns it learns from the labeled dataset</a:t>
          </a:r>
          <a:endParaRPr lang="en-US" dirty="0"/>
        </a:p>
      </dgm:t>
    </dgm:pt>
    <dgm:pt modelId="{EC017398-CF48-461A-9F5A-87E6815B7322}" type="parTrans" cxnId="{019DAC6E-8F5B-4DD1-9425-E04F0647CA87}">
      <dgm:prSet/>
      <dgm:spPr/>
      <dgm:t>
        <a:bodyPr/>
        <a:lstStyle/>
        <a:p>
          <a:endParaRPr lang="en-US"/>
        </a:p>
      </dgm:t>
    </dgm:pt>
    <dgm:pt modelId="{ABB9DFF2-8E37-4BDD-BC3C-87D6CAAC72E8}" type="sibTrans" cxnId="{019DAC6E-8F5B-4DD1-9425-E04F0647CA87}">
      <dgm:prSet/>
      <dgm:spPr/>
      <dgm:t>
        <a:bodyPr/>
        <a:lstStyle/>
        <a:p>
          <a:endParaRPr lang="en-US"/>
        </a:p>
      </dgm:t>
    </dgm:pt>
    <dgm:pt modelId="{CA590EB6-D6BE-4D58-AAF7-877249315D18}" type="pres">
      <dgm:prSet presAssocID="{FF60D5A4-1C0C-43EF-A101-AA8D948778A7}" presName="Name0" presStyleCnt="0">
        <dgm:presLayoutVars>
          <dgm:dir/>
          <dgm:animLvl val="lvl"/>
          <dgm:resizeHandles val="exact"/>
        </dgm:presLayoutVars>
      </dgm:prSet>
      <dgm:spPr/>
      <dgm:t>
        <a:bodyPr/>
        <a:lstStyle/>
        <a:p>
          <a:endParaRPr lang="en-US"/>
        </a:p>
      </dgm:t>
    </dgm:pt>
    <dgm:pt modelId="{0802D198-9AC2-4F11-9191-3B82926B8117}" type="pres">
      <dgm:prSet presAssocID="{1730A75D-BB50-40D4-B9A7-09433A540D1E}" presName="linNode" presStyleCnt="0"/>
      <dgm:spPr/>
    </dgm:pt>
    <dgm:pt modelId="{25894F51-D457-40A5-8D70-A28925911AFB}" type="pres">
      <dgm:prSet presAssocID="{1730A75D-BB50-40D4-B9A7-09433A540D1E}" presName="parentText" presStyleLbl="node1" presStyleIdx="0" presStyleCnt="3">
        <dgm:presLayoutVars>
          <dgm:chMax val="1"/>
          <dgm:bulletEnabled val="1"/>
        </dgm:presLayoutVars>
      </dgm:prSet>
      <dgm:spPr/>
      <dgm:t>
        <a:bodyPr/>
        <a:lstStyle/>
        <a:p>
          <a:endParaRPr lang="en-US"/>
        </a:p>
      </dgm:t>
    </dgm:pt>
    <dgm:pt modelId="{AB4754C1-1F6C-43A5-9CB7-8079725693F3}" type="pres">
      <dgm:prSet presAssocID="{1730A75D-BB50-40D4-B9A7-09433A540D1E}" presName="descendantText" presStyleLbl="alignAccFollowNode1" presStyleIdx="0" presStyleCnt="3">
        <dgm:presLayoutVars>
          <dgm:bulletEnabled val="1"/>
        </dgm:presLayoutVars>
      </dgm:prSet>
      <dgm:spPr/>
      <dgm:t>
        <a:bodyPr/>
        <a:lstStyle/>
        <a:p>
          <a:endParaRPr lang="en-US"/>
        </a:p>
      </dgm:t>
    </dgm:pt>
    <dgm:pt modelId="{226D20FF-A410-4081-BBFE-ED0C8BBF8477}" type="pres">
      <dgm:prSet presAssocID="{E8BC9DDF-BDE3-4590-AAED-735F73B3DF44}" presName="sp" presStyleCnt="0"/>
      <dgm:spPr/>
    </dgm:pt>
    <dgm:pt modelId="{81D59831-1533-424B-A424-022059829F1D}" type="pres">
      <dgm:prSet presAssocID="{69DCE5AE-3BBC-4CA1-92D3-252E6C5AF4A5}" presName="linNode" presStyleCnt="0"/>
      <dgm:spPr/>
    </dgm:pt>
    <dgm:pt modelId="{28F14F93-8338-49A3-A74B-9E2F659F33AE}" type="pres">
      <dgm:prSet presAssocID="{69DCE5AE-3BBC-4CA1-92D3-252E6C5AF4A5}" presName="parentText" presStyleLbl="node1" presStyleIdx="1" presStyleCnt="3">
        <dgm:presLayoutVars>
          <dgm:chMax val="1"/>
          <dgm:bulletEnabled val="1"/>
        </dgm:presLayoutVars>
      </dgm:prSet>
      <dgm:spPr/>
      <dgm:t>
        <a:bodyPr/>
        <a:lstStyle/>
        <a:p>
          <a:endParaRPr lang="en-US"/>
        </a:p>
      </dgm:t>
    </dgm:pt>
    <dgm:pt modelId="{493DBCE3-007E-4931-A861-7DF1668278D1}" type="pres">
      <dgm:prSet presAssocID="{69DCE5AE-3BBC-4CA1-92D3-252E6C5AF4A5}" presName="descendantText" presStyleLbl="alignAccFollowNode1" presStyleIdx="1" presStyleCnt="3">
        <dgm:presLayoutVars>
          <dgm:bulletEnabled val="1"/>
        </dgm:presLayoutVars>
      </dgm:prSet>
      <dgm:spPr/>
      <dgm:t>
        <a:bodyPr/>
        <a:lstStyle/>
        <a:p>
          <a:endParaRPr lang="en-US"/>
        </a:p>
      </dgm:t>
    </dgm:pt>
    <dgm:pt modelId="{C4F417E3-8701-4B25-B8A3-02D13FC8576A}" type="pres">
      <dgm:prSet presAssocID="{E8643845-38F6-419C-B98F-C15CB045B946}" presName="sp" presStyleCnt="0"/>
      <dgm:spPr/>
    </dgm:pt>
    <dgm:pt modelId="{FE8D8BDB-D703-4494-ABDC-35C554EB90EF}" type="pres">
      <dgm:prSet presAssocID="{509D75C4-AA81-4AE6-B393-0A873A2CC6FB}" presName="linNode" presStyleCnt="0"/>
      <dgm:spPr/>
    </dgm:pt>
    <dgm:pt modelId="{134450AA-4C8A-469D-94FC-EE66786DC098}" type="pres">
      <dgm:prSet presAssocID="{509D75C4-AA81-4AE6-B393-0A873A2CC6FB}" presName="parentText" presStyleLbl="node1" presStyleIdx="2" presStyleCnt="3">
        <dgm:presLayoutVars>
          <dgm:chMax val="1"/>
          <dgm:bulletEnabled val="1"/>
        </dgm:presLayoutVars>
      </dgm:prSet>
      <dgm:spPr/>
      <dgm:t>
        <a:bodyPr/>
        <a:lstStyle/>
        <a:p>
          <a:endParaRPr lang="en-US"/>
        </a:p>
      </dgm:t>
    </dgm:pt>
    <dgm:pt modelId="{6025A077-DE59-400A-A5F7-4C35AE2DC0C5}" type="pres">
      <dgm:prSet presAssocID="{509D75C4-AA81-4AE6-B393-0A873A2CC6FB}" presName="descendantText" presStyleLbl="alignAccFollowNode1" presStyleIdx="2" presStyleCnt="3">
        <dgm:presLayoutVars>
          <dgm:bulletEnabled val="1"/>
        </dgm:presLayoutVars>
      </dgm:prSet>
      <dgm:spPr/>
      <dgm:t>
        <a:bodyPr/>
        <a:lstStyle/>
        <a:p>
          <a:endParaRPr lang="en-US"/>
        </a:p>
      </dgm:t>
    </dgm:pt>
  </dgm:ptLst>
  <dgm:cxnLst>
    <dgm:cxn modelId="{8C78AFD8-029F-45C1-AD79-827E39E18257}" type="presOf" srcId="{69DCE5AE-3BBC-4CA1-92D3-252E6C5AF4A5}" destId="{28F14F93-8338-49A3-A74B-9E2F659F33AE}" srcOrd="0" destOrd="0" presId="urn:microsoft.com/office/officeart/2005/8/layout/vList5"/>
    <dgm:cxn modelId="{81A81ACB-7797-40D0-841A-6533CDCE2C04}" srcId="{69DCE5AE-3BBC-4CA1-92D3-252E6C5AF4A5}" destId="{4B89CE12-B596-43F0-B561-5493DD430C7C}" srcOrd="0" destOrd="0" parTransId="{7E4A5338-63C5-47AB-9C93-00C95A2DC824}" sibTransId="{732C5464-9E68-4BA8-ADC1-01A08E48630B}"/>
    <dgm:cxn modelId="{5525C3F3-D067-4D28-957D-5EF17C0D0C3E}" type="presOf" srcId="{0AE7B037-2AFF-42AB-AC49-7E44D32704B3}" destId="{AB4754C1-1F6C-43A5-9CB7-8079725693F3}" srcOrd="0" destOrd="0" presId="urn:microsoft.com/office/officeart/2005/8/layout/vList5"/>
    <dgm:cxn modelId="{255A39EA-E05F-496D-9A17-1FF814B0919B}" type="presOf" srcId="{8A4F1567-AF22-4B0B-965B-7CF29EC7EA50}" destId="{493DBCE3-007E-4931-A861-7DF1668278D1}" srcOrd="0" destOrd="1" presId="urn:microsoft.com/office/officeart/2005/8/layout/vList5"/>
    <dgm:cxn modelId="{3FE4E91B-D768-4459-8640-CA155A6B2D76}" type="presOf" srcId="{6B07150D-E7D7-4052-89FF-D07828AF134A}" destId="{6025A077-DE59-400A-A5F7-4C35AE2DC0C5}" srcOrd="0" destOrd="1" presId="urn:microsoft.com/office/officeart/2005/8/layout/vList5"/>
    <dgm:cxn modelId="{A1F608FB-66E1-428C-ADE3-7658E1F43A37}" srcId="{509D75C4-AA81-4AE6-B393-0A873A2CC6FB}" destId="{C4396E3A-CC74-412B-9CBF-C62B3E2A9375}" srcOrd="0" destOrd="0" parTransId="{5E067EDA-D45F-4E46-BE4D-12BE8E2E1EE6}" sibTransId="{070A6B01-7E5A-47CD-8B3E-68824B1A6A55}"/>
    <dgm:cxn modelId="{9836C729-A498-4AF1-930A-42C7E9285CF3}" type="presOf" srcId="{1730A75D-BB50-40D4-B9A7-09433A540D1E}" destId="{25894F51-D457-40A5-8D70-A28925911AFB}" srcOrd="0" destOrd="0" presId="urn:microsoft.com/office/officeart/2005/8/layout/vList5"/>
    <dgm:cxn modelId="{97254D20-0C7A-4BB9-BB9D-68474364EEFA}" srcId="{FF60D5A4-1C0C-43EF-A101-AA8D948778A7}" destId="{509D75C4-AA81-4AE6-B393-0A873A2CC6FB}" srcOrd="2" destOrd="0" parTransId="{14780908-0445-45E6-9FE2-ECF6624F2BD6}" sibTransId="{A4444699-50B5-40CA-BAC1-0275F9054416}"/>
    <dgm:cxn modelId="{27AE2896-7FAF-4A7B-97AB-4E5B65749E1C}" srcId="{FF60D5A4-1C0C-43EF-A101-AA8D948778A7}" destId="{69DCE5AE-3BBC-4CA1-92D3-252E6C5AF4A5}" srcOrd="1" destOrd="0" parTransId="{53724CC2-3F29-480B-BC09-8201EE3710A3}" sibTransId="{E8643845-38F6-419C-B98F-C15CB045B946}"/>
    <dgm:cxn modelId="{5B457F80-E128-4351-9488-4F48BC5E7AE3}" srcId="{1730A75D-BB50-40D4-B9A7-09433A540D1E}" destId="{0AE7B037-2AFF-42AB-AC49-7E44D32704B3}" srcOrd="0" destOrd="0" parTransId="{1BD7DFC1-1572-48F0-96AC-78FC6CA4A276}" sibTransId="{C8190CA2-1F6C-4017-AFDF-1299B34D79B8}"/>
    <dgm:cxn modelId="{94BE5E29-6F3D-4E40-9CC8-E5A0164CFEB1}" type="presOf" srcId="{45781D27-FDD2-4CFB-A428-2853CF0CE23D}" destId="{AB4754C1-1F6C-43A5-9CB7-8079725693F3}" srcOrd="0" destOrd="1" presId="urn:microsoft.com/office/officeart/2005/8/layout/vList5"/>
    <dgm:cxn modelId="{5A967B8C-DBD8-485D-A766-F0DF2532D551}" type="presOf" srcId="{509D75C4-AA81-4AE6-B393-0A873A2CC6FB}" destId="{134450AA-4C8A-469D-94FC-EE66786DC098}" srcOrd="0" destOrd="0" presId="urn:microsoft.com/office/officeart/2005/8/layout/vList5"/>
    <dgm:cxn modelId="{28F840DB-8C63-4B8C-AB71-898C689012C9}" srcId="{FF60D5A4-1C0C-43EF-A101-AA8D948778A7}" destId="{1730A75D-BB50-40D4-B9A7-09433A540D1E}" srcOrd="0" destOrd="0" parTransId="{C1691A4C-C605-471A-947A-D6115FB40308}" sibTransId="{E8BC9DDF-BDE3-4590-AAED-735F73B3DF44}"/>
    <dgm:cxn modelId="{B10D18F5-EEB2-47E1-B810-85993562F5A2}" type="presOf" srcId="{C4396E3A-CC74-412B-9CBF-C62B3E2A9375}" destId="{6025A077-DE59-400A-A5F7-4C35AE2DC0C5}" srcOrd="0" destOrd="0" presId="urn:microsoft.com/office/officeart/2005/8/layout/vList5"/>
    <dgm:cxn modelId="{A7C7AF6F-7A8D-4ECC-A051-3B33A64CFFB9}" type="presOf" srcId="{27D9E8E7-5B28-4362-A9FC-A9601C689D38}" destId="{493DBCE3-007E-4931-A861-7DF1668278D1}" srcOrd="0" destOrd="2" presId="urn:microsoft.com/office/officeart/2005/8/layout/vList5"/>
    <dgm:cxn modelId="{A387CB5A-BDAC-4154-8C9F-963DEE693A5C}" type="presOf" srcId="{FF60D5A4-1C0C-43EF-A101-AA8D948778A7}" destId="{CA590EB6-D6BE-4D58-AAF7-877249315D18}" srcOrd="0" destOrd="0" presId="urn:microsoft.com/office/officeart/2005/8/layout/vList5"/>
    <dgm:cxn modelId="{4859C838-A755-472C-846D-7061A1CBB696}" srcId="{69DCE5AE-3BBC-4CA1-92D3-252E6C5AF4A5}" destId="{8A4F1567-AF22-4B0B-965B-7CF29EC7EA50}" srcOrd="1" destOrd="0" parTransId="{B085C7F2-6C27-4DE7-BB73-1E813B6D0CF9}" sibTransId="{8BCD9CC9-5944-4449-880D-6E134122786E}"/>
    <dgm:cxn modelId="{91EFA916-A6AB-44AB-8A6D-3F6C75F535E8}" srcId="{509D75C4-AA81-4AE6-B393-0A873A2CC6FB}" destId="{6B07150D-E7D7-4052-89FF-D07828AF134A}" srcOrd="1" destOrd="0" parTransId="{B3DFA1EC-6004-47C0-94BB-AD0D3C25C57B}" sibTransId="{9690C5F3-4368-47D0-859E-29EDEC6D562A}"/>
    <dgm:cxn modelId="{8C507020-283E-4F76-A0AD-3767E01BC86A}" type="presOf" srcId="{4B89CE12-B596-43F0-B561-5493DD430C7C}" destId="{493DBCE3-007E-4931-A861-7DF1668278D1}" srcOrd="0" destOrd="0" presId="urn:microsoft.com/office/officeart/2005/8/layout/vList5"/>
    <dgm:cxn modelId="{7C8EE947-FA44-4F6E-9704-402986577A60}" srcId="{1730A75D-BB50-40D4-B9A7-09433A540D1E}" destId="{45781D27-FDD2-4CFB-A428-2853CF0CE23D}" srcOrd="1" destOrd="0" parTransId="{598A995F-343E-4EBD-8F62-DDD24791688A}" sibTransId="{7EAD6699-CCEB-4192-945D-05784ADE59BE}"/>
    <dgm:cxn modelId="{019DAC6E-8F5B-4DD1-9425-E04F0647CA87}" srcId="{69DCE5AE-3BBC-4CA1-92D3-252E6C5AF4A5}" destId="{27D9E8E7-5B28-4362-A9FC-A9601C689D38}" srcOrd="2" destOrd="0" parTransId="{EC017398-CF48-461A-9F5A-87E6815B7322}" sibTransId="{ABB9DFF2-8E37-4BDD-BC3C-87D6CAAC72E8}"/>
    <dgm:cxn modelId="{0FDA1191-B3AE-44F9-83C5-873ADE8894F6}" type="presParOf" srcId="{CA590EB6-D6BE-4D58-AAF7-877249315D18}" destId="{0802D198-9AC2-4F11-9191-3B82926B8117}" srcOrd="0" destOrd="0" presId="urn:microsoft.com/office/officeart/2005/8/layout/vList5"/>
    <dgm:cxn modelId="{B5C0B70C-7E73-4808-9BD5-1D0A2F1FC6AD}" type="presParOf" srcId="{0802D198-9AC2-4F11-9191-3B82926B8117}" destId="{25894F51-D457-40A5-8D70-A28925911AFB}" srcOrd="0" destOrd="0" presId="urn:microsoft.com/office/officeart/2005/8/layout/vList5"/>
    <dgm:cxn modelId="{D01769BA-A92D-456A-B759-06CCE8BB75EA}" type="presParOf" srcId="{0802D198-9AC2-4F11-9191-3B82926B8117}" destId="{AB4754C1-1F6C-43A5-9CB7-8079725693F3}" srcOrd="1" destOrd="0" presId="urn:microsoft.com/office/officeart/2005/8/layout/vList5"/>
    <dgm:cxn modelId="{64C775A7-A3AA-4B6B-818F-FF1895740876}" type="presParOf" srcId="{CA590EB6-D6BE-4D58-AAF7-877249315D18}" destId="{226D20FF-A410-4081-BBFE-ED0C8BBF8477}" srcOrd="1" destOrd="0" presId="urn:microsoft.com/office/officeart/2005/8/layout/vList5"/>
    <dgm:cxn modelId="{25600BC7-FADC-4004-B671-31F148589470}" type="presParOf" srcId="{CA590EB6-D6BE-4D58-AAF7-877249315D18}" destId="{81D59831-1533-424B-A424-022059829F1D}" srcOrd="2" destOrd="0" presId="urn:microsoft.com/office/officeart/2005/8/layout/vList5"/>
    <dgm:cxn modelId="{CDF0A2D1-E3D6-48F2-8C51-3EB2A3921D61}" type="presParOf" srcId="{81D59831-1533-424B-A424-022059829F1D}" destId="{28F14F93-8338-49A3-A74B-9E2F659F33AE}" srcOrd="0" destOrd="0" presId="urn:microsoft.com/office/officeart/2005/8/layout/vList5"/>
    <dgm:cxn modelId="{47E9414F-AD9C-4CA5-9600-96D9930F35FA}" type="presParOf" srcId="{81D59831-1533-424B-A424-022059829F1D}" destId="{493DBCE3-007E-4931-A861-7DF1668278D1}" srcOrd="1" destOrd="0" presId="urn:microsoft.com/office/officeart/2005/8/layout/vList5"/>
    <dgm:cxn modelId="{0F8B5AB8-CCBD-4A74-8E4A-B14CFA146B2D}" type="presParOf" srcId="{CA590EB6-D6BE-4D58-AAF7-877249315D18}" destId="{C4F417E3-8701-4B25-B8A3-02D13FC8576A}" srcOrd="3" destOrd="0" presId="urn:microsoft.com/office/officeart/2005/8/layout/vList5"/>
    <dgm:cxn modelId="{0C7FAB63-5819-46E1-874F-94DED4B0D91C}" type="presParOf" srcId="{CA590EB6-D6BE-4D58-AAF7-877249315D18}" destId="{FE8D8BDB-D703-4494-ABDC-35C554EB90EF}" srcOrd="4" destOrd="0" presId="urn:microsoft.com/office/officeart/2005/8/layout/vList5"/>
    <dgm:cxn modelId="{657C1891-4361-44A2-A18A-D0F73860ED28}" type="presParOf" srcId="{FE8D8BDB-D703-4494-ABDC-35C554EB90EF}" destId="{134450AA-4C8A-469D-94FC-EE66786DC098}" srcOrd="0" destOrd="0" presId="urn:microsoft.com/office/officeart/2005/8/layout/vList5"/>
    <dgm:cxn modelId="{58924E36-6807-449F-A623-2A971E851A39}" type="presParOf" srcId="{FE8D8BDB-D703-4494-ABDC-35C554EB90EF}" destId="{6025A077-DE59-400A-A5F7-4C35AE2DC0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F2A9-BF45-43F9-81C5-B4287D896179}" type="doc">
      <dgm:prSet loTypeId="urn:microsoft.com/office/officeart/2005/8/layout/process2" loCatId="process" qsTypeId="urn:microsoft.com/office/officeart/2005/8/quickstyle/simple1" qsCatId="simple" csTypeId="urn:microsoft.com/office/officeart/2005/8/colors/accent1_2" csCatId="accent1" phldr="1"/>
      <dgm:spPr/>
    </dgm:pt>
    <dgm:pt modelId="{0A3A0F32-74BC-4B41-BC13-72DF34E9865D}">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Initialize model with frequent class as target variable</a:t>
          </a:r>
          <a:endParaRPr lang="en-US" sz="2000" dirty="0"/>
        </a:p>
      </dgm:t>
    </dgm:pt>
    <dgm:pt modelId="{A61E30BE-3051-40EA-8465-9999576298EC}" type="parTrans" cxnId="{261D9A4D-46F0-498A-BF4D-9A0EEE1F4B22}">
      <dgm:prSet/>
      <dgm:spPr/>
      <dgm:t>
        <a:bodyPr/>
        <a:lstStyle/>
        <a:p>
          <a:endParaRPr lang="en-US"/>
        </a:p>
      </dgm:t>
    </dgm:pt>
    <dgm:pt modelId="{82A30AB6-17E4-4C09-856E-0631074A346C}" type="sibTrans" cxnId="{261D9A4D-46F0-498A-BF4D-9A0EEE1F4B22}">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94A0D78F-C2D7-49B8-8DCB-D014577E7AD2}">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Calculate Negative gradient of loss function</a:t>
          </a:r>
          <a:endParaRPr lang="en-US" sz="2000" dirty="0"/>
        </a:p>
      </dgm:t>
    </dgm:pt>
    <dgm:pt modelId="{40B307A3-3DAA-4352-B34B-5D1D2CFD8DEF}" type="parTrans" cxnId="{5943AC6D-618D-4B08-962C-70970032B6F7}">
      <dgm:prSet/>
      <dgm:spPr/>
      <dgm:t>
        <a:bodyPr/>
        <a:lstStyle/>
        <a:p>
          <a:endParaRPr lang="en-US"/>
        </a:p>
      </dgm:t>
    </dgm:pt>
    <dgm:pt modelId="{B20D2E25-85D6-455D-9B1F-66FE89B2D3B9}" type="sibTrans" cxnId="{5943AC6D-618D-4B08-962C-70970032B6F7}">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3CB407AB-C1A2-4F89-A1BC-35625A4B7CFB}">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Train decision tree to fit the residuals with X and </a:t>
          </a:r>
          <a:r>
            <a:rPr lang="en-US" sz="2000" dirty="0" err="1" smtClean="0"/>
            <a:t>preds</a:t>
          </a:r>
          <a:r>
            <a:rPr lang="en-US" sz="2000" dirty="0" smtClean="0"/>
            <a:t> as input</a:t>
          </a:r>
          <a:endParaRPr lang="en-US" sz="2000" dirty="0"/>
        </a:p>
      </dgm:t>
    </dgm:pt>
    <dgm:pt modelId="{738DF8BC-92DE-480F-8B2F-06D23739177F}" type="parTrans" cxnId="{D957709A-1084-49C5-9FFD-07CB3DB9B7F6}">
      <dgm:prSet/>
      <dgm:spPr/>
      <dgm:t>
        <a:bodyPr/>
        <a:lstStyle/>
        <a:p>
          <a:endParaRPr lang="en-US"/>
        </a:p>
      </dgm:t>
    </dgm:pt>
    <dgm:pt modelId="{54AC97C1-DD65-4443-BAE9-C08AD877BB8A}" type="sibTrans" cxnId="{D957709A-1084-49C5-9FFD-07CB3DB9B7F6}">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F6FD96AE-110B-4359-8A42-6CB2C967EDCF}">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Output model </a:t>
          </a:r>
          <a:endParaRPr lang="en-US" sz="2000" dirty="0"/>
        </a:p>
      </dgm:t>
    </dgm:pt>
    <dgm:pt modelId="{2ED49180-8D8A-45FE-A2C9-6531AE4F2383}" type="parTrans" cxnId="{DB53EC4E-0F81-481C-8081-5C7CE497CBC6}">
      <dgm:prSet/>
      <dgm:spPr/>
      <dgm:t>
        <a:bodyPr/>
        <a:lstStyle/>
        <a:p>
          <a:endParaRPr lang="en-US"/>
        </a:p>
      </dgm:t>
    </dgm:pt>
    <dgm:pt modelId="{C00240AA-902B-4FAE-A62C-A51667EC5615}" type="sibTrans" cxnId="{DB53EC4E-0F81-481C-8081-5C7CE497CBC6}">
      <dgm:prSet/>
      <dgm:spPr/>
      <dgm:t>
        <a:bodyPr/>
        <a:lstStyle/>
        <a:p>
          <a:endParaRPr lang="en-US"/>
        </a:p>
      </dgm:t>
    </dgm:pt>
    <dgm:pt modelId="{7F4BA2B6-2306-49D6-A62B-60FB729EB91E}">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Update model with new tree with gamma parameter</a:t>
          </a:r>
          <a:endParaRPr lang="en-US" sz="2000" dirty="0"/>
        </a:p>
      </dgm:t>
    </dgm:pt>
    <dgm:pt modelId="{2D7435CB-67CB-4011-8FAD-D8723F700E52}" type="parTrans" cxnId="{F4CF0787-B666-47D2-950C-9F1DA6627806}">
      <dgm:prSet/>
      <dgm:spPr/>
      <dgm:t>
        <a:bodyPr/>
        <a:lstStyle/>
        <a:p>
          <a:endParaRPr lang="en-US"/>
        </a:p>
      </dgm:t>
    </dgm:pt>
    <dgm:pt modelId="{976BE2BC-8F67-40C5-B46D-B71A0DDF9B5D}" type="sibTrans" cxnId="{F4CF0787-B666-47D2-950C-9F1DA6627806}">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801932FF-B33B-422B-A640-73A190A0188B}" type="pres">
      <dgm:prSet presAssocID="{A9E5F2A9-BF45-43F9-81C5-B4287D896179}" presName="linearFlow" presStyleCnt="0">
        <dgm:presLayoutVars>
          <dgm:resizeHandles val="exact"/>
        </dgm:presLayoutVars>
      </dgm:prSet>
      <dgm:spPr/>
    </dgm:pt>
    <dgm:pt modelId="{CF37AD14-2D34-47D5-8744-9EC43B03B5F1}" type="pres">
      <dgm:prSet presAssocID="{0A3A0F32-74BC-4B41-BC13-72DF34E9865D}" presName="node" presStyleLbl="node1" presStyleIdx="0" presStyleCnt="5">
        <dgm:presLayoutVars>
          <dgm:bulletEnabled val="1"/>
        </dgm:presLayoutVars>
      </dgm:prSet>
      <dgm:spPr/>
      <dgm:t>
        <a:bodyPr/>
        <a:lstStyle/>
        <a:p>
          <a:endParaRPr lang="en-US"/>
        </a:p>
      </dgm:t>
    </dgm:pt>
    <dgm:pt modelId="{FD86B5D0-3B13-4581-B738-D1AF41FA2DEB}" type="pres">
      <dgm:prSet presAssocID="{82A30AB6-17E4-4C09-856E-0631074A346C}" presName="sibTrans" presStyleLbl="sibTrans2D1" presStyleIdx="0" presStyleCnt="4"/>
      <dgm:spPr/>
      <dgm:t>
        <a:bodyPr/>
        <a:lstStyle/>
        <a:p>
          <a:endParaRPr lang="en-US"/>
        </a:p>
      </dgm:t>
    </dgm:pt>
    <dgm:pt modelId="{4F3F81A0-132C-47E5-A770-D60900870D4E}" type="pres">
      <dgm:prSet presAssocID="{82A30AB6-17E4-4C09-856E-0631074A346C}" presName="connectorText" presStyleLbl="sibTrans2D1" presStyleIdx="0" presStyleCnt="4"/>
      <dgm:spPr/>
      <dgm:t>
        <a:bodyPr/>
        <a:lstStyle/>
        <a:p>
          <a:endParaRPr lang="en-US"/>
        </a:p>
      </dgm:t>
    </dgm:pt>
    <dgm:pt modelId="{50FAC0DD-A97D-4AFE-A3FE-6336165F7D75}" type="pres">
      <dgm:prSet presAssocID="{94A0D78F-C2D7-49B8-8DCB-D014577E7AD2}" presName="node" presStyleLbl="node1" presStyleIdx="1" presStyleCnt="5">
        <dgm:presLayoutVars>
          <dgm:bulletEnabled val="1"/>
        </dgm:presLayoutVars>
      </dgm:prSet>
      <dgm:spPr/>
      <dgm:t>
        <a:bodyPr/>
        <a:lstStyle/>
        <a:p>
          <a:endParaRPr lang="en-US"/>
        </a:p>
      </dgm:t>
    </dgm:pt>
    <dgm:pt modelId="{9AEA580B-908B-492A-8C4C-FBE92B4244FF}" type="pres">
      <dgm:prSet presAssocID="{B20D2E25-85D6-455D-9B1F-66FE89B2D3B9}" presName="sibTrans" presStyleLbl="sibTrans2D1" presStyleIdx="1" presStyleCnt="4"/>
      <dgm:spPr/>
      <dgm:t>
        <a:bodyPr/>
        <a:lstStyle/>
        <a:p>
          <a:endParaRPr lang="en-US"/>
        </a:p>
      </dgm:t>
    </dgm:pt>
    <dgm:pt modelId="{52EE0C61-F9E2-4E2B-870A-F204B6107D32}" type="pres">
      <dgm:prSet presAssocID="{B20D2E25-85D6-455D-9B1F-66FE89B2D3B9}" presName="connectorText" presStyleLbl="sibTrans2D1" presStyleIdx="1" presStyleCnt="4"/>
      <dgm:spPr/>
      <dgm:t>
        <a:bodyPr/>
        <a:lstStyle/>
        <a:p>
          <a:endParaRPr lang="en-US"/>
        </a:p>
      </dgm:t>
    </dgm:pt>
    <dgm:pt modelId="{D0E70199-2B72-45CD-8F8A-4092BA346A80}" type="pres">
      <dgm:prSet presAssocID="{3CB407AB-C1A2-4F89-A1BC-35625A4B7CFB}" presName="node" presStyleLbl="node1" presStyleIdx="2" presStyleCnt="5">
        <dgm:presLayoutVars>
          <dgm:bulletEnabled val="1"/>
        </dgm:presLayoutVars>
      </dgm:prSet>
      <dgm:spPr/>
      <dgm:t>
        <a:bodyPr/>
        <a:lstStyle/>
        <a:p>
          <a:endParaRPr lang="en-US"/>
        </a:p>
      </dgm:t>
    </dgm:pt>
    <dgm:pt modelId="{166F1274-573F-45D4-9AE5-3F9073E6C170}" type="pres">
      <dgm:prSet presAssocID="{54AC97C1-DD65-4443-BAE9-C08AD877BB8A}" presName="sibTrans" presStyleLbl="sibTrans2D1" presStyleIdx="2" presStyleCnt="4"/>
      <dgm:spPr/>
      <dgm:t>
        <a:bodyPr/>
        <a:lstStyle/>
        <a:p>
          <a:endParaRPr lang="en-US"/>
        </a:p>
      </dgm:t>
    </dgm:pt>
    <dgm:pt modelId="{816285C1-2288-426E-8C6C-2434EDB3F5CB}" type="pres">
      <dgm:prSet presAssocID="{54AC97C1-DD65-4443-BAE9-C08AD877BB8A}" presName="connectorText" presStyleLbl="sibTrans2D1" presStyleIdx="2" presStyleCnt="4"/>
      <dgm:spPr/>
      <dgm:t>
        <a:bodyPr/>
        <a:lstStyle/>
        <a:p>
          <a:endParaRPr lang="en-US"/>
        </a:p>
      </dgm:t>
    </dgm:pt>
    <dgm:pt modelId="{3CAB99B7-327E-42DE-96E9-F7677911DCCC}" type="pres">
      <dgm:prSet presAssocID="{7F4BA2B6-2306-49D6-A62B-60FB729EB91E}" presName="node" presStyleLbl="node1" presStyleIdx="3" presStyleCnt="5">
        <dgm:presLayoutVars>
          <dgm:bulletEnabled val="1"/>
        </dgm:presLayoutVars>
      </dgm:prSet>
      <dgm:spPr/>
      <dgm:t>
        <a:bodyPr/>
        <a:lstStyle/>
        <a:p>
          <a:endParaRPr lang="en-US"/>
        </a:p>
      </dgm:t>
    </dgm:pt>
    <dgm:pt modelId="{48402B6C-E76D-458E-881A-BEFF37FCA634}" type="pres">
      <dgm:prSet presAssocID="{976BE2BC-8F67-40C5-B46D-B71A0DDF9B5D}" presName="sibTrans" presStyleLbl="sibTrans2D1" presStyleIdx="3" presStyleCnt="4"/>
      <dgm:spPr/>
      <dgm:t>
        <a:bodyPr/>
        <a:lstStyle/>
        <a:p>
          <a:endParaRPr lang="en-US"/>
        </a:p>
      </dgm:t>
    </dgm:pt>
    <dgm:pt modelId="{BB0151D5-66A0-4FAB-8C4A-61012D8B8A2B}" type="pres">
      <dgm:prSet presAssocID="{976BE2BC-8F67-40C5-B46D-B71A0DDF9B5D}" presName="connectorText" presStyleLbl="sibTrans2D1" presStyleIdx="3" presStyleCnt="4"/>
      <dgm:spPr/>
      <dgm:t>
        <a:bodyPr/>
        <a:lstStyle/>
        <a:p>
          <a:endParaRPr lang="en-US"/>
        </a:p>
      </dgm:t>
    </dgm:pt>
    <dgm:pt modelId="{D630C1FD-81CF-4D08-92B6-0B5E92C7832D}" type="pres">
      <dgm:prSet presAssocID="{F6FD96AE-110B-4359-8A42-6CB2C967EDCF}" presName="node" presStyleLbl="node1" presStyleIdx="4" presStyleCnt="5">
        <dgm:presLayoutVars>
          <dgm:bulletEnabled val="1"/>
        </dgm:presLayoutVars>
      </dgm:prSet>
      <dgm:spPr/>
      <dgm:t>
        <a:bodyPr/>
        <a:lstStyle/>
        <a:p>
          <a:endParaRPr lang="en-US"/>
        </a:p>
      </dgm:t>
    </dgm:pt>
  </dgm:ptLst>
  <dgm:cxnLst>
    <dgm:cxn modelId="{364A076F-0B73-4140-A73F-96BD5045E332}" type="presOf" srcId="{F6FD96AE-110B-4359-8A42-6CB2C967EDCF}" destId="{D630C1FD-81CF-4D08-92B6-0B5E92C7832D}" srcOrd="0" destOrd="0" presId="urn:microsoft.com/office/officeart/2005/8/layout/process2"/>
    <dgm:cxn modelId="{D957709A-1084-49C5-9FFD-07CB3DB9B7F6}" srcId="{A9E5F2A9-BF45-43F9-81C5-B4287D896179}" destId="{3CB407AB-C1A2-4F89-A1BC-35625A4B7CFB}" srcOrd="2" destOrd="0" parTransId="{738DF8BC-92DE-480F-8B2F-06D23739177F}" sibTransId="{54AC97C1-DD65-4443-BAE9-C08AD877BB8A}"/>
    <dgm:cxn modelId="{FA2CC1ED-746A-41D0-AAED-AAEF3EEF75A5}" type="presOf" srcId="{A9E5F2A9-BF45-43F9-81C5-B4287D896179}" destId="{801932FF-B33B-422B-A640-73A190A0188B}" srcOrd="0" destOrd="0" presId="urn:microsoft.com/office/officeart/2005/8/layout/process2"/>
    <dgm:cxn modelId="{7366F716-B1E0-417F-B4D8-A1470D745704}" type="presOf" srcId="{0A3A0F32-74BC-4B41-BC13-72DF34E9865D}" destId="{CF37AD14-2D34-47D5-8744-9EC43B03B5F1}" srcOrd="0" destOrd="0" presId="urn:microsoft.com/office/officeart/2005/8/layout/process2"/>
    <dgm:cxn modelId="{5315D6F0-3AFD-42EF-A5ED-CAAA01AED618}" type="presOf" srcId="{82A30AB6-17E4-4C09-856E-0631074A346C}" destId="{4F3F81A0-132C-47E5-A770-D60900870D4E}" srcOrd="1" destOrd="0" presId="urn:microsoft.com/office/officeart/2005/8/layout/process2"/>
    <dgm:cxn modelId="{5943AC6D-618D-4B08-962C-70970032B6F7}" srcId="{A9E5F2A9-BF45-43F9-81C5-B4287D896179}" destId="{94A0D78F-C2D7-49B8-8DCB-D014577E7AD2}" srcOrd="1" destOrd="0" parTransId="{40B307A3-3DAA-4352-B34B-5D1D2CFD8DEF}" sibTransId="{B20D2E25-85D6-455D-9B1F-66FE89B2D3B9}"/>
    <dgm:cxn modelId="{261D9A4D-46F0-498A-BF4D-9A0EEE1F4B22}" srcId="{A9E5F2A9-BF45-43F9-81C5-B4287D896179}" destId="{0A3A0F32-74BC-4B41-BC13-72DF34E9865D}" srcOrd="0" destOrd="0" parTransId="{A61E30BE-3051-40EA-8465-9999576298EC}" sibTransId="{82A30AB6-17E4-4C09-856E-0631074A346C}"/>
    <dgm:cxn modelId="{15BCCCB3-FD96-4A42-A9A2-4D14925AB872}" type="presOf" srcId="{7F4BA2B6-2306-49D6-A62B-60FB729EB91E}" destId="{3CAB99B7-327E-42DE-96E9-F7677911DCCC}" srcOrd="0" destOrd="0" presId="urn:microsoft.com/office/officeart/2005/8/layout/process2"/>
    <dgm:cxn modelId="{EFD75622-5A06-4039-A492-2E558B8ED134}" type="presOf" srcId="{54AC97C1-DD65-4443-BAE9-C08AD877BB8A}" destId="{166F1274-573F-45D4-9AE5-3F9073E6C170}" srcOrd="0" destOrd="0" presId="urn:microsoft.com/office/officeart/2005/8/layout/process2"/>
    <dgm:cxn modelId="{A3CF31A0-B8D8-4711-87E0-C1E4FC512D65}" type="presOf" srcId="{3CB407AB-C1A2-4F89-A1BC-35625A4B7CFB}" destId="{D0E70199-2B72-45CD-8F8A-4092BA346A80}" srcOrd="0" destOrd="0" presId="urn:microsoft.com/office/officeart/2005/8/layout/process2"/>
    <dgm:cxn modelId="{5C9C61C5-A0EE-4639-9CC6-071D01B9EF08}" type="presOf" srcId="{54AC97C1-DD65-4443-BAE9-C08AD877BB8A}" destId="{816285C1-2288-426E-8C6C-2434EDB3F5CB}" srcOrd="1" destOrd="0" presId="urn:microsoft.com/office/officeart/2005/8/layout/process2"/>
    <dgm:cxn modelId="{96232A32-7FDA-4C92-A99E-0E19A6A306DD}" type="presOf" srcId="{B20D2E25-85D6-455D-9B1F-66FE89B2D3B9}" destId="{9AEA580B-908B-492A-8C4C-FBE92B4244FF}" srcOrd="0" destOrd="0" presId="urn:microsoft.com/office/officeart/2005/8/layout/process2"/>
    <dgm:cxn modelId="{F4CF0787-B666-47D2-950C-9F1DA6627806}" srcId="{A9E5F2A9-BF45-43F9-81C5-B4287D896179}" destId="{7F4BA2B6-2306-49D6-A62B-60FB729EB91E}" srcOrd="3" destOrd="0" parTransId="{2D7435CB-67CB-4011-8FAD-D8723F700E52}" sibTransId="{976BE2BC-8F67-40C5-B46D-B71A0DDF9B5D}"/>
    <dgm:cxn modelId="{DB53EC4E-0F81-481C-8081-5C7CE497CBC6}" srcId="{A9E5F2A9-BF45-43F9-81C5-B4287D896179}" destId="{F6FD96AE-110B-4359-8A42-6CB2C967EDCF}" srcOrd="4" destOrd="0" parTransId="{2ED49180-8D8A-45FE-A2C9-6531AE4F2383}" sibTransId="{C00240AA-902B-4FAE-A62C-A51667EC5615}"/>
    <dgm:cxn modelId="{15350BE7-B622-44BE-965B-F9E255027982}" type="presOf" srcId="{94A0D78F-C2D7-49B8-8DCB-D014577E7AD2}" destId="{50FAC0DD-A97D-4AFE-A3FE-6336165F7D75}" srcOrd="0" destOrd="0" presId="urn:microsoft.com/office/officeart/2005/8/layout/process2"/>
    <dgm:cxn modelId="{ED606520-E690-4E59-98DC-EE45DF256A5A}" type="presOf" srcId="{82A30AB6-17E4-4C09-856E-0631074A346C}" destId="{FD86B5D0-3B13-4581-B738-D1AF41FA2DEB}" srcOrd="0" destOrd="0" presId="urn:microsoft.com/office/officeart/2005/8/layout/process2"/>
    <dgm:cxn modelId="{6267BCB9-D836-4842-8FC5-13D5326F9DC5}" type="presOf" srcId="{976BE2BC-8F67-40C5-B46D-B71A0DDF9B5D}" destId="{BB0151D5-66A0-4FAB-8C4A-61012D8B8A2B}" srcOrd="1" destOrd="0" presId="urn:microsoft.com/office/officeart/2005/8/layout/process2"/>
    <dgm:cxn modelId="{A06583E7-0C55-48D1-95DC-336C4898C265}" type="presOf" srcId="{B20D2E25-85D6-455D-9B1F-66FE89B2D3B9}" destId="{52EE0C61-F9E2-4E2B-870A-F204B6107D32}" srcOrd="1" destOrd="0" presId="urn:microsoft.com/office/officeart/2005/8/layout/process2"/>
    <dgm:cxn modelId="{3D0C18E4-E606-41D2-9D85-D54D64F0E4ED}" type="presOf" srcId="{976BE2BC-8F67-40C5-B46D-B71A0DDF9B5D}" destId="{48402B6C-E76D-458E-881A-BEFF37FCA634}" srcOrd="0" destOrd="0" presId="urn:microsoft.com/office/officeart/2005/8/layout/process2"/>
    <dgm:cxn modelId="{AF610C51-A506-4178-A743-9514C5462209}" type="presParOf" srcId="{801932FF-B33B-422B-A640-73A190A0188B}" destId="{CF37AD14-2D34-47D5-8744-9EC43B03B5F1}" srcOrd="0" destOrd="0" presId="urn:microsoft.com/office/officeart/2005/8/layout/process2"/>
    <dgm:cxn modelId="{D806F506-4776-4527-8D5D-6BF589991D81}" type="presParOf" srcId="{801932FF-B33B-422B-A640-73A190A0188B}" destId="{FD86B5D0-3B13-4581-B738-D1AF41FA2DEB}" srcOrd="1" destOrd="0" presId="urn:microsoft.com/office/officeart/2005/8/layout/process2"/>
    <dgm:cxn modelId="{16740825-3CE9-471F-BB7F-4B2016DE9686}" type="presParOf" srcId="{FD86B5D0-3B13-4581-B738-D1AF41FA2DEB}" destId="{4F3F81A0-132C-47E5-A770-D60900870D4E}" srcOrd="0" destOrd="0" presId="urn:microsoft.com/office/officeart/2005/8/layout/process2"/>
    <dgm:cxn modelId="{0DFCC11F-BDB2-4015-861A-214026D492D4}" type="presParOf" srcId="{801932FF-B33B-422B-A640-73A190A0188B}" destId="{50FAC0DD-A97D-4AFE-A3FE-6336165F7D75}" srcOrd="2" destOrd="0" presId="urn:microsoft.com/office/officeart/2005/8/layout/process2"/>
    <dgm:cxn modelId="{282D537A-6FF7-4C2C-877E-C52E696855CF}" type="presParOf" srcId="{801932FF-B33B-422B-A640-73A190A0188B}" destId="{9AEA580B-908B-492A-8C4C-FBE92B4244FF}" srcOrd="3" destOrd="0" presId="urn:microsoft.com/office/officeart/2005/8/layout/process2"/>
    <dgm:cxn modelId="{763E56ED-EFA6-4B23-96AE-C0225E7397F9}" type="presParOf" srcId="{9AEA580B-908B-492A-8C4C-FBE92B4244FF}" destId="{52EE0C61-F9E2-4E2B-870A-F204B6107D32}" srcOrd="0" destOrd="0" presId="urn:microsoft.com/office/officeart/2005/8/layout/process2"/>
    <dgm:cxn modelId="{1AC6E613-E53B-4DEE-85E4-E6F459A8E08D}" type="presParOf" srcId="{801932FF-B33B-422B-A640-73A190A0188B}" destId="{D0E70199-2B72-45CD-8F8A-4092BA346A80}" srcOrd="4" destOrd="0" presId="urn:microsoft.com/office/officeart/2005/8/layout/process2"/>
    <dgm:cxn modelId="{B77C690C-B1DA-40CA-AA25-E21B77886E75}" type="presParOf" srcId="{801932FF-B33B-422B-A640-73A190A0188B}" destId="{166F1274-573F-45D4-9AE5-3F9073E6C170}" srcOrd="5" destOrd="0" presId="urn:microsoft.com/office/officeart/2005/8/layout/process2"/>
    <dgm:cxn modelId="{6067EFC8-FD05-49E6-B112-A71446B9B6A9}" type="presParOf" srcId="{166F1274-573F-45D4-9AE5-3F9073E6C170}" destId="{816285C1-2288-426E-8C6C-2434EDB3F5CB}" srcOrd="0" destOrd="0" presId="urn:microsoft.com/office/officeart/2005/8/layout/process2"/>
    <dgm:cxn modelId="{C09B1E46-B361-4234-81F6-0A20CF005B10}" type="presParOf" srcId="{801932FF-B33B-422B-A640-73A190A0188B}" destId="{3CAB99B7-327E-42DE-96E9-F7677911DCCC}" srcOrd="6" destOrd="0" presId="urn:microsoft.com/office/officeart/2005/8/layout/process2"/>
    <dgm:cxn modelId="{ED37A2A4-3149-41E8-8EC7-A8B1263C185F}" type="presParOf" srcId="{801932FF-B33B-422B-A640-73A190A0188B}" destId="{48402B6C-E76D-458E-881A-BEFF37FCA634}" srcOrd="7" destOrd="0" presId="urn:microsoft.com/office/officeart/2005/8/layout/process2"/>
    <dgm:cxn modelId="{33BBE98C-C3E4-46B2-B279-614C314955F8}" type="presParOf" srcId="{48402B6C-E76D-458E-881A-BEFF37FCA634}" destId="{BB0151D5-66A0-4FAB-8C4A-61012D8B8A2B}" srcOrd="0" destOrd="0" presId="urn:microsoft.com/office/officeart/2005/8/layout/process2"/>
    <dgm:cxn modelId="{6C3C040C-8750-4452-BEE1-6534F36F72E3}" type="presParOf" srcId="{801932FF-B33B-422B-A640-73A190A0188B}" destId="{D630C1FD-81CF-4D08-92B6-0B5E92C7832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20E72-0880-44D2-8000-C7E0B3530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709601-C45A-46D9-A0EC-020CA6D42875}">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SVM identifies the hyperplane that best separates the data points into different classes</a:t>
          </a:r>
          <a:endParaRPr lang="en-US" sz="2000" dirty="0">
            <a:latin typeface="Times New Roman" panose="02020603050405020304" pitchFamily="18" charset="0"/>
            <a:cs typeface="Times New Roman" panose="02020603050405020304" pitchFamily="18" charset="0"/>
          </a:endParaRPr>
        </a:p>
      </dgm:t>
    </dgm:pt>
    <dgm:pt modelId="{C9BA0E75-A6F3-4D7F-8F8F-CC33E259A84F}" type="parTrans" cxnId="{0982D409-11D2-4C41-88EA-DDC8D38A33E0}">
      <dgm:prSet/>
      <dgm:spPr/>
      <dgm:t>
        <a:bodyPr/>
        <a:lstStyle/>
        <a:p>
          <a:endParaRPr lang="en-US" sz="2000">
            <a:latin typeface="Times New Roman" panose="02020603050405020304" pitchFamily="18" charset="0"/>
            <a:cs typeface="Times New Roman" panose="02020603050405020304" pitchFamily="18" charset="0"/>
          </a:endParaRPr>
        </a:p>
      </dgm:t>
    </dgm:pt>
    <dgm:pt modelId="{41154383-69C8-4C26-8006-9B836F83C253}" type="sibTrans" cxnId="{0982D409-11D2-4C41-88EA-DDC8D38A33E0}">
      <dgm:prSet/>
      <dgm:spPr/>
      <dgm:t>
        <a:bodyPr/>
        <a:lstStyle/>
        <a:p>
          <a:endParaRPr lang="en-US" sz="2000">
            <a:latin typeface="Times New Roman" panose="02020603050405020304" pitchFamily="18" charset="0"/>
            <a:cs typeface="Times New Roman" panose="02020603050405020304" pitchFamily="18" charset="0"/>
          </a:endParaRPr>
        </a:p>
      </dgm:t>
    </dgm:pt>
    <dgm:pt modelId="{D21CF529-4894-4174-941D-12D835EF00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hyperplane is defined as the decision boundary between the classes, with the maximum margin between the closest data points from each class</a:t>
          </a:r>
          <a:endParaRPr lang="en-US" sz="2000" dirty="0">
            <a:latin typeface="Times New Roman" panose="02020603050405020304" pitchFamily="18" charset="0"/>
            <a:cs typeface="Times New Roman" panose="02020603050405020304" pitchFamily="18" charset="0"/>
          </a:endParaRPr>
        </a:p>
      </dgm:t>
    </dgm:pt>
    <dgm:pt modelId="{F804816D-52DD-42FE-A28F-22DFBFC637E3}" type="parTrans" cxnId="{CDE562C0-5EFC-47AC-A09C-E5140F85649D}">
      <dgm:prSet/>
      <dgm:spPr/>
      <dgm:t>
        <a:bodyPr/>
        <a:lstStyle/>
        <a:p>
          <a:endParaRPr lang="en-US" sz="2000">
            <a:latin typeface="Times New Roman" panose="02020603050405020304" pitchFamily="18" charset="0"/>
            <a:cs typeface="Times New Roman" panose="02020603050405020304" pitchFamily="18" charset="0"/>
          </a:endParaRPr>
        </a:p>
      </dgm:t>
    </dgm:pt>
    <dgm:pt modelId="{7941CB6F-C278-4BB3-8F34-1586184136AB}" type="sibTrans" cxnId="{CDE562C0-5EFC-47AC-A09C-E5140F85649D}">
      <dgm:prSet/>
      <dgm:spPr/>
      <dgm:t>
        <a:bodyPr/>
        <a:lstStyle/>
        <a:p>
          <a:endParaRPr lang="en-US" sz="2000">
            <a:latin typeface="Times New Roman" panose="02020603050405020304" pitchFamily="18" charset="0"/>
            <a:cs typeface="Times New Roman" panose="02020603050405020304" pitchFamily="18" charset="0"/>
          </a:endParaRPr>
        </a:p>
      </dgm:t>
    </dgm:pt>
    <dgm:pt modelId="{683E69ED-CB54-4EE7-8794-70D2F13F7730}">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SVM maps the input data into a high-dimensional feature space, where it becomes easier to separate the classes by a hyperplane</a:t>
          </a:r>
          <a:endParaRPr lang="en-US" sz="2000" dirty="0">
            <a:latin typeface="Times New Roman" panose="02020603050405020304" pitchFamily="18" charset="0"/>
            <a:cs typeface="Times New Roman" panose="02020603050405020304" pitchFamily="18" charset="0"/>
          </a:endParaRPr>
        </a:p>
      </dgm:t>
    </dgm:pt>
    <dgm:pt modelId="{DDD71471-9E52-495A-9025-190EEDEF31A9}" type="parTrans" cxnId="{BEC690D6-8349-472F-87C6-4582F2411720}">
      <dgm:prSet/>
      <dgm:spPr/>
      <dgm:t>
        <a:bodyPr/>
        <a:lstStyle/>
        <a:p>
          <a:endParaRPr lang="en-US" sz="2000">
            <a:latin typeface="Times New Roman" panose="02020603050405020304" pitchFamily="18" charset="0"/>
            <a:cs typeface="Times New Roman" panose="02020603050405020304" pitchFamily="18" charset="0"/>
          </a:endParaRPr>
        </a:p>
      </dgm:t>
    </dgm:pt>
    <dgm:pt modelId="{2C2E3372-7921-4C81-9821-E14D9486D302}" type="sibTrans" cxnId="{BEC690D6-8349-472F-87C6-4582F2411720}">
      <dgm:prSet/>
      <dgm:spPr/>
      <dgm:t>
        <a:bodyPr/>
        <a:lstStyle/>
        <a:p>
          <a:endParaRPr lang="en-US" sz="2000">
            <a:latin typeface="Times New Roman" panose="02020603050405020304" pitchFamily="18" charset="0"/>
            <a:cs typeface="Times New Roman" panose="02020603050405020304" pitchFamily="18" charset="0"/>
          </a:endParaRPr>
        </a:p>
      </dgm:t>
    </dgm:pt>
    <dgm:pt modelId="{73D8BF10-0F71-4633-835C-C57A871BDB3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hyperplane is determined by finding the optimal separating boundary, which is the one that minimizes the classification error and maximizes the margin between the two classes.</a:t>
          </a:r>
          <a:endParaRPr lang="en-US" sz="2000" dirty="0">
            <a:latin typeface="Times New Roman" panose="02020603050405020304" pitchFamily="18" charset="0"/>
            <a:cs typeface="Times New Roman" panose="02020603050405020304" pitchFamily="18" charset="0"/>
          </a:endParaRPr>
        </a:p>
      </dgm:t>
    </dgm:pt>
    <dgm:pt modelId="{4BB4E4C7-5354-4F71-9DE2-C338BFCA448F}" type="parTrans" cxnId="{F297A6B9-E1E0-4AF8-A5D7-C38ADD2B78CF}">
      <dgm:prSet/>
      <dgm:spPr/>
      <dgm:t>
        <a:bodyPr/>
        <a:lstStyle/>
        <a:p>
          <a:endParaRPr lang="en-US" sz="2000">
            <a:latin typeface="Times New Roman" panose="02020603050405020304" pitchFamily="18" charset="0"/>
            <a:cs typeface="Times New Roman" panose="02020603050405020304" pitchFamily="18" charset="0"/>
          </a:endParaRPr>
        </a:p>
      </dgm:t>
    </dgm:pt>
    <dgm:pt modelId="{3E28AC74-5560-4285-B39F-B1C90F71903E}" type="sibTrans" cxnId="{F297A6B9-E1E0-4AF8-A5D7-C38ADD2B78CF}">
      <dgm:prSet/>
      <dgm:spPr/>
      <dgm:t>
        <a:bodyPr/>
        <a:lstStyle/>
        <a:p>
          <a:endParaRPr lang="en-US" sz="2000">
            <a:latin typeface="Times New Roman" panose="02020603050405020304" pitchFamily="18" charset="0"/>
            <a:cs typeface="Times New Roman" panose="02020603050405020304" pitchFamily="18" charset="0"/>
          </a:endParaRPr>
        </a:p>
      </dgm:t>
    </dgm:pt>
    <dgm:pt modelId="{163AD479-9B03-4E70-A05E-CE158A791C4D}">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optimal hyperplane is found by solving an optimization problem that involves maximizing the margin subject to the constraint that all data points are correctly classified.</a:t>
          </a:r>
          <a:endParaRPr lang="en-US" sz="2000" dirty="0">
            <a:latin typeface="Times New Roman" panose="02020603050405020304" pitchFamily="18" charset="0"/>
            <a:cs typeface="Times New Roman" panose="02020603050405020304" pitchFamily="18" charset="0"/>
          </a:endParaRPr>
        </a:p>
      </dgm:t>
    </dgm:pt>
    <dgm:pt modelId="{26E43EB1-BC30-4C92-845C-6DB48FF9CD7C}" type="parTrans" cxnId="{6FBE672E-18F2-42A3-AA4E-8BF7F0DC3A2D}">
      <dgm:prSet/>
      <dgm:spPr/>
      <dgm:t>
        <a:bodyPr/>
        <a:lstStyle/>
        <a:p>
          <a:endParaRPr lang="en-US" sz="2000">
            <a:latin typeface="Times New Roman" panose="02020603050405020304" pitchFamily="18" charset="0"/>
            <a:cs typeface="Times New Roman" panose="02020603050405020304" pitchFamily="18" charset="0"/>
          </a:endParaRPr>
        </a:p>
      </dgm:t>
    </dgm:pt>
    <dgm:pt modelId="{0C632329-F9AD-4FDA-8742-FE625DB2117F}" type="sibTrans" cxnId="{6FBE672E-18F2-42A3-AA4E-8BF7F0DC3A2D}">
      <dgm:prSet/>
      <dgm:spPr/>
      <dgm:t>
        <a:bodyPr/>
        <a:lstStyle/>
        <a:p>
          <a:endParaRPr lang="en-US" sz="2000">
            <a:latin typeface="Times New Roman" panose="02020603050405020304" pitchFamily="18" charset="0"/>
            <a:cs typeface="Times New Roman" panose="02020603050405020304" pitchFamily="18" charset="0"/>
          </a:endParaRPr>
        </a:p>
      </dgm:t>
    </dgm:pt>
    <dgm:pt modelId="{89CC5C0C-BC8B-4810-B5EE-71F56EF81FAE}" type="pres">
      <dgm:prSet presAssocID="{78B20E72-0880-44D2-8000-C7E0B353061D}" presName="linear" presStyleCnt="0">
        <dgm:presLayoutVars>
          <dgm:animLvl val="lvl"/>
          <dgm:resizeHandles val="exact"/>
        </dgm:presLayoutVars>
      </dgm:prSet>
      <dgm:spPr/>
      <dgm:t>
        <a:bodyPr/>
        <a:lstStyle/>
        <a:p>
          <a:endParaRPr lang="en-US"/>
        </a:p>
      </dgm:t>
    </dgm:pt>
    <dgm:pt modelId="{22DF6D8C-0ED5-451A-B09B-B0A1271F66A8}" type="pres">
      <dgm:prSet presAssocID="{87709601-C45A-46D9-A0EC-020CA6D42875}" presName="parentText" presStyleLbl="node1" presStyleIdx="0" presStyleCnt="5">
        <dgm:presLayoutVars>
          <dgm:chMax val="0"/>
          <dgm:bulletEnabled val="1"/>
        </dgm:presLayoutVars>
      </dgm:prSet>
      <dgm:spPr/>
      <dgm:t>
        <a:bodyPr/>
        <a:lstStyle/>
        <a:p>
          <a:endParaRPr lang="en-US"/>
        </a:p>
      </dgm:t>
    </dgm:pt>
    <dgm:pt modelId="{899CE179-FEB3-4CD3-9022-FDAF3D86187C}" type="pres">
      <dgm:prSet presAssocID="{41154383-69C8-4C26-8006-9B836F83C253}" presName="spacer" presStyleCnt="0"/>
      <dgm:spPr/>
    </dgm:pt>
    <dgm:pt modelId="{40446FFA-3C8A-4580-94D9-711F869D7803}" type="pres">
      <dgm:prSet presAssocID="{D21CF529-4894-4174-941D-12D835EF00E3}" presName="parentText" presStyleLbl="node1" presStyleIdx="1" presStyleCnt="5">
        <dgm:presLayoutVars>
          <dgm:chMax val="0"/>
          <dgm:bulletEnabled val="1"/>
        </dgm:presLayoutVars>
      </dgm:prSet>
      <dgm:spPr/>
      <dgm:t>
        <a:bodyPr/>
        <a:lstStyle/>
        <a:p>
          <a:endParaRPr lang="en-US"/>
        </a:p>
      </dgm:t>
    </dgm:pt>
    <dgm:pt modelId="{D4A64117-83FD-4539-8D86-2431D17CAFE3}" type="pres">
      <dgm:prSet presAssocID="{7941CB6F-C278-4BB3-8F34-1586184136AB}" presName="spacer" presStyleCnt="0"/>
      <dgm:spPr/>
    </dgm:pt>
    <dgm:pt modelId="{6C14EC16-676A-40EF-9B9C-A62FDD74D733}" type="pres">
      <dgm:prSet presAssocID="{683E69ED-CB54-4EE7-8794-70D2F13F7730}" presName="parentText" presStyleLbl="node1" presStyleIdx="2" presStyleCnt="5">
        <dgm:presLayoutVars>
          <dgm:chMax val="0"/>
          <dgm:bulletEnabled val="1"/>
        </dgm:presLayoutVars>
      </dgm:prSet>
      <dgm:spPr/>
      <dgm:t>
        <a:bodyPr/>
        <a:lstStyle/>
        <a:p>
          <a:endParaRPr lang="en-US"/>
        </a:p>
      </dgm:t>
    </dgm:pt>
    <dgm:pt modelId="{39789325-B576-427B-8942-652CAC3C48B7}" type="pres">
      <dgm:prSet presAssocID="{2C2E3372-7921-4C81-9821-E14D9486D302}" presName="spacer" presStyleCnt="0"/>
      <dgm:spPr/>
    </dgm:pt>
    <dgm:pt modelId="{F36DFB6B-027A-4EC2-8FC2-9B4300AD019C}" type="pres">
      <dgm:prSet presAssocID="{73D8BF10-0F71-4633-835C-C57A871BDB31}" presName="parentText" presStyleLbl="node1" presStyleIdx="3" presStyleCnt="5">
        <dgm:presLayoutVars>
          <dgm:chMax val="0"/>
          <dgm:bulletEnabled val="1"/>
        </dgm:presLayoutVars>
      </dgm:prSet>
      <dgm:spPr/>
      <dgm:t>
        <a:bodyPr/>
        <a:lstStyle/>
        <a:p>
          <a:endParaRPr lang="en-US"/>
        </a:p>
      </dgm:t>
    </dgm:pt>
    <dgm:pt modelId="{A05E6FA2-2579-4D8D-AB97-29FFC20BE843}" type="pres">
      <dgm:prSet presAssocID="{3E28AC74-5560-4285-B39F-B1C90F71903E}" presName="spacer" presStyleCnt="0"/>
      <dgm:spPr/>
    </dgm:pt>
    <dgm:pt modelId="{7F47DEC6-5713-4E47-A195-53F755E9DF5B}" type="pres">
      <dgm:prSet presAssocID="{163AD479-9B03-4E70-A05E-CE158A791C4D}" presName="parentText" presStyleLbl="node1" presStyleIdx="4" presStyleCnt="5">
        <dgm:presLayoutVars>
          <dgm:chMax val="0"/>
          <dgm:bulletEnabled val="1"/>
        </dgm:presLayoutVars>
      </dgm:prSet>
      <dgm:spPr/>
      <dgm:t>
        <a:bodyPr/>
        <a:lstStyle/>
        <a:p>
          <a:endParaRPr lang="en-US"/>
        </a:p>
      </dgm:t>
    </dgm:pt>
  </dgm:ptLst>
  <dgm:cxnLst>
    <dgm:cxn modelId="{9716D076-EB07-4F2A-8125-249347A2BC20}" type="presOf" srcId="{87709601-C45A-46D9-A0EC-020CA6D42875}" destId="{22DF6D8C-0ED5-451A-B09B-B0A1271F66A8}" srcOrd="0" destOrd="0" presId="urn:microsoft.com/office/officeart/2005/8/layout/vList2"/>
    <dgm:cxn modelId="{CDE562C0-5EFC-47AC-A09C-E5140F85649D}" srcId="{78B20E72-0880-44D2-8000-C7E0B353061D}" destId="{D21CF529-4894-4174-941D-12D835EF00E3}" srcOrd="1" destOrd="0" parTransId="{F804816D-52DD-42FE-A28F-22DFBFC637E3}" sibTransId="{7941CB6F-C278-4BB3-8F34-1586184136AB}"/>
    <dgm:cxn modelId="{D2E0C745-7B51-4EFD-B7DF-79BCF6BCEE62}" type="presOf" srcId="{D21CF529-4894-4174-941D-12D835EF00E3}" destId="{40446FFA-3C8A-4580-94D9-711F869D7803}" srcOrd="0" destOrd="0" presId="urn:microsoft.com/office/officeart/2005/8/layout/vList2"/>
    <dgm:cxn modelId="{6FBE672E-18F2-42A3-AA4E-8BF7F0DC3A2D}" srcId="{78B20E72-0880-44D2-8000-C7E0B353061D}" destId="{163AD479-9B03-4E70-A05E-CE158A791C4D}" srcOrd="4" destOrd="0" parTransId="{26E43EB1-BC30-4C92-845C-6DB48FF9CD7C}" sibTransId="{0C632329-F9AD-4FDA-8742-FE625DB2117F}"/>
    <dgm:cxn modelId="{862CE624-0E3E-4AA5-9C61-52DDC2177572}" type="presOf" srcId="{78B20E72-0880-44D2-8000-C7E0B353061D}" destId="{89CC5C0C-BC8B-4810-B5EE-71F56EF81FAE}" srcOrd="0" destOrd="0" presId="urn:microsoft.com/office/officeart/2005/8/layout/vList2"/>
    <dgm:cxn modelId="{BEC690D6-8349-472F-87C6-4582F2411720}" srcId="{78B20E72-0880-44D2-8000-C7E0B353061D}" destId="{683E69ED-CB54-4EE7-8794-70D2F13F7730}" srcOrd="2" destOrd="0" parTransId="{DDD71471-9E52-495A-9025-190EEDEF31A9}" sibTransId="{2C2E3372-7921-4C81-9821-E14D9486D302}"/>
    <dgm:cxn modelId="{99446C20-D1F5-4E4D-B592-B3712D8E7808}" type="presOf" srcId="{73D8BF10-0F71-4633-835C-C57A871BDB31}" destId="{F36DFB6B-027A-4EC2-8FC2-9B4300AD019C}" srcOrd="0" destOrd="0" presId="urn:microsoft.com/office/officeart/2005/8/layout/vList2"/>
    <dgm:cxn modelId="{F297A6B9-E1E0-4AF8-A5D7-C38ADD2B78CF}" srcId="{78B20E72-0880-44D2-8000-C7E0B353061D}" destId="{73D8BF10-0F71-4633-835C-C57A871BDB31}" srcOrd="3" destOrd="0" parTransId="{4BB4E4C7-5354-4F71-9DE2-C338BFCA448F}" sibTransId="{3E28AC74-5560-4285-B39F-B1C90F71903E}"/>
    <dgm:cxn modelId="{0982D409-11D2-4C41-88EA-DDC8D38A33E0}" srcId="{78B20E72-0880-44D2-8000-C7E0B353061D}" destId="{87709601-C45A-46D9-A0EC-020CA6D42875}" srcOrd="0" destOrd="0" parTransId="{C9BA0E75-A6F3-4D7F-8F8F-CC33E259A84F}" sibTransId="{41154383-69C8-4C26-8006-9B836F83C253}"/>
    <dgm:cxn modelId="{688C0467-010E-4E95-8923-979073D8A7E6}" type="presOf" srcId="{683E69ED-CB54-4EE7-8794-70D2F13F7730}" destId="{6C14EC16-676A-40EF-9B9C-A62FDD74D733}" srcOrd="0" destOrd="0" presId="urn:microsoft.com/office/officeart/2005/8/layout/vList2"/>
    <dgm:cxn modelId="{0F5C19BC-7A2B-4C01-A7BF-D18A3F12293E}" type="presOf" srcId="{163AD479-9B03-4E70-A05E-CE158A791C4D}" destId="{7F47DEC6-5713-4E47-A195-53F755E9DF5B}" srcOrd="0" destOrd="0" presId="urn:microsoft.com/office/officeart/2005/8/layout/vList2"/>
    <dgm:cxn modelId="{4434B8F6-D854-44E5-B876-62647767CA22}" type="presParOf" srcId="{89CC5C0C-BC8B-4810-B5EE-71F56EF81FAE}" destId="{22DF6D8C-0ED5-451A-B09B-B0A1271F66A8}" srcOrd="0" destOrd="0" presId="urn:microsoft.com/office/officeart/2005/8/layout/vList2"/>
    <dgm:cxn modelId="{3B796FB1-2B48-4B84-B1C5-B167AE48BEBC}" type="presParOf" srcId="{89CC5C0C-BC8B-4810-B5EE-71F56EF81FAE}" destId="{899CE179-FEB3-4CD3-9022-FDAF3D86187C}" srcOrd="1" destOrd="0" presId="urn:microsoft.com/office/officeart/2005/8/layout/vList2"/>
    <dgm:cxn modelId="{C58366E6-996F-4FF0-AB68-14E1BD6B5B71}" type="presParOf" srcId="{89CC5C0C-BC8B-4810-B5EE-71F56EF81FAE}" destId="{40446FFA-3C8A-4580-94D9-711F869D7803}" srcOrd="2" destOrd="0" presId="urn:microsoft.com/office/officeart/2005/8/layout/vList2"/>
    <dgm:cxn modelId="{3B3DFC0D-5CFF-4671-931C-3093CEAE0380}" type="presParOf" srcId="{89CC5C0C-BC8B-4810-B5EE-71F56EF81FAE}" destId="{D4A64117-83FD-4539-8D86-2431D17CAFE3}" srcOrd="3" destOrd="0" presId="urn:microsoft.com/office/officeart/2005/8/layout/vList2"/>
    <dgm:cxn modelId="{9FC092D8-AAA5-4EF9-BB15-191529879C7C}" type="presParOf" srcId="{89CC5C0C-BC8B-4810-B5EE-71F56EF81FAE}" destId="{6C14EC16-676A-40EF-9B9C-A62FDD74D733}" srcOrd="4" destOrd="0" presId="urn:microsoft.com/office/officeart/2005/8/layout/vList2"/>
    <dgm:cxn modelId="{3DE3AEAE-DC28-449F-B90C-B45FFF290493}" type="presParOf" srcId="{89CC5C0C-BC8B-4810-B5EE-71F56EF81FAE}" destId="{39789325-B576-427B-8942-652CAC3C48B7}" srcOrd="5" destOrd="0" presId="urn:microsoft.com/office/officeart/2005/8/layout/vList2"/>
    <dgm:cxn modelId="{450FBD93-90B4-4545-9B00-DA039EDF12D9}" type="presParOf" srcId="{89CC5C0C-BC8B-4810-B5EE-71F56EF81FAE}" destId="{F36DFB6B-027A-4EC2-8FC2-9B4300AD019C}" srcOrd="6" destOrd="0" presId="urn:microsoft.com/office/officeart/2005/8/layout/vList2"/>
    <dgm:cxn modelId="{ABB484EF-96F0-4EB9-A49D-6F7FEC657A2E}" type="presParOf" srcId="{89CC5C0C-BC8B-4810-B5EE-71F56EF81FAE}" destId="{A05E6FA2-2579-4D8D-AB97-29FFC20BE843}" srcOrd="7" destOrd="0" presId="urn:microsoft.com/office/officeart/2005/8/layout/vList2"/>
    <dgm:cxn modelId="{03FBD00B-C67B-49B8-B37D-D0BC317C3EB7}" type="presParOf" srcId="{89CC5C0C-BC8B-4810-B5EE-71F56EF81FAE}" destId="{7F47DEC6-5713-4E47-A195-53F755E9DF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3033AD-03E8-4216-B2D6-A128FC8521D9}" type="doc">
      <dgm:prSet loTypeId="urn:diagrams.loki3.com/VaryingWidthList" loCatId="list" qsTypeId="urn:microsoft.com/office/officeart/2005/8/quickstyle/simple1" qsCatId="simple" csTypeId="urn:microsoft.com/office/officeart/2005/8/colors/accent1_2" csCatId="accent1" phldr="1"/>
      <dgm:spPr/>
    </dgm:pt>
    <dgm:pt modelId="{0CF0B40D-6843-4384-B9A3-1C6F2336B35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1</a:t>
          </a:r>
          <a:endParaRPr lang="en-US" dirty="0"/>
        </a:p>
      </dgm:t>
    </dgm:pt>
    <dgm:pt modelId="{732DC3D7-E8BF-4BF2-AA33-E66FB4B773E0}" type="parTrans" cxnId="{A5C50B41-A375-4E76-BBD1-AF9E00ACDE74}">
      <dgm:prSet/>
      <dgm:spPr/>
      <dgm:t>
        <a:bodyPr/>
        <a:lstStyle/>
        <a:p>
          <a:endParaRPr lang="en-US"/>
        </a:p>
      </dgm:t>
    </dgm:pt>
    <dgm:pt modelId="{9CD7F261-A261-42F3-9615-03F243A39B49}" type="sibTrans" cxnId="{A5C50B41-A375-4E76-BBD1-AF9E00ACDE74}">
      <dgm:prSet/>
      <dgm:spPr/>
      <dgm:t>
        <a:bodyPr/>
        <a:lstStyle/>
        <a:p>
          <a:endParaRPr lang="en-US"/>
        </a:p>
      </dgm:t>
    </dgm:pt>
    <dgm:pt modelId="{6BCA3D2D-01AC-450D-8F21-76AB49FF4EFA}">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2</a:t>
          </a:r>
          <a:endParaRPr lang="en-US" dirty="0"/>
        </a:p>
      </dgm:t>
    </dgm:pt>
    <dgm:pt modelId="{6B02E991-F794-465D-9EEE-BDC63E43944F}" type="parTrans" cxnId="{77A746F4-27D0-4869-B229-AFA548FCD835}">
      <dgm:prSet/>
      <dgm:spPr/>
      <dgm:t>
        <a:bodyPr/>
        <a:lstStyle/>
        <a:p>
          <a:endParaRPr lang="en-US"/>
        </a:p>
      </dgm:t>
    </dgm:pt>
    <dgm:pt modelId="{7F4BAD95-633D-4CB8-B653-AC170BF56CBB}" type="sibTrans" cxnId="{77A746F4-27D0-4869-B229-AFA548FCD835}">
      <dgm:prSet/>
      <dgm:spPr/>
      <dgm:t>
        <a:bodyPr/>
        <a:lstStyle/>
        <a:p>
          <a:endParaRPr lang="en-US"/>
        </a:p>
      </dgm:t>
    </dgm:pt>
    <dgm:pt modelId="{8A410F9A-4BB6-460E-B6FB-8EA29499141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3</a:t>
          </a:r>
          <a:endParaRPr lang="en-US" dirty="0"/>
        </a:p>
      </dgm:t>
    </dgm:pt>
    <dgm:pt modelId="{08A6463C-E33E-4251-BEBD-143BE03AC432}" type="parTrans" cxnId="{56131A99-E9EC-4B23-BB85-F52BE03A2880}">
      <dgm:prSet/>
      <dgm:spPr/>
      <dgm:t>
        <a:bodyPr/>
        <a:lstStyle/>
        <a:p>
          <a:endParaRPr lang="en-US"/>
        </a:p>
      </dgm:t>
    </dgm:pt>
    <dgm:pt modelId="{E9776DF8-B1E2-41C3-8E3B-BBB0F6E4D2F1}" type="sibTrans" cxnId="{56131A99-E9EC-4B23-BB85-F52BE03A2880}">
      <dgm:prSet/>
      <dgm:spPr/>
      <dgm:t>
        <a:bodyPr/>
        <a:lstStyle/>
        <a:p>
          <a:endParaRPr lang="en-US"/>
        </a:p>
      </dgm:t>
    </dgm:pt>
    <dgm:pt modelId="{0B08BC96-D4A3-47F4-95EA-F6872F0F0572}">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4</a:t>
          </a:r>
          <a:endParaRPr lang="en-US" dirty="0"/>
        </a:p>
      </dgm:t>
    </dgm:pt>
    <dgm:pt modelId="{31DEE2BA-222D-4A55-9781-AF439B83222E}" type="parTrans" cxnId="{95C77B0F-D1FB-4C87-8CA1-E4C6266A0873}">
      <dgm:prSet/>
      <dgm:spPr/>
      <dgm:t>
        <a:bodyPr/>
        <a:lstStyle/>
        <a:p>
          <a:endParaRPr lang="en-US"/>
        </a:p>
      </dgm:t>
    </dgm:pt>
    <dgm:pt modelId="{A3F08625-5847-4E62-A1E3-BAE0D9715ADD}" type="sibTrans" cxnId="{95C77B0F-D1FB-4C87-8CA1-E4C6266A0873}">
      <dgm:prSet/>
      <dgm:spPr/>
      <dgm:t>
        <a:bodyPr/>
        <a:lstStyle/>
        <a:p>
          <a:endParaRPr lang="en-US"/>
        </a:p>
      </dgm:t>
    </dgm:pt>
    <dgm:pt modelId="{021DF8FB-0E80-49E7-A116-97D4567EADE7}">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5</a:t>
          </a:r>
          <a:endParaRPr lang="en-US" dirty="0"/>
        </a:p>
      </dgm:t>
    </dgm:pt>
    <dgm:pt modelId="{87F09A50-D0D9-491D-8F47-B5A426575AE8}" type="parTrans" cxnId="{FD27A285-B0ED-45DE-AE5A-A8AE03C0B35B}">
      <dgm:prSet/>
      <dgm:spPr/>
      <dgm:t>
        <a:bodyPr/>
        <a:lstStyle/>
        <a:p>
          <a:endParaRPr lang="en-US"/>
        </a:p>
      </dgm:t>
    </dgm:pt>
    <dgm:pt modelId="{BE705BA9-DE70-44FA-B288-E2E0331AF118}" type="sibTrans" cxnId="{FD27A285-B0ED-45DE-AE5A-A8AE03C0B35B}">
      <dgm:prSet/>
      <dgm:spPr/>
      <dgm:t>
        <a:bodyPr/>
        <a:lstStyle/>
        <a:p>
          <a:endParaRPr lang="en-US"/>
        </a:p>
      </dgm:t>
    </dgm:pt>
    <dgm:pt modelId="{CACA3F2C-58F7-4241-A3ED-D913C6288D59}" type="pres">
      <dgm:prSet presAssocID="{FC3033AD-03E8-4216-B2D6-A128FC8521D9}" presName="Name0" presStyleCnt="0">
        <dgm:presLayoutVars>
          <dgm:resizeHandles/>
        </dgm:presLayoutVars>
      </dgm:prSet>
      <dgm:spPr/>
    </dgm:pt>
    <dgm:pt modelId="{5FC4E0BF-86EF-4C39-9DD5-9CAAC9E7A5A0}" type="pres">
      <dgm:prSet presAssocID="{0CF0B40D-6843-4384-B9A3-1C6F2336B35E}" presName="text" presStyleLbl="node1" presStyleIdx="0" presStyleCnt="5">
        <dgm:presLayoutVars>
          <dgm:bulletEnabled val="1"/>
        </dgm:presLayoutVars>
      </dgm:prSet>
      <dgm:spPr/>
      <dgm:t>
        <a:bodyPr/>
        <a:lstStyle/>
        <a:p>
          <a:endParaRPr lang="en-US"/>
        </a:p>
      </dgm:t>
    </dgm:pt>
    <dgm:pt modelId="{BE81D51B-F56B-4349-A20A-066617A5FDB5}" type="pres">
      <dgm:prSet presAssocID="{9CD7F261-A261-42F3-9615-03F243A39B49}" presName="space" presStyleCnt="0"/>
      <dgm:spPr/>
    </dgm:pt>
    <dgm:pt modelId="{1AEA2E79-0379-4D5B-AB69-766AA438301A}" type="pres">
      <dgm:prSet presAssocID="{6BCA3D2D-01AC-450D-8F21-76AB49FF4EFA}" presName="text" presStyleLbl="node1" presStyleIdx="1" presStyleCnt="5">
        <dgm:presLayoutVars>
          <dgm:bulletEnabled val="1"/>
        </dgm:presLayoutVars>
      </dgm:prSet>
      <dgm:spPr/>
      <dgm:t>
        <a:bodyPr/>
        <a:lstStyle/>
        <a:p>
          <a:endParaRPr lang="en-US"/>
        </a:p>
      </dgm:t>
    </dgm:pt>
    <dgm:pt modelId="{A3BC24C1-21D5-4EE1-907D-B455916E2450}" type="pres">
      <dgm:prSet presAssocID="{7F4BAD95-633D-4CB8-B653-AC170BF56CBB}" presName="space" presStyleCnt="0"/>
      <dgm:spPr/>
    </dgm:pt>
    <dgm:pt modelId="{FDD3DE11-96ED-4659-9492-B194550F3AC5}" type="pres">
      <dgm:prSet presAssocID="{8A410F9A-4BB6-460E-B6FB-8EA294991416}" presName="text" presStyleLbl="node1" presStyleIdx="2" presStyleCnt="5">
        <dgm:presLayoutVars>
          <dgm:bulletEnabled val="1"/>
        </dgm:presLayoutVars>
      </dgm:prSet>
      <dgm:spPr/>
      <dgm:t>
        <a:bodyPr/>
        <a:lstStyle/>
        <a:p>
          <a:endParaRPr lang="en-US"/>
        </a:p>
      </dgm:t>
    </dgm:pt>
    <dgm:pt modelId="{8C4571F2-1B7A-4E1B-A343-545A2B996AD1}" type="pres">
      <dgm:prSet presAssocID="{E9776DF8-B1E2-41C3-8E3B-BBB0F6E4D2F1}" presName="space" presStyleCnt="0"/>
      <dgm:spPr/>
    </dgm:pt>
    <dgm:pt modelId="{81DCE234-741C-411A-8B82-D326EDBB7BB3}" type="pres">
      <dgm:prSet presAssocID="{0B08BC96-D4A3-47F4-95EA-F6872F0F0572}" presName="text" presStyleLbl="node1" presStyleIdx="3" presStyleCnt="5">
        <dgm:presLayoutVars>
          <dgm:bulletEnabled val="1"/>
        </dgm:presLayoutVars>
      </dgm:prSet>
      <dgm:spPr/>
      <dgm:t>
        <a:bodyPr/>
        <a:lstStyle/>
        <a:p>
          <a:endParaRPr lang="en-US"/>
        </a:p>
      </dgm:t>
    </dgm:pt>
    <dgm:pt modelId="{DC0F596D-B752-450B-9297-A0D194D25D23}" type="pres">
      <dgm:prSet presAssocID="{A3F08625-5847-4E62-A1E3-BAE0D9715ADD}" presName="space" presStyleCnt="0"/>
      <dgm:spPr/>
    </dgm:pt>
    <dgm:pt modelId="{9E22CE6F-01BB-47F2-A158-387F9915BE1C}" type="pres">
      <dgm:prSet presAssocID="{021DF8FB-0E80-49E7-A116-97D4567EADE7}" presName="text" presStyleLbl="node1" presStyleIdx="4" presStyleCnt="5">
        <dgm:presLayoutVars>
          <dgm:bulletEnabled val="1"/>
        </dgm:presLayoutVars>
      </dgm:prSet>
      <dgm:spPr/>
      <dgm:t>
        <a:bodyPr/>
        <a:lstStyle/>
        <a:p>
          <a:endParaRPr lang="en-US"/>
        </a:p>
      </dgm:t>
    </dgm:pt>
  </dgm:ptLst>
  <dgm:cxnLst>
    <dgm:cxn modelId="{56131A99-E9EC-4B23-BB85-F52BE03A2880}" srcId="{FC3033AD-03E8-4216-B2D6-A128FC8521D9}" destId="{8A410F9A-4BB6-460E-B6FB-8EA294991416}" srcOrd="2" destOrd="0" parTransId="{08A6463C-E33E-4251-BEBD-143BE03AC432}" sibTransId="{E9776DF8-B1E2-41C3-8E3B-BBB0F6E4D2F1}"/>
    <dgm:cxn modelId="{FD27A285-B0ED-45DE-AE5A-A8AE03C0B35B}" srcId="{FC3033AD-03E8-4216-B2D6-A128FC8521D9}" destId="{021DF8FB-0E80-49E7-A116-97D4567EADE7}" srcOrd="4" destOrd="0" parTransId="{87F09A50-D0D9-491D-8F47-B5A426575AE8}" sibTransId="{BE705BA9-DE70-44FA-B288-E2E0331AF118}"/>
    <dgm:cxn modelId="{85D45A3A-4695-4200-838A-1C7702A6A4E6}" type="presOf" srcId="{021DF8FB-0E80-49E7-A116-97D4567EADE7}" destId="{9E22CE6F-01BB-47F2-A158-387F9915BE1C}" srcOrd="0" destOrd="0" presId="urn:diagrams.loki3.com/VaryingWidthList"/>
    <dgm:cxn modelId="{AB1C4C2A-B904-4319-B622-706501C8AD3B}" type="presOf" srcId="{0B08BC96-D4A3-47F4-95EA-F6872F0F0572}" destId="{81DCE234-741C-411A-8B82-D326EDBB7BB3}" srcOrd="0" destOrd="0" presId="urn:diagrams.loki3.com/VaryingWidthList"/>
    <dgm:cxn modelId="{12D45274-125A-4C74-B06B-9424F737E643}" type="presOf" srcId="{0CF0B40D-6843-4384-B9A3-1C6F2336B35E}" destId="{5FC4E0BF-86EF-4C39-9DD5-9CAAC9E7A5A0}" srcOrd="0" destOrd="0" presId="urn:diagrams.loki3.com/VaryingWidthList"/>
    <dgm:cxn modelId="{95C77B0F-D1FB-4C87-8CA1-E4C6266A0873}" srcId="{FC3033AD-03E8-4216-B2D6-A128FC8521D9}" destId="{0B08BC96-D4A3-47F4-95EA-F6872F0F0572}" srcOrd="3" destOrd="0" parTransId="{31DEE2BA-222D-4A55-9781-AF439B83222E}" sibTransId="{A3F08625-5847-4E62-A1E3-BAE0D9715ADD}"/>
    <dgm:cxn modelId="{8F80604C-AEC4-49D8-B382-094F773B9040}" type="presOf" srcId="{8A410F9A-4BB6-460E-B6FB-8EA294991416}" destId="{FDD3DE11-96ED-4659-9492-B194550F3AC5}" srcOrd="0" destOrd="0" presId="urn:diagrams.loki3.com/VaryingWidthList"/>
    <dgm:cxn modelId="{A5C50B41-A375-4E76-BBD1-AF9E00ACDE74}" srcId="{FC3033AD-03E8-4216-B2D6-A128FC8521D9}" destId="{0CF0B40D-6843-4384-B9A3-1C6F2336B35E}" srcOrd="0" destOrd="0" parTransId="{732DC3D7-E8BF-4BF2-AA33-E66FB4B773E0}" sibTransId="{9CD7F261-A261-42F3-9615-03F243A39B49}"/>
    <dgm:cxn modelId="{AF8BC543-1192-4BCA-BA0F-1DE67FE6FB61}" type="presOf" srcId="{FC3033AD-03E8-4216-B2D6-A128FC8521D9}" destId="{CACA3F2C-58F7-4241-A3ED-D913C6288D59}" srcOrd="0" destOrd="0" presId="urn:diagrams.loki3.com/VaryingWidthList"/>
    <dgm:cxn modelId="{77A746F4-27D0-4869-B229-AFA548FCD835}" srcId="{FC3033AD-03E8-4216-B2D6-A128FC8521D9}" destId="{6BCA3D2D-01AC-450D-8F21-76AB49FF4EFA}" srcOrd="1" destOrd="0" parTransId="{6B02E991-F794-465D-9EEE-BDC63E43944F}" sibTransId="{7F4BAD95-633D-4CB8-B653-AC170BF56CBB}"/>
    <dgm:cxn modelId="{5DAB512F-E929-4EB8-9541-C9786F5233B8}" type="presOf" srcId="{6BCA3D2D-01AC-450D-8F21-76AB49FF4EFA}" destId="{1AEA2E79-0379-4D5B-AB69-766AA438301A}" srcOrd="0" destOrd="0" presId="urn:diagrams.loki3.com/VaryingWidthList"/>
    <dgm:cxn modelId="{203145CD-0298-4CE2-A3BE-4FBC99EC9486}" type="presParOf" srcId="{CACA3F2C-58F7-4241-A3ED-D913C6288D59}" destId="{5FC4E0BF-86EF-4C39-9DD5-9CAAC9E7A5A0}" srcOrd="0" destOrd="0" presId="urn:diagrams.loki3.com/VaryingWidthList"/>
    <dgm:cxn modelId="{560C67B5-D9D0-4E68-9AB1-4418918BF094}" type="presParOf" srcId="{CACA3F2C-58F7-4241-A3ED-D913C6288D59}" destId="{BE81D51B-F56B-4349-A20A-066617A5FDB5}" srcOrd="1" destOrd="0" presId="urn:diagrams.loki3.com/VaryingWidthList"/>
    <dgm:cxn modelId="{DBC7E5D5-2E95-4465-86B7-1E57C40A9FA4}" type="presParOf" srcId="{CACA3F2C-58F7-4241-A3ED-D913C6288D59}" destId="{1AEA2E79-0379-4D5B-AB69-766AA438301A}" srcOrd="2" destOrd="0" presId="urn:diagrams.loki3.com/VaryingWidthList"/>
    <dgm:cxn modelId="{272CD495-F754-4C40-BAA8-D2DA50498F61}" type="presParOf" srcId="{CACA3F2C-58F7-4241-A3ED-D913C6288D59}" destId="{A3BC24C1-21D5-4EE1-907D-B455916E2450}" srcOrd="3" destOrd="0" presId="urn:diagrams.loki3.com/VaryingWidthList"/>
    <dgm:cxn modelId="{8DAA795C-AF5F-4E7E-9054-7EC7DE0CF89B}" type="presParOf" srcId="{CACA3F2C-58F7-4241-A3ED-D913C6288D59}" destId="{FDD3DE11-96ED-4659-9492-B194550F3AC5}" srcOrd="4" destOrd="0" presId="urn:diagrams.loki3.com/VaryingWidthList"/>
    <dgm:cxn modelId="{929760D2-F4EE-4B57-91C7-5BECAAB5123C}" type="presParOf" srcId="{CACA3F2C-58F7-4241-A3ED-D913C6288D59}" destId="{8C4571F2-1B7A-4E1B-A343-545A2B996AD1}" srcOrd="5" destOrd="0" presId="urn:diagrams.loki3.com/VaryingWidthList"/>
    <dgm:cxn modelId="{8B08DBF0-9FAA-498F-94F4-A078BAEA2C3C}" type="presParOf" srcId="{CACA3F2C-58F7-4241-A3ED-D913C6288D59}" destId="{81DCE234-741C-411A-8B82-D326EDBB7BB3}" srcOrd="6" destOrd="0" presId="urn:diagrams.loki3.com/VaryingWidthList"/>
    <dgm:cxn modelId="{2B099B90-4922-4CD9-8D99-9CEF6C4A55AF}" type="presParOf" srcId="{CACA3F2C-58F7-4241-A3ED-D913C6288D59}" destId="{DC0F596D-B752-450B-9297-A0D194D25D23}" srcOrd="7" destOrd="0" presId="urn:diagrams.loki3.com/VaryingWidthList"/>
    <dgm:cxn modelId="{7E318A15-52E4-4686-BEB0-848E71762DBE}" type="presParOf" srcId="{CACA3F2C-58F7-4241-A3ED-D913C6288D59}" destId="{9E22CE6F-01BB-47F2-A158-387F9915BE1C}" srcOrd="8"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3B3A39-1384-4FE1-9C0D-BC431B70E52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2FFB2D-5D40-46B4-B0D8-6D5B3AAD01F2}">
      <dgm:prSet phldrT="[Text]"/>
      <dgm:spPr>
        <a:solidFill>
          <a:srgbClr val="0070C0"/>
        </a:solidFill>
      </dgm:spPr>
      <dgm:t>
        <a:bodyPr/>
        <a:lstStyle/>
        <a:p>
          <a:r>
            <a:rPr lang="en-US" dirty="0" smtClean="0">
              <a:latin typeface="Arial" panose="020B0604020202020204" pitchFamily="34" charset="0"/>
              <a:cs typeface="Arial" panose="020B0604020202020204" pitchFamily="34" charset="0"/>
            </a:rPr>
            <a:t>Input data</a:t>
          </a:r>
          <a:endParaRPr lang="en-US" dirty="0">
            <a:latin typeface="Arial" panose="020B0604020202020204" pitchFamily="34" charset="0"/>
            <a:cs typeface="Arial" panose="020B0604020202020204" pitchFamily="34" charset="0"/>
          </a:endParaRPr>
        </a:p>
      </dgm:t>
    </dgm:pt>
    <dgm:pt modelId="{E3A10947-92AC-4F8D-862F-2BBB7038EF68}" type="parTrans" cxnId="{888A84F8-2CCB-426E-B082-9492E1F3DEFF}">
      <dgm:prSet/>
      <dgm:spPr/>
      <dgm:t>
        <a:bodyPr/>
        <a:lstStyle/>
        <a:p>
          <a:endParaRPr lang="en-US">
            <a:latin typeface="Arial" panose="020B0604020202020204" pitchFamily="34" charset="0"/>
            <a:cs typeface="Arial" panose="020B0604020202020204" pitchFamily="34" charset="0"/>
          </a:endParaRPr>
        </a:p>
      </dgm:t>
    </dgm:pt>
    <dgm:pt modelId="{F83A2684-0D68-484E-8B27-3F2A6E26B1C6}" type="sibTrans" cxnId="{888A84F8-2CCB-426E-B082-9492E1F3DEFF}">
      <dgm:prSet/>
      <dgm:spPr/>
      <dgm:t>
        <a:bodyPr/>
        <a:lstStyle/>
        <a:p>
          <a:endParaRPr lang="en-US">
            <a:latin typeface="Arial" panose="020B0604020202020204" pitchFamily="34" charset="0"/>
            <a:cs typeface="Arial" panose="020B0604020202020204" pitchFamily="34" charset="0"/>
          </a:endParaRPr>
        </a:p>
      </dgm:t>
    </dgm:pt>
    <dgm:pt modelId="{A660BCC8-0E7A-4986-8C39-D406538D91A4}">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skip-gram model takes a large corpus of text as input and creates a vocabulary from it.</a:t>
          </a:r>
          <a:endParaRPr lang="en-US" dirty="0">
            <a:latin typeface="Arial" panose="020B0604020202020204" pitchFamily="34" charset="0"/>
            <a:cs typeface="Arial" panose="020B0604020202020204" pitchFamily="34" charset="0"/>
          </a:endParaRPr>
        </a:p>
      </dgm:t>
    </dgm:pt>
    <dgm:pt modelId="{0E88CB26-80F6-4963-82D2-288193DD4EB3}" type="parTrans" cxnId="{E63F325A-380C-4EB5-8887-8055E6925194}">
      <dgm:prSet/>
      <dgm:spPr/>
      <dgm:t>
        <a:bodyPr/>
        <a:lstStyle/>
        <a:p>
          <a:endParaRPr lang="en-US">
            <a:latin typeface="Arial" panose="020B0604020202020204" pitchFamily="34" charset="0"/>
            <a:cs typeface="Arial" panose="020B0604020202020204" pitchFamily="34" charset="0"/>
          </a:endParaRPr>
        </a:p>
      </dgm:t>
    </dgm:pt>
    <dgm:pt modelId="{0B51367B-4C47-4612-83C7-88DB07ECE87E}" type="sibTrans" cxnId="{E63F325A-380C-4EB5-8887-8055E6925194}">
      <dgm:prSet/>
      <dgm:spPr/>
      <dgm:t>
        <a:bodyPr/>
        <a:lstStyle/>
        <a:p>
          <a:endParaRPr lang="en-US">
            <a:latin typeface="Arial" panose="020B0604020202020204" pitchFamily="34" charset="0"/>
            <a:cs typeface="Arial" panose="020B0604020202020204" pitchFamily="34" charset="0"/>
          </a:endParaRPr>
        </a:p>
      </dgm:t>
    </dgm:pt>
    <dgm:pt modelId="{7C9C6D73-A0F6-4D9C-B3DD-096444BD2FFD}">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Each word in the vocabulary is represented as a one-hot vector</a:t>
          </a:r>
          <a:endParaRPr lang="en-US" dirty="0">
            <a:latin typeface="Arial" panose="020B0604020202020204" pitchFamily="34" charset="0"/>
            <a:cs typeface="Arial" panose="020B0604020202020204" pitchFamily="34" charset="0"/>
          </a:endParaRPr>
        </a:p>
      </dgm:t>
    </dgm:pt>
    <dgm:pt modelId="{D018B170-4B05-4B14-86D6-0E8B9FF84BD5}" type="parTrans" cxnId="{D5C07F5D-DCE1-422F-9DF0-3A758763487E}">
      <dgm:prSet/>
      <dgm:spPr/>
      <dgm:t>
        <a:bodyPr/>
        <a:lstStyle/>
        <a:p>
          <a:endParaRPr lang="en-US">
            <a:latin typeface="Arial" panose="020B0604020202020204" pitchFamily="34" charset="0"/>
            <a:cs typeface="Arial" panose="020B0604020202020204" pitchFamily="34" charset="0"/>
          </a:endParaRPr>
        </a:p>
      </dgm:t>
    </dgm:pt>
    <dgm:pt modelId="{9E63B202-387B-443E-B7F2-318C8F5A4D53}" type="sibTrans" cxnId="{D5C07F5D-DCE1-422F-9DF0-3A758763487E}">
      <dgm:prSet/>
      <dgm:spPr/>
      <dgm:t>
        <a:bodyPr/>
        <a:lstStyle/>
        <a:p>
          <a:endParaRPr lang="en-US">
            <a:latin typeface="Arial" panose="020B0604020202020204" pitchFamily="34" charset="0"/>
            <a:cs typeface="Arial" panose="020B0604020202020204" pitchFamily="34" charset="0"/>
          </a:endParaRPr>
        </a:p>
      </dgm:t>
    </dgm:pt>
    <dgm:pt modelId="{B33B854E-F809-4391-B0CE-5A62BAC97F93}">
      <dgm:prSet phldrT="[Text]"/>
      <dgm:spPr>
        <a:solidFill>
          <a:srgbClr val="0070C0"/>
        </a:solidFill>
      </dgm:spPr>
      <dgm:t>
        <a:bodyPr/>
        <a:lstStyle/>
        <a:p>
          <a:r>
            <a:rPr lang="en-US" b="0" i="0" dirty="0" smtClean="0">
              <a:latin typeface="Arial" panose="020B0604020202020204" pitchFamily="34" charset="0"/>
              <a:cs typeface="Arial" panose="020B0604020202020204" pitchFamily="34" charset="0"/>
            </a:rPr>
            <a:t>Word embeddings</a:t>
          </a:r>
          <a:endParaRPr lang="en-US" dirty="0">
            <a:latin typeface="Arial" panose="020B0604020202020204" pitchFamily="34" charset="0"/>
            <a:cs typeface="Arial" panose="020B0604020202020204" pitchFamily="34" charset="0"/>
          </a:endParaRPr>
        </a:p>
      </dgm:t>
    </dgm:pt>
    <dgm:pt modelId="{F8548CC9-E3D9-4926-A059-0359E03698AC}" type="parTrans" cxnId="{1FCC9FB6-6867-4F22-AD85-4A1F3BC05F6C}">
      <dgm:prSet/>
      <dgm:spPr/>
      <dgm:t>
        <a:bodyPr/>
        <a:lstStyle/>
        <a:p>
          <a:endParaRPr lang="en-US">
            <a:latin typeface="Arial" panose="020B0604020202020204" pitchFamily="34" charset="0"/>
            <a:cs typeface="Arial" panose="020B0604020202020204" pitchFamily="34" charset="0"/>
          </a:endParaRPr>
        </a:p>
      </dgm:t>
    </dgm:pt>
    <dgm:pt modelId="{63571BEC-3C8B-4B20-8FB7-31DFFDEE8FAF}" type="sibTrans" cxnId="{1FCC9FB6-6867-4F22-AD85-4A1F3BC05F6C}">
      <dgm:prSet/>
      <dgm:spPr/>
      <dgm:t>
        <a:bodyPr/>
        <a:lstStyle/>
        <a:p>
          <a:endParaRPr lang="en-US">
            <a:latin typeface="Arial" panose="020B0604020202020204" pitchFamily="34" charset="0"/>
            <a:cs typeface="Arial" panose="020B0604020202020204" pitchFamily="34" charset="0"/>
          </a:endParaRPr>
        </a:p>
      </dgm:t>
    </dgm:pt>
    <dgm:pt modelId="{F198F9FD-B65D-48F3-9134-2DA97F7FC60F}">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skip-gram model creates word embeddings by mapping each one-hot vector to a lower-dimensional vector of real numbers. This is done using a neural network with a hidden layer.</a:t>
          </a:r>
          <a:endParaRPr lang="en-US" dirty="0">
            <a:latin typeface="Arial" panose="020B0604020202020204" pitchFamily="34" charset="0"/>
            <a:cs typeface="Arial" panose="020B0604020202020204" pitchFamily="34" charset="0"/>
          </a:endParaRPr>
        </a:p>
      </dgm:t>
    </dgm:pt>
    <dgm:pt modelId="{5290FD00-BB1F-4552-BD2F-61694546BDCC}" type="parTrans" cxnId="{77B7E5E7-7BBA-44A3-B643-AA70F27A1009}">
      <dgm:prSet/>
      <dgm:spPr/>
      <dgm:t>
        <a:bodyPr/>
        <a:lstStyle/>
        <a:p>
          <a:endParaRPr lang="en-US">
            <a:latin typeface="Arial" panose="020B0604020202020204" pitchFamily="34" charset="0"/>
            <a:cs typeface="Arial" panose="020B0604020202020204" pitchFamily="34" charset="0"/>
          </a:endParaRPr>
        </a:p>
      </dgm:t>
    </dgm:pt>
    <dgm:pt modelId="{FB3101F8-0281-48AC-A278-69E6857A0E8C}" type="sibTrans" cxnId="{77B7E5E7-7BBA-44A3-B643-AA70F27A1009}">
      <dgm:prSet/>
      <dgm:spPr/>
      <dgm:t>
        <a:bodyPr/>
        <a:lstStyle/>
        <a:p>
          <a:endParaRPr lang="en-US">
            <a:latin typeface="Arial" panose="020B0604020202020204" pitchFamily="34" charset="0"/>
            <a:cs typeface="Arial" panose="020B0604020202020204" pitchFamily="34" charset="0"/>
          </a:endParaRPr>
        </a:p>
      </dgm:t>
    </dgm:pt>
    <dgm:pt modelId="{03BCAA57-3ED1-4654-BBE1-7C00C98E3FDC}">
      <dgm:prSet phldrT="[Text]"/>
      <dgm:spPr>
        <a:solidFill>
          <a:srgbClr val="0070C0"/>
        </a:solidFill>
      </dgm:spPr>
      <dgm:t>
        <a:bodyPr/>
        <a:lstStyle/>
        <a:p>
          <a:r>
            <a:rPr lang="en-US" b="0" i="0" dirty="0" smtClean="0">
              <a:latin typeface="Arial" panose="020B0604020202020204" pitchFamily="34" charset="0"/>
              <a:cs typeface="Arial" panose="020B0604020202020204" pitchFamily="34" charset="0"/>
            </a:rPr>
            <a:t>Training</a:t>
          </a:r>
          <a:endParaRPr lang="en-US" dirty="0">
            <a:latin typeface="Arial" panose="020B0604020202020204" pitchFamily="34" charset="0"/>
            <a:cs typeface="Arial" panose="020B0604020202020204" pitchFamily="34" charset="0"/>
          </a:endParaRPr>
        </a:p>
      </dgm:t>
    </dgm:pt>
    <dgm:pt modelId="{9CC46E2F-5F96-4B9D-8C51-EF47E506F653}" type="parTrans" cxnId="{9A31FDF2-54D3-4FEA-A8DB-296834DB15C6}">
      <dgm:prSet/>
      <dgm:spPr/>
      <dgm:t>
        <a:bodyPr/>
        <a:lstStyle/>
        <a:p>
          <a:endParaRPr lang="en-US">
            <a:latin typeface="Arial" panose="020B0604020202020204" pitchFamily="34" charset="0"/>
            <a:cs typeface="Arial" panose="020B0604020202020204" pitchFamily="34" charset="0"/>
          </a:endParaRPr>
        </a:p>
      </dgm:t>
    </dgm:pt>
    <dgm:pt modelId="{6CCA2876-95CC-49B1-87DE-322DB8FD806F}" type="sibTrans" cxnId="{9A31FDF2-54D3-4FEA-A8DB-296834DB15C6}">
      <dgm:prSet/>
      <dgm:spPr/>
      <dgm:t>
        <a:bodyPr/>
        <a:lstStyle/>
        <a:p>
          <a:endParaRPr lang="en-US">
            <a:latin typeface="Arial" panose="020B0604020202020204" pitchFamily="34" charset="0"/>
            <a:cs typeface="Arial" panose="020B0604020202020204" pitchFamily="34" charset="0"/>
          </a:endParaRPr>
        </a:p>
      </dgm:t>
    </dgm:pt>
    <dgm:pt modelId="{7C22DC0C-412A-4C3C-BCDA-D4CFA1C7203F}">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skip-gram model is trained to predict the context words that surround a given target word</a:t>
          </a:r>
          <a:endParaRPr lang="en-US" dirty="0">
            <a:latin typeface="Arial" panose="020B0604020202020204" pitchFamily="34" charset="0"/>
            <a:cs typeface="Arial" panose="020B0604020202020204" pitchFamily="34" charset="0"/>
          </a:endParaRPr>
        </a:p>
      </dgm:t>
    </dgm:pt>
    <dgm:pt modelId="{2EE6F705-150A-478A-902C-A5280FFC3E1D}" type="parTrans" cxnId="{F889C4B4-5D2E-430F-BC0B-C48F673AC154}">
      <dgm:prSet/>
      <dgm:spPr/>
      <dgm:t>
        <a:bodyPr/>
        <a:lstStyle/>
        <a:p>
          <a:endParaRPr lang="en-US">
            <a:latin typeface="Arial" panose="020B0604020202020204" pitchFamily="34" charset="0"/>
            <a:cs typeface="Arial" panose="020B0604020202020204" pitchFamily="34" charset="0"/>
          </a:endParaRPr>
        </a:p>
      </dgm:t>
    </dgm:pt>
    <dgm:pt modelId="{B2CB612C-EA35-4E72-BADF-6CABD57C51B9}" type="sibTrans" cxnId="{F889C4B4-5D2E-430F-BC0B-C48F673AC154}">
      <dgm:prSet/>
      <dgm:spPr/>
      <dgm:t>
        <a:bodyPr/>
        <a:lstStyle/>
        <a:p>
          <a:endParaRPr lang="en-US">
            <a:latin typeface="Arial" panose="020B0604020202020204" pitchFamily="34" charset="0"/>
            <a:cs typeface="Arial" panose="020B0604020202020204" pitchFamily="34" charset="0"/>
          </a:endParaRPr>
        </a:p>
      </dgm:t>
    </dgm:pt>
    <dgm:pt modelId="{E9692CDA-3838-4BC5-994B-7E3AEEEF650C}">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context words are determined by a sliding window of fixed size that moves over the text.</a:t>
          </a:r>
          <a:endParaRPr lang="en-US" dirty="0">
            <a:latin typeface="Arial" panose="020B0604020202020204" pitchFamily="34" charset="0"/>
            <a:cs typeface="Arial" panose="020B0604020202020204" pitchFamily="34" charset="0"/>
          </a:endParaRPr>
        </a:p>
      </dgm:t>
    </dgm:pt>
    <dgm:pt modelId="{7CDD64EB-8F9B-4E52-9B10-0E9B14B9988C}" type="parTrans" cxnId="{09409BC6-AB5B-4750-86A6-04CA32B0C797}">
      <dgm:prSet/>
      <dgm:spPr/>
      <dgm:t>
        <a:bodyPr/>
        <a:lstStyle/>
        <a:p>
          <a:endParaRPr lang="en-US">
            <a:latin typeface="Arial" panose="020B0604020202020204" pitchFamily="34" charset="0"/>
            <a:cs typeface="Arial" panose="020B0604020202020204" pitchFamily="34" charset="0"/>
          </a:endParaRPr>
        </a:p>
      </dgm:t>
    </dgm:pt>
    <dgm:pt modelId="{D5CA611A-F720-4A12-9F55-A1CC0F1BBD70}" type="sibTrans" cxnId="{09409BC6-AB5B-4750-86A6-04CA32B0C797}">
      <dgm:prSet/>
      <dgm:spPr/>
      <dgm:t>
        <a:bodyPr/>
        <a:lstStyle/>
        <a:p>
          <a:endParaRPr lang="en-US">
            <a:latin typeface="Arial" panose="020B0604020202020204" pitchFamily="34" charset="0"/>
            <a:cs typeface="Arial" panose="020B0604020202020204" pitchFamily="34" charset="0"/>
          </a:endParaRPr>
        </a:p>
      </dgm:t>
    </dgm:pt>
    <dgm:pt modelId="{CD630DAC-FDA2-4403-AAA0-69C721AA0BE6}">
      <dgm:prSet phldrT="[Text]"/>
      <dgm:spPr>
        <a:solidFill>
          <a:srgbClr val="0070C0"/>
        </a:solidFill>
      </dgm:spPr>
      <dgm:t>
        <a:bodyPr/>
        <a:lstStyle/>
        <a:p>
          <a:r>
            <a:rPr lang="en-US" dirty="0" smtClean="0">
              <a:latin typeface="Arial" panose="020B0604020202020204" pitchFamily="34" charset="0"/>
              <a:cs typeface="Arial" panose="020B0604020202020204" pitchFamily="34" charset="0"/>
            </a:rPr>
            <a:t>Output Layer</a:t>
          </a:r>
          <a:endParaRPr lang="en-US" dirty="0">
            <a:latin typeface="Arial" panose="020B0604020202020204" pitchFamily="34" charset="0"/>
            <a:cs typeface="Arial" panose="020B0604020202020204" pitchFamily="34" charset="0"/>
          </a:endParaRPr>
        </a:p>
      </dgm:t>
    </dgm:pt>
    <dgm:pt modelId="{4AB2F7DF-D318-4D74-8BC5-C792A7485CF2}" type="parTrans" cxnId="{9ED66A02-D3FD-43EB-8ED0-9B385D115805}">
      <dgm:prSet/>
      <dgm:spPr/>
      <dgm:t>
        <a:bodyPr/>
        <a:lstStyle/>
        <a:p>
          <a:endParaRPr lang="en-US">
            <a:latin typeface="Arial" panose="020B0604020202020204" pitchFamily="34" charset="0"/>
            <a:cs typeface="Arial" panose="020B0604020202020204" pitchFamily="34" charset="0"/>
          </a:endParaRPr>
        </a:p>
      </dgm:t>
    </dgm:pt>
    <dgm:pt modelId="{D753F901-AA4F-4F18-B81C-D72E308B061D}" type="sibTrans" cxnId="{9ED66A02-D3FD-43EB-8ED0-9B385D115805}">
      <dgm:prSet/>
      <dgm:spPr/>
      <dgm:t>
        <a:bodyPr/>
        <a:lstStyle/>
        <a:p>
          <a:endParaRPr lang="en-US">
            <a:latin typeface="Arial" panose="020B0604020202020204" pitchFamily="34" charset="0"/>
            <a:cs typeface="Arial" panose="020B0604020202020204" pitchFamily="34" charset="0"/>
          </a:endParaRPr>
        </a:p>
      </dgm:t>
    </dgm:pt>
    <dgm:pt modelId="{91FEC288-DBF4-4AE9-9ECF-B5B2003CF28F}">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output layer of the skip-gram model is a softmax function that computes the probability of each word in the vocabulary being a context word given the target word.</a:t>
          </a:r>
          <a:endParaRPr lang="en-US" dirty="0">
            <a:latin typeface="Arial" panose="020B0604020202020204" pitchFamily="34" charset="0"/>
            <a:cs typeface="Arial" panose="020B0604020202020204" pitchFamily="34" charset="0"/>
          </a:endParaRPr>
        </a:p>
      </dgm:t>
    </dgm:pt>
    <dgm:pt modelId="{A6BFEAFF-9D62-4A41-BA1C-02BF601E878A}" type="parTrans" cxnId="{D22A39D3-C5A1-4BC3-B762-4E02BC7C323D}">
      <dgm:prSet/>
      <dgm:spPr/>
      <dgm:t>
        <a:bodyPr/>
        <a:lstStyle/>
        <a:p>
          <a:endParaRPr lang="en-US">
            <a:latin typeface="Arial" panose="020B0604020202020204" pitchFamily="34" charset="0"/>
            <a:cs typeface="Arial" panose="020B0604020202020204" pitchFamily="34" charset="0"/>
          </a:endParaRPr>
        </a:p>
      </dgm:t>
    </dgm:pt>
    <dgm:pt modelId="{D1121E82-D323-467C-A3E1-49D85BEB7335}" type="sibTrans" cxnId="{D22A39D3-C5A1-4BC3-B762-4E02BC7C323D}">
      <dgm:prSet/>
      <dgm:spPr/>
      <dgm:t>
        <a:bodyPr/>
        <a:lstStyle/>
        <a:p>
          <a:endParaRPr lang="en-US">
            <a:latin typeface="Arial" panose="020B0604020202020204" pitchFamily="34" charset="0"/>
            <a:cs typeface="Arial" panose="020B0604020202020204" pitchFamily="34" charset="0"/>
          </a:endParaRPr>
        </a:p>
      </dgm:t>
    </dgm:pt>
    <dgm:pt modelId="{6C26F2DE-5275-4E71-9363-A2AF37A703A2}">
      <dgm:prSet phldrT="[Text]"/>
      <dgm:spPr>
        <a:solidFill>
          <a:srgbClr val="0070C0"/>
        </a:solidFill>
      </dgm:spPr>
      <dgm:t>
        <a:bodyPr/>
        <a:lstStyle/>
        <a:p>
          <a:r>
            <a:rPr lang="en-US" b="0" i="0" smtClean="0">
              <a:latin typeface="Arial" panose="020B0604020202020204" pitchFamily="34" charset="0"/>
              <a:cs typeface="Arial" panose="020B0604020202020204" pitchFamily="34" charset="0"/>
            </a:rPr>
            <a:t>Loss function</a:t>
          </a:r>
          <a:endParaRPr lang="en-US" dirty="0">
            <a:latin typeface="Arial" panose="020B0604020202020204" pitchFamily="34" charset="0"/>
            <a:cs typeface="Arial" panose="020B0604020202020204" pitchFamily="34" charset="0"/>
          </a:endParaRPr>
        </a:p>
      </dgm:t>
    </dgm:pt>
    <dgm:pt modelId="{4CED719F-AF4E-4127-96A5-2CA31B1C8969}" type="parTrans" cxnId="{A069AA81-EF22-4B6D-8270-11B0B313E10B}">
      <dgm:prSet/>
      <dgm:spPr/>
      <dgm:t>
        <a:bodyPr/>
        <a:lstStyle/>
        <a:p>
          <a:endParaRPr lang="en-US">
            <a:latin typeface="Arial" panose="020B0604020202020204" pitchFamily="34" charset="0"/>
            <a:cs typeface="Arial" panose="020B0604020202020204" pitchFamily="34" charset="0"/>
          </a:endParaRPr>
        </a:p>
      </dgm:t>
    </dgm:pt>
    <dgm:pt modelId="{F968F8A9-69B4-4E8E-A2EB-044E7A2F4B8B}" type="sibTrans" cxnId="{A069AA81-EF22-4B6D-8270-11B0B313E10B}">
      <dgm:prSet/>
      <dgm:spPr/>
      <dgm:t>
        <a:bodyPr/>
        <a:lstStyle/>
        <a:p>
          <a:endParaRPr lang="en-US">
            <a:latin typeface="Arial" panose="020B0604020202020204" pitchFamily="34" charset="0"/>
            <a:cs typeface="Arial" panose="020B0604020202020204" pitchFamily="34" charset="0"/>
          </a:endParaRPr>
        </a:p>
      </dgm:t>
    </dgm:pt>
    <dgm:pt modelId="{45FCE819-A539-4842-8B09-728D28DC91E6}">
      <dgm:prSet phldrT="[Text]"/>
      <dgm:spPr>
        <a:ln w="38100">
          <a:solidFill>
            <a:schemeClr val="tx1">
              <a:alpha val="90000"/>
            </a:schemeClr>
          </a:solidFill>
        </a:ln>
      </dgm:spPr>
      <dgm:t>
        <a:bodyPr/>
        <a:lstStyle/>
        <a:p>
          <a:r>
            <a:rPr lang="en-US" b="0" i="0" smtClean="0">
              <a:latin typeface="Arial" panose="020B0604020202020204" pitchFamily="34" charset="0"/>
              <a:cs typeface="Arial" panose="020B0604020202020204" pitchFamily="34" charset="0"/>
            </a:rPr>
            <a:t>The loss function used to train the skip-gram model is the negative log-likelihood of the target word given the context words.</a:t>
          </a:r>
          <a:endParaRPr lang="en-US" dirty="0">
            <a:latin typeface="Arial" panose="020B0604020202020204" pitchFamily="34" charset="0"/>
            <a:cs typeface="Arial" panose="020B0604020202020204" pitchFamily="34" charset="0"/>
          </a:endParaRPr>
        </a:p>
      </dgm:t>
    </dgm:pt>
    <dgm:pt modelId="{7EEF028A-9DFA-41E9-803C-8D40A629C827}" type="parTrans" cxnId="{42188867-C08E-42E8-AFE5-C3A09BE25101}">
      <dgm:prSet/>
      <dgm:spPr/>
      <dgm:t>
        <a:bodyPr/>
        <a:lstStyle/>
        <a:p>
          <a:endParaRPr lang="en-US">
            <a:latin typeface="Arial" panose="020B0604020202020204" pitchFamily="34" charset="0"/>
            <a:cs typeface="Arial" panose="020B0604020202020204" pitchFamily="34" charset="0"/>
          </a:endParaRPr>
        </a:p>
      </dgm:t>
    </dgm:pt>
    <dgm:pt modelId="{1672B7B6-1C09-480D-8A8E-89C7BDA32DDF}" type="sibTrans" cxnId="{42188867-C08E-42E8-AFE5-C3A09BE25101}">
      <dgm:prSet/>
      <dgm:spPr/>
      <dgm:t>
        <a:bodyPr/>
        <a:lstStyle/>
        <a:p>
          <a:endParaRPr lang="en-US">
            <a:latin typeface="Arial" panose="020B0604020202020204" pitchFamily="34" charset="0"/>
            <a:cs typeface="Arial" panose="020B0604020202020204" pitchFamily="34" charset="0"/>
          </a:endParaRPr>
        </a:p>
      </dgm:t>
    </dgm:pt>
    <dgm:pt modelId="{131AEC3B-85C6-4F31-A755-BD8544AA3AE8}">
      <dgm:prSet phldrT="[Text]"/>
      <dgm:spPr>
        <a:solidFill>
          <a:srgbClr val="0070C0"/>
        </a:solidFill>
      </dgm:spPr>
      <dgm:t>
        <a:bodyPr/>
        <a:lstStyle/>
        <a:p>
          <a:r>
            <a:rPr lang="en-US" b="0" i="0" smtClean="0">
              <a:latin typeface="Arial" panose="020B0604020202020204" pitchFamily="34" charset="0"/>
              <a:cs typeface="Arial" panose="020B0604020202020204" pitchFamily="34" charset="0"/>
            </a:rPr>
            <a:t>Optimization</a:t>
          </a:r>
          <a:endParaRPr lang="en-US" dirty="0">
            <a:latin typeface="Arial" panose="020B0604020202020204" pitchFamily="34" charset="0"/>
            <a:cs typeface="Arial" panose="020B0604020202020204" pitchFamily="34" charset="0"/>
          </a:endParaRPr>
        </a:p>
      </dgm:t>
    </dgm:pt>
    <dgm:pt modelId="{72D52806-A7B8-4A95-B8EE-31FB25ED3A96}" type="parTrans" cxnId="{80F8B0C8-6948-456A-9D15-51ABDF024F7B}">
      <dgm:prSet/>
      <dgm:spPr/>
      <dgm:t>
        <a:bodyPr/>
        <a:lstStyle/>
        <a:p>
          <a:endParaRPr lang="en-US">
            <a:latin typeface="Arial" panose="020B0604020202020204" pitchFamily="34" charset="0"/>
            <a:cs typeface="Arial" panose="020B0604020202020204" pitchFamily="34" charset="0"/>
          </a:endParaRPr>
        </a:p>
      </dgm:t>
    </dgm:pt>
    <dgm:pt modelId="{CF861DDE-74C5-450F-829A-DCF527FEDE19}" type="sibTrans" cxnId="{80F8B0C8-6948-456A-9D15-51ABDF024F7B}">
      <dgm:prSet/>
      <dgm:spPr/>
      <dgm:t>
        <a:bodyPr/>
        <a:lstStyle/>
        <a:p>
          <a:endParaRPr lang="en-US">
            <a:latin typeface="Arial" panose="020B0604020202020204" pitchFamily="34" charset="0"/>
            <a:cs typeface="Arial" panose="020B0604020202020204" pitchFamily="34" charset="0"/>
          </a:endParaRPr>
        </a:p>
      </dgm:t>
    </dgm:pt>
    <dgm:pt modelId="{1CF30335-A1C4-4FF7-A0A9-6692EB8A1536}">
      <dgm:prSet phldrT="[Text]"/>
      <dgm:spPr>
        <a:ln w="38100">
          <a:solidFill>
            <a:schemeClr val="tx1">
              <a:alpha val="90000"/>
            </a:schemeClr>
          </a:solidFill>
        </a:ln>
      </dgm:spPr>
      <dgm:t>
        <a:bodyPr/>
        <a:lstStyle/>
        <a:p>
          <a:r>
            <a:rPr lang="en-US" b="0" i="0" smtClean="0">
              <a:latin typeface="Arial" panose="020B0604020202020204" pitchFamily="34" charset="0"/>
              <a:cs typeface="Arial" panose="020B0604020202020204" pitchFamily="34" charset="0"/>
            </a:rPr>
            <a:t>The skip-gram model is optimized using stochastic gradient descent. During training, the weights of the neural network are updated iteratively to minimize the loss function</a:t>
          </a:r>
          <a:endParaRPr lang="en-US" dirty="0">
            <a:latin typeface="Arial" panose="020B0604020202020204" pitchFamily="34" charset="0"/>
            <a:cs typeface="Arial" panose="020B0604020202020204" pitchFamily="34" charset="0"/>
          </a:endParaRPr>
        </a:p>
      </dgm:t>
    </dgm:pt>
    <dgm:pt modelId="{3DEB61D8-3150-4EE8-8F72-4CE75E665F9F}" type="parTrans" cxnId="{BE58AA96-884B-4AD8-A308-35C83E8B1F9A}">
      <dgm:prSet/>
      <dgm:spPr/>
      <dgm:t>
        <a:bodyPr/>
        <a:lstStyle/>
        <a:p>
          <a:endParaRPr lang="en-US">
            <a:latin typeface="Arial" panose="020B0604020202020204" pitchFamily="34" charset="0"/>
            <a:cs typeface="Arial" panose="020B0604020202020204" pitchFamily="34" charset="0"/>
          </a:endParaRPr>
        </a:p>
      </dgm:t>
    </dgm:pt>
    <dgm:pt modelId="{C2206267-740F-4606-B8F7-54F18AFF7394}" type="sibTrans" cxnId="{BE58AA96-884B-4AD8-A308-35C83E8B1F9A}">
      <dgm:prSet/>
      <dgm:spPr/>
      <dgm:t>
        <a:bodyPr/>
        <a:lstStyle/>
        <a:p>
          <a:endParaRPr lang="en-US">
            <a:latin typeface="Arial" panose="020B0604020202020204" pitchFamily="34" charset="0"/>
            <a:cs typeface="Arial" panose="020B0604020202020204" pitchFamily="34" charset="0"/>
          </a:endParaRPr>
        </a:p>
      </dgm:t>
    </dgm:pt>
    <dgm:pt modelId="{F8BC0416-4A3A-4D6B-852A-B2421611317D}" type="pres">
      <dgm:prSet presAssocID="{A23B3A39-1384-4FE1-9C0D-BC431B70E524}" presName="Name0" presStyleCnt="0">
        <dgm:presLayoutVars>
          <dgm:dir/>
          <dgm:animLvl val="lvl"/>
          <dgm:resizeHandles val="exact"/>
        </dgm:presLayoutVars>
      </dgm:prSet>
      <dgm:spPr/>
      <dgm:t>
        <a:bodyPr/>
        <a:lstStyle/>
        <a:p>
          <a:endParaRPr lang="en-US"/>
        </a:p>
      </dgm:t>
    </dgm:pt>
    <dgm:pt modelId="{25926C5E-9F36-4B59-8DA5-9B797B56E9CF}" type="pres">
      <dgm:prSet presAssocID="{8F2FFB2D-5D40-46B4-B0D8-6D5B3AAD01F2}" presName="linNode" presStyleCnt="0"/>
      <dgm:spPr/>
    </dgm:pt>
    <dgm:pt modelId="{EDA23762-5C04-46FB-87A2-3C68D813D0EF}" type="pres">
      <dgm:prSet presAssocID="{8F2FFB2D-5D40-46B4-B0D8-6D5B3AAD01F2}" presName="parentText" presStyleLbl="node1" presStyleIdx="0" presStyleCnt="6" custScaleX="200684">
        <dgm:presLayoutVars>
          <dgm:chMax val="1"/>
          <dgm:bulletEnabled val="1"/>
        </dgm:presLayoutVars>
      </dgm:prSet>
      <dgm:spPr/>
      <dgm:t>
        <a:bodyPr/>
        <a:lstStyle/>
        <a:p>
          <a:endParaRPr lang="en-US"/>
        </a:p>
      </dgm:t>
    </dgm:pt>
    <dgm:pt modelId="{8EC02266-7EA9-4F98-BA27-B1EAC4C96C72}" type="pres">
      <dgm:prSet presAssocID="{8F2FFB2D-5D40-46B4-B0D8-6D5B3AAD01F2}" presName="descendantText" presStyleLbl="alignAccFollowNode1" presStyleIdx="0" presStyleCnt="6" custScaleX="732832">
        <dgm:presLayoutVars>
          <dgm:bulletEnabled val="1"/>
        </dgm:presLayoutVars>
      </dgm:prSet>
      <dgm:spPr/>
      <dgm:t>
        <a:bodyPr/>
        <a:lstStyle/>
        <a:p>
          <a:endParaRPr lang="en-US"/>
        </a:p>
      </dgm:t>
    </dgm:pt>
    <dgm:pt modelId="{9EE86766-EB80-4F4A-9B44-60BE42F5C983}" type="pres">
      <dgm:prSet presAssocID="{F83A2684-0D68-484E-8B27-3F2A6E26B1C6}" presName="sp" presStyleCnt="0"/>
      <dgm:spPr/>
    </dgm:pt>
    <dgm:pt modelId="{E20FBEC8-69E0-4F15-B91C-443B6405A194}" type="pres">
      <dgm:prSet presAssocID="{B33B854E-F809-4391-B0CE-5A62BAC97F93}" presName="linNode" presStyleCnt="0"/>
      <dgm:spPr/>
    </dgm:pt>
    <dgm:pt modelId="{01A20BAD-7916-4203-A5E5-060A113B6C5A}" type="pres">
      <dgm:prSet presAssocID="{B33B854E-F809-4391-B0CE-5A62BAC97F93}" presName="parentText" presStyleLbl="node1" presStyleIdx="1" presStyleCnt="6" custScaleX="200684">
        <dgm:presLayoutVars>
          <dgm:chMax val="1"/>
          <dgm:bulletEnabled val="1"/>
        </dgm:presLayoutVars>
      </dgm:prSet>
      <dgm:spPr/>
      <dgm:t>
        <a:bodyPr/>
        <a:lstStyle/>
        <a:p>
          <a:endParaRPr lang="en-US"/>
        </a:p>
      </dgm:t>
    </dgm:pt>
    <dgm:pt modelId="{2C6E3A51-C235-4B62-9443-81743F0A1E20}" type="pres">
      <dgm:prSet presAssocID="{B33B854E-F809-4391-B0CE-5A62BAC97F93}" presName="descendantText" presStyleLbl="alignAccFollowNode1" presStyleIdx="1" presStyleCnt="6" custScaleX="732832">
        <dgm:presLayoutVars>
          <dgm:bulletEnabled val="1"/>
        </dgm:presLayoutVars>
      </dgm:prSet>
      <dgm:spPr/>
      <dgm:t>
        <a:bodyPr/>
        <a:lstStyle/>
        <a:p>
          <a:endParaRPr lang="en-US"/>
        </a:p>
      </dgm:t>
    </dgm:pt>
    <dgm:pt modelId="{C353A13A-324F-4E0B-8AF5-1A432E50F215}" type="pres">
      <dgm:prSet presAssocID="{63571BEC-3C8B-4B20-8FB7-31DFFDEE8FAF}" presName="sp" presStyleCnt="0"/>
      <dgm:spPr/>
    </dgm:pt>
    <dgm:pt modelId="{B55525D5-D15F-4417-B707-25A207A5430C}" type="pres">
      <dgm:prSet presAssocID="{03BCAA57-3ED1-4654-BBE1-7C00C98E3FDC}" presName="linNode" presStyleCnt="0"/>
      <dgm:spPr/>
    </dgm:pt>
    <dgm:pt modelId="{4123E632-00E3-42F5-8E95-E87227C0C1D7}" type="pres">
      <dgm:prSet presAssocID="{03BCAA57-3ED1-4654-BBE1-7C00C98E3FDC}" presName="parentText" presStyleLbl="node1" presStyleIdx="2" presStyleCnt="6" custScaleX="200684">
        <dgm:presLayoutVars>
          <dgm:chMax val="1"/>
          <dgm:bulletEnabled val="1"/>
        </dgm:presLayoutVars>
      </dgm:prSet>
      <dgm:spPr/>
      <dgm:t>
        <a:bodyPr/>
        <a:lstStyle/>
        <a:p>
          <a:endParaRPr lang="en-US"/>
        </a:p>
      </dgm:t>
    </dgm:pt>
    <dgm:pt modelId="{8E3C3996-D48D-41D0-9537-DB03CEBEC35F}" type="pres">
      <dgm:prSet presAssocID="{03BCAA57-3ED1-4654-BBE1-7C00C98E3FDC}" presName="descendantText" presStyleLbl="alignAccFollowNode1" presStyleIdx="2" presStyleCnt="6" custScaleX="732832">
        <dgm:presLayoutVars>
          <dgm:bulletEnabled val="1"/>
        </dgm:presLayoutVars>
      </dgm:prSet>
      <dgm:spPr/>
      <dgm:t>
        <a:bodyPr/>
        <a:lstStyle/>
        <a:p>
          <a:endParaRPr lang="en-US"/>
        </a:p>
      </dgm:t>
    </dgm:pt>
    <dgm:pt modelId="{1A5FA501-1D24-4DF8-8493-A66D954B074F}" type="pres">
      <dgm:prSet presAssocID="{6CCA2876-95CC-49B1-87DE-322DB8FD806F}" presName="sp" presStyleCnt="0"/>
      <dgm:spPr/>
    </dgm:pt>
    <dgm:pt modelId="{7B49380E-33AD-497E-AF54-7E07271108C9}" type="pres">
      <dgm:prSet presAssocID="{CD630DAC-FDA2-4403-AAA0-69C721AA0BE6}" presName="linNode" presStyleCnt="0"/>
      <dgm:spPr/>
    </dgm:pt>
    <dgm:pt modelId="{E12A0AC7-05E9-46D2-8982-F6BCFE7BAD51}" type="pres">
      <dgm:prSet presAssocID="{CD630DAC-FDA2-4403-AAA0-69C721AA0BE6}" presName="parentText" presStyleLbl="node1" presStyleIdx="3" presStyleCnt="6" custScaleX="200684">
        <dgm:presLayoutVars>
          <dgm:chMax val="1"/>
          <dgm:bulletEnabled val="1"/>
        </dgm:presLayoutVars>
      </dgm:prSet>
      <dgm:spPr/>
      <dgm:t>
        <a:bodyPr/>
        <a:lstStyle/>
        <a:p>
          <a:endParaRPr lang="en-US"/>
        </a:p>
      </dgm:t>
    </dgm:pt>
    <dgm:pt modelId="{A5AD3A0B-1A5E-40B6-ACB9-8A3658786663}" type="pres">
      <dgm:prSet presAssocID="{CD630DAC-FDA2-4403-AAA0-69C721AA0BE6}" presName="descendantText" presStyleLbl="alignAccFollowNode1" presStyleIdx="3" presStyleCnt="6" custScaleX="732832">
        <dgm:presLayoutVars>
          <dgm:bulletEnabled val="1"/>
        </dgm:presLayoutVars>
      </dgm:prSet>
      <dgm:spPr/>
      <dgm:t>
        <a:bodyPr/>
        <a:lstStyle/>
        <a:p>
          <a:endParaRPr lang="en-US"/>
        </a:p>
      </dgm:t>
    </dgm:pt>
    <dgm:pt modelId="{6A574815-9540-4940-845F-BF2B21AD0561}" type="pres">
      <dgm:prSet presAssocID="{D753F901-AA4F-4F18-B81C-D72E308B061D}" presName="sp" presStyleCnt="0"/>
      <dgm:spPr/>
    </dgm:pt>
    <dgm:pt modelId="{CA5F163C-AE32-45CB-B690-34D397E65B23}" type="pres">
      <dgm:prSet presAssocID="{6C26F2DE-5275-4E71-9363-A2AF37A703A2}" presName="linNode" presStyleCnt="0"/>
      <dgm:spPr/>
    </dgm:pt>
    <dgm:pt modelId="{203A5E80-5E4E-4550-8E79-4E97E3F4DF3A}" type="pres">
      <dgm:prSet presAssocID="{6C26F2DE-5275-4E71-9363-A2AF37A703A2}" presName="parentText" presStyleLbl="node1" presStyleIdx="4" presStyleCnt="6" custScaleX="200684">
        <dgm:presLayoutVars>
          <dgm:chMax val="1"/>
          <dgm:bulletEnabled val="1"/>
        </dgm:presLayoutVars>
      </dgm:prSet>
      <dgm:spPr/>
      <dgm:t>
        <a:bodyPr/>
        <a:lstStyle/>
        <a:p>
          <a:endParaRPr lang="en-US"/>
        </a:p>
      </dgm:t>
    </dgm:pt>
    <dgm:pt modelId="{DED9BBEC-3241-4DA7-93A7-DC5CCBE1C446}" type="pres">
      <dgm:prSet presAssocID="{6C26F2DE-5275-4E71-9363-A2AF37A703A2}" presName="descendantText" presStyleLbl="alignAccFollowNode1" presStyleIdx="4" presStyleCnt="6" custScaleX="732832">
        <dgm:presLayoutVars>
          <dgm:bulletEnabled val="1"/>
        </dgm:presLayoutVars>
      </dgm:prSet>
      <dgm:spPr/>
      <dgm:t>
        <a:bodyPr/>
        <a:lstStyle/>
        <a:p>
          <a:endParaRPr lang="en-US"/>
        </a:p>
      </dgm:t>
    </dgm:pt>
    <dgm:pt modelId="{EF6BA6C5-E042-4AC0-9AF6-BB6DA8747278}" type="pres">
      <dgm:prSet presAssocID="{F968F8A9-69B4-4E8E-A2EB-044E7A2F4B8B}" presName="sp" presStyleCnt="0"/>
      <dgm:spPr/>
    </dgm:pt>
    <dgm:pt modelId="{F70366BC-058B-4D92-A24D-464468CC8B4F}" type="pres">
      <dgm:prSet presAssocID="{131AEC3B-85C6-4F31-A755-BD8544AA3AE8}" presName="linNode" presStyleCnt="0"/>
      <dgm:spPr/>
    </dgm:pt>
    <dgm:pt modelId="{A1C0BD5E-A833-49E1-AAED-BCEA75AF27A9}" type="pres">
      <dgm:prSet presAssocID="{131AEC3B-85C6-4F31-A755-BD8544AA3AE8}" presName="parentText" presStyleLbl="node1" presStyleIdx="5" presStyleCnt="6" custScaleX="200684">
        <dgm:presLayoutVars>
          <dgm:chMax val="1"/>
          <dgm:bulletEnabled val="1"/>
        </dgm:presLayoutVars>
      </dgm:prSet>
      <dgm:spPr/>
      <dgm:t>
        <a:bodyPr/>
        <a:lstStyle/>
        <a:p>
          <a:endParaRPr lang="en-US"/>
        </a:p>
      </dgm:t>
    </dgm:pt>
    <dgm:pt modelId="{D3C7894D-691B-4A84-A668-5C8204BE6523}" type="pres">
      <dgm:prSet presAssocID="{131AEC3B-85C6-4F31-A755-BD8544AA3AE8}" presName="descendantText" presStyleLbl="alignAccFollowNode1" presStyleIdx="5" presStyleCnt="6" custScaleX="732832">
        <dgm:presLayoutVars>
          <dgm:bulletEnabled val="1"/>
        </dgm:presLayoutVars>
      </dgm:prSet>
      <dgm:spPr/>
      <dgm:t>
        <a:bodyPr/>
        <a:lstStyle/>
        <a:p>
          <a:endParaRPr lang="en-US"/>
        </a:p>
      </dgm:t>
    </dgm:pt>
  </dgm:ptLst>
  <dgm:cxnLst>
    <dgm:cxn modelId="{BE58AA96-884B-4AD8-A308-35C83E8B1F9A}" srcId="{131AEC3B-85C6-4F31-A755-BD8544AA3AE8}" destId="{1CF30335-A1C4-4FF7-A0A9-6692EB8A1536}" srcOrd="0" destOrd="0" parTransId="{3DEB61D8-3150-4EE8-8F72-4CE75E665F9F}" sibTransId="{C2206267-740F-4606-B8F7-54F18AFF7394}"/>
    <dgm:cxn modelId="{B68A4A7A-C674-46CD-B072-3994B74AF10B}" type="presOf" srcId="{8F2FFB2D-5D40-46B4-B0D8-6D5B3AAD01F2}" destId="{EDA23762-5C04-46FB-87A2-3C68D813D0EF}" srcOrd="0" destOrd="0" presId="urn:microsoft.com/office/officeart/2005/8/layout/vList5"/>
    <dgm:cxn modelId="{E63F325A-380C-4EB5-8887-8055E6925194}" srcId="{8F2FFB2D-5D40-46B4-B0D8-6D5B3AAD01F2}" destId="{A660BCC8-0E7A-4986-8C39-D406538D91A4}" srcOrd="0" destOrd="0" parTransId="{0E88CB26-80F6-4963-82D2-288193DD4EB3}" sibTransId="{0B51367B-4C47-4612-83C7-88DB07ECE87E}"/>
    <dgm:cxn modelId="{77449EAC-1A43-4BB4-BF24-99A2A86BE332}" type="presOf" srcId="{03BCAA57-3ED1-4654-BBE1-7C00C98E3FDC}" destId="{4123E632-00E3-42F5-8E95-E87227C0C1D7}" srcOrd="0" destOrd="0" presId="urn:microsoft.com/office/officeart/2005/8/layout/vList5"/>
    <dgm:cxn modelId="{1B6DA192-A45A-45FE-82EB-ABBA84D1B8C1}" type="presOf" srcId="{A660BCC8-0E7A-4986-8C39-D406538D91A4}" destId="{8EC02266-7EA9-4F98-BA27-B1EAC4C96C72}" srcOrd="0" destOrd="0" presId="urn:microsoft.com/office/officeart/2005/8/layout/vList5"/>
    <dgm:cxn modelId="{D5C07F5D-DCE1-422F-9DF0-3A758763487E}" srcId="{8F2FFB2D-5D40-46B4-B0D8-6D5B3AAD01F2}" destId="{7C9C6D73-A0F6-4D9C-B3DD-096444BD2FFD}" srcOrd="1" destOrd="0" parTransId="{D018B170-4B05-4B14-86D6-0E8B9FF84BD5}" sibTransId="{9E63B202-387B-443E-B7F2-318C8F5A4D53}"/>
    <dgm:cxn modelId="{9ED66A02-D3FD-43EB-8ED0-9B385D115805}" srcId="{A23B3A39-1384-4FE1-9C0D-BC431B70E524}" destId="{CD630DAC-FDA2-4403-AAA0-69C721AA0BE6}" srcOrd="3" destOrd="0" parTransId="{4AB2F7DF-D318-4D74-8BC5-C792A7485CF2}" sibTransId="{D753F901-AA4F-4F18-B81C-D72E308B061D}"/>
    <dgm:cxn modelId="{888A84F8-2CCB-426E-B082-9492E1F3DEFF}" srcId="{A23B3A39-1384-4FE1-9C0D-BC431B70E524}" destId="{8F2FFB2D-5D40-46B4-B0D8-6D5B3AAD01F2}" srcOrd="0" destOrd="0" parTransId="{E3A10947-92AC-4F8D-862F-2BBB7038EF68}" sibTransId="{F83A2684-0D68-484E-8B27-3F2A6E26B1C6}"/>
    <dgm:cxn modelId="{48C5140A-A983-4BFE-B37B-A785DD21F398}" type="presOf" srcId="{B33B854E-F809-4391-B0CE-5A62BAC97F93}" destId="{01A20BAD-7916-4203-A5E5-060A113B6C5A}" srcOrd="0" destOrd="0" presId="urn:microsoft.com/office/officeart/2005/8/layout/vList5"/>
    <dgm:cxn modelId="{91679400-5D07-4F1A-8661-DC60E9D62F05}" type="presOf" srcId="{F198F9FD-B65D-48F3-9134-2DA97F7FC60F}" destId="{2C6E3A51-C235-4B62-9443-81743F0A1E20}" srcOrd="0" destOrd="0" presId="urn:microsoft.com/office/officeart/2005/8/layout/vList5"/>
    <dgm:cxn modelId="{80F8B0C8-6948-456A-9D15-51ABDF024F7B}" srcId="{A23B3A39-1384-4FE1-9C0D-BC431B70E524}" destId="{131AEC3B-85C6-4F31-A755-BD8544AA3AE8}" srcOrd="5" destOrd="0" parTransId="{72D52806-A7B8-4A95-B8EE-31FB25ED3A96}" sibTransId="{CF861DDE-74C5-450F-829A-DCF527FEDE19}"/>
    <dgm:cxn modelId="{9A31FDF2-54D3-4FEA-A8DB-296834DB15C6}" srcId="{A23B3A39-1384-4FE1-9C0D-BC431B70E524}" destId="{03BCAA57-3ED1-4654-BBE1-7C00C98E3FDC}" srcOrd="2" destOrd="0" parTransId="{9CC46E2F-5F96-4B9D-8C51-EF47E506F653}" sibTransId="{6CCA2876-95CC-49B1-87DE-322DB8FD806F}"/>
    <dgm:cxn modelId="{F40D44AF-E418-4707-AB86-B1C35C575BBF}" type="presOf" srcId="{E9692CDA-3838-4BC5-994B-7E3AEEEF650C}" destId="{8E3C3996-D48D-41D0-9537-DB03CEBEC35F}" srcOrd="0" destOrd="1" presId="urn:microsoft.com/office/officeart/2005/8/layout/vList5"/>
    <dgm:cxn modelId="{8D689917-EB8A-4D14-B6F8-2D9DE008AF99}" type="presOf" srcId="{A23B3A39-1384-4FE1-9C0D-BC431B70E524}" destId="{F8BC0416-4A3A-4D6B-852A-B2421611317D}" srcOrd="0" destOrd="0" presId="urn:microsoft.com/office/officeart/2005/8/layout/vList5"/>
    <dgm:cxn modelId="{2C81113F-E6BE-46E8-8346-41C4F31A365E}" type="presOf" srcId="{6C26F2DE-5275-4E71-9363-A2AF37A703A2}" destId="{203A5E80-5E4E-4550-8E79-4E97E3F4DF3A}" srcOrd="0" destOrd="0" presId="urn:microsoft.com/office/officeart/2005/8/layout/vList5"/>
    <dgm:cxn modelId="{FDBFA6EB-81EF-4387-AB5E-6534D948196C}" type="presOf" srcId="{7C9C6D73-A0F6-4D9C-B3DD-096444BD2FFD}" destId="{8EC02266-7EA9-4F98-BA27-B1EAC4C96C72}" srcOrd="0" destOrd="1" presId="urn:microsoft.com/office/officeart/2005/8/layout/vList5"/>
    <dgm:cxn modelId="{F889C4B4-5D2E-430F-BC0B-C48F673AC154}" srcId="{03BCAA57-3ED1-4654-BBE1-7C00C98E3FDC}" destId="{7C22DC0C-412A-4C3C-BCDA-D4CFA1C7203F}" srcOrd="0" destOrd="0" parTransId="{2EE6F705-150A-478A-902C-A5280FFC3E1D}" sibTransId="{B2CB612C-EA35-4E72-BADF-6CABD57C51B9}"/>
    <dgm:cxn modelId="{09409BC6-AB5B-4750-86A6-04CA32B0C797}" srcId="{03BCAA57-3ED1-4654-BBE1-7C00C98E3FDC}" destId="{E9692CDA-3838-4BC5-994B-7E3AEEEF650C}" srcOrd="1" destOrd="0" parTransId="{7CDD64EB-8F9B-4E52-9B10-0E9B14B9988C}" sibTransId="{D5CA611A-F720-4A12-9F55-A1CC0F1BBD70}"/>
    <dgm:cxn modelId="{42188867-C08E-42E8-AFE5-C3A09BE25101}" srcId="{6C26F2DE-5275-4E71-9363-A2AF37A703A2}" destId="{45FCE819-A539-4842-8B09-728D28DC91E6}" srcOrd="0" destOrd="0" parTransId="{7EEF028A-9DFA-41E9-803C-8D40A629C827}" sibTransId="{1672B7B6-1C09-480D-8A8E-89C7BDA32DDF}"/>
    <dgm:cxn modelId="{2B9B5339-6B77-4982-92E0-9D85804B4F45}" type="presOf" srcId="{1CF30335-A1C4-4FF7-A0A9-6692EB8A1536}" destId="{D3C7894D-691B-4A84-A668-5C8204BE6523}" srcOrd="0" destOrd="0" presId="urn:microsoft.com/office/officeart/2005/8/layout/vList5"/>
    <dgm:cxn modelId="{DE4BDAE6-BBAD-4EA7-9664-0755ED9DD9D2}" type="presOf" srcId="{131AEC3B-85C6-4F31-A755-BD8544AA3AE8}" destId="{A1C0BD5E-A833-49E1-AAED-BCEA75AF27A9}" srcOrd="0" destOrd="0" presId="urn:microsoft.com/office/officeart/2005/8/layout/vList5"/>
    <dgm:cxn modelId="{1FCC9FB6-6867-4F22-AD85-4A1F3BC05F6C}" srcId="{A23B3A39-1384-4FE1-9C0D-BC431B70E524}" destId="{B33B854E-F809-4391-B0CE-5A62BAC97F93}" srcOrd="1" destOrd="0" parTransId="{F8548CC9-E3D9-4926-A059-0359E03698AC}" sibTransId="{63571BEC-3C8B-4B20-8FB7-31DFFDEE8FAF}"/>
    <dgm:cxn modelId="{D22A39D3-C5A1-4BC3-B762-4E02BC7C323D}" srcId="{CD630DAC-FDA2-4403-AAA0-69C721AA0BE6}" destId="{91FEC288-DBF4-4AE9-9ECF-B5B2003CF28F}" srcOrd="0" destOrd="0" parTransId="{A6BFEAFF-9D62-4A41-BA1C-02BF601E878A}" sibTransId="{D1121E82-D323-467C-A3E1-49D85BEB7335}"/>
    <dgm:cxn modelId="{196AFCED-5647-4364-9B85-1A3C0DE6CDEF}" type="presOf" srcId="{91FEC288-DBF4-4AE9-9ECF-B5B2003CF28F}" destId="{A5AD3A0B-1A5E-40B6-ACB9-8A3658786663}" srcOrd="0" destOrd="0" presId="urn:microsoft.com/office/officeart/2005/8/layout/vList5"/>
    <dgm:cxn modelId="{330B7232-01C2-4C5D-8D07-1BA164E43953}" type="presOf" srcId="{CD630DAC-FDA2-4403-AAA0-69C721AA0BE6}" destId="{E12A0AC7-05E9-46D2-8982-F6BCFE7BAD51}" srcOrd="0" destOrd="0" presId="urn:microsoft.com/office/officeart/2005/8/layout/vList5"/>
    <dgm:cxn modelId="{1DB6E60F-C01C-4B48-93D1-A79D2B27A4B3}" type="presOf" srcId="{45FCE819-A539-4842-8B09-728D28DC91E6}" destId="{DED9BBEC-3241-4DA7-93A7-DC5CCBE1C446}" srcOrd="0" destOrd="0" presId="urn:microsoft.com/office/officeart/2005/8/layout/vList5"/>
    <dgm:cxn modelId="{77B7E5E7-7BBA-44A3-B643-AA70F27A1009}" srcId="{B33B854E-F809-4391-B0CE-5A62BAC97F93}" destId="{F198F9FD-B65D-48F3-9134-2DA97F7FC60F}" srcOrd="0" destOrd="0" parTransId="{5290FD00-BB1F-4552-BD2F-61694546BDCC}" sibTransId="{FB3101F8-0281-48AC-A278-69E6857A0E8C}"/>
    <dgm:cxn modelId="{A069AA81-EF22-4B6D-8270-11B0B313E10B}" srcId="{A23B3A39-1384-4FE1-9C0D-BC431B70E524}" destId="{6C26F2DE-5275-4E71-9363-A2AF37A703A2}" srcOrd="4" destOrd="0" parTransId="{4CED719F-AF4E-4127-96A5-2CA31B1C8969}" sibTransId="{F968F8A9-69B4-4E8E-A2EB-044E7A2F4B8B}"/>
    <dgm:cxn modelId="{962D8CC4-CEB1-4801-9742-856CE390F65F}" type="presOf" srcId="{7C22DC0C-412A-4C3C-BCDA-D4CFA1C7203F}" destId="{8E3C3996-D48D-41D0-9537-DB03CEBEC35F}" srcOrd="0" destOrd="0" presId="urn:microsoft.com/office/officeart/2005/8/layout/vList5"/>
    <dgm:cxn modelId="{12F23065-6E20-4776-902D-1A46D3D10762}" type="presParOf" srcId="{F8BC0416-4A3A-4D6B-852A-B2421611317D}" destId="{25926C5E-9F36-4B59-8DA5-9B797B56E9CF}" srcOrd="0" destOrd="0" presId="urn:microsoft.com/office/officeart/2005/8/layout/vList5"/>
    <dgm:cxn modelId="{FB1BF7BF-CEC9-4B6B-A09D-856498EF608D}" type="presParOf" srcId="{25926C5E-9F36-4B59-8DA5-9B797B56E9CF}" destId="{EDA23762-5C04-46FB-87A2-3C68D813D0EF}" srcOrd="0" destOrd="0" presId="urn:microsoft.com/office/officeart/2005/8/layout/vList5"/>
    <dgm:cxn modelId="{711A5A0C-4B1D-456E-8A1C-397E9AB60C9B}" type="presParOf" srcId="{25926C5E-9F36-4B59-8DA5-9B797B56E9CF}" destId="{8EC02266-7EA9-4F98-BA27-B1EAC4C96C72}" srcOrd="1" destOrd="0" presId="urn:microsoft.com/office/officeart/2005/8/layout/vList5"/>
    <dgm:cxn modelId="{B573BCCE-E649-477E-A847-34046C66FF9C}" type="presParOf" srcId="{F8BC0416-4A3A-4D6B-852A-B2421611317D}" destId="{9EE86766-EB80-4F4A-9B44-60BE42F5C983}" srcOrd="1" destOrd="0" presId="urn:microsoft.com/office/officeart/2005/8/layout/vList5"/>
    <dgm:cxn modelId="{FA66E40F-7A9A-4B26-A9E4-7B0153965E56}" type="presParOf" srcId="{F8BC0416-4A3A-4D6B-852A-B2421611317D}" destId="{E20FBEC8-69E0-4F15-B91C-443B6405A194}" srcOrd="2" destOrd="0" presId="urn:microsoft.com/office/officeart/2005/8/layout/vList5"/>
    <dgm:cxn modelId="{88C8685E-6660-4948-A6BB-9CC2CF396763}" type="presParOf" srcId="{E20FBEC8-69E0-4F15-B91C-443B6405A194}" destId="{01A20BAD-7916-4203-A5E5-060A113B6C5A}" srcOrd="0" destOrd="0" presId="urn:microsoft.com/office/officeart/2005/8/layout/vList5"/>
    <dgm:cxn modelId="{7E17139C-8DEE-4B4A-B865-FAEAAAE9CD84}" type="presParOf" srcId="{E20FBEC8-69E0-4F15-B91C-443B6405A194}" destId="{2C6E3A51-C235-4B62-9443-81743F0A1E20}" srcOrd="1" destOrd="0" presId="urn:microsoft.com/office/officeart/2005/8/layout/vList5"/>
    <dgm:cxn modelId="{BE4753CC-CEE7-4784-A60A-B5C1BEA57242}" type="presParOf" srcId="{F8BC0416-4A3A-4D6B-852A-B2421611317D}" destId="{C353A13A-324F-4E0B-8AF5-1A432E50F215}" srcOrd="3" destOrd="0" presId="urn:microsoft.com/office/officeart/2005/8/layout/vList5"/>
    <dgm:cxn modelId="{0C2517F0-739E-4DAE-A57F-A72B58FC2602}" type="presParOf" srcId="{F8BC0416-4A3A-4D6B-852A-B2421611317D}" destId="{B55525D5-D15F-4417-B707-25A207A5430C}" srcOrd="4" destOrd="0" presId="urn:microsoft.com/office/officeart/2005/8/layout/vList5"/>
    <dgm:cxn modelId="{8930BD63-72AC-47BC-96E0-62FE16ADCF4E}" type="presParOf" srcId="{B55525D5-D15F-4417-B707-25A207A5430C}" destId="{4123E632-00E3-42F5-8E95-E87227C0C1D7}" srcOrd="0" destOrd="0" presId="urn:microsoft.com/office/officeart/2005/8/layout/vList5"/>
    <dgm:cxn modelId="{8716EC01-C791-4C1D-95B1-DD0AF3AA750C}" type="presParOf" srcId="{B55525D5-D15F-4417-B707-25A207A5430C}" destId="{8E3C3996-D48D-41D0-9537-DB03CEBEC35F}" srcOrd="1" destOrd="0" presId="urn:microsoft.com/office/officeart/2005/8/layout/vList5"/>
    <dgm:cxn modelId="{AEFEC99E-8D63-487B-85D2-4B8201443251}" type="presParOf" srcId="{F8BC0416-4A3A-4D6B-852A-B2421611317D}" destId="{1A5FA501-1D24-4DF8-8493-A66D954B074F}" srcOrd="5" destOrd="0" presId="urn:microsoft.com/office/officeart/2005/8/layout/vList5"/>
    <dgm:cxn modelId="{1317003E-63DD-4F66-BB74-16A57D2F7BCA}" type="presParOf" srcId="{F8BC0416-4A3A-4D6B-852A-B2421611317D}" destId="{7B49380E-33AD-497E-AF54-7E07271108C9}" srcOrd="6" destOrd="0" presId="urn:microsoft.com/office/officeart/2005/8/layout/vList5"/>
    <dgm:cxn modelId="{7E4A2263-D5C3-41C1-90C0-D51DFB647B7E}" type="presParOf" srcId="{7B49380E-33AD-497E-AF54-7E07271108C9}" destId="{E12A0AC7-05E9-46D2-8982-F6BCFE7BAD51}" srcOrd="0" destOrd="0" presId="urn:microsoft.com/office/officeart/2005/8/layout/vList5"/>
    <dgm:cxn modelId="{C2A88C56-00CE-4192-A34B-EAC1A1968728}" type="presParOf" srcId="{7B49380E-33AD-497E-AF54-7E07271108C9}" destId="{A5AD3A0B-1A5E-40B6-ACB9-8A3658786663}" srcOrd="1" destOrd="0" presId="urn:microsoft.com/office/officeart/2005/8/layout/vList5"/>
    <dgm:cxn modelId="{8E207923-D6DF-4E93-BF2A-080762985EB3}" type="presParOf" srcId="{F8BC0416-4A3A-4D6B-852A-B2421611317D}" destId="{6A574815-9540-4940-845F-BF2B21AD0561}" srcOrd="7" destOrd="0" presId="urn:microsoft.com/office/officeart/2005/8/layout/vList5"/>
    <dgm:cxn modelId="{809E7242-A73C-4A1A-8525-E4A339BD013C}" type="presParOf" srcId="{F8BC0416-4A3A-4D6B-852A-B2421611317D}" destId="{CA5F163C-AE32-45CB-B690-34D397E65B23}" srcOrd="8" destOrd="0" presId="urn:microsoft.com/office/officeart/2005/8/layout/vList5"/>
    <dgm:cxn modelId="{57CF355E-39CF-46A1-AC40-3AC69E75A7BB}" type="presParOf" srcId="{CA5F163C-AE32-45CB-B690-34D397E65B23}" destId="{203A5E80-5E4E-4550-8E79-4E97E3F4DF3A}" srcOrd="0" destOrd="0" presId="urn:microsoft.com/office/officeart/2005/8/layout/vList5"/>
    <dgm:cxn modelId="{DC85A083-394E-4170-8911-B4F60F703166}" type="presParOf" srcId="{CA5F163C-AE32-45CB-B690-34D397E65B23}" destId="{DED9BBEC-3241-4DA7-93A7-DC5CCBE1C446}" srcOrd="1" destOrd="0" presId="urn:microsoft.com/office/officeart/2005/8/layout/vList5"/>
    <dgm:cxn modelId="{FB341A2D-9824-483D-9B87-4B7A89344C4B}" type="presParOf" srcId="{F8BC0416-4A3A-4D6B-852A-B2421611317D}" destId="{EF6BA6C5-E042-4AC0-9AF6-BB6DA8747278}" srcOrd="9" destOrd="0" presId="urn:microsoft.com/office/officeart/2005/8/layout/vList5"/>
    <dgm:cxn modelId="{4A30197F-0FE8-4DCE-BDF9-24D7964DC0E3}" type="presParOf" srcId="{F8BC0416-4A3A-4D6B-852A-B2421611317D}" destId="{F70366BC-058B-4D92-A24D-464468CC8B4F}" srcOrd="10" destOrd="0" presId="urn:microsoft.com/office/officeart/2005/8/layout/vList5"/>
    <dgm:cxn modelId="{C3B5FE8E-197E-4A77-B105-FB7DA6DC0BDF}" type="presParOf" srcId="{F70366BC-058B-4D92-A24D-464468CC8B4F}" destId="{A1C0BD5E-A833-49E1-AAED-BCEA75AF27A9}" srcOrd="0" destOrd="0" presId="urn:microsoft.com/office/officeart/2005/8/layout/vList5"/>
    <dgm:cxn modelId="{D8092EC2-740C-4D1B-83D8-E3B8A39BB3DF}" type="presParOf" srcId="{F70366BC-058B-4D92-A24D-464468CC8B4F}" destId="{D3C7894D-691B-4A84-A668-5C8204BE65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754C1-1F6C-43A5-9CB7-8079725693F3}">
      <dsp:nvSpPr>
        <dsp:cNvPr id="0" name=""/>
        <dsp:cNvSpPr/>
      </dsp:nvSpPr>
      <dsp:spPr>
        <a:xfrm rot="5400000">
          <a:off x="6097448" y="-2338400"/>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is initialized with pre-trained word embeddings that have been trained on a large corpus of text data, such as </a:t>
          </a:r>
          <a:r>
            <a:rPr lang="en-US" sz="1400" b="0" i="0" kern="1200" dirty="0" err="1" smtClean="0"/>
            <a:t>GloVe</a:t>
          </a:r>
          <a:r>
            <a:rPr lang="en-US" sz="1400" b="0" i="0" kern="1200" dirty="0" smtClean="0"/>
            <a:t> or </a:t>
          </a:r>
          <a:r>
            <a:rPr lang="en-US" sz="1400" b="0" i="0" kern="1200" dirty="0" err="1" smtClean="0"/>
            <a:t>FastText</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These embeddings represent the meanings of words in a high-dimensional vector space, which allows the model to capture semantic relationships between words.</a:t>
          </a:r>
          <a:endParaRPr lang="en-US" sz="1400" kern="1200" dirty="0"/>
        </a:p>
      </dsp:txBody>
      <dsp:txXfrm rot="-5400000">
        <a:off x="3586987" y="238253"/>
        <a:ext cx="6310673" cy="1223558"/>
      </dsp:txXfrm>
    </dsp:sp>
    <dsp:sp modelId="{25894F51-D457-40A5-8D70-A28925911AFB}">
      <dsp:nvSpPr>
        <dsp:cNvPr id="0" name=""/>
        <dsp:cNvSpPr/>
      </dsp:nvSpPr>
      <dsp:spPr>
        <a:xfrm>
          <a:off x="0" y="2568"/>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Pre-train</a:t>
          </a:r>
          <a:endParaRPr lang="en-US" sz="6400" kern="1200" dirty="0"/>
        </a:p>
      </dsp:txBody>
      <dsp:txXfrm>
        <a:off x="82740" y="85308"/>
        <a:ext cx="3421507" cy="1529448"/>
      </dsp:txXfrm>
    </dsp:sp>
    <dsp:sp modelId="{493DBCE3-007E-4931-A861-7DF1668278D1}">
      <dsp:nvSpPr>
        <dsp:cNvPr id="0" name=""/>
        <dsp:cNvSpPr/>
      </dsp:nvSpPr>
      <dsp:spPr>
        <a:xfrm rot="5400000">
          <a:off x="6097448" y="-558725"/>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is trained on a labeled dataset of text data, such as news articles or scientific papers</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This training process involves using a combination of supervised and unsupervised learning techniques to learn how to recognize these entities in new text data.</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During training, the model updates its internal parameters to improve its ability to recognize named entities based on the patterns it learns from the labeled dataset</a:t>
          </a:r>
          <a:endParaRPr lang="en-US" sz="1400" kern="1200" dirty="0"/>
        </a:p>
      </dsp:txBody>
      <dsp:txXfrm rot="-5400000">
        <a:off x="3586987" y="2017928"/>
        <a:ext cx="6310673" cy="1223558"/>
      </dsp:txXfrm>
    </dsp:sp>
    <dsp:sp modelId="{28F14F93-8338-49A3-A74B-9E2F659F33AE}">
      <dsp:nvSpPr>
        <dsp:cNvPr id="0" name=""/>
        <dsp:cNvSpPr/>
      </dsp:nvSpPr>
      <dsp:spPr>
        <a:xfrm>
          <a:off x="0" y="1782242"/>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Train</a:t>
          </a:r>
          <a:endParaRPr lang="en-US" sz="6400" kern="1200" dirty="0"/>
        </a:p>
      </dsp:txBody>
      <dsp:txXfrm>
        <a:off x="82740" y="1864982"/>
        <a:ext cx="3421507" cy="1529448"/>
      </dsp:txXfrm>
    </dsp:sp>
    <dsp:sp modelId="{6025A077-DE59-400A-A5F7-4C35AE2DC0C5}">
      <dsp:nvSpPr>
        <dsp:cNvPr id="0" name=""/>
        <dsp:cNvSpPr/>
      </dsp:nvSpPr>
      <dsp:spPr>
        <a:xfrm rot="5400000">
          <a:off x="6097448" y="1220948"/>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can be fine-tuned on a smaller, more specific dataset to further improve its accuracy for a particular domain or application</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The process of fine-tuning involves updating the model's internal parameters using a smaller labeled dataset of text data that is specific to the target domain</a:t>
          </a:r>
          <a:endParaRPr lang="en-US" sz="1400" kern="1200" dirty="0"/>
        </a:p>
      </dsp:txBody>
      <dsp:txXfrm rot="-5400000">
        <a:off x="3586987" y="3797601"/>
        <a:ext cx="6310673" cy="1223558"/>
      </dsp:txXfrm>
    </dsp:sp>
    <dsp:sp modelId="{134450AA-4C8A-469D-94FC-EE66786DC098}">
      <dsp:nvSpPr>
        <dsp:cNvPr id="0" name=""/>
        <dsp:cNvSpPr/>
      </dsp:nvSpPr>
      <dsp:spPr>
        <a:xfrm>
          <a:off x="0" y="3561917"/>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Fine-tune</a:t>
          </a:r>
          <a:endParaRPr lang="en-US" sz="6400" kern="1200" dirty="0"/>
        </a:p>
      </dsp:txBody>
      <dsp:txXfrm>
        <a:off x="82740" y="3644657"/>
        <a:ext cx="3421507" cy="1529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7AD14-2D34-47D5-8744-9EC43B03B5F1}">
      <dsp:nvSpPr>
        <dsp:cNvPr id="0" name=""/>
        <dsp:cNvSpPr/>
      </dsp:nvSpPr>
      <dsp:spPr>
        <a:xfrm>
          <a:off x="2820120" y="37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Initialize model with frequent class as target variable</a:t>
          </a:r>
          <a:endParaRPr lang="en-US" sz="2000" kern="1200" dirty="0"/>
        </a:p>
      </dsp:txBody>
      <dsp:txXfrm>
        <a:off x="2846073" y="29742"/>
        <a:ext cx="3492493" cy="834193"/>
      </dsp:txXfrm>
    </dsp:sp>
    <dsp:sp modelId="{FD86B5D0-3B13-4581-B738-D1AF41FA2DEB}">
      <dsp:nvSpPr>
        <dsp:cNvPr id="0" name=""/>
        <dsp:cNvSpPr/>
      </dsp:nvSpPr>
      <dsp:spPr>
        <a:xfrm rot="5400000">
          <a:off x="4426176" y="912042"/>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945270"/>
        <a:ext cx="239246" cy="232601"/>
      </dsp:txXfrm>
    </dsp:sp>
    <dsp:sp modelId="{50FAC0DD-A97D-4AFE-A3FE-6336165F7D75}">
      <dsp:nvSpPr>
        <dsp:cNvPr id="0" name=""/>
        <dsp:cNvSpPr/>
      </dsp:nvSpPr>
      <dsp:spPr>
        <a:xfrm>
          <a:off x="2820120" y="133293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Calculate Negative gradient of loss function</a:t>
          </a:r>
          <a:endParaRPr lang="en-US" sz="2000" kern="1200" dirty="0"/>
        </a:p>
      </dsp:txBody>
      <dsp:txXfrm>
        <a:off x="2846073" y="1358892"/>
        <a:ext cx="3492493" cy="834193"/>
      </dsp:txXfrm>
    </dsp:sp>
    <dsp:sp modelId="{9AEA580B-908B-492A-8C4C-FBE92B4244FF}">
      <dsp:nvSpPr>
        <dsp:cNvPr id="0" name=""/>
        <dsp:cNvSpPr/>
      </dsp:nvSpPr>
      <dsp:spPr>
        <a:xfrm rot="5400000">
          <a:off x="4426176" y="2241192"/>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2274420"/>
        <a:ext cx="239246" cy="232601"/>
      </dsp:txXfrm>
    </dsp:sp>
    <dsp:sp modelId="{D0E70199-2B72-45CD-8F8A-4092BA346A80}">
      <dsp:nvSpPr>
        <dsp:cNvPr id="0" name=""/>
        <dsp:cNvSpPr/>
      </dsp:nvSpPr>
      <dsp:spPr>
        <a:xfrm>
          <a:off x="2820120" y="26620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Train decision tree to fit the residuals with X and </a:t>
          </a:r>
          <a:r>
            <a:rPr lang="en-US" sz="2000" kern="1200" dirty="0" err="1" smtClean="0"/>
            <a:t>preds</a:t>
          </a:r>
          <a:r>
            <a:rPr lang="en-US" sz="2000" kern="1200" dirty="0" smtClean="0"/>
            <a:t> as input</a:t>
          </a:r>
          <a:endParaRPr lang="en-US" sz="2000" kern="1200" dirty="0"/>
        </a:p>
      </dsp:txBody>
      <dsp:txXfrm>
        <a:off x="2846073" y="2688042"/>
        <a:ext cx="3492493" cy="834193"/>
      </dsp:txXfrm>
    </dsp:sp>
    <dsp:sp modelId="{166F1274-573F-45D4-9AE5-3F9073E6C170}">
      <dsp:nvSpPr>
        <dsp:cNvPr id="0" name=""/>
        <dsp:cNvSpPr/>
      </dsp:nvSpPr>
      <dsp:spPr>
        <a:xfrm rot="5400000">
          <a:off x="4426176" y="3570341"/>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3603569"/>
        <a:ext cx="239246" cy="232601"/>
      </dsp:txXfrm>
    </dsp:sp>
    <dsp:sp modelId="{3CAB99B7-327E-42DE-96E9-F7677911DCCC}">
      <dsp:nvSpPr>
        <dsp:cNvPr id="0" name=""/>
        <dsp:cNvSpPr/>
      </dsp:nvSpPr>
      <dsp:spPr>
        <a:xfrm>
          <a:off x="2820120" y="399123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 model with new tree with gamma parameter</a:t>
          </a:r>
          <a:endParaRPr lang="en-US" sz="2000" kern="1200" dirty="0"/>
        </a:p>
      </dsp:txBody>
      <dsp:txXfrm>
        <a:off x="2846073" y="4017192"/>
        <a:ext cx="3492493" cy="834193"/>
      </dsp:txXfrm>
    </dsp:sp>
    <dsp:sp modelId="{48402B6C-E76D-458E-881A-BEFF37FCA634}">
      <dsp:nvSpPr>
        <dsp:cNvPr id="0" name=""/>
        <dsp:cNvSpPr/>
      </dsp:nvSpPr>
      <dsp:spPr>
        <a:xfrm rot="5400000">
          <a:off x="4426176" y="4899491"/>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4932719"/>
        <a:ext cx="239246" cy="232601"/>
      </dsp:txXfrm>
    </dsp:sp>
    <dsp:sp modelId="{D630C1FD-81CF-4D08-92B6-0B5E92C7832D}">
      <dsp:nvSpPr>
        <dsp:cNvPr id="0" name=""/>
        <dsp:cNvSpPr/>
      </dsp:nvSpPr>
      <dsp:spPr>
        <a:xfrm>
          <a:off x="2820120" y="53203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Output model </a:t>
          </a:r>
          <a:endParaRPr lang="en-US" sz="2000" kern="1200" dirty="0"/>
        </a:p>
      </dsp:txBody>
      <dsp:txXfrm>
        <a:off x="2846073" y="5346342"/>
        <a:ext cx="3492493" cy="834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6D8C-0ED5-451A-B09B-B0A1271F66A8}">
      <dsp:nvSpPr>
        <dsp:cNvPr id="0" name=""/>
        <dsp:cNvSpPr/>
      </dsp:nvSpPr>
      <dsp:spPr>
        <a:xfrm>
          <a:off x="0" y="223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SVM identifies the hyperplane that best separates the data points into different classes</a:t>
          </a:r>
          <a:endParaRPr lang="en-US" sz="2000" kern="1200" dirty="0">
            <a:latin typeface="Times New Roman" panose="02020603050405020304" pitchFamily="18" charset="0"/>
            <a:cs typeface="Times New Roman" panose="02020603050405020304" pitchFamily="18" charset="0"/>
          </a:endParaRPr>
        </a:p>
      </dsp:txBody>
      <dsp:txXfrm>
        <a:off x="53002" y="75382"/>
        <a:ext cx="9083716" cy="979756"/>
      </dsp:txXfrm>
    </dsp:sp>
    <dsp:sp modelId="{40446FFA-3C8A-4580-94D9-711F869D7803}">
      <dsp:nvSpPr>
        <dsp:cNvPr id="0" name=""/>
        <dsp:cNvSpPr/>
      </dsp:nvSpPr>
      <dsp:spPr>
        <a:xfrm>
          <a:off x="0" y="12751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hyperplane is defined as the decision boundary between the classes, with the maximum margin between the closest data points from each class</a:t>
          </a:r>
          <a:endParaRPr lang="en-US" sz="2000" kern="1200" dirty="0">
            <a:latin typeface="Times New Roman" panose="02020603050405020304" pitchFamily="18" charset="0"/>
            <a:cs typeface="Times New Roman" panose="02020603050405020304" pitchFamily="18" charset="0"/>
          </a:endParaRPr>
        </a:p>
      </dsp:txBody>
      <dsp:txXfrm>
        <a:off x="53002" y="1328182"/>
        <a:ext cx="9083716" cy="979756"/>
      </dsp:txXfrm>
    </dsp:sp>
    <dsp:sp modelId="{6C14EC16-676A-40EF-9B9C-A62FDD74D733}">
      <dsp:nvSpPr>
        <dsp:cNvPr id="0" name=""/>
        <dsp:cNvSpPr/>
      </dsp:nvSpPr>
      <dsp:spPr>
        <a:xfrm>
          <a:off x="0" y="25279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SVM maps the input data into a high-dimensional feature space, where it becomes easier to separate the classes by a hyperplane</a:t>
          </a:r>
          <a:endParaRPr lang="en-US" sz="2000" kern="1200" dirty="0">
            <a:latin typeface="Times New Roman" panose="02020603050405020304" pitchFamily="18" charset="0"/>
            <a:cs typeface="Times New Roman" panose="02020603050405020304" pitchFamily="18" charset="0"/>
          </a:endParaRPr>
        </a:p>
      </dsp:txBody>
      <dsp:txXfrm>
        <a:off x="53002" y="2580982"/>
        <a:ext cx="9083716" cy="979756"/>
      </dsp:txXfrm>
    </dsp:sp>
    <dsp:sp modelId="{F36DFB6B-027A-4EC2-8FC2-9B4300AD019C}">
      <dsp:nvSpPr>
        <dsp:cNvPr id="0" name=""/>
        <dsp:cNvSpPr/>
      </dsp:nvSpPr>
      <dsp:spPr>
        <a:xfrm>
          <a:off x="0" y="37807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hyperplane is determined by finding the optimal separating boundary, which is the one that minimizes the classification error and maximizes the margin between the two classes.</a:t>
          </a:r>
          <a:endParaRPr lang="en-US" sz="2000" kern="1200" dirty="0">
            <a:latin typeface="Times New Roman" panose="02020603050405020304" pitchFamily="18" charset="0"/>
            <a:cs typeface="Times New Roman" panose="02020603050405020304" pitchFamily="18" charset="0"/>
          </a:endParaRPr>
        </a:p>
      </dsp:txBody>
      <dsp:txXfrm>
        <a:off x="53002" y="3833782"/>
        <a:ext cx="9083716" cy="979756"/>
      </dsp:txXfrm>
    </dsp:sp>
    <dsp:sp modelId="{7F47DEC6-5713-4E47-A195-53F755E9DF5B}">
      <dsp:nvSpPr>
        <dsp:cNvPr id="0" name=""/>
        <dsp:cNvSpPr/>
      </dsp:nvSpPr>
      <dsp:spPr>
        <a:xfrm>
          <a:off x="0" y="50335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optimal hyperplane is found by solving an optimization problem that involves maximizing the margin subject to the constraint that all data points are correctly classified.</a:t>
          </a:r>
          <a:endParaRPr lang="en-US" sz="2000" kern="1200" dirty="0">
            <a:latin typeface="Times New Roman" panose="02020603050405020304" pitchFamily="18" charset="0"/>
            <a:cs typeface="Times New Roman" panose="02020603050405020304" pitchFamily="18" charset="0"/>
          </a:endParaRPr>
        </a:p>
      </dsp:txBody>
      <dsp:txXfrm>
        <a:off x="53002" y="5086582"/>
        <a:ext cx="9083716"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4E0BF-86EF-4C39-9DD5-9CAAC9E7A5A0}">
      <dsp:nvSpPr>
        <dsp:cNvPr id="0" name=""/>
        <dsp:cNvSpPr/>
      </dsp:nvSpPr>
      <dsp:spPr>
        <a:xfrm>
          <a:off x="1257250" y="2647"/>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1</a:t>
          </a:r>
          <a:endParaRPr lang="en-US" sz="6500" kern="1200" dirty="0"/>
        </a:p>
      </dsp:txBody>
      <dsp:txXfrm>
        <a:off x="1257250" y="2647"/>
        <a:ext cx="787500" cy="1157449"/>
      </dsp:txXfrm>
    </dsp:sp>
    <dsp:sp modelId="{1AEA2E79-0379-4D5B-AB69-766AA438301A}">
      <dsp:nvSpPr>
        <dsp:cNvPr id="0" name=""/>
        <dsp:cNvSpPr/>
      </dsp:nvSpPr>
      <dsp:spPr>
        <a:xfrm>
          <a:off x="1257250" y="1217969"/>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2</a:t>
          </a:r>
          <a:endParaRPr lang="en-US" sz="6500" kern="1200" dirty="0"/>
        </a:p>
      </dsp:txBody>
      <dsp:txXfrm>
        <a:off x="1257250" y="1217969"/>
        <a:ext cx="787500" cy="1157449"/>
      </dsp:txXfrm>
    </dsp:sp>
    <dsp:sp modelId="{FDD3DE11-96ED-4659-9492-B194550F3AC5}">
      <dsp:nvSpPr>
        <dsp:cNvPr id="0" name=""/>
        <dsp:cNvSpPr/>
      </dsp:nvSpPr>
      <dsp:spPr>
        <a:xfrm>
          <a:off x="1257250" y="2433292"/>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3</a:t>
          </a:r>
          <a:endParaRPr lang="en-US" sz="6500" kern="1200" dirty="0"/>
        </a:p>
      </dsp:txBody>
      <dsp:txXfrm>
        <a:off x="1257250" y="2433292"/>
        <a:ext cx="787500" cy="1157449"/>
      </dsp:txXfrm>
    </dsp:sp>
    <dsp:sp modelId="{81DCE234-741C-411A-8B82-D326EDBB7BB3}">
      <dsp:nvSpPr>
        <dsp:cNvPr id="0" name=""/>
        <dsp:cNvSpPr/>
      </dsp:nvSpPr>
      <dsp:spPr>
        <a:xfrm>
          <a:off x="1257250" y="3648614"/>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4</a:t>
          </a:r>
          <a:endParaRPr lang="en-US" sz="6500" kern="1200" dirty="0"/>
        </a:p>
      </dsp:txBody>
      <dsp:txXfrm>
        <a:off x="1257250" y="3648614"/>
        <a:ext cx="787500" cy="1157449"/>
      </dsp:txXfrm>
    </dsp:sp>
    <dsp:sp modelId="{9E22CE6F-01BB-47F2-A158-387F9915BE1C}">
      <dsp:nvSpPr>
        <dsp:cNvPr id="0" name=""/>
        <dsp:cNvSpPr/>
      </dsp:nvSpPr>
      <dsp:spPr>
        <a:xfrm>
          <a:off x="1257250" y="4863936"/>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5</a:t>
          </a:r>
          <a:endParaRPr lang="en-US" sz="6500" kern="1200" dirty="0"/>
        </a:p>
      </dsp:txBody>
      <dsp:txXfrm>
        <a:off x="1257250" y="4863936"/>
        <a:ext cx="787500" cy="11574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02266-7EA9-4F98-BA27-B1EAC4C96C72}">
      <dsp:nvSpPr>
        <dsp:cNvPr id="0" name=""/>
        <dsp:cNvSpPr/>
      </dsp:nvSpPr>
      <dsp:spPr>
        <a:xfrm rot="5400000">
          <a:off x="5705266" y="-4187721"/>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skip-gram model takes a large corpus of text as input and creates a vocabulary from it.</a:t>
          </a:r>
          <a:endParaRPr lang="en-US" sz="1700" kern="1200" dirty="0">
            <a:latin typeface="Arial" panose="020B0604020202020204" pitchFamily="34" charset="0"/>
            <a:cs typeface="Arial" panose="020B0604020202020204" pitchFamily="34" charset="0"/>
          </a:endParaRPr>
        </a:p>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Each word in the vocabulary is represented as a one-hot vector</a:t>
          </a:r>
          <a:endParaRPr lang="en-US" sz="1700" kern="1200" dirty="0">
            <a:latin typeface="Arial" panose="020B0604020202020204" pitchFamily="34" charset="0"/>
            <a:cs typeface="Arial" panose="020B0604020202020204" pitchFamily="34" charset="0"/>
          </a:endParaRPr>
        </a:p>
      </dsp:txBody>
      <dsp:txXfrm rot="-5400000">
        <a:off x="1429405" y="121980"/>
        <a:ext cx="9211090" cy="625528"/>
      </dsp:txXfrm>
    </dsp:sp>
    <dsp:sp modelId="{EDA23762-5C04-46FB-87A2-3C68D813D0EF}">
      <dsp:nvSpPr>
        <dsp:cNvPr id="0" name=""/>
        <dsp:cNvSpPr/>
      </dsp:nvSpPr>
      <dsp:spPr>
        <a:xfrm>
          <a:off x="5324" y="1488"/>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Input data</a:t>
          </a:r>
          <a:endParaRPr lang="en-US" sz="1600" kern="1200" dirty="0">
            <a:latin typeface="Arial" panose="020B0604020202020204" pitchFamily="34" charset="0"/>
            <a:cs typeface="Arial" panose="020B0604020202020204" pitchFamily="34" charset="0"/>
          </a:endParaRPr>
        </a:p>
      </dsp:txBody>
      <dsp:txXfrm>
        <a:off x="47624" y="43788"/>
        <a:ext cx="1339480" cy="781910"/>
      </dsp:txXfrm>
    </dsp:sp>
    <dsp:sp modelId="{2C6E3A51-C235-4B62-9443-81743F0A1E20}">
      <dsp:nvSpPr>
        <dsp:cNvPr id="0" name=""/>
        <dsp:cNvSpPr/>
      </dsp:nvSpPr>
      <dsp:spPr>
        <a:xfrm rot="5400000">
          <a:off x="5705266" y="-3277885"/>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skip-gram model creates word embeddings by mapping each one-hot vector to a lower-dimensional vector of real numbers. This is done using a neural network with a hidden layer.</a:t>
          </a:r>
          <a:endParaRPr lang="en-US" sz="1700" kern="1200" dirty="0">
            <a:latin typeface="Arial" panose="020B0604020202020204" pitchFamily="34" charset="0"/>
            <a:cs typeface="Arial" panose="020B0604020202020204" pitchFamily="34" charset="0"/>
          </a:endParaRPr>
        </a:p>
      </dsp:txBody>
      <dsp:txXfrm rot="-5400000">
        <a:off x="1429405" y="1031816"/>
        <a:ext cx="9211090" cy="625528"/>
      </dsp:txXfrm>
    </dsp:sp>
    <dsp:sp modelId="{01A20BAD-7916-4203-A5E5-060A113B6C5A}">
      <dsp:nvSpPr>
        <dsp:cNvPr id="0" name=""/>
        <dsp:cNvSpPr/>
      </dsp:nvSpPr>
      <dsp:spPr>
        <a:xfrm>
          <a:off x="5324" y="911324"/>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dirty="0" smtClean="0">
              <a:latin typeface="Arial" panose="020B0604020202020204" pitchFamily="34" charset="0"/>
              <a:cs typeface="Arial" panose="020B0604020202020204" pitchFamily="34" charset="0"/>
            </a:rPr>
            <a:t>Word embeddings</a:t>
          </a:r>
          <a:endParaRPr lang="en-US" sz="1600" kern="1200" dirty="0">
            <a:latin typeface="Arial" panose="020B0604020202020204" pitchFamily="34" charset="0"/>
            <a:cs typeface="Arial" panose="020B0604020202020204" pitchFamily="34" charset="0"/>
          </a:endParaRPr>
        </a:p>
      </dsp:txBody>
      <dsp:txXfrm>
        <a:off x="47624" y="953624"/>
        <a:ext cx="1339480" cy="781910"/>
      </dsp:txXfrm>
    </dsp:sp>
    <dsp:sp modelId="{8E3C3996-D48D-41D0-9537-DB03CEBEC35F}">
      <dsp:nvSpPr>
        <dsp:cNvPr id="0" name=""/>
        <dsp:cNvSpPr/>
      </dsp:nvSpPr>
      <dsp:spPr>
        <a:xfrm rot="5400000">
          <a:off x="5705266" y="-2368049"/>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skip-gram model is trained to predict the context words that surround a given target word</a:t>
          </a:r>
          <a:endParaRPr lang="en-US" sz="1700" kern="1200" dirty="0">
            <a:latin typeface="Arial" panose="020B0604020202020204" pitchFamily="34" charset="0"/>
            <a:cs typeface="Arial" panose="020B0604020202020204" pitchFamily="34" charset="0"/>
          </a:endParaRPr>
        </a:p>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context words are determined by a sliding window of fixed size that moves over the text.</a:t>
          </a:r>
          <a:endParaRPr lang="en-US" sz="1700" kern="1200" dirty="0">
            <a:latin typeface="Arial" panose="020B0604020202020204" pitchFamily="34" charset="0"/>
            <a:cs typeface="Arial" panose="020B0604020202020204" pitchFamily="34" charset="0"/>
          </a:endParaRPr>
        </a:p>
      </dsp:txBody>
      <dsp:txXfrm rot="-5400000">
        <a:off x="1429405" y="1941652"/>
        <a:ext cx="9211090" cy="625528"/>
      </dsp:txXfrm>
    </dsp:sp>
    <dsp:sp modelId="{4123E632-00E3-42F5-8E95-E87227C0C1D7}">
      <dsp:nvSpPr>
        <dsp:cNvPr id="0" name=""/>
        <dsp:cNvSpPr/>
      </dsp:nvSpPr>
      <dsp:spPr>
        <a:xfrm>
          <a:off x="5324" y="1821160"/>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dirty="0" smtClean="0">
              <a:latin typeface="Arial" panose="020B0604020202020204" pitchFamily="34" charset="0"/>
              <a:cs typeface="Arial" panose="020B0604020202020204" pitchFamily="34" charset="0"/>
            </a:rPr>
            <a:t>Training</a:t>
          </a:r>
          <a:endParaRPr lang="en-US" sz="1600" kern="1200" dirty="0">
            <a:latin typeface="Arial" panose="020B0604020202020204" pitchFamily="34" charset="0"/>
            <a:cs typeface="Arial" panose="020B0604020202020204" pitchFamily="34" charset="0"/>
          </a:endParaRPr>
        </a:p>
      </dsp:txBody>
      <dsp:txXfrm>
        <a:off x="47624" y="1863460"/>
        <a:ext cx="1339480" cy="781910"/>
      </dsp:txXfrm>
    </dsp:sp>
    <dsp:sp modelId="{A5AD3A0B-1A5E-40B6-ACB9-8A3658786663}">
      <dsp:nvSpPr>
        <dsp:cNvPr id="0" name=""/>
        <dsp:cNvSpPr/>
      </dsp:nvSpPr>
      <dsp:spPr>
        <a:xfrm rot="5400000">
          <a:off x="5705266" y="-1458213"/>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output layer of the skip-gram model is a softmax function that computes the probability of each word in the vocabulary being a context word given the target word.</a:t>
          </a:r>
          <a:endParaRPr lang="en-US" sz="1700" kern="1200" dirty="0">
            <a:latin typeface="Arial" panose="020B0604020202020204" pitchFamily="34" charset="0"/>
            <a:cs typeface="Arial" panose="020B0604020202020204" pitchFamily="34" charset="0"/>
          </a:endParaRPr>
        </a:p>
      </dsp:txBody>
      <dsp:txXfrm rot="-5400000">
        <a:off x="1429405" y="2851488"/>
        <a:ext cx="9211090" cy="625528"/>
      </dsp:txXfrm>
    </dsp:sp>
    <dsp:sp modelId="{E12A0AC7-05E9-46D2-8982-F6BCFE7BAD51}">
      <dsp:nvSpPr>
        <dsp:cNvPr id="0" name=""/>
        <dsp:cNvSpPr/>
      </dsp:nvSpPr>
      <dsp:spPr>
        <a:xfrm>
          <a:off x="5324" y="2730996"/>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Output Layer</a:t>
          </a:r>
          <a:endParaRPr lang="en-US" sz="1600" kern="1200" dirty="0">
            <a:latin typeface="Arial" panose="020B0604020202020204" pitchFamily="34" charset="0"/>
            <a:cs typeface="Arial" panose="020B0604020202020204" pitchFamily="34" charset="0"/>
          </a:endParaRPr>
        </a:p>
      </dsp:txBody>
      <dsp:txXfrm>
        <a:off x="47624" y="2773296"/>
        <a:ext cx="1339480" cy="781910"/>
      </dsp:txXfrm>
    </dsp:sp>
    <dsp:sp modelId="{DED9BBEC-3241-4DA7-93A7-DC5CCBE1C446}">
      <dsp:nvSpPr>
        <dsp:cNvPr id="0" name=""/>
        <dsp:cNvSpPr/>
      </dsp:nvSpPr>
      <dsp:spPr>
        <a:xfrm rot="5400000">
          <a:off x="5705266" y="-548377"/>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smtClean="0">
              <a:latin typeface="Arial" panose="020B0604020202020204" pitchFamily="34" charset="0"/>
              <a:cs typeface="Arial" panose="020B0604020202020204" pitchFamily="34" charset="0"/>
            </a:rPr>
            <a:t>The loss function used to train the skip-gram model is the negative log-likelihood of the target word given the context words.</a:t>
          </a:r>
          <a:endParaRPr lang="en-US" sz="1700" kern="1200" dirty="0">
            <a:latin typeface="Arial" panose="020B0604020202020204" pitchFamily="34" charset="0"/>
            <a:cs typeface="Arial" panose="020B0604020202020204" pitchFamily="34" charset="0"/>
          </a:endParaRPr>
        </a:p>
      </dsp:txBody>
      <dsp:txXfrm rot="-5400000">
        <a:off x="1429405" y="3761324"/>
        <a:ext cx="9211090" cy="625528"/>
      </dsp:txXfrm>
    </dsp:sp>
    <dsp:sp modelId="{203A5E80-5E4E-4550-8E79-4E97E3F4DF3A}">
      <dsp:nvSpPr>
        <dsp:cNvPr id="0" name=""/>
        <dsp:cNvSpPr/>
      </dsp:nvSpPr>
      <dsp:spPr>
        <a:xfrm>
          <a:off x="5324" y="3640832"/>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smtClean="0">
              <a:latin typeface="Arial" panose="020B0604020202020204" pitchFamily="34" charset="0"/>
              <a:cs typeface="Arial" panose="020B0604020202020204" pitchFamily="34" charset="0"/>
            </a:rPr>
            <a:t>Loss function</a:t>
          </a:r>
          <a:endParaRPr lang="en-US" sz="1600" kern="1200" dirty="0">
            <a:latin typeface="Arial" panose="020B0604020202020204" pitchFamily="34" charset="0"/>
            <a:cs typeface="Arial" panose="020B0604020202020204" pitchFamily="34" charset="0"/>
          </a:endParaRPr>
        </a:p>
      </dsp:txBody>
      <dsp:txXfrm>
        <a:off x="47624" y="3683132"/>
        <a:ext cx="1339480" cy="781910"/>
      </dsp:txXfrm>
    </dsp:sp>
    <dsp:sp modelId="{D3C7894D-691B-4A84-A668-5C8204BE6523}">
      <dsp:nvSpPr>
        <dsp:cNvPr id="0" name=""/>
        <dsp:cNvSpPr/>
      </dsp:nvSpPr>
      <dsp:spPr>
        <a:xfrm rot="5400000">
          <a:off x="5705266" y="361457"/>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smtClean="0">
              <a:latin typeface="Arial" panose="020B0604020202020204" pitchFamily="34" charset="0"/>
              <a:cs typeface="Arial" panose="020B0604020202020204" pitchFamily="34" charset="0"/>
            </a:rPr>
            <a:t>The skip-gram model is optimized using stochastic gradient descent. During training, the weights of the neural network are updated iteratively to minimize the loss function</a:t>
          </a:r>
          <a:endParaRPr lang="en-US" sz="1700" kern="1200" dirty="0">
            <a:latin typeface="Arial" panose="020B0604020202020204" pitchFamily="34" charset="0"/>
            <a:cs typeface="Arial" panose="020B0604020202020204" pitchFamily="34" charset="0"/>
          </a:endParaRPr>
        </a:p>
      </dsp:txBody>
      <dsp:txXfrm rot="-5400000">
        <a:off x="1429405" y="4671158"/>
        <a:ext cx="9211090" cy="625528"/>
      </dsp:txXfrm>
    </dsp:sp>
    <dsp:sp modelId="{A1C0BD5E-A833-49E1-AAED-BCEA75AF27A9}">
      <dsp:nvSpPr>
        <dsp:cNvPr id="0" name=""/>
        <dsp:cNvSpPr/>
      </dsp:nvSpPr>
      <dsp:spPr>
        <a:xfrm>
          <a:off x="5324" y="4550668"/>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smtClean="0">
              <a:latin typeface="Arial" panose="020B0604020202020204" pitchFamily="34" charset="0"/>
              <a:cs typeface="Arial" panose="020B0604020202020204" pitchFamily="34" charset="0"/>
            </a:rPr>
            <a:t>Optimization</a:t>
          </a:r>
          <a:endParaRPr lang="en-US" sz="1600" kern="1200" dirty="0">
            <a:latin typeface="Arial" panose="020B0604020202020204" pitchFamily="34" charset="0"/>
            <a:cs typeface="Arial" panose="020B0604020202020204" pitchFamily="34" charset="0"/>
          </a:endParaRPr>
        </a:p>
      </dsp:txBody>
      <dsp:txXfrm>
        <a:off x="47624" y="4592968"/>
        <a:ext cx="1339480" cy="7819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CD4C3-BCCD-4418-A520-625022AB0D81}"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91B43-857F-4C88-9C82-162CE186F6D2}" type="slidenum">
              <a:rPr lang="en-US" smtClean="0"/>
              <a:t>‹#›</a:t>
            </a:fld>
            <a:endParaRPr lang="en-US"/>
          </a:p>
        </p:txBody>
      </p:sp>
    </p:spTree>
    <p:extLst>
      <p:ext uri="{BB962C8B-B14F-4D97-AF65-F5344CB8AC3E}">
        <p14:creationId xmlns:p14="http://schemas.microsoft.com/office/powerpoint/2010/main" val="50283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91B43-857F-4C88-9C82-162CE186F6D2}" type="slidenum">
              <a:rPr lang="en-US" smtClean="0"/>
              <a:t>4</a:t>
            </a:fld>
            <a:endParaRPr lang="en-US"/>
          </a:p>
        </p:txBody>
      </p:sp>
    </p:spTree>
    <p:extLst>
      <p:ext uri="{BB962C8B-B14F-4D97-AF65-F5344CB8AC3E}">
        <p14:creationId xmlns:p14="http://schemas.microsoft.com/office/powerpoint/2010/main" val="411197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C40CE7B-31D0-4A1C-A2D0-DD4037BC2D38}"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5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80016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61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59951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40CE7B-31D0-4A1C-A2D0-DD4037BC2D38}"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9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40CE7B-31D0-4A1C-A2D0-DD4037BC2D38}"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31017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40CE7B-31D0-4A1C-A2D0-DD4037BC2D38}"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156169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40CE7B-31D0-4A1C-A2D0-DD4037BC2D38}"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91829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0CE7B-31D0-4A1C-A2D0-DD4037BC2D38}"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65982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40CE7B-31D0-4A1C-A2D0-DD4037BC2D38}"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936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40CE7B-31D0-4A1C-A2D0-DD4037BC2D38}"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3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40CE7B-31D0-4A1C-A2D0-DD4037BC2D38}" type="datetimeFigureOut">
              <a:rPr lang="en-US" smtClean="0"/>
              <a:t>1/9/2024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607C59-43BF-40F2-8C2A-E2BE1797BB4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81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4989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Trees</a:t>
            </a:r>
            <a:endParaRPr lang="en-US" dirty="0"/>
          </a:p>
        </p:txBody>
      </p:sp>
      <p:sp>
        <p:nvSpPr>
          <p:cNvPr id="3" name="Content Placeholder 2"/>
          <p:cNvSpPr>
            <a:spLocks noGrp="1"/>
          </p:cNvSpPr>
          <p:nvPr>
            <p:ph sz="half" idx="1"/>
          </p:nvPr>
        </p:nvSpPr>
        <p:spPr>
          <a:xfrm>
            <a:off x="1024127" y="2286000"/>
            <a:ext cx="4754880" cy="1112520"/>
          </a:xfrm>
        </p:spPr>
        <p:txBody>
          <a:bodyPr>
            <a:normAutofit fontScale="92500"/>
          </a:bodyPr>
          <a:lstStyle/>
          <a:p>
            <a:r>
              <a:rPr lang="en-US" dirty="0">
                <a:latin typeface="Times New Roman" panose="02020603050405020304" pitchFamily="18" charset="0"/>
                <a:cs typeface="Times New Roman" panose="02020603050405020304" pitchFamily="18" charset="0"/>
              </a:rPr>
              <a:t>Gradient Boosting is an ensemble learning technique that combines multiple weak learners to create a stronger model.</a:t>
            </a:r>
          </a:p>
        </p:txBody>
      </p:sp>
      <p:sp>
        <p:nvSpPr>
          <p:cNvPr id="4" name="Content Placeholder 3"/>
          <p:cNvSpPr>
            <a:spLocks noGrp="1"/>
          </p:cNvSpPr>
          <p:nvPr>
            <p:ph sz="half" idx="2"/>
          </p:nvPr>
        </p:nvSpPr>
        <p:spPr>
          <a:xfrm>
            <a:off x="5989320" y="1933731"/>
            <a:ext cx="5867900" cy="4375629"/>
          </a:xfrm>
        </p:spPr>
        <p:txBody>
          <a:bodyPr>
            <a:no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algorithm starts with a single decision tree and uses it to make predictions. It then calculates the errors of the predictions and trains a new decision tree to correct those </a:t>
            </a:r>
            <a:r>
              <a:rPr lang="en-US" sz="2000" dirty="0" smtClean="0">
                <a:latin typeface="Times New Roman" panose="02020603050405020304" pitchFamily="18" charset="0"/>
                <a:cs typeface="Times New Roman" panose="02020603050405020304" pitchFamily="18" charset="0"/>
              </a:rPr>
              <a:t>errors.</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new decision tree is trained on the residuals, which are the differences between the actual values and the predicted values of the previous tree. This process continues until the algorithm has created a set of decision trees, each correcting the errors of the previous </a:t>
            </a:r>
            <a:r>
              <a:rPr lang="en-US" sz="2000" dirty="0" smtClean="0">
                <a:latin typeface="Times New Roman" panose="02020603050405020304" pitchFamily="18" charset="0"/>
                <a:cs typeface="Times New Roman" panose="02020603050405020304" pitchFamily="18" charset="0"/>
              </a:rPr>
              <a:t>one.</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combine the predictions of the individual trees, the algorithm takes a weighted average of their outputs, with the weights being determined by the performance of each tree on the training data.</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48" y="0"/>
            <a:ext cx="9720072" cy="768096"/>
          </a:xfrm>
        </p:spPr>
        <p:txBody>
          <a:bodyPr/>
          <a:lstStyle/>
          <a:p>
            <a:r>
              <a:rPr lang="en-US" dirty="0" smtClean="0"/>
              <a:t>Gradient Boosting </a:t>
            </a:r>
            <a:r>
              <a:rPr lang="en-US" dirty="0" err="1" smtClean="0"/>
              <a:t>PseudoCode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31444" y="768096"/>
                <a:ext cx="10502900" cy="5730240"/>
              </a:xfrm>
              <a:solidFill>
                <a:schemeClr val="accent2"/>
              </a:solidFill>
            </p:spPr>
            <p:txBody>
              <a:bodyPr>
                <a:noAutofit/>
              </a:bodyPr>
              <a:lstStyle/>
              <a:p>
                <a:pPr>
                  <a:lnSpc>
                    <a:spcPct val="120000"/>
                  </a:lnSpc>
                  <a:spcBef>
                    <a:spcPts val="200"/>
                  </a:spcBef>
                </a:pPr>
                <a:r>
                  <a:rPr lang="en-US" sz="1800" b="1" dirty="0" smtClean="0">
                    <a:latin typeface="Times New Roman" panose="02020603050405020304" pitchFamily="18" charset="0"/>
                    <a:cs typeface="Times New Roman" panose="02020603050405020304" pitchFamily="18" charset="0"/>
                  </a:rPr>
                  <a:t>Input</a:t>
                </a:r>
                <a:r>
                  <a:rPr lang="en-US" sz="1800" dirty="0">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training set X, target variable y, number of iterations T, learning rate </a:t>
                </a:r>
                <a:r>
                  <a:rPr lang="en-US" sz="1800" dirty="0" smtClean="0">
                    <a:solidFill>
                      <a:schemeClr val="bg1"/>
                    </a:solidFill>
                    <a:latin typeface="Times New Roman" panose="02020603050405020304" pitchFamily="18" charset="0"/>
                    <a:cs typeface="Times New Roman" panose="02020603050405020304" pitchFamily="18" charset="0"/>
                  </a:rPr>
                  <a:t>eta</a:t>
                </a:r>
              </a:p>
              <a:p>
                <a:pPr>
                  <a:lnSpc>
                    <a:spcPct val="120000"/>
                  </a:lnSpc>
                  <a:spcBef>
                    <a:spcPts val="200"/>
                  </a:spcBef>
                </a:pPr>
                <a:r>
                  <a:rPr lang="en-US" sz="1800" b="1" dirty="0" smtClean="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Gradient Boosting model f(x</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1. Initialize the model f(x) to be a constant value equal to the mean of y</a:t>
                </a:r>
              </a:p>
              <a:p>
                <a:pPr>
                  <a:lnSpc>
                    <a:spcPct val="120000"/>
                  </a:lnSpc>
                  <a:spcBef>
                    <a:spcPts val="200"/>
                  </a:spcBef>
                </a:pPr>
                <a:r>
                  <a:rPr lang="en-US" sz="1800" dirty="0" smtClean="0">
                    <a:solidFill>
                      <a:srgbClr val="FFC000"/>
                    </a:solidFill>
                    <a:latin typeface="Times New Roman" panose="02020603050405020304" pitchFamily="18" charset="0"/>
                    <a:cs typeface="Times New Roman" panose="02020603050405020304" pitchFamily="18" charset="0"/>
                  </a:rPr>
                  <a:t>   </a:t>
                </a:r>
                <a:r>
                  <a:rPr lang="en-US" sz="1800" i="1" dirty="0">
                    <a:solidFill>
                      <a:srgbClr val="FFC000"/>
                    </a:solidFill>
                    <a:latin typeface="Times New Roman" panose="02020603050405020304" pitchFamily="18" charset="0"/>
                    <a:cs typeface="Times New Roman" panose="02020603050405020304" pitchFamily="18" charset="0"/>
                  </a:rPr>
                  <a:t> </a:t>
                </a:r>
                <a:r>
                  <a:rPr lang="en-US" sz="1800" i="1" dirty="0" smtClean="0">
                    <a:solidFill>
                      <a:srgbClr val="FFC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𝒇</m:t>
                        </m:r>
                      </m:e>
                      <m:sub>
                        <m:r>
                          <a:rPr lang="en-US" sz="1800" b="1" i="1" smtClean="0">
                            <a:solidFill>
                              <a:srgbClr val="FFC000"/>
                            </a:solidFill>
                            <a:latin typeface="Cambria Math" panose="02040503050406030204" pitchFamily="18" charset="0"/>
                            <a:cs typeface="Times New Roman" panose="02020603050405020304" pitchFamily="18" charset="0"/>
                          </a:rPr>
                          <m:t>𝟎</m:t>
                        </m:r>
                      </m:sub>
                    </m:sSub>
                    <m:d>
                      <m:dPr>
                        <m:ctrlPr>
                          <a:rPr lang="en-US" sz="1800" b="1" i="1" smtClean="0">
                            <a:solidFill>
                              <a:srgbClr val="FFC000"/>
                            </a:solidFill>
                            <a:latin typeface="Cambria Math" panose="02040503050406030204" pitchFamily="18" charset="0"/>
                            <a:cs typeface="Times New Roman" panose="02020603050405020304" pitchFamily="18" charset="0"/>
                          </a:rPr>
                        </m:ctrlPr>
                      </m:dPr>
                      <m:e>
                        <m:r>
                          <a:rPr lang="en-US" sz="1800" b="1" i="1" smtClean="0">
                            <a:solidFill>
                              <a:srgbClr val="FFC000"/>
                            </a:solidFill>
                            <a:latin typeface="Cambria Math" panose="02040503050406030204" pitchFamily="18" charset="0"/>
                            <a:cs typeface="Times New Roman" panose="02020603050405020304" pitchFamily="18" charset="0"/>
                          </a:rPr>
                          <m:t>𝒙</m:t>
                        </m:r>
                      </m:e>
                    </m:d>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𝒎𝒆𝒂𝒏</m:t>
                    </m:r>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𝒚</m:t>
                    </m:r>
                    <m:r>
                      <a:rPr lang="en-US" sz="1800" b="1" i="1" smtClean="0">
                        <a:solidFill>
                          <a:srgbClr val="FFC000"/>
                        </a:solidFill>
                        <a:latin typeface="Cambria Math" panose="02040503050406030204" pitchFamily="18" charset="0"/>
                        <a:cs typeface="Times New Roman" panose="02020603050405020304" pitchFamily="18" charset="0"/>
                      </a:rPr>
                      <m:t>)</m:t>
                    </m:r>
                  </m:oMath>
                </a14:m>
                <a:endParaRPr lang="en-US" sz="1800" b="1" i="1" dirty="0">
                  <a:solidFill>
                    <a:srgbClr val="FFC000"/>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2. For t = 1 to T:</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 Calculate the negative gradient of the loss function with respect to the current model, which is the difference between the true value y and the predicted value f(x) for each data point:</a:t>
                </a:r>
              </a:p>
              <a:p>
                <a:pPr>
                  <a:lnSpc>
                    <a:spcPct val="120000"/>
                  </a:lnSpc>
                  <a:spcBef>
                    <a:spcPts val="200"/>
                  </a:spcBef>
                </a:pPr>
                <a:r>
                  <a:rPr lang="en-US" sz="1800" b="1" dirty="0" smtClean="0">
                    <a:solidFill>
                      <a:srgbClr val="FFC000"/>
                    </a:solidFill>
                    <a:cs typeface="Times New Roman" panose="02020603050405020304" pitchFamily="18" charset="0"/>
                  </a:rPr>
                  <a:t>                                             </a:t>
                </a:r>
                <a14:m>
                  <m:oMath xmlns:m="http://schemas.openxmlformats.org/officeDocument/2006/math">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𝒓</m:t>
                        </m:r>
                      </m:e>
                      <m:sub>
                        <m:r>
                          <a:rPr lang="en-US" sz="1800" b="1" i="1" smtClean="0">
                            <a:solidFill>
                              <a:srgbClr val="FFC000"/>
                            </a:solidFill>
                            <a:latin typeface="Cambria Math" panose="02040503050406030204" pitchFamily="18" charset="0"/>
                            <a:cs typeface="Times New Roman" panose="02020603050405020304" pitchFamily="18" charset="0"/>
                          </a:rPr>
                          <m:t>𝒊𝒕</m:t>
                        </m:r>
                      </m:sub>
                    </m:sSub>
                    <m:r>
                      <a:rPr lang="en-US" sz="1800" b="1" i="1" smtClean="0">
                        <a:solidFill>
                          <a:srgbClr val="FFC000"/>
                        </a:solidFill>
                        <a:latin typeface="Cambria Math" panose="02040503050406030204" pitchFamily="18" charset="0"/>
                        <a:cs typeface="Times New Roman" panose="02020603050405020304" pitchFamily="18" charset="0"/>
                      </a:rPr>
                      <m:t>=−[</m:t>
                    </m:r>
                    <m:f>
                      <m:fPr>
                        <m:ctrlPr>
                          <a:rPr lang="en-US" sz="1800" b="1" i="1" smtClean="0">
                            <a:solidFill>
                              <a:srgbClr val="FFC000"/>
                            </a:solidFill>
                            <a:latin typeface="Cambria Math" panose="02040503050406030204" pitchFamily="18" charset="0"/>
                            <a:cs typeface="Times New Roman" panose="02020603050405020304" pitchFamily="18" charset="0"/>
                          </a:rPr>
                        </m:ctrlPr>
                      </m:fPr>
                      <m:num>
                        <m:r>
                          <a:rPr lang="en-US" sz="1800" b="1" i="1" smtClean="0">
                            <a:solidFill>
                              <a:srgbClr val="FFC000"/>
                            </a:solidFill>
                            <a:latin typeface="Cambria Math" panose="02040503050406030204" pitchFamily="18" charset="0"/>
                            <a:cs typeface="Times New Roman" panose="02020603050405020304" pitchFamily="18" charset="0"/>
                          </a:rPr>
                          <m:t>𝒅</m:t>
                        </m:r>
                        <m:r>
                          <a:rPr lang="en-US" sz="1800" b="1" i="1" smtClean="0">
                            <a:solidFill>
                              <a:srgbClr val="FFC000"/>
                            </a:solidFill>
                            <a:latin typeface="Cambria Math" panose="02040503050406030204" pitchFamily="18" charset="0"/>
                            <a:cs typeface="Times New Roman" panose="02020603050405020304" pitchFamily="18" charset="0"/>
                          </a:rPr>
                          <m:t> </m:t>
                        </m:r>
                        <m:r>
                          <a:rPr lang="en-US" sz="1800" b="1" i="1" smtClean="0">
                            <a:solidFill>
                              <a:srgbClr val="FFC000"/>
                            </a:solidFill>
                            <a:latin typeface="Cambria Math" panose="02040503050406030204" pitchFamily="18" charset="0"/>
                            <a:cs typeface="Times New Roman" panose="02020603050405020304" pitchFamily="18" charset="0"/>
                          </a:rPr>
                          <m:t>𝑳</m:t>
                        </m:r>
                        <m:r>
                          <a:rPr lang="en-US" sz="1800" b="1" i="1" smtClean="0">
                            <a:solidFill>
                              <a:srgbClr val="FFC000"/>
                            </a:solidFill>
                            <a:latin typeface="Cambria Math" panose="02040503050406030204" pitchFamily="18" charset="0"/>
                            <a:cs typeface="Times New Roman" panose="02020603050405020304" pitchFamily="18" charset="0"/>
                          </a:rPr>
                          <m:t>(</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𝒚</m:t>
                            </m:r>
                          </m:e>
                          <m:sub>
                            <m:r>
                              <a:rPr lang="en-US" sz="1800" b="1" i="1" smtClean="0">
                                <a:solidFill>
                                  <a:srgbClr val="FFC000"/>
                                </a:solidFill>
                                <a:latin typeface="Cambria Math" panose="02040503050406030204" pitchFamily="18" charset="0"/>
                                <a:cs typeface="Times New Roman" panose="02020603050405020304" pitchFamily="18" charset="0"/>
                              </a:rPr>
                              <m:t>𝒊</m:t>
                            </m:r>
                          </m:sub>
                        </m:sSub>
                        <m:r>
                          <a:rPr lang="en-US" sz="1800" b="1" i="1" smtClean="0">
                            <a:solidFill>
                              <a:srgbClr val="FFC000"/>
                            </a:solidFill>
                            <a:latin typeface="Cambria Math" panose="02040503050406030204" pitchFamily="18" charset="0"/>
                            <a:cs typeface="Times New Roman" panose="02020603050405020304" pitchFamily="18" charset="0"/>
                          </a:rPr>
                          <m:t>,   </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𝒇</m:t>
                            </m:r>
                          </m:e>
                          <m:sub>
                            <m:r>
                              <a:rPr lang="en-US" sz="1800" b="1" i="1" smtClean="0">
                                <a:solidFill>
                                  <a:srgbClr val="FFC000"/>
                                </a:solidFill>
                                <a:latin typeface="Cambria Math" panose="02040503050406030204" pitchFamily="18" charset="0"/>
                                <a:cs typeface="Times New Roman" panose="02020603050405020304" pitchFamily="18" charset="0"/>
                              </a:rPr>
                              <m:t>𝒕</m:t>
                            </m:r>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𝟏</m:t>
                            </m:r>
                          </m:sub>
                        </m:sSub>
                        <m:r>
                          <a:rPr lang="en-US" sz="1800" b="1" i="1" smtClean="0">
                            <a:solidFill>
                              <a:srgbClr val="FFC000"/>
                            </a:solidFill>
                            <a:latin typeface="Cambria Math" panose="02040503050406030204" pitchFamily="18" charset="0"/>
                            <a:cs typeface="Times New Roman" panose="02020603050405020304" pitchFamily="18" charset="0"/>
                          </a:rPr>
                          <m:t>(</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𝒙</m:t>
                            </m:r>
                          </m:e>
                          <m:sub>
                            <m:r>
                              <a:rPr lang="en-US" sz="1800" b="1" i="1" smtClean="0">
                                <a:solidFill>
                                  <a:srgbClr val="FFC000"/>
                                </a:solidFill>
                                <a:latin typeface="Cambria Math" panose="02040503050406030204" pitchFamily="18" charset="0"/>
                                <a:cs typeface="Times New Roman" panose="02020603050405020304" pitchFamily="18" charset="0"/>
                              </a:rPr>
                              <m:t>𝒊</m:t>
                            </m:r>
                          </m:sub>
                        </m:sSub>
                        <m:r>
                          <a:rPr lang="en-US" sz="1800" b="1" i="1" smtClean="0">
                            <a:solidFill>
                              <a:srgbClr val="FFC000"/>
                            </a:solidFill>
                            <a:latin typeface="Cambria Math" panose="02040503050406030204" pitchFamily="18" charset="0"/>
                            <a:cs typeface="Times New Roman" panose="02020603050405020304" pitchFamily="18" charset="0"/>
                          </a:rPr>
                          <m:t>))</m:t>
                        </m:r>
                      </m:num>
                      <m:den>
                        <m:r>
                          <a:rPr lang="en-US" sz="1800" b="1" i="1" smtClean="0">
                            <a:solidFill>
                              <a:srgbClr val="FFC000"/>
                            </a:solidFill>
                            <a:latin typeface="Cambria Math" panose="02040503050406030204" pitchFamily="18" charset="0"/>
                            <a:cs typeface="Times New Roman" panose="02020603050405020304" pitchFamily="18" charset="0"/>
                          </a:rPr>
                          <m:t>𝒅</m:t>
                        </m:r>
                        <m:r>
                          <a:rPr lang="en-US" sz="1800" b="1" i="1" smtClean="0">
                            <a:solidFill>
                              <a:srgbClr val="FFC000"/>
                            </a:solidFill>
                            <a:latin typeface="Cambria Math" panose="02040503050406030204" pitchFamily="18" charset="0"/>
                            <a:cs typeface="Times New Roman" panose="02020603050405020304" pitchFamily="18" charset="0"/>
                          </a:rPr>
                          <m:t> </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𝒇</m:t>
                            </m:r>
                          </m:e>
                          <m:sub>
                            <m:r>
                              <a:rPr lang="en-US" sz="1800" b="1" i="1" smtClean="0">
                                <a:solidFill>
                                  <a:srgbClr val="FFC000"/>
                                </a:solidFill>
                                <a:latin typeface="Cambria Math" panose="02040503050406030204" pitchFamily="18" charset="0"/>
                                <a:cs typeface="Times New Roman" panose="02020603050405020304" pitchFamily="18" charset="0"/>
                              </a:rPr>
                              <m:t>𝒕</m:t>
                            </m:r>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𝟏</m:t>
                            </m:r>
                          </m:sub>
                        </m:sSub>
                        <m:r>
                          <a:rPr lang="en-US" sz="1800" b="1" i="1" smtClean="0">
                            <a:solidFill>
                              <a:srgbClr val="FFC000"/>
                            </a:solidFill>
                            <a:latin typeface="Cambria Math" panose="02040503050406030204" pitchFamily="18" charset="0"/>
                            <a:cs typeface="Times New Roman" panose="02020603050405020304" pitchFamily="18" charset="0"/>
                          </a:rPr>
                          <m:t>(</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𝒙</m:t>
                            </m:r>
                          </m:e>
                          <m:sub>
                            <m:r>
                              <a:rPr lang="en-US" sz="1800" b="1" i="1" smtClean="0">
                                <a:solidFill>
                                  <a:srgbClr val="FFC000"/>
                                </a:solidFill>
                                <a:latin typeface="Cambria Math" panose="02040503050406030204" pitchFamily="18" charset="0"/>
                                <a:cs typeface="Times New Roman" panose="02020603050405020304" pitchFamily="18" charset="0"/>
                              </a:rPr>
                              <m:t>𝒊</m:t>
                            </m:r>
                          </m:sub>
                        </m:sSub>
                        <m:r>
                          <a:rPr lang="en-US" sz="1800" b="1" i="1" smtClean="0">
                            <a:solidFill>
                              <a:srgbClr val="FFC000"/>
                            </a:solidFill>
                            <a:latin typeface="Cambria Math" panose="02040503050406030204" pitchFamily="18" charset="0"/>
                            <a:cs typeface="Times New Roman" panose="02020603050405020304" pitchFamily="18" charset="0"/>
                          </a:rPr>
                          <m:t>)</m:t>
                        </m:r>
                      </m:den>
                    </m:f>
                    <m:r>
                      <a:rPr lang="en-US" sz="1800" b="1" i="1" smtClean="0">
                        <a:solidFill>
                          <a:srgbClr val="FFC000"/>
                        </a:solidFill>
                        <a:latin typeface="Cambria Math" panose="02040503050406030204" pitchFamily="18" charset="0"/>
                        <a:cs typeface="Times New Roman" panose="02020603050405020304" pitchFamily="18" charset="0"/>
                      </a:rPr>
                      <m:t>]</m:t>
                    </m:r>
                  </m:oMath>
                </a14:m>
                <a:endParaRPr lang="en-US" sz="1800" b="1" i="1" dirty="0" smtClean="0">
                  <a:solidFill>
                    <a:srgbClr val="FFC000"/>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smtClean="0">
                    <a:solidFill>
                      <a:schemeClr val="bg1"/>
                    </a:solidFill>
                    <a:latin typeface="Times New Roman" panose="02020603050405020304" pitchFamily="18" charset="0"/>
                    <a:cs typeface="Times New Roman" panose="02020603050405020304" pitchFamily="18" charset="0"/>
                  </a:rPr>
                  <a:t>b. Train a decision tree regression model to fit the negative gradient residuals r_{it} as the target variable, using the training data X and the current model predictions f_{t-1}(x) as the input features.</a:t>
                </a:r>
              </a:p>
              <a:p>
                <a:pPr>
                  <a:lnSpc>
                    <a:spcPct val="120000"/>
                  </a:lnSpc>
                  <a:spcBef>
                    <a:spcPts val="200"/>
                  </a:spcBef>
                </a:pPr>
                <a:r>
                  <a:rPr lang="en-US" sz="1800" dirty="0" smtClean="0">
                    <a:solidFill>
                      <a:schemeClr val="accent1"/>
                    </a:solidFill>
                    <a:cs typeface="Times New Roman" panose="02020603050405020304" pitchFamily="18" charset="0"/>
                  </a:rPr>
                  <a:t>                                </a:t>
                </a:r>
                <a14:m>
                  <m:oMath xmlns:m="http://schemas.openxmlformats.org/officeDocument/2006/math">
                    <m:sSub>
                      <m:sSubPr>
                        <m:ctrlPr>
                          <a:rPr lang="en-US" sz="1800" i="1" smtClean="0">
                            <a:solidFill>
                              <a:srgbClr val="FFC000"/>
                            </a:solidFill>
                            <a:latin typeface="Cambria Math" panose="02040503050406030204" pitchFamily="18" charset="0"/>
                            <a:cs typeface="Times New Roman" panose="02020603050405020304" pitchFamily="18" charset="0"/>
                          </a:rPr>
                        </m:ctrlPr>
                      </m:sSubPr>
                      <m:e>
                        <m:r>
                          <a:rPr lang="en-US" sz="1800" b="0" i="1" smtClean="0">
                            <a:solidFill>
                              <a:srgbClr val="FFC000"/>
                            </a:solidFill>
                            <a:latin typeface="Cambria Math" panose="02040503050406030204" pitchFamily="18" charset="0"/>
                            <a:cs typeface="Times New Roman" panose="02020603050405020304" pitchFamily="18" charset="0"/>
                          </a:rPr>
                          <m:t>h</m:t>
                        </m:r>
                      </m:e>
                      <m:sub>
                        <m:r>
                          <a:rPr lang="en-US" sz="1800" b="0" i="1" smtClean="0">
                            <a:solidFill>
                              <a:srgbClr val="FFC000"/>
                            </a:solidFill>
                            <a:latin typeface="Cambria Math" panose="02040503050406030204" pitchFamily="18" charset="0"/>
                            <a:cs typeface="Times New Roman" panose="02020603050405020304" pitchFamily="18" charset="0"/>
                          </a:rPr>
                          <m:t>𝑡</m:t>
                        </m:r>
                      </m:sub>
                    </m:sSub>
                    <m:d>
                      <m:dPr>
                        <m:ctrlPr>
                          <a:rPr lang="en-US" sz="1800" i="1" smtClean="0">
                            <a:solidFill>
                              <a:srgbClr val="FFC000"/>
                            </a:solidFill>
                            <a:latin typeface="Cambria Math" panose="02040503050406030204" pitchFamily="18" charset="0"/>
                            <a:cs typeface="Times New Roman" panose="02020603050405020304" pitchFamily="18" charset="0"/>
                          </a:rPr>
                        </m:ctrlPr>
                      </m:dPr>
                      <m:e>
                        <m:r>
                          <a:rPr lang="en-US" sz="1800" b="0" i="1" smtClean="0">
                            <a:solidFill>
                              <a:srgbClr val="FFC000"/>
                            </a:solidFill>
                            <a:latin typeface="Cambria Math" panose="02040503050406030204" pitchFamily="18" charset="0"/>
                            <a:cs typeface="Times New Roman" panose="02020603050405020304" pitchFamily="18" charset="0"/>
                          </a:rPr>
                          <m:t>𝑥</m:t>
                        </m:r>
                      </m:e>
                    </m:d>
                    <m:r>
                      <a:rPr lang="en-US" sz="1800" b="0" i="1" smtClean="0">
                        <a:solidFill>
                          <a:srgbClr val="FFC000"/>
                        </a:solidFill>
                        <a:latin typeface="Cambria Math" panose="02040503050406030204" pitchFamily="18" charset="0"/>
                        <a:cs typeface="Times New Roman" panose="02020603050405020304" pitchFamily="18" charset="0"/>
                      </a:rPr>
                      <m:t>=</m:t>
                    </m:r>
                    <m:r>
                      <a:rPr lang="en-US" sz="1800" b="0" i="1" smtClean="0">
                        <a:solidFill>
                          <a:srgbClr val="FFC000"/>
                        </a:solidFill>
                        <a:latin typeface="Cambria Math" panose="02040503050406030204" pitchFamily="18" charset="0"/>
                        <a:cs typeface="Times New Roman" panose="02020603050405020304" pitchFamily="18" charset="0"/>
                      </a:rPr>
                      <m:t>𝑇𝑟𝑒𝑒𝑅𝑒𝑔𝑟𝑒𝑠𝑠𝑜𝑟</m:t>
                    </m:r>
                    <m:r>
                      <a:rPr lang="en-US" sz="1800" b="0" i="1" smtClean="0">
                        <a:solidFill>
                          <a:srgbClr val="FFC000"/>
                        </a:solidFill>
                        <a:latin typeface="Cambria Math" panose="02040503050406030204" pitchFamily="18" charset="0"/>
                        <a:cs typeface="Times New Roman" panose="02020603050405020304" pitchFamily="18" charset="0"/>
                      </a:rPr>
                      <m:t>(</m:t>
                    </m:r>
                    <m:r>
                      <a:rPr lang="en-US" sz="1800" b="0" i="1" smtClean="0">
                        <a:solidFill>
                          <a:srgbClr val="FFC000"/>
                        </a:solidFill>
                        <a:latin typeface="Cambria Math" panose="02040503050406030204" pitchFamily="18" charset="0"/>
                        <a:cs typeface="Times New Roman" panose="02020603050405020304" pitchFamily="18" charset="0"/>
                      </a:rPr>
                      <m:t>𝑋</m:t>
                    </m:r>
                    <m:r>
                      <a:rPr lang="en-US" sz="1800" b="0" i="1" smtClean="0">
                        <a:solidFill>
                          <a:srgbClr val="FFC000"/>
                        </a:solidFill>
                        <a:latin typeface="Cambria Math" panose="02040503050406030204" pitchFamily="18" charset="0"/>
                        <a:cs typeface="Times New Roman" panose="02020603050405020304" pitchFamily="18" charset="0"/>
                      </a:rPr>
                      <m:t>, </m:t>
                    </m:r>
                    <m:sSub>
                      <m:sSubPr>
                        <m:ctrlPr>
                          <a:rPr lang="en-US" sz="1800" i="1" smtClean="0">
                            <a:solidFill>
                              <a:srgbClr val="FFC000"/>
                            </a:solidFill>
                            <a:latin typeface="Cambria Math" panose="02040503050406030204" pitchFamily="18" charset="0"/>
                            <a:cs typeface="Times New Roman" panose="02020603050405020304" pitchFamily="18" charset="0"/>
                          </a:rPr>
                        </m:ctrlPr>
                      </m:sSubPr>
                      <m:e>
                        <m:r>
                          <a:rPr lang="en-US" sz="1800" b="0" i="1" smtClean="0">
                            <a:solidFill>
                              <a:srgbClr val="FFC000"/>
                            </a:solidFill>
                            <a:latin typeface="Cambria Math" panose="02040503050406030204" pitchFamily="18" charset="0"/>
                            <a:cs typeface="Times New Roman" panose="02020603050405020304" pitchFamily="18" charset="0"/>
                          </a:rPr>
                          <m:t>𝑟</m:t>
                        </m:r>
                      </m:e>
                      <m:sub>
                        <m:r>
                          <a:rPr lang="en-US" sz="1800" b="0" i="1" smtClean="0">
                            <a:solidFill>
                              <a:srgbClr val="FFC000"/>
                            </a:solidFill>
                            <a:latin typeface="Cambria Math" panose="02040503050406030204" pitchFamily="18" charset="0"/>
                            <a:cs typeface="Times New Roman" panose="02020603050405020304" pitchFamily="18" charset="0"/>
                          </a:rPr>
                          <m:t>𝑖𝑡</m:t>
                        </m:r>
                      </m:sub>
                    </m:sSub>
                    <m:r>
                      <a:rPr lang="en-US" sz="1800" b="0" i="1" smtClean="0">
                        <a:solidFill>
                          <a:srgbClr val="FFC000"/>
                        </a:solidFill>
                        <a:latin typeface="Cambria Math" panose="02040503050406030204" pitchFamily="18" charset="0"/>
                        <a:cs typeface="Times New Roman" panose="02020603050405020304" pitchFamily="18" charset="0"/>
                      </a:rPr>
                      <m:t>, </m:t>
                    </m:r>
                    <m:sSub>
                      <m:sSubPr>
                        <m:ctrlPr>
                          <a:rPr lang="en-US" sz="1800" i="1" smtClean="0">
                            <a:solidFill>
                              <a:srgbClr val="FFC000"/>
                            </a:solidFill>
                            <a:latin typeface="Cambria Math" panose="02040503050406030204" pitchFamily="18" charset="0"/>
                            <a:cs typeface="Times New Roman" panose="02020603050405020304" pitchFamily="18" charset="0"/>
                          </a:rPr>
                        </m:ctrlPr>
                      </m:sSubPr>
                      <m:e>
                        <m:r>
                          <a:rPr lang="en-US" sz="1800" b="0" i="1" smtClean="0">
                            <a:solidFill>
                              <a:srgbClr val="FFC000"/>
                            </a:solidFill>
                            <a:latin typeface="Cambria Math" panose="02040503050406030204" pitchFamily="18" charset="0"/>
                            <a:cs typeface="Times New Roman" panose="02020603050405020304" pitchFamily="18" charset="0"/>
                          </a:rPr>
                          <m:t>𝑓</m:t>
                        </m:r>
                      </m:e>
                      <m:sub>
                        <m:r>
                          <a:rPr lang="en-US" sz="1800" b="0" i="1" smtClean="0">
                            <a:solidFill>
                              <a:srgbClr val="FFC000"/>
                            </a:solidFill>
                            <a:latin typeface="Cambria Math" panose="02040503050406030204" pitchFamily="18" charset="0"/>
                            <a:cs typeface="Times New Roman" panose="02020603050405020304" pitchFamily="18" charset="0"/>
                          </a:rPr>
                          <m:t>𝑡</m:t>
                        </m:r>
                        <m:r>
                          <a:rPr lang="en-US" sz="1800" b="0" i="1" smtClean="0">
                            <a:solidFill>
                              <a:srgbClr val="FFC000"/>
                            </a:solidFill>
                            <a:latin typeface="Cambria Math" panose="02040503050406030204" pitchFamily="18" charset="0"/>
                            <a:cs typeface="Times New Roman" panose="02020603050405020304" pitchFamily="18" charset="0"/>
                          </a:rPr>
                          <m:t>−1</m:t>
                        </m:r>
                      </m:sub>
                    </m:sSub>
                    <m:r>
                      <a:rPr lang="en-US" sz="1800" b="0" i="1" smtClean="0">
                        <a:solidFill>
                          <a:srgbClr val="FFC000"/>
                        </a:solidFill>
                        <a:latin typeface="Cambria Math" panose="02040503050406030204" pitchFamily="18" charset="0"/>
                        <a:cs typeface="Times New Roman" panose="02020603050405020304" pitchFamily="18" charset="0"/>
                      </a:rPr>
                      <m:t>(</m:t>
                    </m:r>
                    <m:r>
                      <a:rPr lang="en-US" sz="1800" b="0" i="1" smtClean="0">
                        <a:solidFill>
                          <a:srgbClr val="FFC000"/>
                        </a:solidFill>
                        <a:latin typeface="Cambria Math" panose="02040503050406030204" pitchFamily="18" charset="0"/>
                        <a:cs typeface="Times New Roman" panose="02020603050405020304" pitchFamily="18" charset="0"/>
                      </a:rPr>
                      <m:t>𝑥</m:t>
                    </m:r>
                    <m:r>
                      <a:rPr lang="en-US" sz="1800" b="0" i="1" smtClean="0">
                        <a:solidFill>
                          <a:srgbClr val="FFC000"/>
                        </a:solidFill>
                        <a:latin typeface="Cambria Math" panose="02040503050406030204" pitchFamily="18" charset="0"/>
                        <a:cs typeface="Times New Roman" panose="02020603050405020304" pitchFamily="18" charset="0"/>
                      </a:rPr>
                      <m:t>))</m:t>
                    </m:r>
                  </m:oMath>
                </a14:m>
                <a:r>
                  <a:rPr lang="en-US" sz="1800" i="1" dirty="0" smtClean="0">
                    <a:solidFill>
                      <a:srgbClr val="FFC000"/>
                    </a:solidFill>
                    <a:latin typeface="Times New Roman" panose="02020603050405020304" pitchFamily="18" charset="0"/>
                    <a:cs typeface="Times New Roman" panose="02020603050405020304" pitchFamily="18" charset="0"/>
                  </a:rPr>
                  <a:t> </a:t>
                </a:r>
                <a:endParaRPr lang="en-US" sz="1800" i="1" dirty="0">
                  <a:solidFill>
                    <a:srgbClr val="FFC000"/>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c. Update the model by adding the new tree to it, with a weighting parameter gamma that determines the contribution of the new tree to the model:</a:t>
                </a:r>
              </a:p>
              <a:p>
                <a:pPr>
                  <a:lnSpc>
                    <a:spcPct val="120000"/>
                  </a:lnSpc>
                  <a:spcBef>
                    <a:spcPts val="200"/>
                  </a:spcBef>
                </a:pPr>
                <a:r>
                  <a:rPr lang="en-US" sz="1800" dirty="0" smtClean="0">
                    <a:solidFill>
                      <a:schemeClr val="accent1"/>
                    </a:solidFill>
                    <a:cs typeface="Times New Roman" panose="02020603050405020304" pitchFamily="18" charset="0"/>
                  </a:rPr>
                  <a:t>                               </a:t>
                </a:r>
                <a14:m>
                  <m:oMath xmlns:m="http://schemas.openxmlformats.org/officeDocument/2006/math">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𝒇</m:t>
                        </m:r>
                      </m:e>
                      <m:sub>
                        <m:r>
                          <a:rPr lang="en-US" sz="1800" b="1" i="1" smtClean="0">
                            <a:solidFill>
                              <a:srgbClr val="FFC000"/>
                            </a:solidFill>
                            <a:latin typeface="Cambria Math" panose="02040503050406030204" pitchFamily="18" charset="0"/>
                            <a:cs typeface="Times New Roman" panose="02020603050405020304" pitchFamily="18" charset="0"/>
                          </a:rPr>
                          <m:t>𝒕</m:t>
                        </m:r>
                      </m:sub>
                    </m:sSub>
                    <m:d>
                      <m:dPr>
                        <m:ctrlPr>
                          <a:rPr lang="en-US" sz="1800" b="1" i="1" smtClean="0">
                            <a:solidFill>
                              <a:srgbClr val="FFC000"/>
                            </a:solidFill>
                            <a:latin typeface="Cambria Math" panose="02040503050406030204" pitchFamily="18" charset="0"/>
                            <a:cs typeface="Times New Roman" panose="02020603050405020304" pitchFamily="18" charset="0"/>
                          </a:rPr>
                        </m:ctrlPr>
                      </m:dPr>
                      <m:e>
                        <m:r>
                          <a:rPr lang="en-US" sz="1800" b="1" i="1" smtClean="0">
                            <a:solidFill>
                              <a:srgbClr val="FFC000"/>
                            </a:solidFill>
                            <a:latin typeface="Cambria Math" panose="02040503050406030204" pitchFamily="18" charset="0"/>
                            <a:cs typeface="Times New Roman" panose="02020603050405020304" pitchFamily="18" charset="0"/>
                          </a:rPr>
                          <m:t>𝒙</m:t>
                        </m:r>
                      </m:e>
                    </m:d>
                    <m:r>
                      <a:rPr lang="en-US" sz="1800" b="1" i="1" smtClean="0">
                        <a:solidFill>
                          <a:srgbClr val="FFC000"/>
                        </a:solidFill>
                        <a:latin typeface="Cambria Math" panose="02040503050406030204" pitchFamily="18" charset="0"/>
                        <a:cs typeface="Times New Roman" panose="02020603050405020304" pitchFamily="18" charset="0"/>
                      </a:rPr>
                      <m:t>= </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𝒇</m:t>
                        </m:r>
                      </m:e>
                      <m:sub>
                        <m:r>
                          <a:rPr lang="en-US" sz="1800" b="1" i="1" smtClean="0">
                            <a:solidFill>
                              <a:srgbClr val="FFC000"/>
                            </a:solidFill>
                            <a:latin typeface="Cambria Math" panose="02040503050406030204" pitchFamily="18" charset="0"/>
                            <a:cs typeface="Times New Roman" panose="02020603050405020304" pitchFamily="18" charset="0"/>
                          </a:rPr>
                          <m:t>𝒕</m:t>
                        </m:r>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𝟏</m:t>
                        </m:r>
                      </m:sub>
                    </m:sSub>
                    <m:d>
                      <m:dPr>
                        <m:ctrlPr>
                          <a:rPr lang="en-US" sz="1800" b="1" i="1" smtClean="0">
                            <a:solidFill>
                              <a:srgbClr val="FFC000"/>
                            </a:solidFill>
                            <a:latin typeface="Cambria Math" panose="02040503050406030204" pitchFamily="18" charset="0"/>
                            <a:cs typeface="Times New Roman" panose="02020603050405020304" pitchFamily="18" charset="0"/>
                          </a:rPr>
                        </m:ctrlPr>
                      </m:dPr>
                      <m:e>
                        <m:r>
                          <a:rPr lang="en-US" sz="1800" b="1" i="1" smtClean="0">
                            <a:solidFill>
                              <a:srgbClr val="FFC000"/>
                            </a:solidFill>
                            <a:latin typeface="Cambria Math" panose="02040503050406030204" pitchFamily="18" charset="0"/>
                            <a:cs typeface="Times New Roman" panose="02020603050405020304" pitchFamily="18" charset="0"/>
                          </a:rPr>
                          <m:t>𝒙</m:t>
                        </m:r>
                      </m:e>
                    </m:d>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𝒆𝒕𝒂</m:t>
                    </m:r>
                    <m:r>
                      <a:rPr lang="en-US" sz="1800" b="1" i="1" smtClean="0">
                        <a:solidFill>
                          <a:srgbClr val="FFC000"/>
                        </a:solidFill>
                        <a:latin typeface="Cambria Math" panose="02040503050406030204" pitchFamily="18" charset="0"/>
                        <a:cs typeface="Times New Roman" panose="02020603050405020304" pitchFamily="18" charset="0"/>
                      </a:rPr>
                      <m:t> ∗</m:t>
                    </m:r>
                    <m:r>
                      <a:rPr lang="en-US" sz="1800" b="1" i="1" smtClean="0">
                        <a:solidFill>
                          <a:srgbClr val="FFC000"/>
                        </a:solidFill>
                        <a:latin typeface="Cambria Math" panose="02040503050406030204" pitchFamily="18" charset="0"/>
                        <a:cs typeface="Times New Roman" panose="02020603050405020304" pitchFamily="18" charset="0"/>
                      </a:rPr>
                      <m:t>𝒈𝒂𝒎𝒎𝒂</m:t>
                    </m:r>
                    <m:r>
                      <a:rPr lang="en-US" sz="1800" b="1" i="1" smtClean="0">
                        <a:solidFill>
                          <a:srgbClr val="FFC000"/>
                        </a:solidFill>
                        <a:latin typeface="Cambria Math" panose="02040503050406030204" pitchFamily="18" charset="0"/>
                        <a:cs typeface="Times New Roman" panose="02020603050405020304" pitchFamily="18" charset="0"/>
                      </a:rPr>
                      <m:t> ∗ </m:t>
                    </m:r>
                    <m:sSub>
                      <m:sSubPr>
                        <m:ctrlPr>
                          <a:rPr lang="en-US" sz="1800" b="1" i="1" smtClean="0">
                            <a:solidFill>
                              <a:srgbClr val="FFC000"/>
                            </a:solidFill>
                            <a:latin typeface="Cambria Math" panose="02040503050406030204" pitchFamily="18" charset="0"/>
                            <a:cs typeface="Times New Roman" panose="02020603050405020304" pitchFamily="18" charset="0"/>
                          </a:rPr>
                        </m:ctrlPr>
                      </m:sSubPr>
                      <m:e>
                        <m:r>
                          <a:rPr lang="en-US" sz="1800" b="1" i="1" smtClean="0">
                            <a:solidFill>
                              <a:srgbClr val="FFC000"/>
                            </a:solidFill>
                            <a:latin typeface="Cambria Math" panose="02040503050406030204" pitchFamily="18" charset="0"/>
                            <a:cs typeface="Times New Roman" panose="02020603050405020304" pitchFamily="18" charset="0"/>
                          </a:rPr>
                          <m:t>𝒉</m:t>
                        </m:r>
                      </m:e>
                      <m:sub>
                        <m:r>
                          <a:rPr lang="en-US" sz="1800" b="1" i="1" smtClean="0">
                            <a:solidFill>
                              <a:srgbClr val="FFC000"/>
                            </a:solidFill>
                            <a:latin typeface="Cambria Math" panose="02040503050406030204" pitchFamily="18" charset="0"/>
                            <a:cs typeface="Times New Roman" panose="02020603050405020304" pitchFamily="18" charset="0"/>
                          </a:rPr>
                          <m:t>𝒕</m:t>
                        </m:r>
                      </m:sub>
                    </m:sSub>
                    <m:r>
                      <a:rPr lang="en-US" sz="1800" b="1" i="1" smtClean="0">
                        <a:solidFill>
                          <a:srgbClr val="FFC000"/>
                        </a:solidFill>
                        <a:latin typeface="Cambria Math" panose="02040503050406030204" pitchFamily="18" charset="0"/>
                        <a:cs typeface="Times New Roman" panose="02020603050405020304" pitchFamily="18" charset="0"/>
                      </a:rPr>
                      <m:t>(</m:t>
                    </m:r>
                    <m:r>
                      <a:rPr lang="en-US" sz="1800" b="1" i="1" smtClean="0">
                        <a:solidFill>
                          <a:srgbClr val="FFC000"/>
                        </a:solidFill>
                        <a:latin typeface="Cambria Math" panose="02040503050406030204" pitchFamily="18" charset="0"/>
                        <a:cs typeface="Times New Roman" panose="02020603050405020304" pitchFamily="18" charset="0"/>
                      </a:rPr>
                      <m:t>𝒙</m:t>
                    </m:r>
                    <m:r>
                      <a:rPr lang="en-US" sz="1800" b="1" i="1" smtClean="0">
                        <a:solidFill>
                          <a:srgbClr val="FFC000"/>
                        </a:solidFill>
                        <a:latin typeface="Cambria Math" panose="02040503050406030204" pitchFamily="18" charset="0"/>
                        <a:cs typeface="Times New Roman" panose="02020603050405020304" pitchFamily="18" charset="0"/>
                      </a:rPr>
                      <m:t>)</m:t>
                    </m:r>
                  </m:oMath>
                </a14:m>
                <a:endParaRPr lang="en-US" sz="1800" b="1" i="1" dirty="0">
                  <a:solidFill>
                    <a:srgbClr val="FFC000"/>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3. Output the final model f(x)</a:t>
                </a:r>
              </a:p>
              <a:p>
                <a:pPr>
                  <a:lnSpc>
                    <a:spcPct val="120000"/>
                  </a:lnSpc>
                  <a:spcBef>
                    <a:spcPts val="200"/>
                  </a:spcBef>
                </a:pP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200"/>
                  </a:spcBef>
                </a:pPr>
                <a:endParaRPr lang="en-US" sz="18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31444" y="768096"/>
                <a:ext cx="10502900" cy="5730240"/>
              </a:xfrm>
              <a:blipFill>
                <a:blip r:embed="rId2"/>
                <a:stretch>
                  <a:fillRect l="-58" r="-406" b="-2128"/>
                </a:stretch>
              </a:blipFill>
            </p:spPr>
            <p:txBody>
              <a:bodyPr/>
              <a:lstStyle/>
              <a:p>
                <a:r>
                  <a:rPr lang="en-US">
                    <a:noFill/>
                  </a:rPr>
                  <a:t> </a:t>
                </a:r>
              </a:p>
            </p:txBody>
          </p:sp>
        </mc:Fallback>
      </mc:AlternateContent>
    </p:spTree>
    <p:extLst>
      <p:ext uri="{BB962C8B-B14F-4D97-AF65-F5344CB8AC3E}">
        <p14:creationId xmlns:p14="http://schemas.microsoft.com/office/powerpoint/2010/main" val="3560437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64008"/>
            <a:ext cx="7677912" cy="1499616"/>
          </a:xfrm>
        </p:spPr>
        <p:txBody>
          <a:bodyPr/>
          <a:lstStyle/>
          <a:p>
            <a:r>
              <a:rPr lang="en-US" dirty="0" smtClean="0"/>
              <a:t>Gradient Boosting for classification</a:t>
            </a:r>
            <a:endParaRPr lang="en-US" dirty="0"/>
          </a:p>
        </p:txBody>
      </p:sp>
      <p:sp>
        <p:nvSpPr>
          <p:cNvPr id="3" name="Content Placeholder 2"/>
          <p:cNvSpPr>
            <a:spLocks noGrp="1"/>
          </p:cNvSpPr>
          <p:nvPr>
            <p:ph sz="half" idx="4294967295"/>
          </p:nvPr>
        </p:nvSpPr>
        <p:spPr>
          <a:xfrm>
            <a:off x="670561" y="1708383"/>
            <a:ext cx="6431280" cy="4022725"/>
          </a:xfrm>
        </p:spPr>
        <p:txBody>
          <a:bodyPr>
            <a:normAutofit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Initialize the model as a constant value equal to the most frequent class in the target variable.</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Calculate the negative gradient of the loss function with respect to the predicted probabilities for each data point.</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Train a decision tree classifier to fit the negative gradient residuals as the target variable, using the training data and the current model predictions as the input features.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Update the model by adding the new tree to it, with a weighting parameter gamma that determines the contribution of the new tree to the model.</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654618945"/>
              </p:ext>
            </p:extLst>
          </p:nvPr>
        </p:nvGraphicFramePr>
        <p:xfrm>
          <a:off x="4546600" y="221001"/>
          <a:ext cx="9184640" cy="6210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rved Right Arrow 7"/>
          <p:cNvSpPr/>
          <p:nvPr/>
        </p:nvSpPr>
        <p:spPr>
          <a:xfrm rot="10800000">
            <a:off x="11127233" y="1935480"/>
            <a:ext cx="873964" cy="2561266"/>
          </a:xfrm>
          <a:prstGeom prst="curvedRightArrow">
            <a:avLst>
              <a:gd name="adj1" fmla="val 25000"/>
              <a:gd name="adj2" fmla="val 77659"/>
              <a:gd name="adj3" fmla="val 25000"/>
            </a:avLst>
          </a:prstGeom>
          <a:solidFill>
            <a:schemeClr val="accent5">
              <a:lumMod val="40000"/>
              <a:lumOff val="6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803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1640" y="893064"/>
            <a:ext cx="9720072" cy="1499616"/>
          </a:xfrm>
        </p:spPr>
        <p:txBody>
          <a:bodyPr>
            <a:normAutofit/>
          </a:bodyPr>
          <a:lstStyle/>
          <a:p>
            <a:r>
              <a:rPr lang="en-US" sz="6000" dirty="0" smtClean="0"/>
              <a:t>NEGATIVE GRADIENT OF LOSS FUNCTION</a:t>
            </a:r>
            <a:endParaRPr lang="en-US" sz="6000" dirty="0"/>
          </a:p>
        </p:txBody>
      </p:sp>
      <p:sp>
        <p:nvSpPr>
          <p:cNvPr id="3" name="TextBox 2"/>
          <p:cNvSpPr txBox="1"/>
          <p:nvPr/>
        </p:nvSpPr>
        <p:spPr>
          <a:xfrm>
            <a:off x="1996440" y="2392680"/>
            <a:ext cx="8595360" cy="3416320"/>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negative gradient of the loss function is a measure of how much the current model's predictions differ from the true values. Specifically, it represents the direction and magnitude of the steepest descent of the loss function with respect to the predicted values.</a:t>
            </a:r>
          </a:p>
        </p:txBody>
      </p:sp>
    </p:spTree>
    <p:extLst>
      <p:ext uri="{BB962C8B-B14F-4D97-AF65-F5344CB8AC3E}">
        <p14:creationId xmlns:p14="http://schemas.microsoft.com/office/powerpoint/2010/main" val="87849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28915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orbel" panose="020B0503020204020204" pitchFamily="34" charset="0"/>
              </a:rPr>
              <a:t>Support Vector Machine</a:t>
            </a:r>
            <a:endParaRPr lang="en-US" sz="4000" dirty="0">
              <a:latin typeface="Corbel" panose="020B0503020204020204" pitchFamily="34" charset="0"/>
            </a:endParaRPr>
          </a:p>
        </p:txBody>
      </p:sp>
      <p:sp>
        <p:nvSpPr>
          <p:cNvPr id="4" name="Rectangle 3"/>
          <p:cNvSpPr/>
          <p:nvPr/>
        </p:nvSpPr>
        <p:spPr>
          <a:xfrm>
            <a:off x="199869" y="1397593"/>
            <a:ext cx="5871147" cy="5632311"/>
          </a:xfrm>
          <a:prstGeom prst="rect">
            <a:avLst/>
          </a:prstGeom>
        </p:spPr>
        <p:txBody>
          <a:bodyPr wrap="square">
            <a:spAutoFit/>
          </a:bodyPr>
          <a:lstStyle/>
          <a:p>
            <a:pPr algn="just"/>
            <a:r>
              <a:rPr lang="en-US" sz="2000" dirty="0">
                <a:latin typeface="Corbel" panose="020B0503020204020204" pitchFamily="34" charset="0"/>
              </a:rPr>
              <a:t>Support Vector Machines are a popular machine learning algorithm used for both classification and regression tasks. </a:t>
            </a:r>
            <a:endParaRPr lang="en-US" sz="2000" dirty="0" smtClean="0">
              <a:latin typeface="Corbel" panose="020B0503020204020204" pitchFamily="34" charset="0"/>
            </a:endParaRPr>
          </a:p>
          <a:p>
            <a:pPr algn="just"/>
            <a:endParaRPr lang="en-US" sz="2000" dirty="0">
              <a:latin typeface="Corbel" panose="020B0503020204020204" pitchFamily="34" charset="0"/>
            </a:endParaRPr>
          </a:p>
          <a:p>
            <a:pPr algn="just"/>
            <a:r>
              <a:rPr lang="en-US" sz="2000" dirty="0" smtClean="0">
                <a:latin typeface="Corbel" panose="020B0503020204020204" pitchFamily="34" charset="0"/>
              </a:rPr>
              <a:t>The </a:t>
            </a:r>
            <a:r>
              <a:rPr lang="en-US" sz="2000" dirty="0">
                <a:latin typeface="Corbel" panose="020B0503020204020204" pitchFamily="34" charset="0"/>
              </a:rPr>
              <a:t>main objective of SVM is to find the best possible </a:t>
            </a:r>
            <a:r>
              <a:rPr lang="en-US" sz="2000" dirty="0">
                <a:solidFill>
                  <a:srgbClr val="FF0000"/>
                </a:solidFill>
                <a:latin typeface="Corbel" panose="020B0503020204020204" pitchFamily="34" charset="0"/>
              </a:rPr>
              <a:t>decision boundary</a:t>
            </a:r>
            <a:r>
              <a:rPr lang="en-US" sz="2000" dirty="0">
                <a:latin typeface="Corbel" panose="020B0503020204020204" pitchFamily="34" charset="0"/>
              </a:rPr>
              <a:t> that separates data points belonging to different classes or </a:t>
            </a:r>
            <a:r>
              <a:rPr lang="en-US" sz="2000" dirty="0" smtClean="0">
                <a:latin typeface="Corbel" panose="020B0503020204020204" pitchFamily="34" charset="0"/>
              </a:rPr>
              <a:t>to predicts </a:t>
            </a:r>
            <a:r>
              <a:rPr lang="en-US" sz="2000" dirty="0">
                <a:latin typeface="Corbel" panose="020B0503020204020204" pitchFamily="34" charset="0"/>
              </a:rPr>
              <a:t>continuous values</a:t>
            </a:r>
            <a:r>
              <a:rPr lang="en-US" sz="2000" dirty="0" smtClean="0">
                <a:latin typeface="Corbel" panose="020B0503020204020204" pitchFamily="34" charset="0"/>
              </a:rPr>
              <a:t>.</a:t>
            </a:r>
          </a:p>
          <a:p>
            <a:pPr algn="just"/>
            <a:endParaRPr lang="en-US" sz="2000" dirty="0">
              <a:latin typeface="Corbel" panose="020B0503020204020204" pitchFamily="34" charset="0"/>
            </a:endParaRPr>
          </a:p>
          <a:p>
            <a:pPr algn="just"/>
            <a:r>
              <a:rPr lang="en-US" sz="2000" dirty="0">
                <a:latin typeface="Corbel" panose="020B0503020204020204" pitchFamily="34" charset="0"/>
              </a:rPr>
              <a:t>In SVM, the decision boundary is represented by a hyperplane in a high-dimensional feature space. The algorithm aims to </a:t>
            </a:r>
            <a:r>
              <a:rPr lang="en-US" sz="2000" dirty="0">
                <a:solidFill>
                  <a:srgbClr val="FF0000"/>
                </a:solidFill>
                <a:latin typeface="Corbel" panose="020B0503020204020204" pitchFamily="34" charset="0"/>
              </a:rPr>
              <a:t>maximize the margin </a:t>
            </a:r>
            <a:r>
              <a:rPr lang="en-US" sz="2000" dirty="0">
                <a:latin typeface="Corbel" panose="020B0503020204020204" pitchFamily="34" charset="0"/>
              </a:rPr>
              <a:t>between this hyperplane and the support vectors, which are the data points closest to the decision boundary. The larger the margin, the better the generalization ability of the </a:t>
            </a:r>
            <a:r>
              <a:rPr lang="en-US" sz="2000" dirty="0" smtClean="0">
                <a:latin typeface="Corbel" panose="020B0503020204020204" pitchFamily="34" charset="0"/>
              </a:rPr>
              <a:t>model.</a:t>
            </a:r>
          </a:p>
          <a:p>
            <a:pPr algn="just"/>
            <a:endParaRPr lang="en-US" sz="2000" dirty="0">
              <a:latin typeface="Corbel" panose="020B0503020204020204" pitchFamily="34" charset="0"/>
            </a:endParaRPr>
          </a:p>
          <a:p>
            <a:pPr algn="just"/>
            <a:endParaRPr lang="en-US" sz="2000" dirty="0">
              <a:latin typeface="Corbel" panose="020B0503020204020204" pitchFamily="34" charset="0"/>
            </a:endParaRPr>
          </a:p>
        </p:txBody>
      </p:sp>
      <p:pic>
        <p:nvPicPr>
          <p:cNvPr id="5" name="Picture 4"/>
          <p:cNvPicPr>
            <a:picLocks noChangeAspect="1"/>
          </p:cNvPicPr>
          <p:nvPr/>
        </p:nvPicPr>
        <p:blipFill>
          <a:blip r:embed="rId2"/>
          <a:stretch>
            <a:fillRect/>
          </a:stretch>
        </p:blipFill>
        <p:spPr>
          <a:xfrm>
            <a:off x="6071016" y="1752090"/>
            <a:ext cx="6001588" cy="3953427"/>
          </a:xfrm>
          <a:prstGeom prst="rect">
            <a:avLst/>
          </a:prstGeom>
        </p:spPr>
      </p:pic>
    </p:spTree>
    <p:extLst>
      <p:ext uri="{BB962C8B-B14F-4D97-AF65-F5344CB8AC3E}">
        <p14:creationId xmlns:p14="http://schemas.microsoft.com/office/powerpoint/2010/main" val="362336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289154"/>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orbel" panose="020B0503020204020204" pitchFamily="34" charset="0"/>
              </a:rPr>
              <a:t>Support Vector Machine: Key Ideas</a:t>
            </a:r>
            <a:endParaRPr lang="en-US" sz="4000" dirty="0">
              <a:latin typeface="Corbel" panose="020B0503020204020204" pitchFamily="34" charset="0"/>
            </a:endParaRPr>
          </a:p>
        </p:txBody>
      </p:sp>
      <p:sp>
        <p:nvSpPr>
          <p:cNvPr id="4" name="Rectangle 3"/>
          <p:cNvSpPr/>
          <p:nvPr/>
        </p:nvSpPr>
        <p:spPr>
          <a:xfrm>
            <a:off x="199869" y="1397593"/>
            <a:ext cx="10712970" cy="2431435"/>
          </a:xfrm>
          <a:prstGeom prst="rect">
            <a:avLst/>
          </a:prstGeom>
        </p:spPr>
        <p:txBody>
          <a:bodyPr wrap="square">
            <a:spAutoFit/>
          </a:bodyPr>
          <a:lstStyle/>
          <a:p>
            <a:pPr marL="342900" indent="-342900" algn="just">
              <a:spcBef>
                <a:spcPts val="1200"/>
              </a:spcBef>
              <a:spcAft>
                <a:spcPts val="1200"/>
              </a:spcAft>
              <a:buFont typeface="+mj-lt"/>
              <a:buAutoNum type="arabicPeriod"/>
            </a:pPr>
            <a:r>
              <a:rPr lang="en-US" sz="2800" dirty="0">
                <a:latin typeface="Times New Roman" panose="02020603050405020304" pitchFamily="18" charset="0"/>
                <a:cs typeface="Times New Roman" panose="02020603050405020304" pitchFamily="18" charset="0"/>
              </a:rPr>
              <a:t>Use optimization to </a:t>
            </a:r>
            <a:r>
              <a:rPr lang="en-US" sz="2800" dirty="0" smtClean="0">
                <a:latin typeface="Times New Roman" panose="02020603050405020304" pitchFamily="18" charset="0"/>
                <a:cs typeface="Times New Roman" panose="02020603050405020304" pitchFamily="18" charset="0"/>
              </a:rPr>
              <a:t>find </a:t>
            </a:r>
            <a:r>
              <a:rPr lang="en-US" sz="2800" dirty="0">
                <a:latin typeface="Times New Roman" panose="02020603050405020304" pitchFamily="18" charset="0"/>
                <a:cs typeface="Times New Roman" panose="02020603050405020304" pitchFamily="18" charset="0"/>
              </a:rPr>
              <a:t>a </a:t>
            </a:r>
            <a:r>
              <a:rPr lang="en-US" sz="2800" dirty="0" smtClean="0">
                <a:latin typeface="Times New Roman" panose="02020603050405020304" pitchFamily="18" charset="0"/>
                <a:cs typeface="Times New Roman" panose="02020603050405020304" pitchFamily="18" charset="0"/>
              </a:rPr>
              <a:t>hyperplane </a:t>
            </a:r>
            <a:r>
              <a:rPr lang="en-US" sz="2800" dirty="0">
                <a:latin typeface="Times New Roman" panose="02020603050405020304" pitchFamily="18" charset="0"/>
                <a:cs typeface="Times New Roman" panose="02020603050405020304" pitchFamily="18" charset="0"/>
              </a:rPr>
              <a:t>with few errors </a:t>
            </a:r>
            <a:endParaRPr lang="en-US" sz="2800" dirty="0" smtClean="0">
              <a:latin typeface="Times New Roman" panose="02020603050405020304" pitchFamily="18" charset="0"/>
              <a:cs typeface="Times New Roman" panose="02020603050405020304" pitchFamily="18" charset="0"/>
            </a:endParaRPr>
          </a:p>
          <a:p>
            <a:pPr marL="342900" indent="-342900" algn="just">
              <a:spcBef>
                <a:spcPts val="1200"/>
              </a:spcBef>
              <a:spcAft>
                <a:spcPts val="1200"/>
              </a:spcAft>
              <a:buFont typeface="+mj-lt"/>
              <a:buAutoNum type="arabicPeriod"/>
            </a:pPr>
            <a:r>
              <a:rPr lang="en-US" sz="2800" dirty="0" smtClean="0">
                <a:latin typeface="Times New Roman" panose="02020603050405020304" pitchFamily="18" charset="0"/>
                <a:cs typeface="Times New Roman" panose="02020603050405020304" pitchFamily="18" charset="0"/>
              </a:rPr>
              <a:t>Seek </a:t>
            </a:r>
            <a:r>
              <a:rPr lang="en-US" sz="2800" dirty="0">
                <a:latin typeface="Times New Roman" panose="02020603050405020304" pitchFamily="18" charset="0"/>
                <a:cs typeface="Times New Roman" panose="02020603050405020304" pitchFamily="18" charset="0"/>
              </a:rPr>
              <a:t>large margin separator </a:t>
            </a:r>
            <a:r>
              <a:rPr lang="en-US" sz="2800" dirty="0" smtClean="0">
                <a:latin typeface="Times New Roman" panose="02020603050405020304" pitchFamily="18" charset="0"/>
                <a:cs typeface="Times New Roman" panose="02020603050405020304" pitchFamily="18" charset="0"/>
              </a:rPr>
              <a:t>in order to </a:t>
            </a:r>
            <a:r>
              <a:rPr lang="en-US" sz="2800" dirty="0">
                <a:latin typeface="Times New Roman" panose="02020603050405020304" pitchFamily="18" charset="0"/>
                <a:cs typeface="Times New Roman" panose="02020603050405020304" pitchFamily="18" charset="0"/>
              </a:rPr>
              <a:t>improve </a:t>
            </a:r>
            <a:r>
              <a:rPr lang="en-US" sz="2800" dirty="0" smtClean="0">
                <a:latin typeface="Times New Roman" panose="02020603050405020304" pitchFamily="18" charset="0"/>
                <a:cs typeface="Times New Roman" panose="02020603050405020304" pitchFamily="18" charset="0"/>
              </a:rPr>
              <a:t>generalization of the model</a:t>
            </a:r>
          </a:p>
          <a:p>
            <a:pPr marL="342900" indent="-342900" algn="just">
              <a:spcBef>
                <a:spcPts val="1200"/>
              </a:spcBef>
              <a:spcAft>
                <a:spcPts val="1200"/>
              </a:spcAft>
              <a:buFont typeface="+mj-lt"/>
              <a:buAutoNum type="arabicPeriod"/>
            </a:pPr>
            <a:r>
              <a:rPr lang="en-US" sz="2800" dirty="0" smtClean="0">
                <a:latin typeface="Times New Roman" panose="02020603050405020304" pitchFamily="18" charset="0"/>
                <a:cs typeface="Times New Roman" panose="02020603050405020304" pitchFamily="18" charset="0"/>
              </a:rPr>
              <a:t>Use </a:t>
            </a:r>
            <a:r>
              <a:rPr lang="en-US" sz="2800" dirty="0">
                <a:latin typeface="Times New Roman" panose="02020603050405020304" pitchFamily="18" charset="0"/>
                <a:cs typeface="Times New Roman" panose="02020603050405020304" pitchFamily="18" charset="0"/>
              </a:rPr>
              <a:t>kernel trick to make large feature spaces computationally efficient</a:t>
            </a:r>
          </a:p>
        </p:txBody>
      </p:sp>
    </p:spTree>
    <p:extLst>
      <p:ext uri="{BB962C8B-B14F-4D97-AF65-F5344CB8AC3E}">
        <p14:creationId xmlns:p14="http://schemas.microsoft.com/office/powerpoint/2010/main" val="1293400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289154"/>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orbel" panose="020B0503020204020204" pitchFamily="34" charset="0"/>
              </a:rPr>
              <a:t>Support Vector Machine: Objective</a:t>
            </a:r>
            <a:endParaRPr lang="en-US" sz="4000" dirty="0">
              <a:latin typeface="Corbel" panose="020B0503020204020204" pitchFamily="34" charset="0"/>
            </a:endParaRPr>
          </a:p>
        </p:txBody>
      </p:sp>
      <p:sp>
        <p:nvSpPr>
          <p:cNvPr id="4" name="Rectangle 3"/>
          <p:cNvSpPr/>
          <p:nvPr/>
        </p:nvSpPr>
        <p:spPr>
          <a:xfrm>
            <a:off x="199869" y="1397593"/>
            <a:ext cx="5871147" cy="3600986"/>
          </a:xfrm>
          <a:prstGeom prst="rect">
            <a:avLst/>
          </a:prstGeom>
        </p:spPr>
        <p:txBody>
          <a:bodyPr wrap="square">
            <a:spAutoFit/>
          </a:bodyPr>
          <a:lstStyle/>
          <a:p>
            <a:pPr algn="just"/>
            <a:r>
              <a:rPr lang="en-US" sz="1600" dirty="0">
                <a:latin typeface="Source Sans Pro" panose="020B0503030403020204" pitchFamily="34" charset="0"/>
                <a:cs typeface="Times New Roman" panose="02020603050405020304" pitchFamily="18" charset="0"/>
              </a:rPr>
              <a:t>The objective function of SVM, also known as the hinge loss, is used to train the model and find the optimal hyperplane. </a:t>
            </a:r>
            <a:endParaRPr lang="en-US" sz="1600" dirty="0" smtClean="0">
              <a:latin typeface="Source Sans Pro" panose="020B0503030403020204" pitchFamily="34" charset="0"/>
              <a:cs typeface="Times New Roman" panose="02020603050405020304" pitchFamily="18" charset="0"/>
            </a:endParaRPr>
          </a:p>
          <a:p>
            <a:pPr algn="just"/>
            <a:endParaRPr lang="en-US" sz="1600" dirty="0">
              <a:latin typeface="Source Sans Pro" panose="020B0503030403020204" pitchFamily="34" charset="0"/>
              <a:cs typeface="Times New Roman" panose="02020603050405020304" pitchFamily="18" charset="0"/>
            </a:endParaRPr>
          </a:p>
          <a:p>
            <a:pPr algn="just"/>
            <a:r>
              <a:rPr lang="en-US" sz="1600" dirty="0">
                <a:latin typeface="Source Sans Pro" panose="020B0503030403020204" pitchFamily="34" charset="0"/>
                <a:cs typeface="Times New Roman" panose="02020603050405020304" pitchFamily="18" charset="0"/>
              </a:rPr>
              <a:t>The objective is to minimize the classification error and simultaneously maximize the margin. The hinge loss function penalizes misclassified samples, and the goal is to find the hyperplane that achieves the minimum hinge loss</a:t>
            </a:r>
            <a:r>
              <a:rPr lang="en-US" sz="1600" dirty="0" smtClean="0">
                <a:latin typeface="Source Sans Pro" panose="020B0503030403020204" pitchFamily="34" charset="0"/>
                <a:cs typeface="Times New Roman" panose="02020603050405020304" pitchFamily="18" charset="0"/>
              </a:rPr>
              <a:t>.</a:t>
            </a:r>
          </a:p>
          <a:p>
            <a:pPr algn="just"/>
            <a:endParaRPr lang="en-US" sz="1600" dirty="0" smtClean="0">
              <a:latin typeface="Source Sans Pro" panose="020B0503030403020204" pitchFamily="34" charset="0"/>
              <a:cs typeface="Times New Roman" panose="02020603050405020304" pitchFamily="18" charset="0"/>
            </a:endParaRPr>
          </a:p>
          <a:p>
            <a:r>
              <a:rPr lang="en-US" sz="1600" dirty="0">
                <a:latin typeface="Source Sans Pro" panose="020B0503030403020204" pitchFamily="34" charset="0"/>
                <a:cs typeface="Times New Roman" panose="02020603050405020304" pitchFamily="18" charset="0"/>
              </a:rPr>
              <a:t>The objective function of SVM can be mathematically represented as:</a:t>
            </a:r>
          </a:p>
          <a:p>
            <a:endParaRPr lang="en-US" sz="1600" b="1" dirty="0" smtClean="0">
              <a:latin typeface="Source Sans Pro" panose="020B0503030403020204" pitchFamily="34" charset="0"/>
              <a:cs typeface="Times New Roman" panose="02020603050405020304" pitchFamily="18" charset="0"/>
            </a:endParaRPr>
          </a:p>
          <a:p>
            <a:r>
              <a:rPr lang="en-US" sz="1600" b="1" dirty="0" smtClean="0">
                <a:latin typeface="Source Sans Pro" panose="020B0503030403020204" pitchFamily="34" charset="0"/>
                <a:cs typeface="Times New Roman" panose="02020603050405020304" pitchFamily="18" charset="0"/>
              </a:rPr>
              <a:t>minimize</a:t>
            </a:r>
            <a:r>
              <a:rPr lang="en-US" sz="1600" b="1" dirty="0">
                <a:latin typeface="Source Sans Pro" panose="020B0503030403020204" pitchFamily="34" charset="0"/>
                <a:cs typeface="Times New Roman" panose="02020603050405020304" pitchFamily="18" charset="0"/>
              </a:rPr>
              <a:t>: </a:t>
            </a:r>
            <a:endParaRPr lang="en-US" sz="1600" b="1" dirty="0" smtClean="0">
              <a:latin typeface="Source Sans Pro" panose="020B0503030403020204" pitchFamily="34" charset="0"/>
              <a:cs typeface="Times New Roman" panose="02020603050405020304" pitchFamily="18" charset="0"/>
            </a:endParaRPr>
          </a:p>
          <a:p>
            <a:pPr algn="just"/>
            <a:endParaRPr lang="en-US" sz="1600" dirty="0">
              <a:latin typeface="Source Sans Pro" panose="020B0503030403020204" pitchFamily="34" charset="0"/>
              <a:cs typeface="Times New Roman" panose="02020603050405020304" pitchFamily="18" charset="0"/>
            </a:endParaRPr>
          </a:p>
          <a:p>
            <a:pPr algn="just"/>
            <a:endParaRPr lang="en-US" sz="1600" dirty="0">
              <a:latin typeface="Source Sans Pro" panose="020B050303040302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78773037"/>
              </p:ext>
            </p:extLst>
          </p:nvPr>
        </p:nvGraphicFramePr>
        <p:xfrm>
          <a:off x="6400800" y="1730966"/>
          <a:ext cx="5641298" cy="3854890"/>
        </p:xfrm>
        <a:graphic>
          <a:graphicData uri="http://schemas.openxmlformats.org/drawingml/2006/table">
            <a:tbl>
              <a:tblPr firstRow="1" bandRow="1">
                <a:tableStyleId>{FABFCF23-3B69-468F-B69F-88F6DE6A72F2}</a:tableStyleId>
              </a:tblPr>
              <a:tblGrid>
                <a:gridCol w="1879947">
                  <a:extLst>
                    <a:ext uri="{9D8B030D-6E8A-4147-A177-3AD203B41FA5}">
                      <a16:colId xmlns:a16="http://schemas.microsoft.com/office/drawing/2014/main" val="3264930412"/>
                    </a:ext>
                  </a:extLst>
                </a:gridCol>
                <a:gridCol w="3761351">
                  <a:extLst>
                    <a:ext uri="{9D8B030D-6E8A-4147-A177-3AD203B41FA5}">
                      <a16:colId xmlns:a16="http://schemas.microsoft.com/office/drawing/2014/main" val="4001210411"/>
                    </a:ext>
                  </a:extLst>
                </a:gridCol>
              </a:tblGrid>
              <a:tr h="533234">
                <a:tc>
                  <a:txBody>
                    <a:bodyPr/>
                    <a:lstStyle/>
                    <a:p>
                      <a:r>
                        <a:rPr lang="en-US" sz="2000" dirty="0" smtClean="0">
                          <a:latin typeface="Corbel" panose="020B0503020204020204" pitchFamily="34" charset="0"/>
                        </a:rPr>
                        <a:t>Parameter</a:t>
                      </a:r>
                      <a:endParaRPr lang="en-US" sz="2000" dirty="0">
                        <a:latin typeface="Corbel" panose="020B0503020204020204" pitchFamily="34" charset="0"/>
                      </a:endParaRPr>
                    </a:p>
                  </a:txBody>
                  <a:tcPr/>
                </a:tc>
                <a:tc>
                  <a:txBody>
                    <a:bodyPr/>
                    <a:lstStyle/>
                    <a:p>
                      <a:r>
                        <a:rPr lang="en-US" dirty="0" smtClean="0">
                          <a:latin typeface="Corbel" panose="020B0503020204020204" pitchFamily="34" charset="0"/>
                        </a:rPr>
                        <a:t>Definition</a:t>
                      </a:r>
                      <a:endParaRPr lang="en-US" dirty="0">
                        <a:latin typeface="Corbel" panose="020B0503020204020204" pitchFamily="34" charset="0"/>
                      </a:endParaRPr>
                    </a:p>
                  </a:txBody>
                  <a:tcPr/>
                </a:tc>
                <a:extLst>
                  <a:ext uri="{0D108BD9-81ED-4DB2-BD59-A6C34878D82A}">
                    <a16:rowId xmlns:a16="http://schemas.microsoft.com/office/drawing/2014/main" val="4075327008"/>
                  </a:ext>
                </a:extLst>
              </a:tr>
              <a:tr h="533234">
                <a:tc>
                  <a:txBody>
                    <a:bodyPr/>
                    <a:lstStyle/>
                    <a:p>
                      <a:r>
                        <a:rPr lang="en-US" sz="2800" dirty="0" smtClean="0">
                          <a:latin typeface="Corbel" panose="020B0503020204020204" pitchFamily="34" charset="0"/>
                        </a:rPr>
                        <a:t>||w||</a:t>
                      </a:r>
                      <a:endParaRPr lang="en-US" sz="2800" dirty="0">
                        <a:latin typeface="Corbel" panose="020B0503020204020204" pitchFamily="34" charset="0"/>
                      </a:endParaRPr>
                    </a:p>
                  </a:txBody>
                  <a:tcPr/>
                </a:tc>
                <a:tc>
                  <a:txBody>
                    <a:bodyPr/>
                    <a:lstStyle/>
                    <a:p>
                      <a:r>
                        <a:rPr lang="en-US" dirty="0" smtClean="0">
                          <a:latin typeface="Corbel" panose="020B0503020204020204" pitchFamily="34" charset="0"/>
                        </a:rPr>
                        <a:t>Norm of the weight</a:t>
                      </a:r>
                      <a:r>
                        <a:rPr lang="en-US" baseline="0" dirty="0" smtClean="0">
                          <a:latin typeface="Corbel" panose="020B0503020204020204" pitchFamily="34" charset="0"/>
                        </a:rPr>
                        <a:t> vector</a:t>
                      </a:r>
                      <a:endParaRPr lang="en-US" dirty="0">
                        <a:latin typeface="Corbel" panose="020B0503020204020204" pitchFamily="34" charset="0"/>
                      </a:endParaRPr>
                    </a:p>
                  </a:txBody>
                  <a:tcPr/>
                </a:tc>
                <a:extLst>
                  <a:ext uri="{0D108BD9-81ED-4DB2-BD59-A6C34878D82A}">
                    <a16:rowId xmlns:a16="http://schemas.microsoft.com/office/drawing/2014/main" val="1063560001"/>
                  </a:ext>
                </a:extLst>
              </a:tr>
              <a:tr h="533234">
                <a:tc>
                  <a:txBody>
                    <a:bodyPr/>
                    <a:lstStyle/>
                    <a:p>
                      <a:r>
                        <a:rPr lang="en-US" sz="2800" dirty="0" smtClean="0">
                          <a:latin typeface="Corbel" panose="020B0503020204020204" pitchFamily="34" charset="0"/>
                        </a:rPr>
                        <a:t>C</a:t>
                      </a:r>
                      <a:endParaRPr lang="en-US" sz="2800" dirty="0">
                        <a:latin typeface="Corbel" panose="020B0503020204020204" pitchFamily="34" charset="0"/>
                      </a:endParaRPr>
                    </a:p>
                  </a:txBody>
                  <a:tcPr/>
                </a:tc>
                <a:tc>
                  <a:txBody>
                    <a:bodyPr/>
                    <a:lstStyle/>
                    <a:p>
                      <a:r>
                        <a:rPr lang="en-US" dirty="0" smtClean="0">
                          <a:latin typeface="Corbel" panose="020B0503020204020204" pitchFamily="34" charset="0"/>
                        </a:rPr>
                        <a:t>Regularization parameter that controls trade off between maximizing margin and minimizing the misclassification</a:t>
                      </a:r>
                      <a:endParaRPr lang="en-US" dirty="0">
                        <a:latin typeface="Corbel" panose="020B0503020204020204" pitchFamily="34" charset="0"/>
                      </a:endParaRPr>
                    </a:p>
                  </a:txBody>
                  <a:tcPr/>
                </a:tc>
                <a:extLst>
                  <a:ext uri="{0D108BD9-81ED-4DB2-BD59-A6C34878D82A}">
                    <a16:rowId xmlns:a16="http://schemas.microsoft.com/office/drawing/2014/main" val="194173522"/>
                  </a:ext>
                </a:extLst>
              </a:tr>
              <a:tr h="533234">
                <a:tc>
                  <a:txBody>
                    <a:bodyPr/>
                    <a:lstStyle/>
                    <a:p>
                      <a:r>
                        <a:rPr lang="en-US" sz="2800" dirty="0" smtClean="0">
                          <a:latin typeface="Corbel" panose="020B0503020204020204" pitchFamily="34" charset="0"/>
                        </a:rPr>
                        <a:t>y</a:t>
                      </a:r>
                      <a:endParaRPr lang="en-US" sz="2800" dirty="0">
                        <a:latin typeface="Corbel" panose="020B0503020204020204" pitchFamily="34" charset="0"/>
                      </a:endParaRPr>
                    </a:p>
                  </a:txBody>
                  <a:tcPr/>
                </a:tc>
                <a:tc>
                  <a:txBody>
                    <a:bodyPr/>
                    <a:lstStyle/>
                    <a:p>
                      <a:r>
                        <a:rPr lang="en-US" dirty="0" smtClean="0">
                          <a:latin typeface="Corbel" panose="020B0503020204020204" pitchFamily="34" charset="0"/>
                        </a:rPr>
                        <a:t>Class label</a:t>
                      </a:r>
                      <a:endParaRPr lang="en-US" dirty="0">
                        <a:latin typeface="Corbel" panose="020B0503020204020204" pitchFamily="34" charset="0"/>
                      </a:endParaRPr>
                    </a:p>
                  </a:txBody>
                  <a:tcPr/>
                </a:tc>
                <a:extLst>
                  <a:ext uri="{0D108BD9-81ED-4DB2-BD59-A6C34878D82A}">
                    <a16:rowId xmlns:a16="http://schemas.microsoft.com/office/drawing/2014/main" val="4017642179"/>
                  </a:ext>
                </a:extLst>
              </a:tr>
              <a:tr h="533234">
                <a:tc>
                  <a:txBody>
                    <a:bodyPr/>
                    <a:lstStyle/>
                    <a:p>
                      <a:r>
                        <a:rPr lang="en-US" sz="2800" dirty="0" smtClean="0">
                          <a:latin typeface="Corbel" panose="020B0503020204020204" pitchFamily="34" charset="0"/>
                        </a:rPr>
                        <a:t>x</a:t>
                      </a:r>
                      <a:endParaRPr lang="en-US" sz="2800" dirty="0">
                        <a:latin typeface="Corbel" panose="020B0503020204020204" pitchFamily="34" charset="0"/>
                      </a:endParaRPr>
                    </a:p>
                  </a:txBody>
                  <a:tcPr/>
                </a:tc>
                <a:tc>
                  <a:txBody>
                    <a:bodyPr/>
                    <a:lstStyle/>
                    <a:p>
                      <a:r>
                        <a:rPr lang="en-US" dirty="0" smtClean="0">
                          <a:latin typeface="Corbel" panose="020B0503020204020204" pitchFamily="34" charset="0"/>
                        </a:rPr>
                        <a:t>Feature vector</a:t>
                      </a:r>
                      <a:endParaRPr lang="en-US" dirty="0">
                        <a:latin typeface="Corbel" panose="020B0503020204020204" pitchFamily="34" charset="0"/>
                      </a:endParaRPr>
                    </a:p>
                  </a:txBody>
                  <a:tcPr/>
                </a:tc>
                <a:extLst>
                  <a:ext uri="{0D108BD9-81ED-4DB2-BD59-A6C34878D82A}">
                    <a16:rowId xmlns:a16="http://schemas.microsoft.com/office/drawing/2014/main" val="979458996"/>
                  </a:ext>
                </a:extLst>
              </a:tr>
              <a:tr h="533234">
                <a:tc>
                  <a:txBody>
                    <a:bodyPr/>
                    <a:lstStyle/>
                    <a:p>
                      <a:r>
                        <a:rPr lang="en-US" sz="2800" dirty="0" smtClean="0">
                          <a:latin typeface="Corbel" panose="020B0503020204020204" pitchFamily="34" charset="0"/>
                        </a:rPr>
                        <a:t>b</a:t>
                      </a:r>
                      <a:endParaRPr lang="en-US" sz="2800" dirty="0">
                        <a:latin typeface="Corbel" panose="020B0503020204020204" pitchFamily="34" charset="0"/>
                      </a:endParaRPr>
                    </a:p>
                  </a:txBody>
                  <a:tcPr/>
                </a:tc>
                <a:tc>
                  <a:txBody>
                    <a:bodyPr/>
                    <a:lstStyle/>
                    <a:p>
                      <a:r>
                        <a:rPr lang="en-US" dirty="0" smtClean="0">
                          <a:latin typeface="Corbel" panose="020B0503020204020204" pitchFamily="34" charset="0"/>
                        </a:rPr>
                        <a:t>Bias term</a:t>
                      </a:r>
                      <a:endParaRPr lang="en-US" dirty="0">
                        <a:latin typeface="Corbel" panose="020B0503020204020204" pitchFamily="34" charset="0"/>
                      </a:endParaRPr>
                    </a:p>
                  </a:txBody>
                  <a:tcPr/>
                </a:tc>
                <a:extLst>
                  <a:ext uri="{0D108BD9-81ED-4DB2-BD59-A6C34878D82A}">
                    <a16:rowId xmlns:a16="http://schemas.microsoft.com/office/drawing/2014/main" val="1366879408"/>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89291" y="4475807"/>
                <a:ext cx="5906125" cy="10455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a:latin typeface="Cambria Math" panose="02040503050406030204" pitchFamily="18" charset="0"/>
                            </a:rPr>
                            <m:t>1</m:t>
                          </m:r>
                        </m:num>
                        <m:den>
                          <m:r>
                            <a:rPr lang="en-US" sz="2800" i="0">
                              <a:latin typeface="Cambria Math" panose="02040503050406030204" pitchFamily="18" charset="0"/>
                            </a:rPr>
                            <m:t>2</m:t>
                          </m:r>
                        </m:den>
                      </m:f>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𝑤</m:t>
                              </m:r>
                            </m:e>
                          </m:d>
                        </m:e>
                        <m:sup>
                          <m:r>
                            <a:rPr lang="en-US" sz="2800" i="0">
                              <a:latin typeface="Cambria Math" panose="02040503050406030204" pitchFamily="18" charset="0"/>
                            </a:rPr>
                            <m:t>2</m:t>
                          </m:r>
                        </m:sup>
                      </m:sSup>
                      <m:r>
                        <a:rPr lang="en-US" sz="2800" i="0">
                          <a:latin typeface="Cambria Math" panose="02040503050406030204" pitchFamily="18" charset="0"/>
                        </a:rPr>
                        <m:t>+</m:t>
                      </m:r>
                      <m:r>
                        <a:rPr lang="en-US" sz="2800" i="1">
                          <a:latin typeface="Cambria Math" panose="02040503050406030204" pitchFamily="18" charset="0"/>
                        </a:rPr>
                        <m:t>𝐶</m:t>
                      </m:r>
                      <m:nary>
                        <m:naryPr>
                          <m:chr m:val="∑"/>
                          <m:limLoc m:val="undOvr"/>
                          <m:grow m:val="on"/>
                          <m:supHide m:val="on"/>
                          <m:ctrlPr>
                            <a:rPr lang="en-US" sz="2800" i="1">
                              <a:latin typeface="Cambria Math" panose="02040503050406030204" pitchFamily="18" charset="0"/>
                            </a:rPr>
                          </m:ctrlPr>
                        </m:naryPr>
                        <m:sub>
                          <m:r>
                            <a:rPr lang="en-US" sz="2800" i="1">
                              <a:latin typeface="Cambria Math" panose="02040503050406030204" pitchFamily="18" charset="0"/>
                            </a:rPr>
                            <m:t>𝑛</m:t>
                          </m:r>
                        </m:sub>
                        <m:sup/>
                        <m:e>
                          <m:d>
                            <m:dPr>
                              <m:ctrlPr>
                                <a:rPr lang="en-US" sz="2800" i="1">
                                  <a:latin typeface="Cambria Math" panose="02040503050406030204" pitchFamily="18" charset="0"/>
                                </a:rPr>
                              </m:ctrlPr>
                            </m:dPr>
                            <m:e>
                              <m:r>
                                <a:rPr lang="en-US" sz="2800" i="0">
                                  <a:latin typeface="Cambria Math" panose="02040503050406030204" pitchFamily="18" charset="0"/>
                                </a:rPr>
                                <m:t>1−</m:t>
                              </m:r>
                              <m:r>
                                <a:rPr lang="en-US" sz="2800" i="1">
                                  <a:latin typeface="Cambria Math" panose="02040503050406030204" pitchFamily="18" charset="0"/>
                                </a:rPr>
                                <m:t>𝑦</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𝑇</m:t>
                                      </m:r>
                                    </m:sup>
                                  </m:sSup>
                                  <m:r>
                                    <a:rPr lang="en-US" sz="2800" i="1">
                                      <a:latin typeface="Cambria Math" panose="02040503050406030204" pitchFamily="18" charset="0"/>
                                    </a:rPr>
                                    <m:t>𝜙</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0">
                                      <a:latin typeface="Cambria Math" panose="02040503050406030204" pitchFamily="18" charset="0"/>
                                    </a:rPr>
                                    <m:t>+</m:t>
                                  </m:r>
                                  <m:r>
                                    <a:rPr lang="en-US" sz="2800" i="1">
                                      <a:latin typeface="Cambria Math" panose="02040503050406030204" pitchFamily="18" charset="0"/>
                                    </a:rPr>
                                    <m:t>𝑏</m:t>
                                  </m:r>
                                </m:e>
                              </m:d>
                            </m:e>
                          </m:d>
                        </m:e>
                      </m:nary>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89291" y="4475807"/>
                <a:ext cx="5906125" cy="10455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7677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289154"/>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orbel" panose="020B0503020204020204" pitchFamily="34" charset="0"/>
              </a:rPr>
              <a:t>Support Vector Machine: Objective</a:t>
            </a:r>
            <a:endParaRPr lang="en-US" sz="4000" dirty="0">
              <a:latin typeface="Corbel" panose="020B0503020204020204" pitchFamily="34" charset="0"/>
            </a:endParaRPr>
          </a:p>
        </p:txBody>
      </p:sp>
      <p:sp>
        <p:nvSpPr>
          <p:cNvPr id="4" name="Rectangle 3"/>
          <p:cNvSpPr/>
          <p:nvPr/>
        </p:nvSpPr>
        <p:spPr>
          <a:xfrm>
            <a:off x="199869" y="1397593"/>
            <a:ext cx="5871147" cy="1200329"/>
          </a:xfrm>
          <a:prstGeom prst="rect">
            <a:avLst/>
          </a:prstGeom>
        </p:spPr>
        <p:txBody>
          <a:bodyPr wrap="square">
            <a:spAutoFit/>
          </a:bodyPr>
          <a:lstStyle/>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minimize</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0" y="2183589"/>
                <a:ext cx="5906125" cy="10455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a:latin typeface="Cambria Math" panose="02040503050406030204" pitchFamily="18" charset="0"/>
                            </a:rPr>
                            <m:t>1</m:t>
                          </m:r>
                        </m:num>
                        <m:den>
                          <m:r>
                            <a:rPr lang="en-US" sz="2800" i="0">
                              <a:latin typeface="Cambria Math" panose="02040503050406030204" pitchFamily="18" charset="0"/>
                            </a:rPr>
                            <m:t>2</m:t>
                          </m:r>
                        </m:den>
                      </m:f>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𝑤</m:t>
                              </m:r>
                            </m:e>
                          </m:d>
                        </m:e>
                        <m:sup>
                          <m:r>
                            <a:rPr lang="en-US" sz="2800" i="0">
                              <a:latin typeface="Cambria Math" panose="02040503050406030204" pitchFamily="18" charset="0"/>
                            </a:rPr>
                            <m:t>2</m:t>
                          </m:r>
                        </m:sup>
                      </m:sSup>
                      <m:r>
                        <a:rPr lang="en-US" sz="2800" i="0">
                          <a:latin typeface="Cambria Math" panose="02040503050406030204" pitchFamily="18" charset="0"/>
                        </a:rPr>
                        <m:t>+</m:t>
                      </m:r>
                      <m:r>
                        <a:rPr lang="en-US" sz="2800" i="1">
                          <a:latin typeface="Cambria Math" panose="02040503050406030204" pitchFamily="18" charset="0"/>
                        </a:rPr>
                        <m:t>𝐶</m:t>
                      </m:r>
                      <m:nary>
                        <m:naryPr>
                          <m:chr m:val="∑"/>
                          <m:limLoc m:val="undOvr"/>
                          <m:grow m:val="on"/>
                          <m:supHide m:val="on"/>
                          <m:ctrlPr>
                            <a:rPr lang="en-US" sz="2800" i="1">
                              <a:latin typeface="Cambria Math" panose="02040503050406030204" pitchFamily="18" charset="0"/>
                            </a:rPr>
                          </m:ctrlPr>
                        </m:naryPr>
                        <m:sub>
                          <m:r>
                            <a:rPr lang="en-US" sz="2800" i="1">
                              <a:latin typeface="Cambria Math" panose="02040503050406030204" pitchFamily="18" charset="0"/>
                            </a:rPr>
                            <m:t>𝑛</m:t>
                          </m:r>
                        </m:sub>
                        <m:sup/>
                        <m:e>
                          <m:d>
                            <m:dPr>
                              <m:ctrlPr>
                                <a:rPr lang="en-US" sz="2800" i="1">
                                  <a:latin typeface="Cambria Math" panose="02040503050406030204" pitchFamily="18" charset="0"/>
                                </a:rPr>
                              </m:ctrlPr>
                            </m:dPr>
                            <m:e>
                              <m:r>
                                <a:rPr lang="en-US" sz="2800" i="0">
                                  <a:latin typeface="Cambria Math" panose="02040503050406030204" pitchFamily="18" charset="0"/>
                                </a:rPr>
                                <m:t>1−</m:t>
                              </m:r>
                              <m:r>
                                <a:rPr lang="en-US" sz="2800" i="1">
                                  <a:latin typeface="Cambria Math" panose="02040503050406030204" pitchFamily="18" charset="0"/>
                                </a:rPr>
                                <m:t>𝑦</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𝑇</m:t>
                                      </m:r>
                                    </m:sup>
                                  </m:sSup>
                                  <m:r>
                                    <a:rPr lang="en-US" sz="2800" i="1">
                                      <a:latin typeface="Cambria Math" panose="02040503050406030204" pitchFamily="18" charset="0"/>
                                    </a:rPr>
                                    <m:t>𝜙</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0">
                                      <a:latin typeface="Cambria Math" panose="02040503050406030204" pitchFamily="18" charset="0"/>
                                    </a:rPr>
                                    <m:t>+</m:t>
                                  </m:r>
                                  <m:r>
                                    <a:rPr lang="en-US" sz="2800" i="1">
                                      <a:latin typeface="Cambria Math" panose="02040503050406030204" pitchFamily="18" charset="0"/>
                                    </a:rPr>
                                    <m:t>𝑏</m:t>
                                  </m:r>
                                </m:e>
                              </m:d>
                            </m:e>
                          </m:d>
                        </m:e>
                      </m:nary>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0" y="2183589"/>
                <a:ext cx="5906125" cy="1045543"/>
              </a:xfrm>
              <a:prstGeom prst="rect">
                <a:avLst/>
              </a:prstGeom>
              <a:blipFill>
                <a:blip r:embed="rId2"/>
                <a:stretch>
                  <a:fillRect/>
                </a:stretch>
              </a:blipFill>
            </p:spPr>
            <p:txBody>
              <a:bodyPr/>
              <a:lstStyle/>
              <a:p>
                <a:r>
                  <a:rPr lang="en-US">
                    <a:noFill/>
                  </a:rPr>
                  <a:t> </a:t>
                </a:r>
              </a:p>
            </p:txBody>
          </p:sp>
        </mc:Fallback>
      </mc:AlternateContent>
      <p:sp>
        <p:nvSpPr>
          <p:cNvPr id="2" name="Rectangle 1"/>
          <p:cNvSpPr/>
          <p:nvPr/>
        </p:nvSpPr>
        <p:spPr>
          <a:xfrm>
            <a:off x="199869" y="3691962"/>
            <a:ext cx="5991070" cy="1754326"/>
          </a:xfrm>
          <a:prstGeom prst="rect">
            <a:avLst/>
          </a:prstGeom>
        </p:spPr>
        <p:txBody>
          <a:bodyPr wrap="square">
            <a:spAutoFit/>
          </a:bodyPr>
          <a:lstStyle/>
          <a:p>
            <a:pPr marL="285750" indent="-285750"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1/2 * ||w||^2 represents the regularization term that encourages a smaller weight vector to prevent overfitting.</a:t>
            </a:r>
          </a:p>
          <a:p>
            <a:pPr marL="285750" indent="-285750" algn="just">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The second term Σ(max(0, 1 - y_i * (w^T * x_i + b))) calculates the hinge loss, penalizing misclassified samples based on their distance from the decision boundary.</a:t>
            </a:r>
            <a:endParaRPr lang="en-US" dirty="0">
              <a:latin typeface="Calibri" panose="020F0502020204030204" pitchFamily="34" charset="0"/>
              <a:cs typeface="Calibri" panose="020F0502020204030204" pitchFamily="34" charset="0"/>
            </a:endParaRPr>
          </a:p>
        </p:txBody>
      </p:sp>
      <p:sp>
        <p:nvSpPr>
          <p:cNvPr id="5" name="Rectangle 4"/>
          <p:cNvSpPr/>
          <p:nvPr/>
        </p:nvSpPr>
        <p:spPr>
          <a:xfrm>
            <a:off x="6552597" y="1751804"/>
            <a:ext cx="4877403" cy="1477328"/>
          </a:xfrm>
          <a:prstGeom prst="rect">
            <a:avLst/>
          </a:prstGeom>
        </p:spPr>
        <p:txBody>
          <a:bodyPr wrap="square">
            <a:spAutoFit/>
          </a:bodyPr>
          <a:lstStyle/>
          <a:p>
            <a:pPr algn="just"/>
            <a:r>
              <a:rPr lang="en-US" dirty="0">
                <a:latin typeface="Söhne"/>
              </a:rPr>
              <a:t>By solving the optimization problem, SVM finds the optimal values for the weight vector w and the bias term b, which define the decision boundary that maximizes the margin and minimizes the misclassification.</a:t>
            </a:r>
            <a:endParaRPr lang="en-US" dirty="0"/>
          </a:p>
        </p:txBody>
      </p:sp>
    </p:spTree>
    <p:extLst>
      <p:ext uri="{BB962C8B-B14F-4D97-AF65-F5344CB8AC3E}">
        <p14:creationId xmlns:p14="http://schemas.microsoft.com/office/powerpoint/2010/main" val="3129544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289154"/>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orbel" panose="020B0503020204020204" pitchFamily="34" charset="0"/>
              </a:rPr>
              <a:t>Support Vector Machine: Kernel</a:t>
            </a:r>
            <a:endParaRPr lang="en-US" sz="4000" dirty="0">
              <a:latin typeface="Corbel" panose="020B0503020204020204" pitchFamily="34" charset="0"/>
            </a:endParaRPr>
          </a:p>
        </p:txBody>
      </p:sp>
      <p:sp>
        <p:nvSpPr>
          <p:cNvPr id="2" name="Rectangle 1"/>
          <p:cNvSpPr/>
          <p:nvPr/>
        </p:nvSpPr>
        <p:spPr>
          <a:xfrm>
            <a:off x="111177" y="3809495"/>
            <a:ext cx="5991070" cy="2092881"/>
          </a:xfrm>
          <a:prstGeom prst="rect">
            <a:avLst/>
          </a:prstGeom>
        </p:spPr>
        <p:txBody>
          <a:bodyPr wrap="square">
            <a:spAutoFit/>
          </a:bodyPr>
          <a:lstStyle/>
          <a:p>
            <a:pPr marL="285750" indent="-285750" algn="just">
              <a:spcBef>
                <a:spcPts val="600"/>
              </a:spcBef>
              <a:spcAft>
                <a:spcPts val="600"/>
              </a:spcAf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basic idea behind the kernel function is to compute the similarity between pairs of data points without explicitly calculating the coordinates of the points in the higher-dimensional feature space</a:t>
            </a:r>
          </a:p>
          <a:p>
            <a:pPr marL="285750" indent="-285750" algn="just">
              <a:spcBef>
                <a:spcPts val="600"/>
              </a:spcBef>
              <a:spcAft>
                <a:spcPts val="600"/>
              </a:spcAf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Now, this implies </a:t>
            </a:r>
            <a:r>
              <a:rPr lang="en-US" sz="2000" dirty="0">
                <a:latin typeface="Times New Roman" panose="02020603050405020304" pitchFamily="18" charset="0"/>
                <a:cs typeface="Times New Roman" panose="02020603050405020304" pitchFamily="18" charset="0"/>
              </a:rPr>
              <a:t>calculates the dot product (similarity) between the transformed feature vectors. </a:t>
            </a:r>
          </a:p>
        </p:txBody>
      </p:sp>
      <p:sp>
        <p:nvSpPr>
          <p:cNvPr id="6" name="Rectangle 5"/>
          <p:cNvSpPr/>
          <p:nvPr/>
        </p:nvSpPr>
        <p:spPr>
          <a:xfrm>
            <a:off x="222355" y="1313532"/>
            <a:ext cx="5768715" cy="1938992"/>
          </a:xfrm>
          <a:prstGeom prst="rect">
            <a:avLst/>
          </a:prstGeom>
        </p:spPr>
        <p:txBody>
          <a:bodyPr wrap="square">
            <a:spAutoFit/>
          </a:bodyPr>
          <a:lstStyle/>
          <a:p>
            <a:pPr algn="just">
              <a:spcBef>
                <a:spcPts val="600"/>
              </a:spcBef>
              <a:spcAft>
                <a:spcPts val="600"/>
              </a:spcAft>
            </a:pPr>
            <a:r>
              <a:rPr lang="en-US" sz="2000" dirty="0">
                <a:latin typeface="Times New Roman" panose="02020603050405020304" pitchFamily="18" charset="0"/>
                <a:cs typeface="Times New Roman" panose="02020603050405020304" pitchFamily="18" charset="0"/>
              </a:rPr>
              <a:t>The kernel function in Support Vector Machines (SVMs) plays a crucial role in enabling SVMs to efficiently handle complex, nonlinear patterns in the </a:t>
            </a:r>
            <a:r>
              <a:rPr lang="en-US" sz="2000" dirty="0" smtClean="0">
                <a:latin typeface="Times New Roman" panose="02020603050405020304" pitchFamily="18" charset="0"/>
                <a:cs typeface="Times New Roman" panose="02020603050405020304" pitchFamily="18" charset="0"/>
              </a:rPr>
              <a:t>data by </a:t>
            </a:r>
            <a:r>
              <a:rPr lang="en-US" sz="2000" dirty="0">
                <a:latin typeface="Times New Roman" panose="02020603050405020304" pitchFamily="18" charset="0"/>
                <a:cs typeface="Times New Roman" panose="02020603050405020304" pitchFamily="18" charset="0"/>
              </a:rPr>
              <a:t>implicitly </a:t>
            </a:r>
            <a:r>
              <a:rPr lang="en-US" sz="2000" dirty="0" smtClean="0">
                <a:latin typeface="Times New Roman" panose="02020603050405020304" pitchFamily="18" charset="0"/>
                <a:cs typeface="Times New Roman" panose="02020603050405020304" pitchFamily="18" charset="0"/>
              </a:rPr>
              <a:t>mapping </a:t>
            </a:r>
            <a:r>
              <a:rPr lang="en-US" sz="2000" dirty="0">
                <a:latin typeface="Times New Roman" panose="02020603050405020304" pitchFamily="18" charset="0"/>
                <a:cs typeface="Times New Roman" panose="02020603050405020304" pitchFamily="18" charset="0"/>
              </a:rPr>
              <a:t>the input data into a higher-dimensional feature space, where the data points may become linearly separable.</a:t>
            </a:r>
          </a:p>
        </p:txBody>
      </p:sp>
      <p:sp>
        <p:nvSpPr>
          <p:cNvPr id="8" name="Rectangle 7"/>
          <p:cNvSpPr/>
          <p:nvPr/>
        </p:nvSpPr>
        <p:spPr>
          <a:xfrm>
            <a:off x="6645640" y="1993614"/>
            <a:ext cx="5367684" cy="2862322"/>
          </a:xfrm>
          <a:prstGeom prst="rect">
            <a:avLst/>
          </a:prstGeom>
        </p:spPr>
        <p:txBody>
          <a:bodyPr wrap="square">
            <a:spAutoFit/>
          </a:bodyPr>
          <a:lstStyle/>
          <a:p>
            <a:pPr algn="just">
              <a:spcBef>
                <a:spcPts val="600"/>
              </a:spcBef>
              <a:spcAft>
                <a:spcPts val="600"/>
              </a:spcAft>
            </a:pPr>
            <a:r>
              <a:rPr lang="en-US" sz="2000" dirty="0">
                <a:latin typeface="Times New Roman" panose="02020603050405020304" pitchFamily="18" charset="0"/>
                <a:cs typeface="Times New Roman" panose="02020603050405020304" pitchFamily="18" charset="0"/>
              </a:rPr>
              <a:t>Mathematically, given two input data points x and y, the kernel function k(x, y) computes the dot product of their transformed feature vectors in the higher-dimensional space:</a:t>
            </a:r>
          </a:p>
          <a:p>
            <a:pPr algn="just">
              <a:spcBef>
                <a:spcPts val="600"/>
              </a:spcBef>
              <a:spcAft>
                <a:spcPts val="600"/>
              </a:spcAft>
            </a:pPr>
            <a:r>
              <a:rPr lang="en-US" sz="2000" dirty="0">
                <a:solidFill>
                  <a:srgbClr val="FF0000"/>
                </a:solidFill>
                <a:latin typeface="Times New Roman" panose="02020603050405020304" pitchFamily="18" charset="0"/>
                <a:cs typeface="Times New Roman" panose="02020603050405020304" pitchFamily="18" charset="0"/>
              </a:rPr>
              <a:t>k(x, y) = φ(x) ⋅ φ(y)</a:t>
            </a:r>
          </a:p>
          <a:p>
            <a:pPr algn="just">
              <a:spcBef>
                <a:spcPts val="600"/>
              </a:spcBef>
              <a:spcAft>
                <a:spcPts val="600"/>
              </a:spcAft>
            </a:pPr>
            <a:r>
              <a:rPr lang="en-US" sz="2000" dirty="0">
                <a:latin typeface="Times New Roman" panose="02020603050405020304" pitchFamily="18" charset="0"/>
                <a:cs typeface="Times New Roman" panose="02020603050405020304" pitchFamily="18" charset="0"/>
              </a:rPr>
              <a:t>Where φ(⋅) denotes the mapping function that maps the input data into the higher-dimensional feature space</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0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289154"/>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orbel" panose="020B0503020204020204" pitchFamily="34" charset="0"/>
              </a:rPr>
              <a:t>Support Vector Machine: Kernel</a:t>
            </a:r>
            <a:endParaRPr lang="en-US" sz="4000" dirty="0">
              <a:latin typeface="Corbel" panose="020B0503020204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4407962"/>
                  </p:ext>
                </p:extLst>
              </p:nvPr>
            </p:nvGraphicFramePr>
            <p:xfrm>
              <a:off x="689548" y="1289155"/>
              <a:ext cx="11302582" cy="4586304"/>
            </p:xfrm>
            <a:graphic>
              <a:graphicData uri="http://schemas.openxmlformats.org/drawingml/2006/table">
                <a:tbl>
                  <a:tblPr firstRow="1" bandRow="1">
                    <a:tableStyleId>{5C22544A-7EE6-4342-B048-85BDC9FD1C3A}</a:tableStyleId>
                  </a:tblPr>
                  <a:tblGrid>
                    <a:gridCol w="2128603">
                      <a:extLst>
                        <a:ext uri="{9D8B030D-6E8A-4147-A177-3AD203B41FA5}">
                          <a16:colId xmlns:a16="http://schemas.microsoft.com/office/drawing/2014/main" val="100518424"/>
                        </a:ext>
                      </a:extLst>
                    </a:gridCol>
                    <a:gridCol w="5276538">
                      <a:extLst>
                        <a:ext uri="{9D8B030D-6E8A-4147-A177-3AD203B41FA5}">
                          <a16:colId xmlns:a16="http://schemas.microsoft.com/office/drawing/2014/main" val="6107779"/>
                        </a:ext>
                      </a:extLst>
                    </a:gridCol>
                    <a:gridCol w="3897441">
                      <a:extLst>
                        <a:ext uri="{9D8B030D-6E8A-4147-A177-3AD203B41FA5}">
                          <a16:colId xmlns:a16="http://schemas.microsoft.com/office/drawing/2014/main" val="3570085493"/>
                        </a:ext>
                      </a:extLst>
                    </a:gridCol>
                  </a:tblGrid>
                  <a:tr h="1017715">
                    <a:tc>
                      <a:txBody>
                        <a:bodyPr/>
                        <a:lstStyle/>
                        <a:p>
                          <a:r>
                            <a:rPr lang="en-US" sz="2400" dirty="0" smtClean="0"/>
                            <a:t>Kernel</a:t>
                          </a:r>
                          <a:endParaRPr lang="en-US" sz="2400" dirty="0"/>
                        </a:p>
                      </a:txBody>
                      <a:tcPr/>
                    </a:tc>
                    <a:tc>
                      <a:txBody>
                        <a:bodyPr/>
                        <a:lstStyle/>
                        <a:p>
                          <a:r>
                            <a:rPr lang="en-US" sz="2400" dirty="0" smtClean="0"/>
                            <a:t>Formula</a:t>
                          </a:r>
                          <a:endParaRPr lang="en-US" sz="2400" dirty="0"/>
                        </a:p>
                      </a:txBody>
                      <a:tcPr/>
                    </a:tc>
                    <a:tc>
                      <a:txBody>
                        <a:bodyPr/>
                        <a:lstStyle/>
                        <a:p>
                          <a:r>
                            <a:rPr lang="en-US" sz="2400" dirty="0" smtClean="0"/>
                            <a:t>Merits</a:t>
                          </a:r>
                          <a:endParaRPr lang="en-US" sz="2400" dirty="0"/>
                        </a:p>
                      </a:txBody>
                      <a:tcPr/>
                    </a:tc>
                    <a:extLst>
                      <a:ext uri="{0D108BD9-81ED-4DB2-BD59-A6C34878D82A}">
                        <a16:rowId xmlns:a16="http://schemas.microsoft.com/office/drawing/2014/main" val="3265089504"/>
                      </a:ext>
                    </a:extLst>
                  </a:tr>
                  <a:tr h="1453880">
                    <a:tc>
                      <a:txBody>
                        <a:bodyPr/>
                        <a:lstStyle/>
                        <a:p>
                          <a:r>
                            <a:rPr lang="en-US" sz="2400" dirty="0" smtClean="0"/>
                            <a:t>Linear</a:t>
                          </a:r>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𝑘</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m:oMathPara>
                          </a14:m>
                          <a:endParaRPr lang="en-US" sz="2400" dirty="0"/>
                        </a:p>
                      </a:txBody>
                      <a:tcPr/>
                    </a:tc>
                    <a:tc>
                      <a:txBody>
                        <a:bodyPr/>
                        <a:lstStyle/>
                        <a:p>
                          <a:r>
                            <a:rPr lang="en-US" sz="2400" dirty="0" smtClean="0"/>
                            <a:t>When</a:t>
                          </a:r>
                          <a:r>
                            <a:rPr lang="en-US" sz="2400" baseline="0" dirty="0" smtClean="0"/>
                            <a:t> the sample is separable in low dimension space</a:t>
                          </a:r>
                          <a:endParaRPr lang="en-US" sz="2400" dirty="0"/>
                        </a:p>
                      </a:txBody>
                      <a:tcPr/>
                    </a:tc>
                    <a:extLst>
                      <a:ext uri="{0D108BD9-81ED-4DB2-BD59-A6C34878D82A}">
                        <a16:rowId xmlns:a16="http://schemas.microsoft.com/office/drawing/2014/main" val="4286813527"/>
                      </a:ext>
                    </a:extLst>
                  </a:tr>
                  <a:tr h="589629">
                    <a:tc>
                      <a:txBody>
                        <a:bodyPr/>
                        <a:lstStyle/>
                        <a:p>
                          <a:r>
                            <a:rPr lang="en-US" sz="2400" dirty="0" smtClean="0"/>
                            <a:t>Polynomial</a:t>
                          </a:r>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𝑘</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rPr>
                                      <m:t>)</m:t>
                                    </m:r>
                                  </m:e>
                                  <m:sup>
                                    <m:r>
                                      <a:rPr lang="en-US" sz="2400" b="0" i="1" smtClean="0">
                                        <a:latin typeface="Cambria Math" panose="02040503050406030204" pitchFamily="18" charset="0"/>
                                      </a:rPr>
                                      <m:t>𝑑</m:t>
                                    </m:r>
                                  </m:sup>
                                </m:sSup>
                              </m:oMath>
                            </m:oMathPara>
                          </a14:m>
                          <a:endParaRPr lang="en-US" sz="2400" dirty="0"/>
                        </a:p>
                      </a:txBody>
                      <a:tcPr/>
                    </a:tc>
                    <a:tc>
                      <a:txBody>
                        <a:bodyPr/>
                        <a:lstStyle/>
                        <a:p>
                          <a:r>
                            <a:rPr lang="en-US" sz="2400" dirty="0" smtClean="0"/>
                            <a:t>Global kernels</a:t>
                          </a:r>
                          <a:endParaRPr lang="en-US" sz="2400" dirty="0"/>
                        </a:p>
                      </a:txBody>
                      <a:tcPr/>
                    </a:tc>
                    <a:extLst>
                      <a:ext uri="{0D108BD9-81ED-4DB2-BD59-A6C34878D82A}">
                        <a16:rowId xmlns:a16="http://schemas.microsoft.com/office/drawing/2014/main" val="3612934344"/>
                      </a:ext>
                    </a:extLst>
                  </a:tr>
                  <a:tr h="0">
                    <a:tc>
                      <a:txBody>
                        <a:bodyPr/>
                        <a:lstStyle/>
                        <a:p>
                          <a:r>
                            <a:rPr lang="en-US" sz="2400" dirty="0" smtClean="0"/>
                            <a:t>RBF</a:t>
                          </a:r>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𝑘</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2</m:t>
                                        </m:r>
                                      </m:sup>
                                    </m:sSup>
                                  </m:sup>
                                </m:sSup>
                              </m:oMath>
                            </m:oMathPara>
                          </a14:m>
                          <a:endParaRPr lang="en-US" sz="2400" dirty="0"/>
                        </a:p>
                      </a:txBody>
                      <a:tcPr/>
                    </a:tc>
                    <a:tc>
                      <a:txBody>
                        <a:bodyPr/>
                        <a:lstStyle/>
                        <a:p>
                          <a:r>
                            <a:rPr lang="en-US" sz="2400" dirty="0" smtClean="0"/>
                            <a:t>Good local performance</a:t>
                          </a:r>
                          <a:endParaRPr lang="en-US" sz="2400" dirty="0"/>
                        </a:p>
                      </a:txBody>
                      <a:tcPr/>
                    </a:tc>
                    <a:extLst>
                      <a:ext uri="{0D108BD9-81ED-4DB2-BD59-A6C34878D82A}">
                        <a16:rowId xmlns:a16="http://schemas.microsoft.com/office/drawing/2014/main" val="3531269117"/>
                      </a:ext>
                    </a:extLst>
                  </a:tr>
                  <a:tr h="1017715">
                    <a:tc>
                      <a:txBody>
                        <a:bodyPr/>
                        <a:lstStyle/>
                        <a:p>
                          <a:r>
                            <a:rPr lang="en-US" sz="2400" dirty="0" smtClean="0"/>
                            <a:t>Sigmoid</a:t>
                          </a:r>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𝑘</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tanh</m:t>
                                    </m:r>
                                  </m:fName>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rPr>
                                      <m:t>)</m:t>
                                    </m:r>
                                  </m:e>
                                </m:func>
                              </m:oMath>
                            </m:oMathPara>
                          </a14:m>
                          <a:endParaRPr lang="en-US" sz="2400" dirty="0"/>
                        </a:p>
                      </a:txBody>
                      <a:tcPr/>
                    </a:tc>
                    <a:tc>
                      <a:txBody>
                        <a:bodyPr/>
                        <a:lstStyle/>
                        <a:p>
                          <a:r>
                            <a:rPr lang="en-US" sz="2400" dirty="0" smtClean="0"/>
                            <a:t>Needs to meet condition</a:t>
                          </a:r>
                          <a:endParaRPr lang="en-US" sz="2400" dirty="0"/>
                        </a:p>
                      </a:txBody>
                      <a:tcPr/>
                    </a:tc>
                    <a:extLst>
                      <a:ext uri="{0D108BD9-81ED-4DB2-BD59-A6C34878D82A}">
                        <a16:rowId xmlns:a16="http://schemas.microsoft.com/office/drawing/2014/main" val="410282123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04407962"/>
                  </p:ext>
                </p:extLst>
              </p:nvPr>
            </p:nvGraphicFramePr>
            <p:xfrm>
              <a:off x="689548" y="1289155"/>
              <a:ext cx="11302582" cy="4586304"/>
            </p:xfrm>
            <a:graphic>
              <a:graphicData uri="http://schemas.openxmlformats.org/drawingml/2006/table">
                <a:tbl>
                  <a:tblPr firstRow="1" bandRow="1">
                    <a:tableStyleId>{5C22544A-7EE6-4342-B048-85BDC9FD1C3A}</a:tableStyleId>
                  </a:tblPr>
                  <a:tblGrid>
                    <a:gridCol w="2128603">
                      <a:extLst>
                        <a:ext uri="{9D8B030D-6E8A-4147-A177-3AD203B41FA5}">
                          <a16:colId xmlns:a16="http://schemas.microsoft.com/office/drawing/2014/main" val="100518424"/>
                        </a:ext>
                      </a:extLst>
                    </a:gridCol>
                    <a:gridCol w="5276538">
                      <a:extLst>
                        <a:ext uri="{9D8B030D-6E8A-4147-A177-3AD203B41FA5}">
                          <a16:colId xmlns:a16="http://schemas.microsoft.com/office/drawing/2014/main" val="6107779"/>
                        </a:ext>
                      </a:extLst>
                    </a:gridCol>
                    <a:gridCol w="3897441">
                      <a:extLst>
                        <a:ext uri="{9D8B030D-6E8A-4147-A177-3AD203B41FA5}">
                          <a16:colId xmlns:a16="http://schemas.microsoft.com/office/drawing/2014/main" val="3570085493"/>
                        </a:ext>
                      </a:extLst>
                    </a:gridCol>
                  </a:tblGrid>
                  <a:tr h="1017715">
                    <a:tc>
                      <a:txBody>
                        <a:bodyPr/>
                        <a:lstStyle/>
                        <a:p>
                          <a:r>
                            <a:rPr lang="en-US" sz="2400" dirty="0" smtClean="0"/>
                            <a:t>Kernel</a:t>
                          </a:r>
                          <a:endParaRPr lang="en-US" sz="2400" dirty="0"/>
                        </a:p>
                      </a:txBody>
                      <a:tcPr/>
                    </a:tc>
                    <a:tc>
                      <a:txBody>
                        <a:bodyPr/>
                        <a:lstStyle/>
                        <a:p>
                          <a:r>
                            <a:rPr lang="en-US" sz="2400" dirty="0" smtClean="0"/>
                            <a:t>Formula</a:t>
                          </a:r>
                          <a:endParaRPr lang="en-US" sz="2400" dirty="0"/>
                        </a:p>
                      </a:txBody>
                      <a:tcPr/>
                    </a:tc>
                    <a:tc>
                      <a:txBody>
                        <a:bodyPr/>
                        <a:lstStyle/>
                        <a:p>
                          <a:r>
                            <a:rPr lang="en-US" sz="2400" dirty="0" smtClean="0"/>
                            <a:t>Merits</a:t>
                          </a:r>
                          <a:endParaRPr lang="en-US" sz="2400" dirty="0"/>
                        </a:p>
                      </a:txBody>
                      <a:tcPr/>
                    </a:tc>
                    <a:extLst>
                      <a:ext uri="{0D108BD9-81ED-4DB2-BD59-A6C34878D82A}">
                        <a16:rowId xmlns:a16="http://schemas.microsoft.com/office/drawing/2014/main" val="3265089504"/>
                      </a:ext>
                    </a:extLst>
                  </a:tr>
                  <a:tr h="1453880">
                    <a:tc>
                      <a:txBody>
                        <a:bodyPr/>
                        <a:lstStyle/>
                        <a:p>
                          <a:r>
                            <a:rPr lang="en-US" sz="2400" dirty="0" smtClean="0"/>
                            <a:t>Linear</a:t>
                          </a:r>
                          <a:endParaRPr lang="en-US" sz="2400" dirty="0"/>
                        </a:p>
                      </a:txBody>
                      <a:tcPr/>
                    </a:tc>
                    <a:tc>
                      <a:txBody>
                        <a:bodyPr/>
                        <a:lstStyle/>
                        <a:p>
                          <a:endParaRPr lang="en-US"/>
                        </a:p>
                      </a:txBody>
                      <a:tcPr>
                        <a:blipFill>
                          <a:blip r:embed="rId2"/>
                          <a:stretch>
                            <a:fillRect l="-40416" t="-73222" r="-74365" b="-146025"/>
                          </a:stretch>
                        </a:blipFill>
                      </a:tcPr>
                    </a:tc>
                    <a:tc>
                      <a:txBody>
                        <a:bodyPr/>
                        <a:lstStyle/>
                        <a:p>
                          <a:r>
                            <a:rPr lang="en-US" sz="2400" dirty="0" smtClean="0"/>
                            <a:t>When</a:t>
                          </a:r>
                          <a:r>
                            <a:rPr lang="en-US" sz="2400" baseline="0" dirty="0" smtClean="0"/>
                            <a:t> the sample is separable in low dimension space</a:t>
                          </a:r>
                          <a:endParaRPr lang="en-US" sz="2400" dirty="0"/>
                        </a:p>
                      </a:txBody>
                      <a:tcPr/>
                    </a:tc>
                    <a:extLst>
                      <a:ext uri="{0D108BD9-81ED-4DB2-BD59-A6C34878D82A}">
                        <a16:rowId xmlns:a16="http://schemas.microsoft.com/office/drawing/2014/main" val="4286813527"/>
                      </a:ext>
                    </a:extLst>
                  </a:tr>
                  <a:tr h="589629">
                    <a:tc>
                      <a:txBody>
                        <a:bodyPr/>
                        <a:lstStyle/>
                        <a:p>
                          <a:r>
                            <a:rPr lang="en-US" sz="2400" dirty="0" smtClean="0"/>
                            <a:t>Polynomial</a:t>
                          </a:r>
                        </a:p>
                      </a:txBody>
                      <a:tcPr/>
                    </a:tc>
                    <a:tc>
                      <a:txBody>
                        <a:bodyPr/>
                        <a:lstStyle/>
                        <a:p>
                          <a:endParaRPr lang="en-US"/>
                        </a:p>
                      </a:txBody>
                      <a:tcPr>
                        <a:blipFill>
                          <a:blip r:embed="rId2"/>
                          <a:stretch>
                            <a:fillRect l="-40416" t="-426804" r="-74365" b="-259794"/>
                          </a:stretch>
                        </a:blipFill>
                      </a:tcPr>
                    </a:tc>
                    <a:tc>
                      <a:txBody>
                        <a:bodyPr/>
                        <a:lstStyle/>
                        <a:p>
                          <a:r>
                            <a:rPr lang="en-US" sz="2400" dirty="0" smtClean="0"/>
                            <a:t>Global kernels</a:t>
                          </a:r>
                          <a:endParaRPr lang="en-US" sz="2400" dirty="0"/>
                        </a:p>
                      </a:txBody>
                      <a:tcPr/>
                    </a:tc>
                    <a:extLst>
                      <a:ext uri="{0D108BD9-81ED-4DB2-BD59-A6C34878D82A}">
                        <a16:rowId xmlns:a16="http://schemas.microsoft.com/office/drawing/2014/main" val="3612934344"/>
                      </a:ext>
                    </a:extLst>
                  </a:tr>
                  <a:tr h="507365">
                    <a:tc>
                      <a:txBody>
                        <a:bodyPr/>
                        <a:lstStyle/>
                        <a:p>
                          <a:r>
                            <a:rPr lang="en-US" sz="2400" dirty="0" smtClean="0"/>
                            <a:t>RBF</a:t>
                          </a:r>
                        </a:p>
                      </a:txBody>
                      <a:tcPr/>
                    </a:tc>
                    <a:tc>
                      <a:txBody>
                        <a:bodyPr/>
                        <a:lstStyle/>
                        <a:p>
                          <a:endParaRPr lang="en-US"/>
                        </a:p>
                      </a:txBody>
                      <a:tcPr>
                        <a:blipFill>
                          <a:blip r:embed="rId2"/>
                          <a:stretch>
                            <a:fillRect l="-40416" t="-615663" r="-74365" b="-203614"/>
                          </a:stretch>
                        </a:blipFill>
                      </a:tcPr>
                    </a:tc>
                    <a:tc>
                      <a:txBody>
                        <a:bodyPr/>
                        <a:lstStyle/>
                        <a:p>
                          <a:r>
                            <a:rPr lang="en-US" sz="2400" dirty="0" smtClean="0"/>
                            <a:t>Good local performance</a:t>
                          </a:r>
                          <a:endParaRPr lang="en-US" sz="2400" dirty="0"/>
                        </a:p>
                      </a:txBody>
                      <a:tcPr/>
                    </a:tc>
                    <a:extLst>
                      <a:ext uri="{0D108BD9-81ED-4DB2-BD59-A6C34878D82A}">
                        <a16:rowId xmlns:a16="http://schemas.microsoft.com/office/drawing/2014/main" val="3531269117"/>
                      </a:ext>
                    </a:extLst>
                  </a:tr>
                  <a:tr h="1017715">
                    <a:tc>
                      <a:txBody>
                        <a:bodyPr/>
                        <a:lstStyle/>
                        <a:p>
                          <a:r>
                            <a:rPr lang="en-US" sz="2400" dirty="0" smtClean="0"/>
                            <a:t>Sigmoid</a:t>
                          </a:r>
                        </a:p>
                      </a:txBody>
                      <a:tcPr/>
                    </a:tc>
                    <a:tc>
                      <a:txBody>
                        <a:bodyPr/>
                        <a:lstStyle/>
                        <a:p>
                          <a:endParaRPr lang="en-US"/>
                        </a:p>
                      </a:txBody>
                      <a:tcPr>
                        <a:blipFill>
                          <a:blip r:embed="rId2"/>
                          <a:stretch>
                            <a:fillRect l="-40416" t="-355689" r="-74365" b="-1198"/>
                          </a:stretch>
                        </a:blipFill>
                      </a:tcPr>
                    </a:tc>
                    <a:tc>
                      <a:txBody>
                        <a:bodyPr/>
                        <a:lstStyle/>
                        <a:p>
                          <a:r>
                            <a:rPr lang="en-US" sz="2400" dirty="0" smtClean="0"/>
                            <a:t>Needs to meet condition</a:t>
                          </a:r>
                          <a:endParaRPr lang="en-US" sz="2400" dirty="0"/>
                        </a:p>
                      </a:txBody>
                      <a:tcPr/>
                    </a:tc>
                    <a:extLst>
                      <a:ext uri="{0D108BD9-81ED-4DB2-BD59-A6C34878D82A}">
                        <a16:rowId xmlns:a16="http://schemas.microsoft.com/office/drawing/2014/main" val="4102821232"/>
                      </a:ext>
                    </a:extLst>
                  </a:tr>
                </a:tbl>
              </a:graphicData>
            </a:graphic>
          </p:graphicFrame>
        </mc:Fallback>
      </mc:AlternateContent>
    </p:spTree>
    <p:extLst>
      <p:ext uri="{BB962C8B-B14F-4D97-AF65-F5344CB8AC3E}">
        <p14:creationId xmlns:p14="http://schemas.microsoft.com/office/powerpoint/2010/main" val="2035412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16" y="0"/>
            <a:ext cx="9720072" cy="1499616"/>
          </a:xfrm>
        </p:spPr>
        <p:txBody>
          <a:bodyPr/>
          <a:lstStyle/>
          <a:p>
            <a:r>
              <a:rPr lang="en-US" dirty="0" smtClean="0"/>
              <a:t>Topics TO COVER</a:t>
            </a:r>
            <a:endParaRPr lang="en-US" dirty="0"/>
          </a:p>
        </p:txBody>
      </p:sp>
      <p:sp>
        <p:nvSpPr>
          <p:cNvPr id="3" name="Content Placeholder 2"/>
          <p:cNvSpPr>
            <a:spLocks noGrp="1"/>
          </p:cNvSpPr>
          <p:nvPr>
            <p:ph idx="1"/>
          </p:nvPr>
        </p:nvSpPr>
        <p:spPr>
          <a:xfrm>
            <a:off x="1024128" y="1259174"/>
            <a:ext cx="10203505" cy="5838669"/>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Linear Regression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Logistic Regression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Decision Trees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Random Forests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Naive Bayes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Support Vector Machines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k-Nearest Neighbors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Clustering (K-means, Hierarchical clustering)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Principal Component Analysis (PCA)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Neural Networks (Feedforward, Convolutional, and Recurrent</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111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95032169"/>
              </p:ext>
            </p:extLst>
          </p:nvPr>
        </p:nvGraphicFramePr>
        <p:xfrm>
          <a:off x="2880360" y="350520"/>
          <a:ext cx="9189720" cy="6141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226548634"/>
              </p:ext>
            </p:extLst>
          </p:nvPr>
        </p:nvGraphicFramePr>
        <p:xfrm>
          <a:off x="396240" y="409363"/>
          <a:ext cx="3302000" cy="60240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8388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 y="198120"/>
            <a:ext cx="5486400" cy="2072640"/>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Data transformation</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order to separate non-linearly separable data, we transform the input data into a higher-dimensional space using a non-linear mapping function, denoted by Φ(x). The transformed data points can be represented as:</a:t>
            </a:r>
          </a:p>
          <a:p>
            <a:r>
              <a:rPr lang="en-US" dirty="0">
                <a:solidFill>
                  <a:schemeClr val="tx1"/>
                </a:solidFill>
                <a:latin typeface="Times New Roman" panose="02020603050405020304" pitchFamily="18" charset="0"/>
                <a:cs typeface="Times New Roman" panose="02020603050405020304" pitchFamily="18" charset="0"/>
              </a:rPr>
              <a:t>Φ(x) = [Φ(x1), Φ(x2), ..., Φ(</a:t>
            </a:r>
            <a:r>
              <a:rPr lang="en-US" dirty="0" err="1">
                <a:solidFill>
                  <a:schemeClr val="tx1"/>
                </a:solidFill>
                <a:latin typeface="Times New Roman" panose="02020603050405020304" pitchFamily="18" charset="0"/>
                <a:cs typeface="Times New Roman" panose="02020603050405020304" pitchFamily="18" charset="0"/>
              </a:rPr>
              <a:t>xn</a:t>
            </a:r>
            <a:r>
              <a:rPr lang="en-US" dirty="0">
                <a:solidFill>
                  <a:schemeClr val="tx1"/>
                </a:solidFill>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4" name="Rectangle 3"/>
              <p:cNvSpPr/>
              <p:nvPr/>
            </p:nvSpPr>
            <p:spPr>
              <a:xfrm>
                <a:off x="426720" y="2396490"/>
                <a:ext cx="5486400" cy="2072640"/>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smtClean="0">
                    <a:solidFill>
                      <a:schemeClr val="tx1"/>
                    </a:solidFill>
                    <a:latin typeface="Times New Roman" panose="02020603050405020304" pitchFamily="18" charset="0"/>
                    <a:cs typeface="Times New Roman" panose="02020603050405020304" pitchFamily="18" charset="0"/>
                  </a:rPr>
                  <a:t>Linear separation</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the transformed space, we aim to find a hyperplane that maximizes the margin between the closest points from each class. The hyperplane can be represented as:</a:t>
                </a: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r>
                        <a:rPr lang="en-US">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=0</m:t>
                      </m:r>
                    </m:oMath>
                  </m:oMathPara>
                </a14:m>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where w is the weight vector perpendicular to the hyperplane, b is the bias term, and T denotes transpose.</a:t>
                </a:r>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26720" y="2396490"/>
                <a:ext cx="5486400" cy="2072640"/>
              </a:xfrm>
              <a:prstGeom prst="rect">
                <a:avLst/>
              </a:prstGeom>
              <a:blipFill>
                <a:blip r:embed="rId2"/>
                <a:stretch>
                  <a:fillRect l="-1550" t="-2624" b="-4956"/>
                </a:stretch>
              </a:blipFill>
            </p:spPr>
            <p:txBody>
              <a:bodyPr/>
              <a:lstStyle/>
              <a:p>
                <a:r>
                  <a:rPr lang="en-US">
                    <a:noFill/>
                  </a:rPr>
                  <a:t> </a:t>
                </a:r>
              </a:p>
            </p:txBody>
          </p:sp>
        </mc:Fallback>
      </mc:AlternateContent>
      <p:sp>
        <p:nvSpPr>
          <p:cNvPr id="5" name="Rectangle 4"/>
          <p:cNvSpPr/>
          <p:nvPr/>
        </p:nvSpPr>
        <p:spPr>
          <a:xfrm>
            <a:off x="426720" y="4594860"/>
            <a:ext cx="5486400" cy="2072640"/>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Margin calculation</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margin is the distance between the hyperplane and the closest data points from each class. The margin can be calculated as:</a:t>
            </a:r>
          </a:p>
          <a:p>
            <a:r>
              <a:rPr lang="en-US" dirty="0">
                <a:solidFill>
                  <a:schemeClr val="tx1"/>
                </a:solidFill>
                <a:latin typeface="Times New Roman" panose="02020603050405020304" pitchFamily="18" charset="0"/>
                <a:cs typeface="Times New Roman" panose="02020603050405020304" pitchFamily="18" charset="0"/>
              </a:rPr>
              <a:t>margin = 2 / ||w||</a:t>
            </a:r>
          </a:p>
        </p:txBody>
      </p:sp>
      <mc:AlternateContent xmlns:mc="http://schemas.openxmlformats.org/markup-compatibility/2006" xmlns:a14="http://schemas.microsoft.com/office/drawing/2010/main">
        <mc:Choice Requires="a14">
          <p:sp>
            <p:nvSpPr>
              <p:cNvPr id="6" name="Rectangle 5"/>
              <p:cNvSpPr/>
              <p:nvPr/>
            </p:nvSpPr>
            <p:spPr>
              <a:xfrm>
                <a:off x="6126480" y="198120"/>
                <a:ext cx="5913120" cy="2072640"/>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smtClean="0">
                    <a:solidFill>
                      <a:schemeClr val="tx1"/>
                    </a:solidFill>
                    <a:latin typeface="Times New Roman" panose="02020603050405020304" pitchFamily="18" charset="0"/>
                    <a:cs typeface="Times New Roman" panose="02020603050405020304" pitchFamily="18" charset="0"/>
                  </a:rPr>
                  <a:t>Optimization problem: </a:t>
                </a:r>
              </a:p>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goal of SVM is to find the hyperplane that maximizes the margin while minimizing the classification error. This can be formulated as an optimization problem:</a:t>
                </a:r>
              </a:p>
              <a:p>
                <a:r>
                  <a:rPr lang="en-US" dirty="0">
                    <a:solidFill>
                      <a:schemeClr val="tx1"/>
                    </a:solidFill>
                    <a:latin typeface="Times New Roman" panose="02020603050405020304" pitchFamily="18" charset="0"/>
                    <a:cs typeface="Times New Roman" panose="02020603050405020304" pitchFamily="18" charset="0"/>
                  </a:rPr>
                  <a:t>minimize 1/2 ||w||^2</a:t>
                </a:r>
              </a:p>
              <a:p>
                <a:r>
                  <a:rPr lang="en-US" dirty="0">
                    <a:solidFill>
                      <a:schemeClr val="tx1"/>
                    </a:solidFill>
                    <a:latin typeface="Times New Roman" panose="02020603050405020304" pitchFamily="18" charset="0"/>
                    <a:cs typeface="Times New Roman" panose="02020603050405020304" pitchFamily="18" charset="0"/>
                  </a:rPr>
                  <a:t>subject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≥1</m:t>
                    </m:r>
                  </m:oMath>
                </a14:m>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where y(</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is the class label of the </a:t>
                </a:r>
                <a:r>
                  <a:rPr lang="en-US" dirty="0" err="1">
                    <a:solidFill>
                      <a:schemeClr val="tx1"/>
                    </a:solidFill>
                    <a:latin typeface="Times New Roman" panose="02020603050405020304" pitchFamily="18" charset="0"/>
                    <a:cs typeface="Times New Roman" panose="02020603050405020304" pitchFamily="18" charset="0"/>
                  </a:rPr>
                  <a:t>ith</a:t>
                </a:r>
                <a:r>
                  <a:rPr lang="en-US" dirty="0">
                    <a:solidFill>
                      <a:schemeClr val="tx1"/>
                    </a:solidFill>
                    <a:latin typeface="Times New Roman" panose="02020603050405020304" pitchFamily="18" charset="0"/>
                    <a:cs typeface="Times New Roman" panose="02020603050405020304" pitchFamily="18" charset="0"/>
                  </a:rPr>
                  <a:t> data point.</a:t>
                </a:r>
              </a:p>
            </p:txBody>
          </p:sp>
        </mc:Choice>
        <mc:Fallback xmlns="">
          <p:sp>
            <p:nvSpPr>
              <p:cNvPr id="6" name="Rectangle 5"/>
              <p:cNvSpPr>
                <a:spLocks noRot="1" noChangeAspect="1" noMove="1" noResize="1" noEditPoints="1" noAdjustHandles="1" noChangeArrowheads="1" noChangeShapeType="1" noTextEdit="1"/>
              </p:cNvSpPr>
              <p:nvPr/>
            </p:nvSpPr>
            <p:spPr>
              <a:xfrm>
                <a:off x="6126480" y="198120"/>
                <a:ext cx="5913120" cy="2072640"/>
              </a:xfrm>
              <a:prstGeom prst="rect">
                <a:avLst/>
              </a:prstGeom>
              <a:blipFill>
                <a:blip r:embed="rId3"/>
                <a:stretch>
                  <a:fillRect l="-1439" t="-2915" r="-617" b="-4665"/>
                </a:stretch>
              </a:blipFill>
            </p:spPr>
            <p:txBody>
              <a:bodyPr/>
              <a:lstStyle/>
              <a:p>
                <a:r>
                  <a:rPr lang="en-US">
                    <a:noFill/>
                  </a:rPr>
                  <a:t> </a:t>
                </a:r>
              </a:p>
            </p:txBody>
          </p:sp>
        </mc:Fallback>
      </mc:AlternateContent>
      <p:sp>
        <p:nvSpPr>
          <p:cNvPr id="7" name="Rectangle 6"/>
          <p:cNvSpPr/>
          <p:nvPr/>
        </p:nvSpPr>
        <p:spPr>
          <a:xfrm>
            <a:off x="6126480" y="2396490"/>
            <a:ext cx="5913120" cy="2072640"/>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Lagrange multiplier</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optimization problem can be solved using the Lagrange multiplier method, where we introduce Lagrange multipliers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to enforce the constraints in the optimization problem. The dual problem can be written as:</a:t>
            </a:r>
          </a:p>
          <a:p>
            <a:r>
              <a:rPr lang="en-US" dirty="0">
                <a:solidFill>
                  <a:schemeClr val="tx1"/>
                </a:solidFill>
                <a:latin typeface="Times New Roman" panose="02020603050405020304" pitchFamily="18" charset="0"/>
                <a:cs typeface="Times New Roman" panose="02020603050405020304" pitchFamily="18" charset="0"/>
              </a:rPr>
              <a:t>maximize </a:t>
            </a:r>
            <a:r>
              <a:rPr lang="el-GR" dirty="0">
                <a:solidFill>
                  <a:schemeClr val="tx1"/>
                </a:solidFill>
                <a:latin typeface="Times New Roman" panose="02020603050405020304" pitchFamily="18" charset="0"/>
                <a:cs typeface="Times New Roman" panose="02020603050405020304" pitchFamily="18" charset="0"/>
              </a:rPr>
              <a:t>Σ</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- 1/2 </a:t>
            </a:r>
            <a:r>
              <a:rPr lang="el-GR" dirty="0">
                <a:solidFill>
                  <a:schemeClr val="tx1"/>
                </a:solidFill>
                <a:latin typeface="Times New Roman" panose="02020603050405020304" pitchFamily="18" charset="0"/>
                <a:cs typeface="Times New Roman" panose="02020603050405020304" pitchFamily="18" charset="0"/>
              </a:rPr>
              <a:t>Σ</a:t>
            </a:r>
            <a:r>
              <a:rPr lang="en-US" dirty="0" err="1">
                <a:solidFill>
                  <a:schemeClr val="tx1"/>
                </a:solidFill>
                <a:latin typeface="Times New Roman" panose="02020603050405020304" pitchFamily="18" charset="0"/>
                <a:cs typeface="Times New Roman" panose="02020603050405020304" pitchFamily="18" charset="0"/>
              </a:rPr>
              <a:t>i,j</a:t>
            </a:r>
            <a:r>
              <a:rPr lang="en-US" dirty="0">
                <a:solidFill>
                  <a:schemeClr val="tx1"/>
                </a:solidFill>
                <a:latin typeface="Times New Roman" panose="02020603050405020304" pitchFamily="18" charset="0"/>
                <a:cs typeface="Times New Roman" panose="02020603050405020304" pitchFamily="18" charset="0"/>
              </a:rPr>
              <a:t>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a:t>
            </a:r>
            <a:r>
              <a:rPr lang="el-GR" dirty="0">
                <a:solidFill>
                  <a:schemeClr val="tx1"/>
                </a:solidFill>
                <a:latin typeface="Times New Roman" panose="02020603050405020304" pitchFamily="18" charset="0"/>
                <a:cs typeface="Times New Roman" panose="02020603050405020304" pitchFamily="18" charset="0"/>
              </a:rPr>
              <a:t>α</a:t>
            </a:r>
            <a:r>
              <a:rPr lang="en-US" dirty="0">
                <a:solidFill>
                  <a:schemeClr val="tx1"/>
                </a:solidFill>
                <a:latin typeface="Times New Roman" panose="02020603050405020304" pitchFamily="18" charset="0"/>
                <a:cs typeface="Times New Roman" panose="02020603050405020304" pitchFamily="18" charset="0"/>
              </a:rPr>
              <a:t>j y(</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y(j) </a:t>
            </a:r>
            <a:r>
              <a:rPr lang="el-GR" dirty="0">
                <a:solidFill>
                  <a:schemeClr val="tx1"/>
                </a:solidFill>
                <a:latin typeface="Times New Roman" panose="02020603050405020304" pitchFamily="18" charset="0"/>
                <a:cs typeface="Times New Roman" panose="02020603050405020304" pitchFamily="18" charset="0"/>
              </a:rPr>
              <a:t>Φ(</a:t>
            </a:r>
            <a:r>
              <a:rPr lang="en-US" dirty="0">
                <a:solidFill>
                  <a:schemeClr val="tx1"/>
                </a:solidFill>
                <a:latin typeface="Times New Roman" panose="02020603050405020304" pitchFamily="18" charset="0"/>
                <a:cs typeface="Times New Roman" panose="02020603050405020304" pitchFamily="18" charset="0"/>
              </a:rPr>
              <a:t>x(</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))T </a:t>
            </a:r>
            <a:r>
              <a:rPr lang="el-GR" dirty="0">
                <a:solidFill>
                  <a:schemeClr val="tx1"/>
                </a:solidFill>
                <a:latin typeface="Times New Roman" panose="02020603050405020304" pitchFamily="18" charset="0"/>
                <a:cs typeface="Times New Roman" panose="02020603050405020304" pitchFamily="18" charset="0"/>
              </a:rPr>
              <a:t>Φ(</a:t>
            </a:r>
            <a:r>
              <a:rPr lang="en-US" dirty="0">
                <a:solidFill>
                  <a:schemeClr val="tx1"/>
                </a:solidFill>
                <a:latin typeface="Times New Roman" panose="02020603050405020304" pitchFamily="18" charset="0"/>
                <a:cs typeface="Times New Roman" panose="02020603050405020304" pitchFamily="18" charset="0"/>
              </a:rPr>
              <a:t>x(j))</a:t>
            </a:r>
          </a:p>
          <a:p>
            <a:r>
              <a:rPr lang="en-US" dirty="0">
                <a:solidFill>
                  <a:schemeClr val="tx1"/>
                </a:solidFill>
                <a:latin typeface="Times New Roman" panose="02020603050405020304" pitchFamily="18" charset="0"/>
                <a:cs typeface="Times New Roman" panose="02020603050405020304" pitchFamily="18" charset="0"/>
              </a:rPr>
              <a:t>subject to: </a:t>
            </a:r>
            <a:r>
              <a:rPr lang="el-GR" dirty="0">
                <a:solidFill>
                  <a:schemeClr val="tx1"/>
                </a:solidFill>
                <a:latin typeface="Times New Roman" panose="02020603050405020304" pitchFamily="18" charset="0"/>
                <a:cs typeface="Times New Roman" panose="02020603050405020304" pitchFamily="18" charset="0"/>
              </a:rPr>
              <a:t>Σ</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y(</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 0, </a:t>
            </a:r>
            <a:r>
              <a:rPr lang="el-GR" dirty="0">
                <a:solidFill>
                  <a:schemeClr val="tx1"/>
                </a:solidFill>
                <a:latin typeface="Times New Roman" panose="02020603050405020304" pitchFamily="18" charset="0"/>
                <a:cs typeface="Times New Roman" panose="02020603050405020304" pitchFamily="18" charset="0"/>
              </a:rPr>
              <a:t>α</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&gt;= 0</a:t>
            </a:r>
          </a:p>
        </p:txBody>
      </p:sp>
      <p:sp>
        <p:nvSpPr>
          <p:cNvPr id="8" name="Rectangle 7"/>
          <p:cNvSpPr/>
          <p:nvPr/>
        </p:nvSpPr>
        <p:spPr>
          <a:xfrm>
            <a:off x="6156960" y="4594860"/>
            <a:ext cx="5913120" cy="2072640"/>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Kernel function</a:t>
            </a:r>
            <a:r>
              <a:rPr lang="en-US" sz="2400" b="1" dirty="0" smtClean="0">
                <a:solidFill>
                  <a:schemeClr val="tx1"/>
                </a:solidFill>
                <a:latin typeface="Times New Roman" panose="02020603050405020304" pitchFamily="18" charset="0"/>
                <a:cs typeface="Times New Roman" panose="02020603050405020304" pitchFamily="18" charset="0"/>
              </a:rPr>
              <a:t>:</a:t>
            </a:r>
          </a:p>
          <a:p>
            <a:pPr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The inner product </a:t>
            </a:r>
            <a:r>
              <a:rPr lang="el-GR" sz="1600" dirty="0">
                <a:solidFill>
                  <a:schemeClr val="tx1"/>
                </a:solidFill>
                <a:latin typeface="Times New Roman" panose="02020603050405020304" pitchFamily="18" charset="0"/>
                <a:cs typeface="Times New Roman" panose="02020603050405020304" pitchFamily="18" charset="0"/>
              </a:rPr>
              <a:t>Φ(</a:t>
            </a:r>
            <a:r>
              <a:rPr lang="en-US" sz="1600" dirty="0">
                <a:solidFill>
                  <a:schemeClr val="tx1"/>
                </a:solidFill>
                <a:latin typeface="Times New Roman" panose="02020603050405020304" pitchFamily="18" charset="0"/>
                <a:cs typeface="Times New Roman" panose="02020603050405020304" pitchFamily="18" charset="0"/>
              </a:rPr>
              <a:t>x(</a:t>
            </a:r>
            <a:r>
              <a:rPr lang="en-US" sz="1600" dirty="0" err="1">
                <a:solidFill>
                  <a:schemeClr val="tx1"/>
                </a:solidFill>
                <a:latin typeface="Times New Roman" panose="02020603050405020304" pitchFamily="18" charset="0"/>
                <a:cs typeface="Times New Roman" panose="02020603050405020304" pitchFamily="18" charset="0"/>
              </a:rPr>
              <a:t>i</a:t>
            </a:r>
            <a:r>
              <a:rPr lang="en-US" sz="1600" dirty="0">
                <a:solidFill>
                  <a:schemeClr val="tx1"/>
                </a:solidFill>
                <a:latin typeface="Times New Roman" panose="02020603050405020304" pitchFamily="18" charset="0"/>
                <a:cs typeface="Times New Roman" panose="02020603050405020304" pitchFamily="18" charset="0"/>
              </a:rPr>
              <a:t>))T </a:t>
            </a:r>
            <a:r>
              <a:rPr lang="el-GR" sz="1600" dirty="0">
                <a:solidFill>
                  <a:schemeClr val="tx1"/>
                </a:solidFill>
                <a:latin typeface="Times New Roman" panose="02020603050405020304" pitchFamily="18" charset="0"/>
                <a:cs typeface="Times New Roman" panose="02020603050405020304" pitchFamily="18" charset="0"/>
              </a:rPr>
              <a:t>Φ(</a:t>
            </a:r>
            <a:r>
              <a:rPr lang="en-US" sz="1600" dirty="0">
                <a:solidFill>
                  <a:schemeClr val="tx1"/>
                </a:solidFill>
                <a:latin typeface="Times New Roman" panose="02020603050405020304" pitchFamily="18" charset="0"/>
                <a:cs typeface="Times New Roman" panose="02020603050405020304" pitchFamily="18" charset="0"/>
              </a:rPr>
              <a:t>x(j)) can be computationally expensive to calculate for high-dimensional data. Therefore, we use a kernel function K(x(</a:t>
            </a:r>
            <a:r>
              <a:rPr lang="en-US" sz="1600" dirty="0" err="1">
                <a:solidFill>
                  <a:schemeClr val="tx1"/>
                </a:solidFill>
                <a:latin typeface="Times New Roman" panose="02020603050405020304" pitchFamily="18" charset="0"/>
                <a:cs typeface="Times New Roman" panose="02020603050405020304" pitchFamily="18" charset="0"/>
              </a:rPr>
              <a:t>i</a:t>
            </a:r>
            <a:r>
              <a:rPr lang="en-US" sz="1600" dirty="0">
                <a:solidFill>
                  <a:schemeClr val="tx1"/>
                </a:solidFill>
                <a:latin typeface="Times New Roman" panose="02020603050405020304" pitchFamily="18" charset="0"/>
                <a:cs typeface="Times New Roman" panose="02020603050405020304" pitchFamily="18" charset="0"/>
              </a:rPr>
              <a:t>), x(j)) that computes the inner product in the transformed space without explicitly transforming the data. Popular kernel functions include the linear kernel, polynomial kernel, radial basis function (RBF) kernel, and sigmoid kernel.</a:t>
            </a:r>
          </a:p>
        </p:txBody>
      </p:sp>
    </p:spTree>
    <p:extLst>
      <p:ext uri="{BB962C8B-B14F-4D97-AF65-F5344CB8AC3E}">
        <p14:creationId xmlns:p14="http://schemas.microsoft.com/office/powerpoint/2010/main" val="2347107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1311639" y="1670446"/>
            <a:ext cx="10118361" cy="4862870"/>
          </a:xfrm>
          <a:prstGeom prst="rect">
            <a:avLst/>
          </a:prstGeom>
        </p:spPr>
        <p:txBody>
          <a:bodyPr wrap="square">
            <a:spAutoFit/>
          </a:bodyPr>
          <a:lstStyle/>
          <a:p>
            <a:pPr marL="457200" indent="-457200" algn="just">
              <a:spcBef>
                <a:spcPts val="600"/>
              </a:spcBef>
              <a:spcAft>
                <a:spcPts val="600"/>
              </a:spcAft>
              <a:buFont typeface="Wingdings" panose="05000000000000000000" pitchFamily="2" charset="2"/>
              <a:buChar char="q"/>
            </a:pPr>
            <a:r>
              <a:rPr lang="en-US" sz="2800" dirty="0">
                <a:solidFill>
                  <a:schemeClr val="bg2"/>
                </a:solidFill>
                <a:latin typeface="Arial" panose="020B0604020202020204" pitchFamily="34" charset="0"/>
                <a:cs typeface="Arial" panose="020B0604020202020204" pitchFamily="34" charset="0"/>
              </a:rPr>
              <a:t>The continuous bag of words (CBOW) model is a type of neural network language model used in natural language processing (NLP). </a:t>
            </a:r>
            <a:endParaRPr lang="en-US" sz="2800" dirty="0" smtClean="0">
              <a:solidFill>
                <a:schemeClr val="bg2"/>
              </a:solidFill>
              <a:latin typeface="Arial" panose="020B0604020202020204" pitchFamily="34" charset="0"/>
              <a:cs typeface="Arial" panose="020B0604020202020204" pitchFamily="34" charset="0"/>
            </a:endParaRPr>
          </a:p>
          <a:p>
            <a:pPr marL="457200" indent="-457200" algn="just">
              <a:spcBef>
                <a:spcPts val="600"/>
              </a:spcBef>
              <a:spcAft>
                <a:spcPts val="600"/>
              </a:spcAft>
              <a:buFont typeface="Wingdings" panose="05000000000000000000" pitchFamily="2" charset="2"/>
              <a:buChar char="q"/>
            </a:pPr>
            <a:r>
              <a:rPr lang="en-US" sz="2800" dirty="0" smtClean="0">
                <a:solidFill>
                  <a:schemeClr val="bg2"/>
                </a:solidFill>
                <a:latin typeface="Arial" panose="020B0604020202020204" pitchFamily="34" charset="0"/>
                <a:cs typeface="Arial" panose="020B0604020202020204" pitchFamily="34" charset="0"/>
              </a:rPr>
              <a:t>The </a:t>
            </a:r>
            <a:r>
              <a:rPr lang="en-US" sz="2800" dirty="0">
                <a:solidFill>
                  <a:schemeClr val="bg2"/>
                </a:solidFill>
                <a:latin typeface="Arial" panose="020B0604020202020204" pitchFamily="34" charset="0"/>
                <a:cs typeface="Arial" panose="020B0604020202020204" pitchFamily="34" charset="0"/>
              </a:rPr>
              <a:t>CBOW model is used to predict the target word based on the context words that surround it</a:t>
            </a:r>
            <a:r>
              <a:rPr lang="en-US" sz="2800" dirty="0" smtClean="0">
                <a:solidFill>
                  <a:schemeClr val="bg2"/>
                </a:solidFill>
                <a:latin typeface="Arial" panose="020B0604020202020204" pitchFamily="34" charset="0"/>
                <a:cs typeface="Arial" panose="020B0604020202020204" pitchFamily="34" charset="0"/>
              </a:rPr>
              <a:t>.</a:t>
            </a:r>
          </a:p>
          <a:p>
            <a:pPr marL="457200" indent="-457200" algn="just">
              <a:spcBef>
                <a:spcPts val="600"/>
              </a:spcBef>
              <a:spcAft>
                <a:spcPts val="600"/>
              </a:spcAft>
              <a:buFont typeface="Wingdings" panose="05000000000000000000" pitchFamily="2" charset="2"/>
              <a:buChar char="q"/>
            </a:pPr>
            <a:r>
              <a:rPr lang="en-US" sz="2800" dirty="0">
                <a:solidFill>
                  <a:schemeClr val="bg2"/>
                </a:solidFill>
                <a:latin typeface="Arial" panose="020B0604020202020204" pitchFamily="34" charset="0"/>
                <a:cs typeface="Arial" panose="020B0604020202020204" pitchFamily="34" charset="0"/>
              </a:rPr>
              <a:t>The objective of the CBOW model is to minimize the negative log-likelihood of the target word given the context words. </a:t>
            </a:r>
            <a:endParaRPr lang="en-US" sz="2800" dirty="0" smtClean="0">
              <a:solidFill>
                <a:schemeClr val="bg2"/>
              </a:solidFill>
              <a:latin typeface="Arial" panose="020B0604020202020204" pitchFamily="34" charset="0"/>
              <a:cs typeface="Arial" panose="020B0604020202020204" pitchFamily="34" charset="0"/>
            </a:endParaRPr>
          </a:p>
          <a:p>
            <a:pPr marL="457200" indent="-457200" algn="just">
              <a:spcBef>
                <a:spcPts val="600"/>
              </a:spcBef>
              <a:spcAft>
                <a:spcPts val="600"/>
              </a:spcAft>
              <a:buFont typeface="Wingdings" panose="05000000000000000000" pitchFamily="2" charset="2"/>
              <a:buChar char="q"/>
            </a:pPr>
            <a:r>
              <a:rPr lang="en-US" sz="2800" dirty="0" smtClean="0">
                <a:solidFill>
                  <a:schemeClr val="bg2"/>
                </a:solidFill>
                <a:latin typeface="Arial" panose="020B0604020202020204" pitchFamily="34" charset="0"/>
                <a:cs typeface="Arial" panose="020B0604020202020204" pitchFamily="34" charset="0"/>
              </a:rPr>
              <a:t>The </a:t>
            </a:r>
            <a:r>
              <a:rPr lang="en-US" sz="2800" dirty="0">
                <a:solidFill>
                  <a:schemeClr val="bg2"/>
                </a:solidFill>
                <a:latin typeface="Arial" panose="020B0604020202020204" pitchFamily="34" charset="0"/>
                <a:cs typeface="Arial" panose="020B0604020202020204" pitchFamily="34" charset="0"/>
              </a:rPr>
              <a:t>model is trained using backpropagation and stochastic gradient descent.</a:t>
            </a:r>
            <a:endParaRPr lang="en-US" sz="4000" b="0" i="0" dirty="0">
              <a:solidFill>
                <a:schemeClr val="bg2"/>
              </a:solidFill>
              <a:effectLst/>
              <a:latin typeface="Arial" panose="020B0604020202020204" pitchFamily="34" charset="0"/>
              <a:cs typeface="Arial" panose="020B0604020202020204" pitchFamily="34" charset="0"/>
            </a:endParaRPr>
          </a:p>
        </p:txBody>
      </p:sp>
      <p:sp>
        <p:nvSpPr>
          <p:cNvPr id="3" name="TextBox 2"/>
          <p:cNvSpPr txBox="1"/>
          <p:nvPr/>
        </p:nvSpPr>
        <p:spPr>
          <a:xfrm>
            <a:off x="2705725" y="644576"/>
            <a:ext cx="7330190" cy="830997"/>
          </a:xfrm>
          <a:prstGeom prst="rect">
            <a:avLst/>
          </a:prstGeom>
          <a:noFill/>
        </p:spPr>
        <p:txBody>
          <a:bodyPr wrap="square" rtlCol="0">
            <a:spAutoFit/>
          </a:bodyPr>
          <a:lstStyle/>
          <a:p>
            <a:r>
              <a:rPr lang="en-US" sz="4800" dirty="0" smtClean="0">
                <a:latin typeface="Arial" panose="020B0604020202020204" pitchFamily="34" charset="0"/>
                <a:cs typeface="Arial" panose="020B0604020202020204" pitchFamily="34" charset="0"/>
              </a:rPr>
              <a:t>Continuous Bag of Words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336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1738858" y="2263516"/>
            <a:ext cx="8664315" cy="3293209"/>
          </a:xfrm>
          <a:prstGeom prst="rect">
            <a:avLst/>
          </a:prstGeom>
        </p:spPr>
        <p:txBody>
          <a:bodyPr wrap="square">
            <a:spAutoFit/>
          </a:bodyPr>
          <a:lstStyle/>
          <a:p>
            <a:pPr>
              <a:spcBef>
                <a:spcPts val="600"/>
              </a:spcBef>
              <a:spcAft>
                <a:spcPts val="600"/>
              </a:spcAft>
              <a:buFont typeface="+mj-lt"/>
              <a:buAutoNum type="arabicPeriod"/>
            </a:pPr>
            <a:r>
              <a:rPr lang="en-US" sz="2800" dirty="0">
                <a:solidFill>
                  <a:schemeClr val="bg2"/>
                </a:solidFill>
                <a:latin typeface="Corbel" panose="020B0503020204020204" pitchFamily="34" charset="0"/>
              </a:rPr>
              <a:t>The model takes a sequence of context words as input.</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Each context word is converted into a one-hot vector.</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The one-hot vectors are averaged to form a context vector.</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The context vector is passed through a hidden layer.</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The output layer of the model predicts the target word.</a:t>
            </a:r>
            <a:endParaRPr lang="en-US" sz="2800" b="0" i="0" dirty="0">
              <a:solidFill>
                <a:schemeClr val="bg2"/>
              </a:solidFill>
              <a:effectLst/>
              <a:latin typeface="Corbel" panose="020B0503020204020204" pitchFamily="34" charset="0"/>
            </a:endParaRPr>
          </a:p>
        </p:txBody>
      </p:sp>
      <p:sp>
        <p:nvSpPr>
          <p:cNvPr id="3" name="TextBox 2"/>
          <p:cNvSpPr txBox="1"/>
          <p:nvPr/>
        </p:nvSpPr>
        <p:spPr>
          <a:xfrm>
            <a:off x="2405920" y="944380"/>
            <a:ext cx="7330190" cy="830997"/>
          </a:xfrm>
          <a:prstGeom prst="rect">
            <a:avLst/>
          </a:prstGeom>
          <a:noFill/>
        </p:spPr>
        <p:txBody>
          <a:bodyPr wrap="square" rtlCol="0">
            <a:spAutoFit/>
          </a:bodyPr>
          <a:lstStyle/>
          <a:p>
            <a:r>
              <a:rPr lang="en-US" sz="4800" dirty="0" smtClean="0">
                <a:latin typeface="Arial" panose="020B0604020202020204" pitchFamily="34" charset="0"/>
                <a:cs typeface="Arial" panose="020B0604020202020204" pitchFamily="34" charset="0"/>
              </a:rPr>
              <a:t>Continuous Bag of Words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48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99084238"/>
              </p:ext>
            </p:extLst>
          </p:nvPr>
        </p:nvGraphicFramePr>
        <p:xfrm>
          <a:off x="912648" y="1208397"/>
          <a:ext cx="106796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367049" y="0"/>
            <a:ext cx="6400800"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Skip Grams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663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771" y="1803687"/>
            <a:ext cx="4866806" cy="1477328"/>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solidFill>
                  <a:srgbClr val="374151"/>
                </a:solidFill>
                <a:latin typeface="Söhne"/>
              </a:rPr>
              <a:t>We </a:t>
            </a:r>
            <a:r>
              <a:rPr lang="en-US" dirty="0">
                <a:solidFill>
                  <a:srgbClr val="374151"/>
                </a:solidFill>
                <a:latin typeface="Söhne"/>
              </a:rPr>
              <a:t>first embed each word in the input sequence into a d-dimensional vector space using a learned embedding matrix. The resulting input embeddings are [e1, e2, e3], where each </a:t>
            </a:r>
            <a:r>
              <a:rPr lang="en-US" dirty="0" err="1">
                <a:solidFill>
                  <a:srgbClr val="374151"/>
                </a:solidFill>
                <a:latin typeface="Söhne"/>
              </a:rPr>
              <a:t>ei</a:t>
            </a:r>
            <a:r>
              <a:rPr lang="en-US" dirty="0">
                <a:solidFill>
                  <a:srgbClr val="374151"/>
                </a:solidFill>
                <a:latin typeface="Söhne"/>
              </a:rPr>
              <a:t> is a d-dimensional vector</a:t>
            </a:r>
            <a:r>
              <a:rPr lang="en-US" dirty="0" smtClean="0">
                <a:solidFill>
                  <a:srgbClr val="374151"/>
                </a:solidFill>
                <a:latin typeface="Söhne"/>
              </a:rPr>
              <a:t>.</a:t>
            </a:r>
            <a:endParaRPr lang="en-US" dirty="0">
              <a:solidFill>
                <a:srgbClr val="374151"/>
              </a:solidFill>
              <a:latin typeface="Söhne"/>
            </a:endParaRPr>
          </a:p>
        </p:txBody>
      </p:sp>
      <p:sp>
        <p:nvSpPr>
          <p:cNvPr id="3" name="Rectangle 2"/>
          <p:cNvSpPr/>
          <p:nvPr/>
        </p:nvSpPr>
        <p:spPr>
          <a:xfrm>
            <a:off x="5771215" y="896069"/>
            <a:ext cx="6096000" cy="2585323"/>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a:spAutoFit/>
          </a:bodyPr>
          <a:lstStyle/>
          <a:p>
            <a:r>
              <a:rPr lang="en-US" dirty="0" smtClean="0">
                <a:solidFill>
                  <a:srgbClr val="374151"/>
                </a:solidFill>
                <a:latin typeface="Söhne"/>
              </a:rPr>
              <a:t>We </a:t>
            </a:r>
            <a:r>
              <a:rPr lang="en-US" dirty="0">
                <a:solidFill>
                  <a:srgbClr val="374151"/>
                </a:solidFill>
                <a:latin typeface="Söhne"/>
              </a:rPr>
              <a:t>then compute the attention scores between each pair of query and key vectors using dot-product similarity. The dot product between the query and key vectors for a given pair of words represents their similarity, and is used to compute an attention weight. We apply a softmax function to the attention scores to obtain a probability distribution over the values. These attention weights capture how much each word in the input sequence contributes to the representation of each other </a:t>
            </a:r>
            <a:r>
              <a:rPr lang="en-US" dirty="0" smtClean="0">
                <a:solidFill>
                  <a:srgbClr val="374151"/>
                </a:solidFill>
                <a:latin typeface="Söhne"/>
              </a:rPr>
              <a:t>word</a:t>
            </a:r>
          </a:p>
        </p:txBody>
      </p:sp>
      <p:sp>
        <p:nvSpPr>
          <p:cNvPr id="5" name="Rectangle 4"/>
          <p:cNvSpPr/>
          <p:nvPr/>
        </p:nvSpPr>
        <p:spPr>
          <a:xfrm>
            <a:off x="5746230" y="4341082"/>
            <a:ext cx="6096000" cy="2031325"/>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a:spAutoFit/>
          </a:bodyPr>
          <a:lstStyle/>
          <a:p>
            <a:r>
              <a:rPr lang="en-US" dirty="0" smtClean="0">
                <a:solidFill>
                  <a:srgbClr val="374151"/>
                </a:solidFill>
                <a:latin typeface="Söhne"/>
              </a:rPr>
              <a:t>We </a:t>
            </a:r>
            <a:r>
              <a:rPr lang="en-US" dirty="0">
                <a:solidFill>
                  <a:srgbClr val="374151"/>
                </a:solidFill>
                <a:latin typeface="Söhne"/>
              </a:rPr>
              <a:t>finally compute a weighted sum of the value vectors for each word in the input sequence, using the attention weights as weights. This produces a new representation of each word in the input sequence, which captures its relationship to the other words. This process is repeated multiple times to iteratively refine the representations of each word.</a:t>
            </a:r>
          </a:p>
        </p:txBody>
      </p:sp>
      <p:sp>
        <p:nvSpPr>
          <p:cNvPr id="6" name="TextBox 5"/>
          <p:cNvSpPr txBox="1"/>
          <p:nvPr/>
        </p:nvSpPr>
        <p:spPr>
          <a:xfrm>
            <a:off x="349771" y="365908"/>
            <a:ext cx="4432091" cy="707886"/>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Self Attention</a:t>
            </a:r>
            <a:endParaRPr lang="en-US" sz="4000" dirty="0">
              <a:latin typeface="Arial" panose="020B0604020202020204" pitchFamily="34" charset="0"/>
              <a:cs typeface="Arial" panose="020B0604020202020204" pitchFamily="34" charset="0"/>
            </a:endParaRPr>
          </a:p>
        </p:txBody>
      </p:sp>
      <p:sp>
        <p:nvSpPr>
          <p:cNvPr id="7" name="Rectangle 6"/>
          <p:cNvSpPr/>
          <p:nvPr/>
        </p:nvSpPr>
        <p:spPr>
          <a:xfrm>
            <a:off x="349771" y="1336522"/>
            <a:ext cx="486680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2400" dirty="0">
                <a:solidFill>
                  <a:srgbClr val="374151"/>
                </a:solidFill>
                <a:latin typeface="Söhne"/>
              </a:rPr>
              <a:t>Input </a:t>
            </a:r>
            <a:r>
              <a:rPr lang="en-US" sz="2400" dirty="0" smtClean="0">
                <a:solidFill>
                  <a:srgbClr val="374151"/>
                </a:solidFill>
                <a:latin typeface="Söhne"/>
              </a:rPr>
              <a:t>embeddings </a:t>
            </a:r>
          </a:p>
        </p:txBody>
      </p:sp>
      <p:sp>
        <p:nvSpPr>
          <p:cNvPr id="8" name="Rectangle 7"/>
          <p:cNvSpPr/>
          <p:nvPr/>
        </p:nvSpPr>
        <p:spPr>
          <a:xfrm>
            <a:off x="349771" y="3719980"/>
            <a:ext cx="486680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2400" dirty="0">
                <a:solidFill>
                  <a:srgbClr val="374151"/>
                </a:solidFill>
                <a:latin typeface="Söhne"/>
              </a:rPr>
              <a:t>Query, key, and value </a:t>
            </a:r>
            <a:r>
              <a:rPr lang="en-US" sz="2400" dirty="0" smtClean="0">
                <a:solidFill>
                  <a:srgbClr val="374151"/>
                </a:solidFill>
                <a:latin typeface="Söhne"/>
              </a:rPr>
              <a:t>vectors</a:t>
            </a:r>
            <a:r>
              <a:rPr lang="en-US" dirty="0" smtClean="0">
                <a:solidFill>
                  <a:srgbClr val="374151"/>
                </a:solidFill>
                <a:latin typeface="Söhne"/>
              </a:rPr>
              <a:t> </a:t>
            </a:r>
          </a:p>
        </p:txBody>
      </p:sp>
      <p:sp>
        <p:nvSpPr>
          <p:cNvPr id="9" name="Rectangle 8"/>
          <p:cNvSpPr/>
          <p:nvPr/>
        </p:nvSpPr>
        <p:spPr>
          <a:xfrm>
            <a:off x="349771" y="4181645"/>
            <a:ext cx="4866806" cy="2031325"/>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solidFill>
                  <a:srgbClr val="374151"/>
                </a:solidFill>
                <a:latin typeface="Söhne"/>
              </a:rPr>
              <a:t>Next</a:t>
            </a:r>
            <a:r>
              <a:rPr lang="en-US" dirty="0">
                <a:solidFill>
                  <a:srgbClr val="374151"/>
                </a:solidFill>
                <a:latin typeface="Söhne"/>
              </a:rPr>
              <a:t>, we compute query, key, and value vectors for each word in the input sequence. These are learned weight vectors of dimensionality d, which are used to compute attention weights between words. For example, the query vector for the first word "The" might be [q1, q2, ..., </a:t>
            </a:r>
            <a:r>
              <a:rPr lang="en-US" dirty="0" err="1">
                <a:solidFill>
                  <a:srgbClr val="374151"/>
                </a:solidFill>
                <a:latin typeface="Söhne"/>
              </a:rPr>
              <a:t>qd</a:t>
            </a:r>
            <a:r>
              <a:rPr lang="en-US" dirty="0">
                <a:solidFill>
                  <a:srgbClr val="374151"/>
                </a:solidFill>
                <a:latin typeface="Söhne"/>
              </a:rPr>
              <a:t>]</a:t>
            </a:r>
          </a:p>
        </p:txBody>
      </p:sp>
      <p:sp>
        <p:nvSpPr>
          <p:cNvPr id="10" name="Rectangle 9"/>
          <p:cNvSpPr/>
          <p:nvPr/>
        </p:nvSpPr>
        <p:spPr>
          <a:xfrm>
            <a:off x="5746230" y="3879417"/>
            <a:ext cx="6096000" cy="461665"/>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r>
              <a:rPr lang="en-US" sz="2400" dirty="0">
                <a:solidFill>
                  <a:srgbClr val="374151"/>
                </a:solidFill>
                <a:latin typeface="Söhne"/>
              </a:rPr>
              <a:t>Weighted sum of </a:t>
            </a:r>
            <a:r>
              <a:rPr lang="en-US" sz="2400" dirty="0" smtClean="0">
                <a:solidFill>
                  <a:srgbClr val="374151"/>
                </a:solidFill>
                <a:latin typeface="Söhne"/>
              </a:rPr>
              <a:t>values</a:t>
            </a:r>
            <a:endParaRPr lang="en-US" dirty="0">
              <a:solidFill>
                <a:srgbClr val="374151"/>
              </a:solidFill>
              <a:latin typeface="Söhne"/>
            </a:endParaRPr>
          </a:p>
        </p:txBody>
      </p:sp>
      <p:sp>
        <p:nvSpPr>
          <p:cNvPr id="11" name="Rectangle 10"/>
          <p:cNvSpPr/>
          <p:nvPr/>
        </p:nvSpPr>
        <p:spPr>
          <a:xfrm>
            <a:off x="5746230" y="434404"/>
            <a:ext cx="6096000" cy="461665"/>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r>
              <a:rPr lang="en-US" sz="2400" dirty="0" smtClean="0">
                <a:solidFill>
                  <a:srgbClr val="374151"/>
                </a:solidFill>
                <a:latin typeface="Söhne"/>
              </a:rPr>
              <a:t>Dot-product attention</a:t>
            </a:r>
            <a:endParaRPr lang="en-US" dirty="0" smtClean="0">
              <a:solidFill>
                <a:srgbClr val="374151"/>
              </a:solidFill>
              <a:latin typeface="Söhne"/>
            </a:endParaRPr>
          </a:p>
        </p:txBody>
      </p:sp>
    </p:spTree>
    <p:extLst>
      <p:ext uri="{BB962C8B-B14F-4D97-AF65-F5344CB8AC3E}">
        <p14:creationId xmlns:p14="http://schemas.microsoft.com/office/powerpoint/2010/main" val="120171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 Algorithm</a:t>
            </a:r>
            <a:endParaRPr lang="en-US" dirty="0"/>
          </a:p>
        </p:txBody>
      </p:sp>
      <p:sp>
        <p:nvSpPr>
          <p:cNvPr id="5" name="Content Placeholder 4"/>
          <p:cNvSpPr>
            <a:spLocks noGrp="1"/>
          </p:cNvSpPr>
          <p:nvPr>
            <p:ph sz="half" idx="1"/>
          </p:nvPr>
        </p:nvSpPr>
        <p:spPr>
          <a:xfrm>
            <a:off x="784284" y="2185416"/>
            <a:ext cx="5646496" cy="4023360"/>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K-means clustering is a commonly used unsupervised machine learning technique used for partitioning a given dataset into a predetermined number of </a:t>
            </a:r>
            <a:r>
              <a:rPr lang="en-US" dirty="0" smtClean="0">
                <a:latin typeface="Times New Roman" panose="02020603050405020304" pitchFamily="18" charset="0"/>
                <a:cs typeface="Times New Roman" panose="02020603050405020304" pitchFamily="18" charset="0"/>
              </a:rPr>
              <a:t>clusters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goal is to group similar data points together and minimize the distance between the data points within each cluster while maximizing the distance between different clusters.</a:t>
            </a:r>
          </a:p>
        </p:txBody>
      </p:sp>
      <p:sp>
        <p:nvSpPr>
          <p:cNvPr id="6" name="Content Placeholder 5"/>
          <p:cNvSpPr>
            <a:spLocks noGrp="1"/>
          </p:cNvSpPr>
          <p:nvPr>
            <p:ph sz="half" idx="2"/>
          </p:nvPr>
        </p:nvSpPr>
        <p:spPr>
          <a:xfrm>
            <a:off x="6846757" y="1958022"/>
            <a:ext cx="5181600" cy="4351338"/>
          </a:xfrm>
        </p:spPr>
        <p:txBody>
          <a:bodyPr>
            <a:normAutofit/>
          </a:bodyPr>
          <a:lstStyle/>
          <a:p>
            <a:r>
              <a:rPr lang="en-US" b="1" u="sng" dirty="0" smtClean="0">
                <a:latin typeface="Times New Roman" panose="02020603050405020304" pitchFamily="18" charset="0"/>
                <a:cs typeface="Times New Roman" panose="02020603050405020304" pitchFamily="18" charset="0"/>
              </a:rPr>
              <a:t>Customer segmentation</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Investment preferences</a:t>
            </a:r>
          </a:p>
          <a:p>
            <a:pPr lvl="1"/>
            <a:r>
              <a:rPr lang="en-US" dirty="0" smtClean="0">
                <a:latin typeface="Times New Roman" panose="02020603050405020304" pitchFamily="18" charset="0"/>
                <a:cs typeface="Times New Roman" panose="02020603050405020304" pitchFamily="18" charset="0"/>
              </a:rPr>
              <a:t>Behaviors</a:t>
            </a:r>
          </a:p>
          <a:p>
            <a:pPr lvl="1"/>
            <a:r>
              <a:rPr lang="en-US" dirty="0" smtClean="0">
                <a:latin typeface="Times New Roman" panose="02020603050405020304" pitchFamily="18" charset="0"/>
                <a:cs typeface="Times New Roman" panose="02020603050405020304" pitchFamily="18" charset="0"/>
              </a:rPr>
              <a:t>Characteristics</a:t>
            </a: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Investment strategies</a:t>
            </a:r>
          </a:p>
          <a:p>
            <a:pPr lvl="1"/>
            <a:r>
              <a:rPr lang="en-US" dirty="0" smtClean="0">
                <a:latin typeface="Times New Roman" panose="02020603050405020304" pitchFamily="18" charset="0"/>
                <a:cs typeface="Times New Roman" panose="02020603050405020304" pitchFamily="18" charset="0"/>
              </a:rPr>
              <a:t>Portfolio size</a:t>
            </a:r>
          </a:p>
          <a:p>
            <a:pPr lvl="1"/>
            <a:r>
              <a:rPr lang="en-US" dirty="0" smtClean="0">
                <a:latin typeface="Times New Roman" panose="02020603050405020304" pitchFamily="18" charset="0"/>
                <a:cs typeface="Times New Roman" panose="02020603050405020304" pitchFamily="18" charset="0"/>
              </a:rPr>
              <a:t>Trading frequency</a:t>
            </a:r>
          </a:p>
          <a:p>
            <a:pPr lvl="1"/>
            <a:r>
              <a:rPr lang="en-US" dirty="0" smtClean="0">
                <a:latin typeface="Times New Roman" panose="02020603050405020304" pitchFamily="18" charset="0"/>
                <a:cs typeface="Times New Roman" panose="02020603050405020304" pitchFamily="18" charset="0"/>
              </a:rPr>
              <a:t>Risk tolerance</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47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K-MEANS Work?</a:t>
            </a:r>
            <a:endParaRPr lang="en-US" dirty="0"/>
          </a:p>
        </p:txBody>
      </p:sp>
      <p:sp>
        <p:nvSpPr>
          <p:cNvPr id="3" name="Content Placeholder 2"/>
          <p:cNvSpPr>
            <a:spLocks noGrp="1"/>
          </p:cNvSpPr>
          <p:nvPr>
            <p:ph sz="half" idx="1"/>
          </p:nvPr>
        </p:nvSpPr>
        <p:spPr>
          <a:xfrm>
            <a:off x="1024128" y="2287499"/>
            <a:ext cx="4754879" cy="4570501"/>
          </a:xfrm>
        </p:spPr>
        <p:txBody>
          <a:bodyPr>
            <a:normAutofit/>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Randomly pick cluster centroids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Assign each data point to the closest centroid</a:t>
            </a:r>
          </a:p>
          <a:p>
            <a:pPr marL="457200" indent="-457200">
              <a:buFont typeface="+mj-lt"/>
              <a:buAutoNum type="arabicPeriod"/>
            </a:pPr>
            <a:r>
              <a:rPr lang="en-US" dirty="0" err="1" smtClean="0">
                <a:latin typeface="Times New Roman" panose="02020603050405020304" pitchFamily="18" charset="0"/>
                <a:cs typeface="Times New Roman" panose="02020603050405020304" pitchFamily="18" charset="0"/>
              </a:rPr>
              <a:t>Recompute</a:t>
            </a:r>
            <a:r>
              <a:rPr lang="en-US" dirty="0" smtClean="0">
                <a:latin typeface="Times New Roman" panose="02020603050405020304" pitchFamily="18" charset="0"/>
                <a:cs typeface="Times New Roman" panose="02020603050405020304" pitchFamily="18" charset="0"/>
              </a:rPr>
              <a:t> the cluster centroid</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Iterate the process for T steps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929797" y="1798819"/>
            <a:ext cx="3162924" cy="1323439"/>
          </a:xfrm>
          <a:prstGeom prst="rect">
            <a:avLst/>
          </a:prstGeom>
          <a:ln>
            <a:solidFill>
              <a:schemeClr val="tx1"/>
            </a:solidFill>
          </a:ln>
        </p:spPr>
        <p:txBody>
          <a:bodyPr wrap="square">
            <a:spAutoFit/>
          </a:bodyPr>
          <a:lstStyle/>
          <a:p>
            <a:r>
              <a:rPr lang="en-US" sz="2000" dirty="0" smtClean="0"/>
              <a:t>Time complexity: O(n k T )</a:t>
            </a:r>
          </a:p>
          <a:p>
            <a:r>
              <a:rPr lang="en-US" sz="2000" dirty="0" smtClean="0"/>
              <a:t>N – </a:t>
            </a:r>
            <a:r>
              <a:rPr lang="en-US" sz="2000" dirty="0" err="1" smtClean="0"/>
              <a:t>no.of</a:t>
            </a:r>
            <a:r>
              <a:rPr lang="en-US" sz="2000" dirty="0" smtClean="0"/>
              <a:t> data points</a:t>
            </a:r>
          </a:p>
          <a:p>
            <a:r>
              <a:rPr lang="en-US" sz="2000" dirty="0" smtClean="0"/>
              <a:t>K – </a:t>
            </a:r>
            <a:r>
              <a:rPr lang="en-US" sz="2000" dirty="0" err="1" smtClean="0"/>
              <a:t>no.of</a:t>
            </a:r>
            <a:r>
              <a:rPr lang="en-US" sz="2000" dirty="0" smtClean="0"/>
              <a:t> clusters</a:t>
            </a:r>
          </a:p>
          <a:p>
            <a:r>
              <a:rPr lang="en-US" sz="2000" dirty="0" smtClean="0"/>
              <a:t>T –</a:t>
            </a:r>
            <a:r>
              <a:rPr lang="en-US" sz="2000" dirty="0" err="1" smtClean="0"/>
              <a:t>no.of</a:t>
            </a:r>
            <a:r>
              <a:rPr lang="en-US" sz="2000" dirty="0" smtClean="0"/>
              <a:t> iterations</a:t>
            </a:r>
            <a:endParaRPr lang="en-US" sz="2000" dirty="0"/>
          </a:p>
        </p:txBody>
      </p:sp>
    </p:spTree>
    <p:extLst>
      <p:ext uri="{BB962C8B-B14F-4D97-AF65-F5344CB8AC3E}">
        <p14:creationId xmlns:p14="http://schemas.microsoft.com/office/powerpoint/2010/main" val="193959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sz="half" idx="1"/>
          </p:nvPr>
        </p:nvSpPr>
        <p:spPr>
          <a:xfrm>
            <a:off x="479685" y="2286000"/>
            <a:ext cx="5299322" cy="4023360"/>
          </a:xfrm>
        </p:spPr>
        <p:txBody>
          <a:bodyPr/>
          <a:lstStyle/>
          <a:p>
            <a:pPr algn="just"/>
            <a:r>
              <a:rPr lang="en-US" dirty="0">
                <a:latin typeface="Times New Roman" panose="02020603050405020304" pitchFamily="18" charset="0"/>
                <a:cs typeface="Times New Roman" panose="02020603050405020304" pitchFamily="18" charset="0"/>
              </a:rPr>
              <a:t>NER model is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using a process called "transfer </a:t>
            </a:r>
            <a:r>
              <a:rPr lang="en-US" dirty="0" smtClean="0">
                <a:latin typeface="Times New Roman" panose="02020603050405020304" pitchFamily="18" charset="0"/>
                <a:cs typeface="Times New Roman" panose="02020603050405020304" pitchFamily="18" charset="0"/>
              </a:rPr>
              <a:t>learning.</a:t>
            </a:r>
          </a:p>
          <a:p>
            <a:pPr algn="just"/>
            <a:r>
              <a:rPr lang="en-US" dirty="0">
                <a:latin typeface="Times New Roman" panose="02020603050405020304" pitchFamily="18" charset="0"/>
                <a:cs typeface="Times New Roman" panose="02020603050405020304" pitchFamily="18" charset="0"/>
              </a:rPr>
              <a:t>Transfer learning involves using a pre-existing model that has been trained on a large dataset as a starting point for training a new model on a smaller, more specific </a:t>
            </a:r>
            <a:r>
              <a:rPr lang="en-US" dirty="0" smtClean="0">
                <a:latin typeface="Times New Roman" panose="02020603050405020304" pitchFamily="18" charset="0"/>
                <a:cs typeface="Times New Roman" panose="02020603050405020304" pitchFamily="18" charset="0"/>
              </a:rPr>
              <a:t>dataset</a:t>
            </a:r>
          </a:p>
          <a:p>
            <a:pPr algn="just"/>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948691" y="2286000"/>
            <a:ext cx="4754880" cy="4023360"/>
          </a:xfrm>
        </p:spPr>
        <p:txBody>
          <a:bodyPr/>
          <a:lstStyle/>
          <a:p>
            <a:endParaRPr lang="en-US"/>
          </a:p>
        </p:txBody>
      </p:sp>
    </p:spTree>
    <p:extLst>
      <p:ext uri="{BB962C8B-B14F-4D97-AF65-F5344CB8AC3E}">
        <p14:creationId xmlns:p14="http://schemas.microsoft.com/office/powerpoint/2010/main" val="250802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246" y="-314193"/>
            <a:ext cx="9720072" cy="1499616"/>
          </a:xfrm>
        </p:spPr>
        <p:txBody>
          <a:bodyPr/>
          <a:lstStyle/>
          <a:p>
            <a:r>
              <a:rPr lang="en-US" dirty="0" smtClean="0"/>
              <a:t>HOW NER IS TRAINED?</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12846775"/>
              </p:ext>
            </p:extLst>
          </p:nvPr>
        </p:nvGraphicFramePr>
        <p:xfrm>
          <a:off x="1023937" y="1049312"/>
          <a:ext cx="9963853" cy="5259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33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extBox 4"/>
          <p:cNvSpPr txBox="1"/>
          <p:nvPr/>
        </p:nvSpPr>
        <p:spPr>
          <a:xfrm>
            <a:off x="3764280" y="411480"/>
            <a:ext cx="7391400"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BAYES THEOREM</a:t>
            </a:r>
            <a:endParaRPr lang="en-US" sz="4800" dirty="0">
              <a:latin typeface="Times New Roman" panose="02020603050405020304" pitchFamily="18" charset="0"/>
              <a:cs typeface="Times New Roman" panose="02020603050405020304" pitchFamily="18" charset="0"/>
            </a:endParaRPr>
          </a:p>
        </p:txBody>
      </p:sp>
      <p:sp>
        <p:nvSpPr>
          <p:cNvPr id="6" name="Rectangle 5"/>
          <p:cNvSpPr/>
          <p:nvPr/>
        </p:nvSpPr>
        <p:spPr>
          <a:xfrm>
            <a:off x="609600" y="2108538"/>
            <a:ext cx="10957560" cy="3847207"/>
          </a:xfrm>
          <a:prstGeom prst="rect">
            <a:avLst/>
          </a:prstGeom>
        </p:spPr>
        <p:txBody>
          <a:bodyPr wrap="square">
            <a:spAutoFit/>
          </a:bodyPr>
          <a:lstStyle/>
          <a:p>
            <a:pPr indent="-457200" algn="just">
              <a:spcBef>
                <a:spcPts val="600"/>
              </a:spcBef>
              <a:spcAft>
                <a:spcPts val="600"/>
              </a:spcAf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Mathematical formula used to determine the conditional probability of events</a:t>
            </a:r>
          </a:p>
          <a:p>
            <a:pPr indent="-457200" algn="just">
              <a:spcBef>
                <a:spcPts val="600"/>
              </a:spcBef>
              <a:spcAft>
                <a:spcPts val="600"/>
              </a:spcAf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Essentially, the Bayes’ theorem describes the probability of an event based on prior knowledge of the conditions that might be relevant to the event.</a:t>
            </a:r>
          </a:p>
          <a:p>
            <a:pPr indent="-457200" algn="just">
              <a:spcBef>
                <a:spcPts val="600"/>
              </a:spcBef>
              <a:spcAft>
                <a:spcPts val="600"/>
              </a:spcAft>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Prior </a:t>
            </a:r>
            <a:r>
              <a:rPr lang="en-US" sz="3200" dirty="0">
                <a:latin typeface="Times New Roman" panose="02020603050405020304" pitchFamily="18" charset="0"/>
                <a:cs typeface="Times New Roman" panose="02020603050405020304" pitchFamily="18" charset="0"/>
              </a:rPr>
              <a:t>probability of an event with new evidence or information to obtain a posterior probability. </a:t>
            </a:r>
          </a:p>
        </p:txBody>
      </p:sp>
    </p:spTree>
    <p:extLst>
      <p:ext uri="{BB962C8B-B14F-4D97-AF65-F5344CB8AC3E}">
        <p14:creationId xmlns:p14="http://schemas.microsoft.com/office/powerpoint/2010/main" val="1190868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478536"/>
            <a:ext cx="9720072" cy="1499616"/>
          </a:xfrm>
        </p:spPr>
        <p:txBody>
          <a:bodyPr/>
          <a:lstStyle/>
          <a:p>
            <a:r>
              <a:rPr lang="en-US" dirty="0" smtClean="0"/>
              <a:t>Bayes THEOREM</a:t>
            </a:r>
            <a:endParaRPr lang="en-US" dirty="0"/>
          </a:p>
        </p:txBody>
      </p:sp>
      <p:sp>
        <p:nvSpPr>
          <p:cNvPr id="4" name="Content Placeholder 3"/>
          <p:cNvSpPr>
            <a:spLocks noGrp="1"/>
          </p:cNvSpPr>
          <p:nvPr>
            <p:ph sz="half" idx="2"/>
          </p:nvPr>
        </p:nvSpPr>
        <p:spPr>
          <a:xfrm>
            <a:off x="4648200" y="299803"/>
            <a:ext cx="7238999" cy="6009557"/>
          </a:xfrm>
        </p:spPr>
        <p:txBody>
          <a:bodyPr>
            <a:normAutofit/>
          </a:bodyPr>
          <a:lstStyle/>
          <a:p>
            <a:pPr marL="0" indent="0" algn="just">
              <a:buNone/>
            </a:pPr>
            <a:r>
              <a:rPr lang="en-US" sz="2800" b="1" u="sng" dirty="0" smtClean="0">
                <a:latin typeface="Times New Roman" panose="02020603050405020304" pitchFamily="18" charset="0"/>
                <a:cs typeface="Times New Roman" panose="02020603050405020304" pitchFamily="18" charset="0"/>
              </a:rPr>
              <a:t>Credit Risk Analysis:</a:t>
            </a:r>
          </a:p>
          <a:p>
            <a:pPr indent="-182880"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For example, a </a:t>
            </a:r>
            <a:r>
              <a:rPr lang="en-US" sz="2800" dirty="0">
                <a:latin typeface="Times New Roman" panose="02020603050405020304" pitchFamily="18" charset="0"/>
                <a:cs typeface="Times New Roman" panose="02020603050405020304" pitchFamily="18" charset="0"/>
              </a:rPr>
              <a:t>bank can use historical data on loan defaults to calculate the prior probability of a borrower defaulting on a loan</a:t>
            </a:r>
            <a:r>
              <a:rPr lang="en-US" sz="2800" dirty="0" smtClean="0">
                <a:latin typeface="Times New Roman" panose="02020603050405020304" pitchFamily="18" charset="0"/>
                <a:cs typeface="Times New Roman" panose="02020603050405020304" pitchFamily="18" charset="0"/>
              </a:rPr>
              <a:t>.</a:t>
            </a:r>
          </a:p>
          <a:p>
            <a:pPr indent="-18288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As new information becomes available, such as changes in the borrower's credit score or financial statements, the bank can update its prior probability using Bayes' Theorem to obtain a more accurate estimate of the borrower's credit </a:t>
            </a:r>
            <a:r>
              <a:rPr lang="en-US" sz="2800" dirty="0" smtClean="0">
                <a:latin typeface="Times New Roman" panose="02020603050405020304" pitchFamily="18" charset="0"/>
                <a:cs typeface="Times New Roman" panose="02020603050405020304" pitchFamily="18" charset="0"/>
              </a:rPr>
              <a:t>risk</a:t>
            </a:r>
          </a:p>
          <a:p>
            <a:pPr indent="-18288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allows the bank to make better-informed decisions on loan approvals, interest rates, and collateral requirements.</a:t>
            </a:r>
          </a:p>
        </p:txBody>
      </p:sp>
    </p:spTree>
    <p:extLst>
      <p:ext uri="{BB962C8B-B14F-4D97-AF65-F5344CB8AC3E}">
        <p14:creationId xmlns:p14="http://schemas.microsoft.com/office/powerpoint/2010/main" val="1331896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THEOREM</a:t>
            </a:r>
            <a:endParaRPr lang="en-US" dirty="0"/>
          </a:p>
        </p:txBody>
      </p:sp>
      <p:sp>
        <p:nvSpPr>
          <p:cNvPr id="3" name="Content Placeholder 2"/>
          <p:cNvSpPr>
            <a:spLocks noGrp="1"/>
          </p:cNvSpPr>
          <p:nvPr>
            <p:ph sz="half" idx="1"/>
          </p:nvPr>
        </p:nvSpPr>
        <p:spPr>
          <a:xfrm>
            <a:off x="689548" y="2286000"/>
            <a:ext cx="5089459" cy="4023360"/>
          </a:xfrm>
        </p:spPr>
        <p:txBody>
          <a:bodyPr>
            <a:normAutofit fontScale="92500"/>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Naive Bayes is a classification algorithm that works on the principle of Bayes' theorem, which describes the relationship between conditional probabilities of two events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assumes that the features of a dataset are conditionally independent given the class label, which means that each feature contributes equally to the classification outcome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assumption is often violated in real-world scenarios, but Naive Bayes still provides a fast and accurate way to classify data.</a:t>
            </a:r>
          </a:p>
        </p:txBody>
      </p:sp>
    </p:spTree>
    <p:extLst>
      <p:ext uri="{BB962C8B-B14F-4D97-AF65-F5344CB8AC3E}">
        <p14:creationId xmlns:p14="http://schemas.microsoft.com/office/powerpoint/2010/main" val="2701701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1830</TotalTime>
  <Words>2508</Words>
  <Application>Microsoft Office PowerPoint</Application>
  <PresentationFormat>Widescreen</PresentationFormat>
  <Paragraphs>219</Paragraphs>
  <Slides>25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Cambria Math</vt:lpstr>
      <vt:lpstr>Corbel</vt:lpstr>
      <vt:lpstr>Söhne</vt:lpstr>
      <vt:lpstr>Source Sans Pro</vt:lpstr>
      <vt:lpstr>Times New Roman</vt:lpstr>
      <vt:lpstr>Tw Cen MT</vt:lpstr>
      <vt:lpstr>Tw Cen MT Condensed</vt:lpstr>
      <vt:lpstr>Wingdings</vt:lpstr>
      <vt:lpstr>Wingdings 3</vt:lpstr>
      <vt:lpstr>Integral</vt:lpstr>
      <vt:lpstr>MACHINE LEARNING</vt:lpstr>
      <vt:lpstr>Topics TO COVER</vt:lpstr>
      <vt:lpstr>K-Means Algorithm</vt:lpstr>
      <vt:lpstr>How does K-MEANS Work?</vt:lpstr>
      <vt:lpstr>Named entity Recognition</vt:lpstr>
      <vt:lpstr>HOW NER IS TRAINED?</vt:lpstr>
      <vt:lpstr>PowerPoint Presentation</vt:lpstr>
      <vt:lpstr>Bayes THEOREM</vt:lpstr>
      <vt:lpstr>Naïve BAYES THEOREM</vt:lpstr>
      <vt:lpstr>Gradient Boosting Trees</vt:lpstr>
      <vt:lpstr>Gradient Boosting PseudoCode</vt:lpstr>
      <vt:lpstr>Gradient Boosting for classification</vt:lpstr>
      <vt:lpstr>NEGATIVE GRADIENT OF LOSS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abilash</dc:creator>
  <cp:lastModifiedBy>abilash</cp:lastModifiedBy>
  <cp:revision>43</cp:revision>
  <dcterms:created xsi:type="dcterms:W3CDTF">2023-04-08T14:15:32Z</dcterms:created>
  <dcterms:modified xsi:type="dcterms:W3CDTF">2024-01-09T14:47:18Z</dcterms:modified>
</cp:coreProperties>
</file>