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178"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52D8A85B-A2F7-4860-B53F-7B11FD00EC61}" type="datetimeFigureOut">
              <a:rPr lang="en-US" smtClean="0"/>
              <a:t>6/15/2023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0365E5-648D-431A-AD95-1E311199F921}" type="slidenum">
              <a:rPr lang="en-US" smtClean="0"/>
              <a:t>‹#›</a:t>
            </a:fld>
            <a:endParaRPr lang="en-US"/>
          </a:p>
        </p:txBody>
      </p:sp>
    </p:spTree>
    <p:extLst>
      <p:ext uri="{BB962C8B-B14F-4D97-AF65-F5344CB8AC3E}">
        <p14:creationId xmlns:p14="http://schemas.microsoft.com/office/powerpoint/2010/main" val="378491338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D8A85B-A2F7-4860-B53F-7B11FD00EC61}"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365E5-648D-431A-AD95-1E311199F921}" type="slidenum">
              <a:rPr lang="en-US" smtClean="0"/>
              <a:t>‹#›</a:t>
            </a:fld>
            <a:endParaRPr lang="en-US"/>
          </a:p>
        </p:txBody>
      </p:sp>
    </p:spTree>
    <p:extLst>
      <p:ext uri="{BB962C8B-B14F-4D97-AF65-F5344CB8AC3E}">
        <p14:creationId xmlns:p14="http://schemas.microsoft.com/office/powerpoint/2010/main" val="2101359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D8A85B-A2F7-4860-B53F-7B11FD00EC61}"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365E5-648D-431A-AD95-1E311199F921}" type="slidenum">
              <a:rPr lang="en-US" smtClean="0"/>
              <a:t>‹#›</a:t>
            </a:fld>
            <a:endParaRPr lang="en-US"/>
          </a:p>
        </p:txBody>
      </p:sp>
    </p:spTree>
    <p:extLst>
      <p:ext uri="{BB962C8B-B14F-4D97-AF65-F5344CB8AC3E}">
        <p14:creationId xmlns:p14="http://schemas.microsoft.com/office/powerpoint/2010/main" val="4261812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2D8A85B-A2F7-4860-B53F-7B11FD00EC61}" type="datetimeFigureOut">
              <a:rPr lang="en-US" smtClean="0"/>
              <a:t>6/15/2023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0365E5-648D-431A-AD95-1E311199F921}" type="slidenum">
              <a:rPr lang="en-US" smtClean="0"/>
              <a:t>‹#›</a:t>
            </a:fld>
            <a:endParaRPr lang="en-US"/>
          </a:p>
        </p:txBody>
      </p:sp>
    </p:spTree>
    <p:extLst>
      <p:ext uri="{BB962C8B-B14F-4D97-AF65-F5344CB8AC3E}">
        <p14:creationId xmlns:p14="http://schemas.microsoft.com/office/powerpoint/2010/main" val="2756060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52D8A85B-A2F7-4860-B53F-7B11FD00EC61}" type="datetimeFigureOut">
              <a:rPr lang="en-US" smtClean="0"/>
              <a:t>6/15/2023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0365E5-648D-431A-AD95-1E311199F921}" type="slidenum">
              <a:rPr lang="en-US" smtClean="0"/>
              <a:t>‹#›</a:t>
            </a:fld>
            <a:endParaRPr lang="en-US"/>
          </a:p>
        </p:txBody>
      </p:sp>
    </p:spTree>
    <p:extLst>
      <p:ext uri="{BB962C8B-B14F-4D97-AF65-F5344CB8AC3E}">
        <p14:creationId xmlns:p14="http://schemas.microsoft.com/office/powerpoint/2010/main" val="30056686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2D8A85B-A2F7-4860-B53F-7B11FD00EC61}" type="datetimeFigureOut">
              <a:rPr lang="en-US" smtClean="0"/>
              <a:t>6/15/2023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40365E5-648D-431A-AD95-1E311199F921}" type="slidenum">
              <a:rPr lang="en-US" smtClean="0"/>
              <a:t>‹#›</a:t>
            </a:fld>
            <a:endParaRPr lang="en-US"/>
          </a:p>
        </p:txBody>
      </p:sp>
    </p:spTree>
    <p:extLst>
      <p:ext uri="{BB962C8B-B14F-4D97-AF65-F5344CB8AC3E}">
        <p14:creationId xmlns:p14="http://schemas.microsoft.com/office/powerpoint/2010/main" val="2117894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52D8A85B-A2F7-4860-B53F-7B11FD00EC61}" type="datetimeFigureOut">
              <a:rPr lang="en-US" smtClean="0"/>
              <a:t>6/15/2023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0365E5-648D-431A-AD95-1E311199F921}"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568647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2D8A85B-A2F7-4860-B53F-7B11FD00EC61}" type="datetimeFigureOut">
              <a:rPr lang="en-US" smtClean="0"/>
              <a:t>6/15/2023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0365E5-648D-431A-AD95-1E311199F921}" type="slidenum">
              <a:rPr lang="en-US" smtClean="0"/>
              <a:t>‹#›</a:t>
            </a:fld>
            <a:endParaRPr lang="en-US"/>
          </a:p>
        </p:txBody>
      </p:sp>
    </p:spTree>
    <p:extLst>
      <p:ext uri="{BB962C8B-B14F-4D97-AF65-F5344CB8AC3E}">
        <p14:creationId xmlns:p14="http://schemas.microsoft.com/office/powerpoint/2010/main" val="596075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D8A85B-A2F7-4860-B53F-7B11FD00EC61}" type="datetimeFigureOut">
              <a:rPr lang="en-US" smtClean="0"/>
              <a:t>6/15/2023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0365E5-648D-431A-AD95-1E311199F921}" type="slidenum">
              <a:rPr lang="en-US" smtClean="0"/>
              <a:t>‹#›</a:t>
            </a:fld>
            <a:endParaRPr lang="en-US"/>
          </a:p>
        </p:txBody>
      </p:sp>
    </p:spTree>
    <p:extLst>
      <p:ext uri="{BB962C8B-B14F-4D97-AF65-F5344CB8AC3E}">
        <p14:creationId xmlns:p14="http://schemas.microsoft.com/office/powerpoint/2010/main" val="2607284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52D8A85B-A2F7-4860-B53F-7B11FD00EC61}" type="datetimeFigureOut">
              <a:rPr lang="en-US" smtClean="0"/>
              <a:t>6/15/2023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640365E5-648D-431A-AD95-1E311199F921}" type="slidenum">
              <a:rPr lang="en-US" smtClean="0"/>
              <a:t>‹#›</a:t>
            </a:fld>
            <a:endParaRPr lang="en-US"/>
          </a:p>
        </p:txBody>
      </p:sp>
    </p:spTree>
    <p:extLst>
      <p:ext uri="{BB962C8B-B14F-4D97-AF65-F5344CB8AC3E}">
        <p14:creationId xmlns:p14="http://schemas.microsoft.com/office/powerpoint/2010/main" val="1016529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2D8A85B-A2F7-4860-B53F-7B11FD00EC61}" type="datetimeFigureOut">
              <a:rPr lang="en-US" smtClean="0"/>
              <a:t>6/15/2023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640365E5-648D-431A-AD95-1E311199F921}" type="slidenum">
              <a:rPr lang="en-US" smtClean="0"/>
              <a:t>‹#›</a:t>
            </a:fld>
            <a:endParaRPr lang="en-US"/>
          </a:p>
        </p:txBody>
      </p:sp>
    </p:spTree>
    <p:extLst>
      <p:ext uri="{BB962C8B-B14F-4D97-AF65-F5344CB8AC3E}">
        <p14:creationId xmlns:p14="http://schemas.microsoft.com/office/powerpoint/2010/main" val="826428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2D8A85B-A2F7-4860-B53F-7B11FD00EC61}" type="datetimeFigureOut">
              <a:rPr lang="en-US" smtClean="0"/>
              <a:t>6/15/2023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40365E5-648D-431A-AD95-1E311199F921}" type="slidenum">
              <a:rPr lang="en-US" smtClean="0"/>
              <a:t>‹#›</a:t>
            </a:fld>
            <a:endParaRPr lang="en-US"/>
          </a:p>
        </p:txBody>
      </p:sp>
    </p:spTree>
    <p:extLst>
      <p:ext uri="{BB962C8B-B14F-4D97-AF65-F5344CB8AC3E}">
        <p14:creationId xmlns:p14="http://schemas.microsoft.com/office/powerpoint/2010/main" val="42053000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K-MEANS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77187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Rectangle 4"/>
          <p:cNvSpPr/>
          <p:nvPr/>
        </p:nvSpPr>
        <p:spPr>
          <a:xfrm>
            <a:off x="2758190" y="374754"/>
            <a:ext cx="9433810" cy="15289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Scenario-based question: In a dataset with high-dimensional features, how can you address the "curse of dimensionality" issue when applying the k-means algorithm?</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7" name="Horizontal Scroll 6"/>
          <p:cNvSpPr/>
          <p:nvPr/>
        </p:nvSpPr>
        <p:spPr>
          <a:xfrm>
            <a:off x="119921" y="134911"/>
            <a:ext cx="2638269" cy="2008682"/>
          </a:xfrm>
          <a:prstGeom prst="horizontalScroll">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Question</a:t>
            </a:r>
            <a:endParaRPr lang="en-US" sz="3200" dirty="0">
              <a:solidFill>
                <a:schemeClr val="tx1"/>
              </a:solidFill>
            </a:endParaRPr>
          </a:p>
        </p:txBody>
      </p:sp>
      <p:sp>
        <p:nvSpPr>
          <p:cNvPr id="4" name="Title 3"/>
          <p:cNvSpPr txBox="1">
            <a:spLocks/>
          </p:cNvSpPr>
          <p:nvPr/>
        </p:nvSpPr>
        <p:spPr bwMode="blackWhite">
          <a:xfrm>
            <a:off x="434715" y="2278505"/>
            <a:ext cx="11757285" cy="4317167"/>
          </a:xfrm>
          <a:prstGeom prst="rect">
            <a:avLst/>
          </a:prstGeom>
          <a:solidFill>
            <a:srgbClr val="FFFFFF"/>
          </a:solidFill>
          <a:ln w="31750" cap="sq">
            <a:solidFill>
              <a:srgbClr val="404040"/>
            </a:solidFill>
            <a:miter lim="800000"/>
          </a:ln>
        </p:spPr>
        <p:txBody>
          <a:bodyPr vert="horz" lIns="182880" tIns="182880" rIns="182880" bIns="182880" rtlCol="0" anchor="ctr" anchorCtr="1">
            <a:normAutofit/>
          </a:bodyPr>
          <a:lstStyle>
            <a:lvl1pPr algn="ctr" defTabSz="914400" rtl="0" eaLnBrk="1" latinLnBrk="0" hangingPunct="1">
              <a:lnSpc>
                <a:spcPct val="90000"/>
              </a:lnSpc>
              <a:spcBef>
                <a:spcPct val="0"/>
              </a:spcBef>
              <a:buNone/>
              <a:defRPr sz="2200" kern="1200" cap="all" spc="200" baseline="0">
                <a:solidFill>
                  <a:srgbClr val="262626"/>
                </a:solidFill>
                <a:latin typeface="+mj-lt"/>
                <a:ea typeface="+mj-ea"/>
                <a:cs typeface="+mj-cs"/>
              </a:defRPr>
            </a:lvl1pPr>
          </a:lstStyle>
          <a:p>
            <a:pPr algn="l">
              <a:lnSpc>
                <a:spcPct val="150000"/>
              </a:lnSpc>
            </a:pPr>
            <a:r>
              <a:rPr lang="en-US" cap="none" dirty="0" smtClean="0">
                <a:latin typeface="Times New Roman" panose="02020603050405020304" pitchFamily="18" charset="0"/>
                <a:cs typeface="Times New Roman" panose="02020603050405020304" pitchFamily="18" charset="0"/>
              </a:rPr>
              <a:t>Strategies that can be applied to overcome curse of dimensionality:</a:t>
            </a:r>
          </a:p>
          <a:p>
            <a:pPr marL="457200" indent="-457200" algn="l">
              <a:lnSpc>
                <a:spcPct val="150000"/>
              </a:lnSpc>
              <a:buAutoNum type="arabicPeriod"/>
            </a:pPr>
            <a:r>
              <a:rPr lang="en-US" cap="none" dirty="0" smtClean="0">
                <a:latin typeface="Times New Roman" panose="02020603050405020304" pitchFamily="18" charset="0"/>
                <a:cs typeface="Times New Roman" panose="02020603050405020304" pitchFamily="18" charset="0"/>
              </a:rPr>
              <a:t>Dimensionality reduction</a:t>
            </a:r>
          </a:p>
          <a:p>
            <a:pPr marL="457200" indent="-457200" algn="l">
              <a:lnSpc>
                <a:spcPct val="150000"/>
              </a:lnSpc>
              <a:buAutoNum type="arabicPeriod"/>
            </a:pPr>
            <a:r>
              <a:rPr lang="en-US" cap="none" dirty="0" smtClean="0">
                <a:latin typeface="Times New Roman" panose="02020603050405020304" pitchFamily="18" charset="0"/>
                <a:cs typeface="Times New Roman" panose="02020603050405020304" pitchFamily="18" charset="0"/>
              </a:rPr>
              <a:t>Feature selection</a:t>
            </a:r>
          </a:p>
          <a:p>
            <a:pPr marL="457200" indent="-457200" algn="l">
              <a:lnSpc>
                <a:spcPct val="150000"/>
              </a:lnSpc>
              <a:buAutoNum type="arabicPeriod"/>
            </a:pPr>
            <a:r>
              <a:rPr lang="en-US" cap="none" dirty="0" smtClean="0">
                <a:latin typeface="Times New Roman" panose="02020603050405020304" pitchFamily="18" charset="0"/>
                <a:cs typeface="Times New Roman" panose="02020603050405020304" pitchFamily="18" charset="0"/>
              </a:rPr>
              <a:t>Scaling or normalization</a:t>
            </a:r>
          </a:p>
          <a:p>
            <a:pPr marL="457200" indent="-457200" algn="l">
              <a:lnSpc>
                <a:spcPct val="150000"/>
              </a:lnSpc>
              <a:buAutoNum type="arabicPeriod"/>
            </a:pPr>
            <a:r>
              <a:rPr lang="en-US" cap="none" dirty="0" smtClean="0">
                <a:latin typeface="Times New Roman" panose="02020603050405020304" pitchFamily="18" charset="0"/>
                <a:cs typeface="Times New Roman" panose="02020603050405020304" pitchFamily="18" charset="0"/>
              </a:rPr>
              <a:t>Sparse data handling</a:t>
            </a:r>
          </a:p>
          <a:p>
            <a:pPr marL="457200" indent="-457200" algn="l">
              <a:lnSpc>
                <a:spcPct val="150000"/>
              </a:lnSpc>
              <a:buAutoNum type="arabicPeriod"/>
            </a:pPr>
            <a:r>
              <a:rPr lang="en-US" cap="none" dirty="0" smtClean="0">
                <a:latin typeface="Times New Roman" panose="02020603050405020304" pitchFamily="18" charset="0"/>
                <a:cs typeface="Times New Roman" panose="02020603050405020304" pitchFamily="18" charset="0"/>
              </a:rPr>
              <a:t>Sampling</a:t>
            </a:r>
          </a:p>
          <a:p>
            <a:pPr marL="457200" indent="-457200" algn="l">
              <a:lnSpc>
                <a:spcPct val="150000"/>
              </a:lnSpc>
              <a:buAutoNum type="arabicPeriod"/>
            </a:pPr>
            <a:r>
              <a:rPr lang="en-US" cap="none" dirty="0" smtClean="0">
                <a:latin typeface="Times New Roman" panose="02020603050405020304" pitchFamily="18" charset="0"/>
                <a:cs typeface="Times New Roman" panose="02020603050405020304" pitchFamily="18" charset="0"/>
              </a:rPr>
              <a:t>Evaluation of cluster quality	</a:t>
            </a: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48833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Rectangle 4"/>
          <p:cNvSpPr/>
          <p:nvPr/>
        </p:nvSpPr>
        <p:spPr>
          <a:xfrm>
            <a:off x="2758190" y="374754"/>
            <a:ext cx="9433810" cy="15289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Scenario-based question: In a dataset with high-dimensional features, how can you address the "curse of dimensionality" issue when applying the k-means algorithm?</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7" name="Horizontal Scroll 6"/>
          <p:cNvSpPr/>
          <p:nvPr/>
        </p:nvSpPr>
        <p:spPr>
          <a:xfrm>
            <a:off x="119921" y="134911"/>
            <a:ext cx="2638269" cy="2008682"/>
          </a:xfrm>
          <a:prstGeom prst="horizontalScroll">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Question</a:t>
            </a:r>
            <a:endParaRPr lang="en-US" sz="3200" dirty="0">
              <a:solidFill>
                <a:schemeClr val="tx1"/>
              </a:solidFill>
            </a:endParaRPr>
          </a:p>
        </p:txBody>
      </p:sp>
      <p:sp>
        <p:nvSpPr>
          <p:cNvPr id="4" name="Title 3"/>
          <p:cNvSpPr txBox="1">
            <a:spLocks/>
          </p:cNvSpPr>
          <p:nvPr/>
        </p:nvSpPr>
        <p:spPr bwMode="blackWhite">
          <a:xfrm>
            <a:off x="434715" y="2278505"/>
            <a:ext cx="11757285" cy="4317167"/>
          </a:xfrm>
          <a:prstGeom prst="rect">
            <a:avLst/>
          </a:prstGeom>
          <a:solidFill>
            <a:srgbClr val="FFFFFF"/>
          </a:solidFill>
          <a:ln w="31750" cap="sq">
            <a:solidFill>
              <a:srgbClr val="404040"/>
            </a:solidFill>
            <a:miter lim="800000"/>
          </a:ln>
        </p:spPr>
        <p:txBody>
          <a:bodyPr vert="horz" lIns="182880" tIns="182880" rIns="182880" bIns="182880" rtlCol="0" anchor="ctr" anchorCtr="1">
            <a:normAutofit fontScale="92500" lnSpcReduction="10000"/>
          </a:bodyPr>
          <a:lstStyle>
            <a:lvl1pPr algn="ctr" defTabSz="914400" rtl="0" eaLnBrk="1" latinLnBrk="0" hangingPunct="1">
              <a:lnSpc>
                <a:spcPct val="90000"/>
              </a:lnSpc>
              <a:spcBef>
                <a:spcPct val="0"/>
              </a:spcBef>
              <a:buNone/>
              <a:defRPr sz="2200" kern="1200" cap="all" spc="200" baseline="0">
                <a:solidFill>
                  <a:srgbClr val="262626"/>
                </a:solidFill>
                <a:latin typeface="+mj-lt"/>
                <a:ea typeface="+mj-ea"/>
                <a:cs typeface="+mj-cs"/>
              </a:defRPr>
            </a:lvl1pPr>
          </a:lstStyle>
          <a:p>
            <a:pPr algn="l">
              <a:lnSpc>
                <a:spcPct val="150000"/>
              </a:lnSpc>
            </a:pPr>
            <a:r>
              <a:rPr lang="en-US" b="1" cap="none" dirty="0" smtClean="0">
                <a:latin typeface="Times New Roman" panose="02020603050405020304" pitchFamily="18" charset="0"/>
                <a:cs typeface="Times New Roman" panose="02020603050405020304" pitchFamily="18" charset="0"/>
              </a:rPr>
              <a:t>Dimensionality </a:t>
            </a:r>
            <a:r>
              <a:rPr lang="en-US" b="1" cap="none" dirty="0">
                <a:latin typeface="Times New Roman" panose="02020603050405020304" pitchFamily="18" charset="0"/>
                <a:cs typeface="Times New Roman" panose="02020603050405020304" pitchFamily="18" charset="0"/>
              </a:rPr>
              <a:t>reduction</a:t>
            </a:r>
            <a:r>
              <a:rPr lang="en-US" cap="none" dirty="0">
                <a:latin typeface="Times New Roman" panose="02020603050405020304" pitchFamily="18" charset="0"/>
                <a:cs typeface="Times New Roman" panose="02020603050405020304" pitchFamily="18" charset="0"/>
              </a:rPr>
              <a:t>: Apply dimensionality reduction techniques such as Principal Component Analysis (PCA) or t-SNE to reduce the number of dimensions while preserving the most important information. This can help eliminate redundant or less informative features and improve the performance of </a:t>
            </a:r>
            <a:r>
              <a:rPr lang="en-US" cap="none" dirty="0" smtClean="0">
                <a:latin typeface="Times New Roman" panose="02020603050405020304" pitchFamily="18" charset="0"/>
                <a:cs typeface="Times New Roman" panose="02020603050405020304" pitchFamily="18" charset="0"/>
              </a:rPr>
              <a:t>k-means.</a:t>
            </a:r>
          </a:p>
          <a:p>
            <a:pPr algn="l">
              <a:lnSpc>
                <a:spcPct val="150000"/>
              </a:lnSpc>
            </a:pPr>
            <a:endParaRPr lang="en-US" cap="none" dirty="0" smtClean="0">
              <a:latin typeface="Times New Roman" panose="02020603050405020304" pitchFamily="18" charset="0"/>
              <a:cs typeface="Times New Roman" panose="02020603050405020304" pitchFamily="18" charset="0"/>
            </a:endParaRPr>
          </a:p>
          <a:p>
            <a:pPr algn="l">
              <a:lnSpc>
                <a:spcPct val="150000"/>
              </a:lnSpc>
            </a:pPr>
            <a:r>
              <a:rPr lang="en-US" b="1" cap="none" dirty="0">
                <a:latin typeface="Times New Roman" panose="02020603050405020304" pitchFamily="18" charset="0"/>
                <a:cs typeface="Times New Roman" panose="02020603050405020304" pitchFamily="18" charset="0"/>
              </a:rPr>
              <a:t>Scaling or normalization</a:t>
            </a:r>
            <a:r>
              <a:rPr lang="en-US" cap="none" dirty="0">
                <a:latin typeface="Times New Roman" panose="02020603050405020304" pitchFamily="18" charset="0"/>
                <a:cs typeface="Times New Roman" panose="02020603050405020304" pitchFamily="18" charset="0"/>
              </a:rPr>
              <a:t>: Scale or normalize the features to ensure that they have similar ranges or variances. This can prevent features with larger scales from dominating the distance calculations, which can be particularly problematic in high-dimensional spaces</a:t>
            </a:r>
          </a:p>
        </p:txBody>
      </p:sp>
    </p:spTree>
    <p:extLst>
      <p:ext uri="{BB962C8B-B14F-4D97-AF65-F5344CB8AC3E}">
        <p14:creationId xmlns:p14="http://schemas.microsoft.com/office/powerpoint/2010/main" val="26989965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Rectangle 4"/>
          <p:cNvSpPr/>
          <p:nvPr/>
        </p:nvSpPr>
        <p:spPr>
          <a:xfrm>
            <a:off x="2758190" y="374754"/>
            <a:ext cx="9433810" cy="15289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Scenario-based question: In a dataset with high-dimensional features, how can you address the "curse of dimensionality" issue when applying the k-means algorithm?</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7" name="Horizontal Scroll 6"/>
          <p:cNvSpPr/>
          <p:nvPr/>
        </p:nvSpPr>
        <p:spPr>
          <a:xfrm>
            <a:off x="119921" y="134911"/>
            <a:ext cx="2638269" cy="2008682"/>
          </a:xfrm>
          <a:prstGeom prst="horizontalScroll">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Question</a:t>
            </a:r>
            <a:endParaRPr lang="en-US" sz="3200" dirty="0">
              <a:solidFill>
                <a:schemeClr val="tx1"/>
              </a:solidFill>
            </a:endParaRPr>
          </a:p>
        </p:txBody>
      </p:sp>
      <p:sp>
        <p:nvSpPr>
          <p:cNvPr id="4" name="Title 3"/>
          <p:cNvSpPr txBox="1">
            <a:spLocks/>
          </p:cNvSpPr>
          <p:nvPr/>
        </p:nvSpPr>
        <p:spPr bwMode="blackWhite">
          <a:xfrm>
            <a:off x="434715" y="2278505"/>
            <a:ext cx="11757285" cy="4317167"/>
          </a:xfrm>
          <a:prstGeom prst="rect">
            <a:avLst/>
          </a:prstGeom>
          <a:solidFill>
            <a:srgbClr val="FFFFFF"/>
          </a:solidFill>
          <a:ln w="31750" cap="sq">
            <a:solidFill>
              <a:srgbClr val="404040"/>
            </a:solidFill>
            <a:miter lim="800000"/>
          </a:ln>
        </p:spPr>
        <p:txBody>
          <a:bodyPr vert="horz" lIns="182880" tIns="182880" rIns="182880" bIns="182880" rtlCol="0" anchor="ctr" anchorCtr="1">
            <a:normAutofit fontScale="92500"/>
          </a:bodyPr>
          <a:lstStyle>
            <a:lvl1pPr algn="ctr" defTabSz="914400" rtl="0" eaLnBrk="1" latinLnBrk="0" hangingPunct="1">
              <a:lnSpc>
                <a:spcPct val="90000"/>
              </a:lnSpc>
              <a:spcBef>
                <a:spcPct val="0"/>
              </a:spcBef>
              <a:buNone/>
              <a:defRPr sz="2200" kern="1200" cap="all" spc="200" baseline="0">
                <a:solidFill>
                  <a:srgbClr val="262626"/>
                </a:solidFill>
                <a:latin typeface="+mj-lt"/>
                <a:ea typeface="+mj-ea"/>
                <a:cs typeface="+mj-cs"/>
              </a:defRPr>
            </a:lvl1pPr>
          </a:lstStyle>
          <a:p>
            <a:pPr algn="l">
              <a:lnSpc>
                <a:spcPct val="150000"/>
              </a:lnSpc>
            </a:pPr>
            <a:r>
              <a:rPr lang="en-US" b="1" cap="none" dirty="0">
                <a:latin typeface="Times New Roman" panose="02020603050405020304" pitchFamily="18" charset="0"/>
                <a:cs typeface="Times New Roman" panose="02020603050405020304" pitchFamily="18" charset="0"/>
              </a:rPr>
              <a:t>Sparse data handling: </a:t>
            </a:r>
            <a:r>
              <a:rPr lang="en-US" cap="none" dirty="0">
                <a:latin typeface="Times New Roman" panose="02020603050405020304" pitchFamily="18" charset="0"/>
                <a:cs typeface="Times New Roman" panose="02020603050405020304" pitchFamily="18" charset="0"/>
              </a:rPr>
              <a:t>If the dataset contains many zero or sparse values, consider using sparse representations or algorithms specifically designed for sparse data. This can help reduce the memory and computational requirements of the k-means </a:t>
            </a:r>
            <a:r>
              <a:rPr lang="en-US" cap="none" dirty="0" smtClean="0">
                <a:latin typeface="Times New Roman" panose="02020603050405020304" pitchFamily="18" charset="0"/>
                <a:cs typeface="Times New Roman" panose="02020603050405020304" pitchFamily="18" charset="0"/>
              </a:rPr>
              <a:t>algorithm.</a:t>
            </a:r>
          </a:p>
          <a:p>
            <a:pPr algn="l">
              <a:lnSpc>
                <a:spcPct val="150000"/>
              </a:lnSpc>
            </a:pPr>
            <a:endParaRPr lang="en-US" cap="none" dirty="0" smtClean="0">
              <a:latin typeface="Times New Roman" panose="02020603050405020304" pitchFamily="18" charset="0"/>
              <a:cs typeface="Times New Roman" panose="02020603050405020304" pitchFamily="18" charset="0"/>
            </a:endParaRPr>
          </a:p>
          <a:p>
            <a:pPr algn="l">
              <a:lnSpc>
                <a:spcPct val="150000"/>
              </a:lnSpc>
            </a:pPr>
            <a:r>
              <a:rPr lang="en-US" b="1" cap="none" dirty="0" smtClean="0">
                <a:latin typeface="Times New Roman" panose="02020603050405020304" pitchFamily="18" charset="0"/>
                <a:cs typeface="Times New Roman" panose="02020603050405020304" pitchFamily="18" charset="0"/>
              </a:rPr>
              <a:t>Evaluation </a:t>
            </a:r>
            <a:r>
              <a:rPr lang="en-US" b="1" cap="none" dirty="0">
                <a:latin typeface="Times New Roman" panose="02020603050405020304" pitchFamily="18" charset="0"/>
                <a:cs typeface="Times New Roman" panose="02020603050405020304" pitchFamily="18" charset="0"/>
              </a:rPr>
              <a:t>of clustering quality</a:t>
            </a:r>
            <a:r>
              <a:rPr lang="en-US" cap="none" dirty="0">
                <a:latin typeface="Times New Roman" panose="02020603050405020304" pitchFamily="18" charset="0"/>
                <a:cs typeface="Times New Roman" panose="02020603050405020304" pitchFamily="18" charset="0"/>
              </a:rPr>
              <a:t>: Assess the quality of the clustering results using appropriate evaluation metrics such as silhouette score or Davies-</a:t>
            </a:r>
            <a:r>
              <a:rPr lang="en-US" cap="none" dirty="0" err="1">
                <a:latin typeface="Times New Roman" panose="02020603050405020304" pitchFamily="18" charset="0"/>
                <a:cs typeface="Times New Roman" panose="02020603050405020304" pitchFamily="18" charset="0"/>
              </a:rPr>
              <a:t>Bouldin</a:t>
            </a:r>
            <a:r>
              <a:rPr lang="en-US" cap="none" dirty="0">
                <a:latin typeface="Times New Roman" panose="02020603050405020304" pitchFamily="18" charset="0"/>
                <a:cs typeface="Times New Roman" panose="02020603050405020304" pitchFamily="18" charset="0"/>
              </a:rPr>
              <a:t> index. These metrics can help you gauge the compactness and separation of clusters, even in high-dimensional spaces</a:t>
            </a:r>
          </a:p>
        </p:txBody>
      </p:sp>
    </p:spTree>
    <p:extLst>
      <p:ext uri="{BB962C8B-B14F-4D97-AF65-F5344CB8AC3E}">
        <p14:creationId xmlns:p14="http://schemas.microsoft.com/office/powerpoint/2010/main" val="34754439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Rectangle 4"/>
          <p:cNvSpPr/>
          <p:nvPr/>
        </p:nvSpPr>
        <p:spPr>
          <a:xfrm>
            <a:off x="2758190" y="374754"/>
            <a:ext cx="9433810" cy="15289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Can the k-means algorithm guarantee global optimization and find the globally optimal solution?</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7" name="Horizontal Scroll 6"/>
          <p:cNvSpPr/>
          <p:nvPr/>
        </p:nvSpPr>
        <p:spPr>
          <a:xfrm>
            <a:off x="119921" y="134911"/>
            <a:ext cx="2638269" cy="2008682"/>
          </a:xfrm>
          <a:prstGeom prst="horizontalScroll">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Question</a:t>
            </a:r>
            <a:endParaRPr lang="en-US" sz="3200" dirty="0">
              <a:solidFill>
                <a:schemeClr val="tx1"/>
              </a:solidFill>
            </a:endParaRPr>
          </a:p>
        </p:txBody>
      </p:sp>
    </p:spTree>
    <p:extLst>
      <p:ext uri="{BB962C8B-B14F-4D97-AF65-F5344CB8AC3E}">
        <p14:creationId xmlns:p14="http://schemas.microsoft.com/office/powerpoint/2010/main" val="26414584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Rectangle 4"/>
          <p:cNvSpPr/>
          <p:nvPr/>
        </p:nvSpPr>
        <p:spPr>
          <a:xfrm>
            <a:off x="2758190" y="374754"/>
            <a:ext cx="9433810" cy="15289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Can the k-means algorithm guarantee global optimization and find the globally optimal solution?</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7" name="Horizontal Scroll 6"/>
          <p:cNvSpPr/>
          <p:nvPr/>
        </p:nvSpPr>
        <p:spPr>
          <a:xfrm>
            <a:off x="119921" y="134911"/>
            <a:ext cx="2638269" cy="2008682"/>
          </a:xfrm>
          <a:prstGeom prst="horizontalScroll">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Question</a:t>
            </a:r>
            <a:endParaRPr lang="en-US" sz="3200" dirty="0">
              <a:solidFill>
                <a:schemeClr val="tx1"/>
              </a:solidFill>
            </a:endParaRPr>
          </a:p>
        </p:txBody>
      </p:sp>
      <p:sp>
        <p:nvSpPr>
          <p:cNvPr id="4" name="Title 3"/>
          <p:cNvSpPr txBox="1">
            <a:spLocks/>
          </p:cNvSpPr>
          <p:nvPr/>
        </p:nvSpPr>
        <p:spPr bwMode="blackWhite">
          <a:xfrm>
            <a:off x="434715" y="2278505"/>
            <a:ext cx="11757285" cy="4317167"/>
          </a:xfrm>
          <a:prstGeom prst="rect">
            <a:avLst/>
          </a:prstGeom>
          <a:solidFill>
            <a:srgbClr val="FFFFFF"/>
          </a:solidFill>
          <a:ln w="31750" cap="sq">
            <a:solidFill>
              <a:srgbClr val="404040"/>
            </a:solidFill>
            <a:miter lim="800000"/>
          </a:ln>
        </p:spPr>
        <p:txBody>
          <a:bodyPr vert="horz" lIns="182880" tIns="182880" rIns="182880" bIns="182880" rtlCol="0" anchor="ctr" anchorCtr="1">
            <a:normAutofit fontScale="77500" lnSpcReduction="20000"/>
          </a:bodyPr>
          <a:lstStyle>
            <a:lvl1pPr algn="ctr" defTabSz="914400" rtl="0" eaLnBrk="1" latinLnBrk="0" hangingPunct="1">
              <a:lnSpc>
                <a:spcPct val="90000"/>
              </a:lnSpc>
              <a:spcBef>
                <a:spcPct val="0"/>
              </a:spcBef>
              <a:buNone/>
              <a:defRPr sz="2200" kern="1200" cap="all" spc="200" baseline="0">
                <a:solidFill>
                  <a:srgbClr val="262626"/>
                </a:solidFill>
                <a:latin typeface="+mj-lt"/>
                <a:ea typeface="+mj-ea"/>
                <a:cs typeface="+mj-cs"/>
              </a:defRPr>
            </a:lvl1pPr>
          </a:lstStyle>
          <a:p>
            <a:pPr algn="just">
              <a:lnSpc>
                <a:spcPct val="150000"/>
              </a:lnSpc>
            </a:pPr>
            <a:r>
              <a:rPr lang="en-US" cap="none" dirty="0" smtClean="0">
                <a:latin typeface="Times New Roman" panose="02020603050405020304" pitchFamily="18" charset="0"/>
                <a:cs typeface="Times New Roman" panose="02020603050405020304" pitchFamily="18" charset="0"/>
              </a:rPr>
              <a:t> K-means Algorithm Does Not Guarantee Global Optimization Or Find The Globally Optimal Solution. K-means Is An Iterative Algorithm That Aims To Minimize The </a:t>
            </a:r>
            <a:r>
              <a:rPr lang="en-US" b="1" cap="none" dirty="0" smtClean="0">
                <a:solidFill>
                  <a:srgbClr val="FF0000"/>
                </a:solidFill>
                <a:latin typeface="Times New Roman" panose="02020603050405020304" pitchFamily="18" charset="0"/>
                <a:cs typeface="Times New Roman" panose="02020603050405020304" pitchFamily="18" charset="0"/>
              </a:rPr>
              <a:t>Within-cluster Sum Of Squares (WCSS)</a:t>
            </a:r>
            <a:r>
              <a:rPr lang="en-US" cap="none" dirty="0" smtClean="0">
                <a:latin typeface="Times New Roman" panose="02020603050405020304" pitchFamily="18" charset="0"/>
                <a:cs typeface="Times New Roman" panose="02020603050405020304" pitchFamily="18" charset="0"/>
              </a:rPr>
              <a:t> Or Variance By Iteratively Updating The Cluster Centroids</a:t>
            </a:r>
            <a:r>
              <a:rPr lang="en-US" cap="none" dirty="0">
                <a:latin typeface="Times New Roman" panose="02020603050405020304" pitchFamily="18" charset="0"/>
                <a:cs typeface="Times New Roman" panose="02020603050405020304" pitchFamily="18" charset="0"/>
              </a:rPr>
              <a:t>. </a:t>
            </a:r>
            <a:endParaRPr lang="en-US" cap="none" dirty="0" smtClean="0">
              <a:latin typeface="Times New Roman" panose="02020603050405020304" pitchFamily="18" charset="0"/>
              <a:cs typeface="Times New Roman" panose="02020603050405020304" pitchFamily="18" charset="0"/>
            </a:endParaRPr>
          </a:p>
          <a:p>
            <a:pPr algn="just">
              <a:lnSpc>
                <a:spcPct val="150000"/>
              </a:lnSpc>
            </a:pPr>
            <a:endParaRPr lang="en-US" cap="none" dirty="0">
              <a:latin typeface="Times New Roman" panose="02020603050405020304" pitchFamily="18" charset="0"/>
              <a:cs typeface="Times New Roman" panose="02020603050405020304" pitchFamily="18" charset="0"/>
            </a:endParaRPr>
          </a:p>
          <a:p>
            <a:pPr algn="just">
              <a:lnSpc>
                <a:spcPct val="150000"/>
              </a:lnSpc>
            </a:pPr>
            <a:r>
              <a:rPr lang="en-US" cap="none" dirty="0" smtClean="0">
                <a:latin typeface="Times New Roman" panose="02020603050405020304" pitchFamily="18" charset="0"/>
                <a:cs typeface="Times New Roman" panose="02020603050405020304" pitchFamily="18" charset="0"/>
              </a:rPr>
              <a:t>K-means </a:t>
            </a:r>
            <a:r>
              <a:rPr lang="en-US" cap="none" dirty="0">
                <a:latin typeface="Times New Roman" panose="02020603050405020304" pitchFamily="18" charset="0"/>
                <a:cs typeface="Times New Roman" panose="02020603050405020304" pitchFamily="18" charset="0"/>
              </a:rPr>
              <a:t>algorithm works by assigning data points to the nearest centroid, updating the centroids based on the assigned points, and repeating this process until convergence. However, due to its reliance on initialization and the iterative nature of the algorithm, k-means can get trapped in local </a:t>
            </a:r>
            <a:r>
              <a:rPr lang="en-US" cap="none" dirty="0" smtClean="0">
                <a:latin typeface="Times New Roman" panose="02020603050405020304" pitchFamily="18" charset="0"/>
                <a:cs typeface="Times New Roman" panose="02020603050405020304" pitchFamily="18" charset="0"/>
              </a:rPr>
              <a:t>optima</a:t>
            </a:r>
            <a:r>
              <a:rPr lang="en-US" cap="none" dirty="0">
                <a:latin typeface="Times New Roman" panose="02020603050405020304" pitchFamily="18" charset="0"/>
                <a:cs typeface="Times New Roman" panose="02020603050405020304" pitchFamily="18" charset="0"/>
              </a:rPr>
              <a:t>. </a:t>
            </a:r>
            <a:endParaRPr lang="en-US" cap="none" dirty="0" smtClean="0">
              <a:latin typeface="Times New Roman" panose="02020603050405020304" pitchFamily="18" charset="0"/>
              <a:cs typeface="Times New Roman" panose="02020603050405020304" pitchFamily="18" charset="0"/>
            </a:endParaRPr>
          </a:p>
          <a:p>
            <a:pPr algn="just">
              <a:lnSpc>
                <a:spcPct val="150000"/>
              </a:lnSpc>
            </a:pPr>
            <a:endParaRPr lang="en-US" cap="none" dirty="0">
              <a:latin typeface="Times New Roman" panose="02020603050405020304" pitchFamily="18" charset="0"/>
              <a:cs typeface="Times New Roman" panose="02020603050405020304" pitchFamily="18" charset="0"/>
            </a:endParaRPr>
          </a:p>
          <a:p>
            <a:pPr algn="just">
              <a:lnSpc>
                <a:spcPct val="150000"/>
              </a:lnSpc>
            </a:pPr>
            <a:r>
              <a:rPr lang="en-US" cap="none" dirty="0" smtClean="0">
                <a:latin typeface="Times New Roman" panose="02020603050405020304" pitchFamily="18" charset="0"/>
                <a:cs typeface="Times New Roman" panose="02020603050405020304" pitchFamily="18" charset="0"/>
              </a:rPr>
              <a:t>The </a:t>
            </a:r>
            <a:r>
              <a:rPr lang="en-US" cap="none" dirty="0">
                <a:latin typeface="Times New Roman" panose="02020603050405020304" pitchFamily="18" charset="0"/>
                <a:cs typeface="Times New Roman" panose="02020603050405020304" pitchFamily="18" charset="0"/>
              </a:rPr>
              <a:t>result of the k-means algorithm depends on the </a:t>
            </a:r>
            <a:r>
              <a:rPr lang="en-US" b="1" cap="none" dirty="0">
                <a:solidFill>
                  <a:srgbClr val="FF0000"/>
                </a:solidFill>
                <a:latin typeface="Times New Roman" panose="02020603050405020304" pitchFamily="18" charset="0"/>
                <a:cs typeface="Times New Roman" panose="02020603050405020304" pitchFamily="18" charset="0"/>
              </a:rPr>
              <a:t>initial placement of the cluster centroids</a:t>
            </a:r>
            <a:r>
              <a:rPr lang="en-US" cap="none" dirty="0">
                <a:latin typeface="Times New Roman" panose="02020603050405020304" pitchFamily="18" charset="0"/>
                <a:cs typeface="Times New Roman" panose="02020603050405020304" pitchFamily="18" charset="0"/>
              </a:rPr>
              <a:t>. Different initializations can lead to different cluster assignments and final cluster centroids.</a:t>
            </a:r>
          </a:p>
        </p:txBody>
      </p:sp>
    </p:spTree>
    <p:extLst>
      <p:ext uri="{BB962C8B-B14F-4D97-AF65-F5344CB8AC3E}">
        <p14:creationId xmlns:p14="http://schemas.microsoft.com/office/powerpoint/2010/main" val="25091798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Rectangle 4"/>
          <p:cNvSpPr/>
          <p:nvPr/>
        </p:nvSpPr>
        <p:spPr>
          <a:xfrm>
            <a:off x="2758190" y="374754"/>
            <a:ext cx="9433810" cy="15289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Can the k-means algorithm guarantee global optimization and find the globally optimal solution?</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7" name="Horizontal Scroll 6"/>
          <p:cNvSpPr/>
          <p:nvPr/>
        </p:nvSpPr>
        <p:spPr>
          <a:xfrm>
            <a:off x="119921" y="134911"/>
            <a:ext cx="2638269" cy="2008682"/>
          </a:xfrm>
          <a:prstGeom prst="horizontalScroll">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Question</a:t>
            </a:r>
            <a:endParaRPr lang="en-US" sz="3200" dirty="0">
              <a:solidFill>
                <a:schemeClr val="tx1"/>
              </a:solidFill>
            </a:endParaRPr>
          </a:p>
        </p:txBody>
      </p:sp>
      <p:sp>
        <p:nvSpPr>
          <p:cNvPr id="4" name="Title 3"/>
          <p:cNvSpPr txBox="1">
            <a:spLocks/>
          </p:cNvSpPr>
          <p:nvPr/>
        </p:nvSpPr>
        <p:spPr bwMode="blackWhite">
          <a:xfrm>
            <a:off x="434715" y="2278505"/>
            <a:ext cx="11757285" cy="4317167"/>
          </a:xfrm>
          <a:prstGeom prst="rect">
            <a:avLst/>
          </a:prstGeom>
          <a:solidFill>
            <a:srgbClr val="FFFFFF"/>
          </a:solidFill>
          <a:ln w="31750" cap="sq">
            <a:solidFill>
              <a:srgbClr val="404040"/>
            </a:solidFill>
            <a:miter lim="800000"/>
          </a:ln>
        </p:spPr>
        <p:txBody>
          <a:bodyPr vert="horz" lIns="182880" tIns="182880" rIns="182880" bIns="182880" rtlCol="0" anchor="ctr" anchorCtr="1">
            <a:normAutofit fontScale="92500" lnSpcReduction="10000"/>
          </a:bodyPr>
          <a:lstStyle>
            <a:lvl1pPr algn="ctr" defTabSz="914400" rtl="0" eaLnBrk="1" latinLnBrk="0" hangingPunct="1">
              <a:lnSpc>
                <a:spcPct val="90000"/>
              </a:lnSpc>
              <a:spcBef>
                <a:spcPct val="0"/>
              </a:spcBef>
              <a:buNone/>
              <a:defRPr sz="2200" kern="1200" cap="all" spc="200" baseline="0">
                <a:solidFill>
                  <a:srgbClr val="262626"/>
                </a:solidFill>
                <a:latin typeface="+mj-lt"/>
                <a:ea typeface="+mj-ea"/>
                <a:cs typeface="+mj-cs"/>
              </a:defRPr>
            </a:lvl1pPr>
          </a:lstStyle>
          <a:p>
            <a:pPr algn="just">
              <a:lnSpc>
                <a:spcPct val="150000"/>
              </a:lnSpc>
            </a:pPr>
            <a:r>
              <a:rPr lang="en-US" cap="none" dirty="0">
                <a:latin typeface="Times New Roman" panose="02020603050405020304" pitchFamily="18" charset="0"/>
                <a:cs typeface="Times New Roman" panose="02020603050405020304" pitchFamily="18" charset="0"/>
              </a:rPr>
              <a:t>To mitigate the issue of local optima, various techniques can be employed:</a:t>
            </a:r>
          </a:p>
          <a:p>
            <a:pPr algn="just">
              <a:lnSpc>
                <a:spcPct val="150000"/>
              </a:lnSpc>
            </a:pPr>
            <a:endParaRPr lang="en-US" cap="none" dirty="0">
              <a:latin typeface="Times New Roman" panose="02020603050405020304" pitchFamily="18" charset="0"/>
              <a:cs typeface="Times New Roman" panose="02020603050405020304" pitchFamily="18" charset="0"/>
            </a:endParaRPr>
          </a:p>
          <a:p>
            <a:pPr algn="just">
              <a:lnSpc>
                <a:spcPct val="150000"/>
              </a:lnSpc>
            </a:pPr>
            <a:r>
              <a:rPr lang="en-US" b="1" cap="none" dirty="0">
                <a:latin typeface="Times New Roman" panose="02020603050405020304" pitchFamily="18" charset="0"/>
                <a:cs typeface="Times New Roman" panose="02020603050405020304" pitchFamily="18" charset="0"/>
              </a:rPr>
              <a:t>Random initialization</a:t>
            </a:r>
            <a:r>
              <a:rPr lang="en-US" cap="none" dirty="0">
                <a:latin typeface="Times New Roman" panose="02020603050405020304" pitchFamily="18" charset="0"/>
                <a:cs typeface="Times New Roman" panose="02020603050405020304" pitchFamily="18" charset="0"/>
              </a:rPr>
              <a:t>: Running the k-means algorithm multiple times with different random initializations and choosing the best result based on a predefined evaluation metric can help increase the chances of finding a good solution.</a:t>
            </a:r>
          </a:p>
          <a:p>
            <a:pPr algn="just">
              <a:lnSpc>
                <a:spcPct val="150000"/>
              </a:lnSpc>
            </a:pPr>
            <a:endParaRPr lang="en-US" cap="none" dirty="0">
              <a:latin typeface="Times New Roman" panose="02020603050405020304" pitchFamily="18" charset="0"/>
              <a:cs typeface="Times New Roman" panose="02020603050405020304" pitchFamily="18" charset="0"/>
            </a:endParaRPr>
          </a:p>
          <a:p>
            <a:pPr algn="just">
              <a:lnSpc>
                <a:spcPct val="150000"/>
              </a:lnSpc>
            </a:pPr>
            <a:r>
              <a:rPr lang="en-US" b="1" cap="none" dirty="0">
                <a:latin typeface="Times New Roman" panose="02020603050405020304" pitchFamily="18" charset="0"/>
                <a:cs typeface="Times New Roman" panose="02020603050405020304" pitchFamily="18" charset="0"/>
              </a:rPr>
              <a:t>K-means++ initialization</a:t>
            </a:r>
            <a:r>
              <a:rPr lang="en-US" cap="none" dirty="0">
                <a:latin typeface="Times New Roman" panose="02020603050405020304" pitchFamily="18" charset="0"/>
                <a:cs typeface="Times New Roman" panose="02020603050405020304" pitchFamily="18" charset="0"/>
              </a:rPr>
              <a:t>: K-means++ is an improved initialization method that aims to spread the initial centroids evenly across the data space. It selects the initial centroids in a way that reduces the likelihood of getting stuck in poor local optima.</a:t>
            </a:r>
          </a:p>
        </p:txBody>
      </p:sp>
    </p:spTree>
    <p:extLst>
      <p:ext uri="{BB962C8B-B14F-4D97-AF65-F5344CB8AC3E}">
        <p14:creationId xmlns:p14="http://schemas.microsoft.com/office/powerpoint/2010/main" val="35973687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Rectangle 4"/>
          <p:cNvSpPr/>
          <p:nvPr/>
        </p:nvSpPr>
        <p:spPr>
          <a:xfrm>
            <a:off x="2758190" y="374754"/>
            <a:ext cx="9433810" cy="15289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What are the limitations of the k-means algorithm?</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7" name="Horizontal Scroll 6"/>
          <p:cNvSpPr/>
          <p:nvPr/>
        </p:nvSpPr>
        <p:spPr>
          <a:xfrm>
            <a:off x="119921" y="134911"/>
            <a:ext cx="2638269" cy="2008682"/>
          </a:xfrm>
          <a:prstGeom prst="horizontalScroll">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Question</a:t>
            </a:r>
            <a:endParaRPr lang="en-US" sz="3200" dirty="0">
              <a:solidFill>
                <a:schemeClr val="tx1"/>
              </a:solidFill>
            </a:endParaRPr>
          </a:p>
        </p:txBody>
      </p:sp>
    </p:spTree>
    <p:extLst>
      <p:ext uri="{BB962C8B-B14F-4D97-AF65-F5344CB8AC3E}">
        <p14:creationId xmlns:p14="http://schemas.microsoft.com/office/powerpoint/2010/main" val="26831481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Rectangle 4"/>
          <p:cNvSpPr/>
          <p:nvPr/>
        </p:nvSpPr>
        <p:spPr>
          <a:xfrm>
            <a:off x="2758190" y="374754"/>
            <a:ext cx="9433810" cy="15289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What are the limitations of the k-means algorithm?</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7" name="Horizontal Scroll 6"/>
          <p:cNvSpPr/>
          <p:nvPr/>
        </p:nvSpPr>
        <p:spPr>
          <a:xfrm>
            <a:off x="119921" y="134911"/>
            <a:ext cx="2638269" cy="2008682"/>
          </a:xfrm>
          <a:prstGeom prst="horizontalScroll">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Question</a:t>
            </a:r>
            <a:endParaRPr lang="en-US" sz="3200" dirty="0">
              <a:solidFill>
                <a:schemeClr val="tx1"/>
              </a:solidFill>
            </a:endParaRPr>
          </a:p>
        </p:txBody>
      </p:sp>
      <p:sp>
        <p:nvSpPr>
          <p:cNvPr id="4" name="Title 3"/>
          <p:cNvSpPr txBox="1">
            <a:spLocks/>
          </p:cNvSpPr>
          <p:nvPr/>
        </p:nvSpPr>
        <p:spPr bwMode="blackWhite">
          <a:xfrm>
            <a:off x="284815" y="2143593"/>
            <a:ext cx="11602385" cy="4841823"/>
          </a:xfrm>
          <a:prstGeom prst="rect">
            <a:avLst/>
          </a:prstGeom>
          <a:solidFill>
            <a:srgbClr val="FFFFFF"/>
          </a:solidFill>
          <a:ln w="31750" cap="sq">
            <a:solidFill>
              <a:srgbClr val="404040"/>
            </a:solidFill>
            <a:miter lim="800000"/>
          </a:ln>
        </p:spPr>
        <p:txBody>
          <a:bodyPr vert="horz" lIns="182880" tIns="182880" rIns="182880" bIns="182880" rtlCol="0" anchor="ctr" anchorCtr="1">
            <a:noAutofit/>
          </a:bodyPr>
          <a:lstStyle>
            <a:lvl1pPr algn="ctr" defTabSz="914400" rtl="0" eaLnBrk="1" latinLnBrk="0" hangingPunct="1">
              <a:lnSpc>
                <a:spcPct val="90000"/>
              </a:lnSpc>
              <a:spcBef>
                <a:spcPct val="0"/>
              </a:spcBef>
              <a:buNone/>
              <a:defRPr sz="2200" kern="1200" cap="all" spc="200" baseline="0">
                <a:solidFill>
                  <a:srgbClr val="262626"/>
                </a:solidFill>
                <a:latin typeface="+mj-lt"/>
                <a:ea typeface="+mj-ea"/>
                <a:cs typeface="+mj-cs"/>
              </a:defRPr>
            </a:lvl1pPr>
          </a:lstStyle>
          <a:p>
            <a:pPr marL="342900" indent="-342900" algn="just">
              <a:lnSpc>
                <a:spcPct val="150000"/>
              </a:lnSpc>
              <a:buFont typeface="+mj-lt"/>
              <a:buAutoNum type="arabicPeriod"/>
            </a:pPr>
            <a:r>
              <a:rPr lang="en-US" sz="1400" b="1" cap="none" dirty="0" smtClean="0">
                <a:solidFill>
                  <a:srgbClr val="FF0000"/>
                </a:solidFill>
                <a:latin typeface="Arial" panose="020B0604020202020204" pitchFamily="34" charset="0"/>
                <a:cs typeface="Arial" panose="020B0604020202020204" pitchFamily="34" charset="0"/>
              </a:rPr>
              <a:t>Sensitivity </a:t>
            </a:r>
            <a:r>
              <a:rPr lang="en-US" sz="1400" b="1" cap="none" dirty="0">
                <a:solidFill>
                  <a:srgbClr val="FF0000"/>
                </a:solidFill>
                <a:latin typeface="Arial" panose="020B0604020202020204" pitchFamily="34" charset="0"/>
                <a:cs typeface="Arial" panose="020B0604020202020204" pitchFamily="34" charset="0"/>
              </a:rPr>
              <a:t>to initialization:</a:t>
            </a:r>
            <a:r>
              <a:rPr lang="en-US" sz="1400" cap="none" dirty="0">
                <a:latin typeface="Arial" panose="020B0604020202020204" pitchFamily="34" charset="0"/>
                <a:cs typeface="Arial" panose="020B0604020202020204" pitchFamily="34" charset="0"/>
              </a:rPr>
              <a:t> K-means is sensitive to the initial placement of the centroids, which can lead to different results for different initializations. </a:t>
            </a:r>
          </a:p>
          <a:p>
            <a:pPr marL="342900" indent="-342900" algn="just">
              <a:lnSpc>
                <a:spcPct val="150000"/>
              </a:lnSpc>
              <a:buFont typeface="+mj-lt"/>
              <a:buAutoNum type="arabicPeriod"/>
            </a:pPr>
            <a:r>
              <a:rPr lang="en-US" sz="1400" b="1" cap="none" dirty="0" smtClean="0">
                <a:solidFill>
                  <a:srgbClr val="FF0000"/>
                </a:solidFill>
                <a:latin typeface="Arial" panose="020B0604020202020204" pitchFamily="34" charset="0"/>
                <a:cs typeface="Arial" panose="020B0604020202020204" pitchFamily="34" charset="0"/>
              </a:rPr>
              <a:t>Predefined </a:t>
            </a:r>
            <a:r>
              <a:rPr lang="en-US" sz="1400" b="1" cap="none" dirty="0">
                <a:solidFill>
                  <a:srgbClr val="FF0000"/>
                </a:solidFill>
                <a:latin typeface="Arial" panose="020B0604020202020204" pitchFamily="34" charset="0"/>
                <a:cs typeface="Arial" panose="020B0604020202020204" pitchFamily="34" charset="0"/>
              </a:rPr>
              <a:t>number of clusters</a:t>
            </a:r>
            <a:r>
              <a:rPr lang="en-US" sz="1400" cap="none" dirty="0">
                <a:latin typeface="Arial" panose="020B0604020202020204" pitchFamily="34" charset="0"/>
                <a:cs typeface="Arial" panose="020B0604020202020204" pitchFamily="34" charset="0"/>
              </a:rPr>
              <a:t>: K-means requires the number of clusters (k) to be predefined. Determining the appropriate value of k can be subjective and challenging, especially when the data does not exhibit well-defined clusters</a:t>
            </a:r>
            <a:r>
              <a:rPr lang="en-US" sz="1400" cap="none" dirty="0" smtClean="0">
                <a:latin typeface="Arial" panose="020B0604020202020204" pitchFamily="34" charset="0"/>
                <a:cs typeface="Arial" panose="020B0604020202020204" pitchFamily="34" charset="0"/>
              </a:rPr>
              <a:t>.</a:t>
            </a:r>
            <a:endParaRPr lang="en-US" sz="1400" cap="none" dirty="0">
              <a:latin typeface="Arial" panose="020B0604020202020204" pitchFamily="34" charset="0"/>
              <a:cs typeface="Arial" panose="020B0604020202020204" pitchFamily="34" charset="0"/>
            </a:endParaRPr>
          </a:p>
          <a:p>
            <a:pPr marL="342900" indent="-342900" algn="just">
              <a:lnSpc>
                <a:spcPct val="150000"/>
              </a:lnSpc>
              <a:buFont typeface="+mj-lt"/>
              <a:buAutoNum type="arabicPeriod"/>
            </a:pPr>
            <a:r>
              <a:rPr lang="en-US" sz="1400" b="1" cap="none" dirty="0">
                <a:solidFill>
                  <a:srgbClr val="FF0000"/>
                </a:solidFill>
                <a:latin typeface="Arial" panose="020B0604020202020204" pitchFamily="34" charset="0"/>
                <a:cs typeface="Arial" panose="020B0604020202020204" pitchFamily="34" charset="0"/>
              </a:rPr>
              <a:t>Assumption of equal-sized and spherical clusters: </a:t>
            </a:r>
            <a:r>
              <a:rPr lang="en-US" sz="1400" cap="none" dirty="0">
                <a:latin typeface="Arial" panose="020B0604020202020204" pitchFamily="34" charset="0"/>
                <a:cs typeface="Arial" panose="020B0604020202020204" pitchFamily="34" charset="0"/>
              </a:rPr>
              <a:t>K-means assumes that the clusters are equally sized and have a spherical shape. It may struggle with datasets that contain irregularly shaped or unevenly sized clusters</a:t>
            </a:r>
            <a:r>
              <a:rPr lang="en-US" sz="1400" cap="none" dirty="0" smtClean="0">
                <a:latin typeface="Arial" panose="020B0604020202020204" pitchFamily="34" charset="0"/>
                <a:cs typeface="Arial" panose="020B0604020202020204" pitchFamily="34" charset="0"/>
              </a:rPr>
              <a:t>.</a:t>
            </a:r>
            <a:endParaRPr lang="en-US" sz="1400" cap="none" dirty="0">
              <a:latin typeface="Arial" panose="020B0604020202020204" pitchFamily="34" charset="0"/>
              <a:cs typeface="Arial" panose="020B0604020202020204" pitchFamily="34" charset="0"/>
            </a:endParaRPr>
          </a:p>
          <a:p>
            <a:pPr marL="342900" indent="-342900" algn="just">
              <a:lnSpc>
                <a:spcPct val="150000"/>
              </a:lnSpc>
              <a:buFont typeface="+mj-lt"/>
              <a:buAutoNum type="arabicPeriod"/>
            </a:pPr>
            <a:r>
              <a:rPr lang="en-US" sz="1400" b="1" cap="none" dirty="0">
                <a:solidFill>
                  <a:srgbClr val="FF0000"/>
                </a:solidFill>
                <a:latin typeface="Arial" panose="020B0604020202020204" pitchFamily="34" charset="0"/>
                <a:cs typeface="Arial" panose="020B0604020202020204" pitchFamily="34" charset="0"/>
              </a:rPr>
              <a:t>Outlier sensitivity</a:t>
            </a:r>
            <a:r>
              <a:rPr lang="en-US" sz="1400" cap="none" dirty="0">
                <a:latin typeface="Arial" panose="020B0604020202020204" pitchFamily="34" charset="0"/>
                <a:cs typeface="Arial" panose="020B0604020202020204" pitchFamily="34" charset="0"/>
              </a:rPr>
              <a:t>: K-means is sensitive to outliers as they can significantly impact the centroid calculation and cluster assignments</a:t>
            </a:r>
            <a:r>
              <a:rPr lang="en-US" sz="1400" cap="none" dirty="0" smtClean="0">
                <a:latin typeface="Arial" panose="020B0604020202020204" pitchFamily="34" charset="0"/>
                <a:cs typeface="Arial" panose="020B0604020202020204" pitchFamily="34" charset="0"/>
              </a:rPr>
              <a:t>.</a:t>
            </a:r>
            <a:endParaRPr lang="en-US" sz="1400" cap="none" dirty="0">
              <a:latin typeface="Arial" panose="020B0604020202020204" pitchFamily="34" charset="0"/>
              <a:cs typeface="Arial" panose="020B0604020202020204" pitchFamily="34" charset="0"/>
            </a:endParaRPr>
          </a:p>
          <a:p>
            <a:pPr marL="342900" indent="-342900" algn="just">
              <a:lnSpc>
                <a:spcPct val="150000"/>
              </a:lnSpc>
              <a:buFont typeface="+mj-lt"/>
              <a:buAutoNum type="arabicPeriod"/>
            </a:pPr>
            <a:r>
              <a:rPr lang="en-US" sz="1400" b="1" cap="none" dirty="0">
                <a:solidFill>
                  <a:srgbClr val="FF0000"/>
                </a:solidFill>
                <a:latin typeface="Arial" panose="020B0604020202020204" pitchFamily="34" charset="0"/>
                <a:cs typeface="Arial" panose="020B0604020202020204" pitchFamily="34" charset="0"/>
              </a:rPr>
              <a:t>Scalability:</a:t>
            </a:r>
            <a:r>
              <a:rPr lang="en-US" sz="1400" cap="none" dirty="0">
                <a:latin typeface="Arial" panose="020B0604020202020204" pitchFamily="34" charset="0"/>
                <a:cs typeface="Arial" panose="020B0604020202020204" pitchFamily="34" charset="0"/>
              </a:rPr>
              <a:t> K-means may not scale well to large datasets or datasets with a high number of dimensions due to its iterative nature</a:t>
            </a:r>
          </a:p>
        </p:txBody>
      </p:sp>
    </p:spTree>
    <p:extLst>
      <p:ext uri="{BB962C8B-B14F-4D97-AF65-F5344CB8AC3E}">
        <p14:creationId xmlns:p14="http://schemas.microsoft.com/office/powerpoint/2010/main" val="40553650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Rectangle 4"/>
          <p:cNvSpPr/>
          <p:nvPr/>
        </p:nvSpPr>
        <p:spPr>
          <a:xfrm>
            <a:off x="2758190" y="374754"/>
            <a:ext cx="9433810" cy="15289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What alternative clustering algorithms can you consider in situations where k-means may not be suitable?</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7" name="Horizontal Scroll 6"/>
          <p:cNvSpPr/>
          <p:nvPr/>
        </p:nvSpPr>
        <p:spPr>
          <a:xfrm>
            <a:off x="119921" y="134911"/>
            <a:ext cx="2638269" cy="2008682"/>
          </a:xfrm>
          <a:prstGeom prst="horizontalScroll">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Question</a:t>
            </a:r>
            <a:endParaRPr lang="en-US" sz="3200" dirty="0">
              <a:solidFill>
                <a:schemeClr val="tx1"/>
              </a:solidFill>
            </a:endParaRPr>
          </a:p>
        </p:txBody>
      </p:sp>
    </p:spTree>
    <p:extLst>
      <p:ext uri="{BB962C8B-B14F-4D97-AF65-F5344CB8AC3E}">
        <p14:creationId xmlns:p14="http://schemas.microsoft.com/office/powerpoint/2010/main" val="12742041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Rectangle 4"/>
          <p:cNvSpPr/>
          <p:nvPr/>
        </p:nvSpPr>
        <p:spPr>
          <a:xfrm>
            <a:off x="2758190" y="374754"/>
            <a:ext cx="9433810" cy="15289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What alternative clustering algorithms can you consider in situations where k-means may not be suitable?</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7" name="Horizontal Scroll 6"/>
          <p:cNvSpPr/>
          <p:nvPr/>
        </p:nvSpPr>
        <p:spPr>
          <a:xfrm>
            <a:off x="119921" y="134911"/>
            <a:ext cx="2638269" cy="2008682"/>
          </a:xfrm>
          <a:prstGeom prst="horizontalScroll">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Question</a:t>
            </a:r>
            <a:endParaRPr lang="en-US" sz="3200" dirty="0">
              <a:solidFill>
                <a:schemeClr val="tx1"/>
              </a:solidFill>
            </a:endParaRPr>
          </a:p>
        </p:txBody>
      </p:sp>
      <p:sp>
        <p:nvSpPr>
          <p:cNvPr id="4" name="Title 3"/>
          <p:cNvSpPr txBox="1">
            <a:spLocks/>
          </p:cNvSpPr>
          <p:nvPr/>
        </p:nvSpPr>
        <p:spPr bwMode="blackWhite">
          <a:xfrm>
            <a:off x="284815" y="2143593"/>
            <a:ext cx="11602385" cy="4841823"/>
          </a:xfrm>
          <a:prstGeom prst="rect">
            <a:avLst/>
          </a:prstGeom>
          <a:solidFill>
            <a:srgbClr val="FFFFFF"/>
          </a:solidFill>
          <a:ln w="31750" cap="sq">
            <a:solidFill>
              <a:srgbClr val="404040"/>
            </a:solidFill>
            <a:miter lim="800000"/>
          </a:ln>
        </p:spPr>
        <p:txBody>
          <a:bodyPr vert="horz" lIns="182880" tIns="182880" rIns="182880" bIns="182880" rtlCol="0" anchor="ctr" anchorCtr="1">
            <a:noAutofit/>
          </a:bodyPr>
          <a:lstStyle>
            <a:lvl1pPr algn="ctr" defTabSz="914400" rtl="0" eaLnBrk="1" latinLnBrk="0" hangingPunct="1">
              <a:lnSpc>
                <a:spcPct val="90000"/>
              </a:lnSpc>
              <a:spcBef>
                <a:spcPct val="0"/>
              </a:spcBef>
              <a:buNone/>
              <a:defRPr sz="2200" kern="1200" cap="all" spc="200" baseline="0">
                <a:solidFill>
                  <a:srgbClr val="262626"/>
                </a:solidFill>
                <a:latin typeface="+mj-lt"/>
                <a:ea typeface="+mj-ea"/>
                <a:cs typeface="+mj-cs"/>
              </a:defRPr>
            </a:lvl1pPr>
          </a:lstStyle>
          <a:p>
            <a:pPr marL="342900" indent="-342900" algn="just">
              <a:lnSpc>
                <a:spcPct val="150000"/>
              </a:lnSpc>
              <a:buFont typeface="+mj-lt"/>
              <a:buAutoNum type="arabicPeriod"/>
            </a:pPr>
            <a:r>
              <a:rPr lang="en-US" sz="1600" cap="none" dirty="0">
                <a:solidFill>
                  <a:srgbClr val="FF0000"/>
                </a:solidFill>
                <a:latin typeface="Times New Roman" panose="02020603050405020304" pitchFamily="18" charset="0"/>
                <a:cs typeface="Times New Roman" panose="02020603050405020304" pitchFamily="18" charset="0"/>
              </a:rPr>
              <a:t>Hierarchical clustering</a:t>
            </a:r>
            <a:r>
              <a:rPr lang="en-US" sz="1600" cap="none" dirty="0">
                <a:solidFill>
                  <a:schemeClr val="tx1"/>
                </a:solidFill>
                <a:latin typeface="Times New Roman" panose="02020603050405020304" pitchFamily="18" charset="0"/>
                <a:cs typeface="Times New Roman" panose="02020603050405020304" pitchFamily="18" charset="0"/>
              </a:rPr>
              <a:t>: Hierarchical clustering builds a hierarchy of clusters using either a bottom-up (agglomerative) or top-down (divisive) approach. It does not require a </a:t>
            </a:r>
            <a:r>
              <a:rPr lang="en-US" sz="1600" cap="none" dirty="0">
                <a:solidFill>
                  <a:srgbClr val="FF0000"/>
                </a:solidFill>
                <a:latin typeface="Times New Roman" panose="02020603050405020304" pitchFamily="18" charset="0"/>
                <a:cs typeface="Times New Roman" panose="02020603050405020304" pitchFamily="18" charset="0"/>
              </a:rPr>
              <a:t>predefined number</a:t>
            </a:r>
            <a:r>
              <a:rPr lang="en-US" sz="1600" cap="none" dirty="0">
                <a:solidFill>
                  <a:schemeClr val="tx1"/>
                </a:solidFill>
                <a:latin typeface="Times New Roman" panose="02020603050405020304" pitchFamily="18" charset="0"/>
                <a:cs typeface="Times New Roman" panose="02020603050405020304" pitchFamily="18" charset="0"/>
              </a:rPr>
              <a:t> of clusters and can capture complex relationships between data </a:t>
            </a:r>
            <a:r>
              <a:rPr lang="en-US" sz="1600" cap="none" dirty="0" smtClean="0">
                <a:solidFill>
                  <a:schemeClr val="tx1"/>
                </a:solidFill>
                <a:latin typeface="Times New Roman" panose="02020603050405020304" pitchFamily="18" charset="0"/>
                <a:cs typeface="Times New Roman" panose="02020603050405020304" pitchFamily="18" charset="0"/>
              </a:rPr>
              <a:t>points</a:t>
            </a:r>
          </a:p>
          <a:p>
            <a:pPr marL="342900" indent="-342900" algn="just">
              <a:lnSpc>
                <a:spcPct val="150000"/>
              </a:lnSpc>
              <a:buFont typeface="+mj-lt"/>
              <a:buAutoNum type="arabicPeriod"/>
            </a:pPr>
            <a:endParaRPr lang="en-US" sz="1600" cap="none" dirty="0" smtClean="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sz="1600" cap="none" dirty="0">
                <a:solidFill>
                  <a:srgbClr val="FF0000"/>
                </a:solidFill>
                <a:latin typeface="Times New Roman" panose="02020603050405020304" pitchFamily="18" charset="0"/>
                <a:cs typeface="Times New Roman" panose="02020603050405020304" pitchFamily="18" charset="0"/>
              </a:rPr>
              <a:t>Density-based clustering</a:t>
            </a:r>
            <a:r>
              <a:rPr lang="en-US" sz="1600" cap="none" dirty="0">
                <a:solidFill>
                  <a:schemeClr val="tx1"/>
                </a:solidFill>
                <a:latin typeface="Times New Roman" panose="02020603050405020304" pitchFamily="18" charset="0"/>
                <a:cs typeface="Times New Roman" panose="02020603050405020304" pitchFamily="18" charset="0"/>
              </a:rPr>
              <a:t>: Density-based algorithms, such as DBSCAN (Density-Based Spatial Clustering of Applications with Noise), group together data points based on their density. They can identify clusters of arbitrary shapes and are </a:t>
            </a:r>
            <a:r>
              <a:rPr lang="en-US" sz="1600" cap="none" dirty="0">
                <a:solidFill>
                  <a:srgbClr val="FF0000"/>
                </a:solidFill>
                <a:latin typeface="Times New Roman" panose="02020603050405020304" pitchFamily="18" charset="0"/>
                <a:cs typeface="Times New Roman" panose="02020603050405020304" pitchFamily="18" charset="0"/>
              </a:rPr>
              <a:t>robust to </a:t>
            </a:r>
            <a:r>
              <a:rPr lang="en-US" sz="1600" cap="none" dirty="0" smtClean="0">
                <a:solidFill>
                  <a:srgbClr val="FF0000"/>
                </a:solidFill>
                <a:latin typeface="Times New Roman" panose="02020603050405020304" pitchFamily="18" charset="0"/>
                <a:cs typeface="Times New Roman" panose="02020603050405020304" pitchFamily="18" charset="0"/>
              </a:rPr>
              <a:t>outliers</a:t>
            </a:r>
          </a:p>
          <a:p>
            <a:pPr marL="342900" indent="-342900" algn="just">
              <a:lnSpc>
                <a:spcPct val="150000"/>
              </a:lnSpc>
              <a:buFont typeface="+mj-lt"/>
              <a:buAutoNum type="arabicPeriod"/>
            </a:pPr>
            <a:endParaRPr lang="en-US" sz="1600" cap="none"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sz="1600" cap="none" dirty="0">
                <a:solidFill>
                  <a:srgbClr val="FF0000"/>
                </a:solidFill>
                <a:latin typeface="Times New Roman" panose="02020603050405020304" pitchFamily="18" charset="0"/>
                <a:cs typeface="Times New Roman" panose="02020603050405020304" pitchFamily="18" charset="0"/>
              </a:rPr>
              <a:t>Gaussian Mixture Model</a:t>
            </a:r>
            <a:r>
              <a:rPr lang="en-US" sz="1600" cap="none" dirty="0">
                <a:solidFill>
                  <a:schemeClr val="tx1"/>
                </a:solidFill>
                <a:latin typeface="Times New Roman" panose="02020603050405020304" pitchFamily="18" charset="0"/>
                <a:cs typeface="Times New Roman" panose="02020603050405020304" pitchFamily="18" charset="0"/>
              </a:rPr>
              <a:t>s (GMM): GMM assumes that the data points are generated from a mixture of Gaussian distributions. It can model complex data distributions and provides </a:t>
            </a:r>
            <a:r>
              <a:rPr lang="en-US" sz="1600" cap="none" dirty="0">
                <a:solidFill>
                  <a:srgbClr val="FF0000"/>
                </a:solidFill>
                <a:latin typeface="Times New Roman" panose="02020603050405020304" pitchFamily="18" charset="0"/>
                <a:cs typeface="Times New Roman" panose="02020603050405020304" pitchFamily="18" charset="0"/>
              </a:rPr>
              <a:t>a soft assignment of data points to clusters</a:t>
            </a:r>
            <a:r>
              <a:rPr lang="en-US" sz="1600" cap="none" dirty="0">
                <a:solidFill>
                  <a:schemeClr val="tx1"/>
                </a:solidFill>
                <a:latin typeface="Times New Roman" panose="02020603050405020304" pitchFamily="18" charset="0"/>
                <a:cs typeface="Times New Roman" panose="02020603050405020304" pitchFamily="18" charset="0"/>
              </a:rPr>
              <a:t>, allowing for overlapping clusters</a:t>
            </a:r>
          </a:p>
        </p:txBody>
      </p:sp>
    </p:spTree>
    <p:extLst>
      <p:ext uri="{BB962C8B-B14F-4D97-AF65-F5344CB8AC3E}">
        <p14:creationId xmlns:p14="http://schemas.microsoft.com/office/powerpoint/2010/main" val="1516374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9897" y="1314438"/>
            <a:ext cx="5296326" cy="3917129"/>
          </a:xfrm>
        </p:spPr>
        <p:txBody>
          <a:bodyPr/>
          <a:lstStyle/>
          <a:p>
            <a:pPr algn="just"/>
            <a:r>
              <a:rPr lang="en-US" cap="none" dirty="0" smtClean="0">
                <a:latin typeface="Times New Roman" panose="02020603050405020304" pitchFamily="18" charset="0"/>
                <a:cs typeface="Times New Roman" panose="02020603050405020304" pitchFamily="18" charset="0"/>
              </a:rPr>
              <a:t>Scenario-based Question: Imagine You Have A Dataset With 10,000 Data Points And You Need To Perform K-means Clustering. How Would You Determine The Optimal Value Of K (The Number Of Clusters) For This Dataset?</a:t>
            </a: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5948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Rectangle 4"/>
          <p:cNvSpPr/>
          <p:nvPr/>
        </p:nvSpPr>
        <p:spPr>
          <a:xfrm>
            <a:off x="2758190" y="374754"/>
            <a:ext cx="9433810" cy="15289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What alternative clustering algorithms can you consider in situations where k-means may not be suitable?</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7" name="Horizontal Scroll 6"/>
          <p:cNvSpPr/>
          <p:nvPr/>
        </p:nvSpPr>
        <p:spPr>
          <a:xfrm>
            <a:off x="119921" y="134911"/>
            <a:ext cx="2638269" cy="2008682"/>
          </a:xfrm>
          <a:prstGeom prst="horizontalScroll">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Question</a:t>
            </a:r>
            <a:endParaRPr lang="en-US" sz="3200" dirty="0">
              <a:solidFill>
                <a:schemeClr val="tx1"/>
              </a:solidFill>
            </a:endParaRPr>
          </a:p>
        </p:txBody>
      </p:sp>
      <p:sp>
        <p:nvSpPr>
          <p:cNvPr id="4" name="Title 3"/>
          <p:cNvSpPr txBox="1">
            <a:spLocks/>
          </p:cNvSpPr>
          <p:nvPr/>
        </p:nvSpPr>
        <p:spPr bwMode="blackWhite">
          <a:xfrm>
            <a:off x="284815" y="2143593"/>
            <a:ext cx="11602385" cy="4841823"/>
          </a:xfrm>
          <a:prstGeom prst="rect">
            <a:avLst/>
          </a:prstGeom>
          <a:solidFill>
            <a:srgbClr val="FFFFFF"/>
          </a:solidFill>
          <a:ln w="31750" cap="sq">
            <a:solidFill>
              <a:srgbClr val="404040"/>
            </a:solidFill>
            <a:miter lim="800000"/>
          </a:ln>
        </p:spPr>
        <p:txBody>
          <a:bodyPr vert="horz" lIns="182880" tIns="182880" rIns="182880" bIns="182880" rtlCol="0" anchor="ctr" anchorCtr="1">
            <a:noAutofit/>
          </a:bodyPr>
          <a:lstStyle>
            <a:lvl1pPr algn="ctr" defTabSz="914400" rtl="0" eaLnBrk="1" latinLnBrk="0" hangingPunct="1">
              <a:lnSpc>
                <a:spcPct val="90000"/>
              </a:lnSpc>
              <a:spcBef>
                <a:spcPct val="0"/>
              </a:spcBef>
              <a:buNone/>
              <a:defRPr sz="2200" kern="1200" cap="all" spc="200" baseline="0">
                <a:solidFill>
                  <a:srgbClr val="262626"/>
                </a:solidFill>
                <a:latin typeface="+mj-lt"/>
                <a:ea typeface="+mj-ea"/>
                <a:cs typeface="+mj-cs"/>
              </a:defRPr>
            </a:lvl1pPr>
          </a:lstStyle>
          <a:p>
            <a:pPr marL="342900" indent="-342900" algn="just">
              <a:lnSpc>
                <a:spcPct val="150000"/>
              </a:lnSpc>
              <a:buFont typeface="+mj-lt"/>
              <a:buAutoNum type="arabicPeriod"/>
            </a:pPr>
            <a:r>
              <a:rPr lang="en-US" sz="2000" cap="none" dirty="0">
                <a:solidFill>
                  <a:srgbClr val="FF0000"/>
                </a:solidFill>
                <a:latin typeface="Arial" panose="020B0604020202020204" pitchFamily="34" charset="0"/>
                <a:cs typeface="Arial" panose="020B0604020202020204" pitchFamily="34" charset="0"/>
              </a:rPr>
              <a:t>Spectral clustering</a:t>
            </a:r>
            <a:r>
              <a:rPr lang="en-US" sz="2000" cap="none" dirty="0">
                <a:solidFill>
                  <a:schemeClr val="tx1"/>
                </a:solidFill>
                <a:latin typeface="Arial" panose="020B0604020202020204" pitchFamily="34" charset="0"/>
                <a:cs typeface="Arial" panose="020B0604020202020204" pitchFamily="34" charset="0"/>
              </a:rPr>
              <a:t>: Spectral clustering uses the eigenvectors of the similarity matrix to perform dimensionality reduction and clustering. It can handle </a:t>
            </a:r>
            <a:r>
              <a:rPr lang="en-US" sz="2000" cap="none" dirty="0">
                <a:solidFill>
                  <a:srgbClr val="FF0000"/>
                </a:solidFill>
                <a:latin typeface="Arial" panose="020B0604020202020204" pitchFamily="34" charset="0"/>
                <a:cs typeface="Arial" panose="020B0604020202020204" pitchFamily="34" charset="0"/>
              </a:rPr>
              <a:t>non-linearly separable data</a:t>
            </a:r>
            <a:r>
              <a:rPr lang="en-US" sz="2000" cap="none" dirty="0">
                <a:solidFill>
                  <a:schemeClr val="tx1"/>
                </a:solidFill>
                <a:latin typeface="Arial" panose="020B0604020202020204" pitchFamily="34" charset="0"/>
                <a:cs typeface="Arial" panose="020B0604020202020204" pitchFamily="34" charset="0"/>
              </a:rPr>
              <a:t> and is particularly effective for image segmentation and graph-based data.</a:t>
            </a:r>
          </a:p>
          <a:p>
            <a:pPr marL="342900" indent="-342900" algn="just">
              <a:lnSpc>
                <a:spcPct val="150000"/>
              </a:lnSpc>
              <a:buFont typeface="+mj-lt"/>
              <a:buAutoNum type="arabicPeriod"/>
            </a:pPr>
            <a:endParaRPr lang="en-US" sz="2000" cap="none" dirty="0">
              <a:solidFill>
                <a:schemeClr val="tx1"/>
              </a:solidFill>
              <a:latin typeface="Arial" panose="020B0604020202020204" pitchFamily="34" charset="0"/>
              <a:cs typeface="Arial" panose="020B0604020202020204" pitchFamily="34" charset="0"/>
            </a:endParaRPr>
          </a:p>
          <a:p>
            <a:pPr marL="342900" indent="-342900" algn="just">
              <a:lnSpc>
                <a:spcPct val="150000"/>
              </a:lnSpc>
              <a:buFont typeface="+mj-lt"/>
              <a:buAutoNum type="arabicPeriod"/>
            </a:pPr>
            <a:r>
              <a:rPr lang="en-US" sz="2000" cap="none" dirty="0">
                <a:solidFill>
                  <a:srgbClr val="FF0000"/>
                </a:solidFill>
                <a:latin typeface="Arial" panose="020B0604020202020204" pitchFamily="34" charset="0"/>
                <a:cs typeface="Arial" panose="020B0604020202020204" pitchFamily="34" charset="0"/>
              </a:rPr>
              <a:t>Mean Shift</a:t>
            </a:r>
            <a:r>
              <a:rPr lang="en-US" sz="2000" cap="none" dirty="0">
                <a:solidFill>
                  <a:schemeClr val="tx1"/>
                </a:solidFill>
                <a:latin typeface="Arial" panose="020B0604020202020204" pitchFamily="34" charset="0"/>
                <a:cs typeface="Arial" panose="020B0604020202020204" pitchFamily="34" charset="0"/>
              </a:rPr>
              <a:t>: Mean Shift identifies clusters by iteratively shifting data points towards higher density regions. It does not require the </a:t>
            </a:r>
            <a:r>
              <a:rPr lang="en-US" sz="2000" cap="none" dirty="0">
                <a:solidFill>
                  <a:srgbClr val="FF0000"/>
                </a:solidFill>
                <a:latin typeface="Arial" panose="020B0604020202020204" pitchFamily="34" charset="0"/>
                <a:cs typeface="Arial" panose="020B0604020202020204" pitchFamily="34" charset="0"/>
              </a:rPr>
              <a:t>specification of the number of clusters and can handle irregularly shaped clusters</a:t>
            </a:r>
          </a:p>
        </p:txBody>
      </p:sp>
    </p:spTree>
    <p:extLst>
      <p:ext uri="{BB962C8B-B14F-4D97-AF65-F5344CB8AC3E}">
        <p14:creationId xmlns:p14="http://schemas.microsoft.com/office/powerpoint/2010/main" val="1606231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Rectangle 4"/>
          <p:cNvSpPr/>
          <p:nvPr/>
        </p:nvSpPr>
        <p:spPr>
          <a:xfrm>
            <a:off x="2758190" y="374754"/>
            <a:ext cx="9433810" cy="15289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How can you handle categorical variables in the k-means algorithm?</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7" name="Horizontal Scroll 6"/>
          <p:cNvSpPr/>
          <p:nvPr/>
        </p:nvSpPr>
        <p:spPr>
          <a:xfrm>
            <a:off x="119921" y="134911"/>
            <a:ext cx="2638269" cy="2008682"/>
          </a:xfrm>
          <a:prstGeom prst="horizontalScroll">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Question</a:t>
            </a:r>
            <a:endParaRPr lang="en-US" sz="3200" dirty="0">
              <a:solidFill>
                <a:schemeClr val="tx1"/>
              </a:solidFill>
            </a:endParaRPr>
          </a:p>
        </p:txBody>
      </p:sp>
    </p:spTree>
    <p:extLst>
      <p:ext uri="{BB962C8B-B14F-4D97-AF65-F5344CB8AC3E}">
        <p14:creationId xmlns:p14="http://schemas.microsoft.com/office/powerpoint/2010/main" val="40345994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Rectangle 4"/>
          <p:cNvSpPr/>
          <p:nvPr/>
        </p:nvSpPr>
        <p:spPr>
          <a:xfrm>
            <a:off x="2758190" y="374754"/>
            <a:ext cx="9433810" cy="15289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How can you handle categorical variables in the k-means algorithm?</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7" name="Horizontal Scroll 6"/>
          <p:cNvSpPr/>
          <p:nvPr/>
        </p:nvSpPr>
        <p:spPr>
          <a:xfrm>
            <a:off x="119921" y="134911"/>
            <a:ext cx="2638269" cy="2008682"/>
          </a:xfrm>
          <a:prstGeom prst="horizontalScroll">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Question</a:t>
            </a:r>
            <a:endParaRPr lang="en-US" sz="3200" dirty="0">
              <a:solidFill>
                <a:schemeClr val="tx1"/>
              </a:solidFill>
            </a:endParaRPr>
          </a:p>
        </p:txBody>
      </p:sp>
      <p:sp>
        <p:nvSpPr>
          <p:cNvPr id="4" name="Title 3"/>
          <p:cNvSpPr txBox="1">
            <a:spLocks/>
          </p:cNvSpPr>
          <p:nvPr/>
        </p:nvSpPr>
        <p:spPr bwMode="blackWhite">
          <a:xfrm>
            <a:off x="284815" y="2143593"/>
            <a:ext cx="11602385" cy="4841823"/>
          </a:xfrm>
          <a:prstGeom prst="rect">
            <a:avLst/>
          </a:prstGeom>
          <a:solidFill>
            <a:srgbClr val="FFFFFF"/>
          </a:solidFill>
          <a:ln w="31750" cap="sq">
            <a:solidFill>
              <a:srgbClr val="404040"/>
            </a:solidFill>
            <a:miter lim="800000"/>
          </a:ln>
        </p:spPr>
        <p:txBody>
          <a:bodyPr vert="horz" lIns="182880" tIns="182880" rIns="182880" bIns="182880" rtlCol="0" anchor="ctr" anchorCtr="1">
            <a:noAutofit/>
          </a:bodyPr>
          <a:lstStyle>
            <a:lvl1pPr algn="ctr" defTabSz="914400" rtl="0" eaLnBrk="1" latinLnBrk="0" hangingPunct="1">
              <a:lnSpc>
                <a:spcPct val="90000"/>
              </a:lnSpc>
              <a:spcBef>
                <a:spcPct val="0"/>
              </a:spcBef>
              <a:buNone/>
              <a:defRPr sz="2200" kern="1200" cap="all" spc="200" baseline="0">
                <a:solidFill>
                  <a:srgbClr val="262626"/>
                </a:solidFill>
                <a:latin typeface="+mj-lt"/>
                <a:ea typeface="+mj-ea"/>
                <a:cs typeface="+mj-cs"/>
              </a:defRPr>
            </a:lvl1pPr>
          </a:lstStyle>
          <a:p>
            <a:pPr marL="457200" indent="-457200" algn="l">
              <a:lnSpc>
                <a:spcPct val="150000"/>
              </a:lnSpc>
              <a:buFont typeface="+mj-lt"/>
              <a:buAutoNum type="arabicPeriod"/>
            </a:pPr>
            <a:r>
              <a:rPr lang="en-US" sz="2000" cap="none" dirty="0" smtClean="0">
                <a:solidFill>
                  <a:schemeClr val="tx1"/>
                </a:solidFill>
                <a:latin typeface="Arial" panose="020B0604020202020204" pitchFamily="34" charset="0"/>
                <a:cs typeface="Arial" panose="020B0604020202020204" pitchFamily="34" charset="0"/>
              </a:rPr>
              <a:t>One-Hot Encoding</a:t>
            </a:r>
          </a:p>
          <a:p>
            <a:pPr marL="457200" indent="-457200" algn="l">
              <a:lnSpc>
                <a:spcPct val="150000"/>
              </a:lnSpc>
              <a:buFont typeface="+mj-lt"/>
              <a:buAutoNum type="arabicPeriod"/>
            </a:pPr>
            <a:r>
              <a:rPr lang="en-US" sz="2000" cap="none" dirty="0" smtClean="0">
                <a:solidFill>
                  <a:schemeClr val="tx1"/>
                </a:solidFill>
                <a:latin typeface="Arial" panose="020B0604020202020204" pitchFamily="34" charset="0"/>
                <a:cs typeface="Arial" panose="020B0604020202020204" pitchFamily="34" charset="0"/>
              </a:rPr>
              <a:t>Binary encoding</a:t>
            </a:r>
          </a:p>
          <a:p>
            <a:pPr marL="457200" indent="-457200" algn="l">
              <a:lnSpc>
                <a:spcPct val="150000"/>
              </a:lnSpc>
              <a:buFont typeface="+mj-lt"/>
              <a:buAutoNum type="arabicPeriod"/>
            </a:pPr>
            <a:r>
              <a:rPr lang="en-US" sz="2000" cap="none" dirty="0" smtClean="0">
                <a:solidFill>
                  <a:schemeClr val="tx1"/>
                </a:solidFill>
                <a:latin typeface="Arial" panose="020B0604020202020204" pitchFamily="34" charset="0"/>
                <a:cs typeface="Arial" panose="020B0604020202020204" pitchFamily="34" charset="0"/>
              </a:rPr>
              <a:t>Frequency based encoding</a:t>
            </a:r>
          </a:p>
          <a:p>
            <a:pPr marL="457200" indent="-457200" algn="l">
              <a:lnSpc>
                <a:spcPct val="150000"/>
              </a:lnSpc>
              <a:buFont typeface="+mj-lt"/>
              <a:buAutoNum type="arabicPeriod"/>
            </a:pPr>
            <a:r>
              <a:rPr lang="en-US" sz="2000" cap="none" dirty="0" smtClean="0">
                <a:solidFill>
                  <a:schemeClr val="tx1"/>
                </a:solidFill>
                <a:latin typeface="Arial" panose="020B0604020202020204" pitchFamily="34" charset="0"/>
                <a:cs typeface="Arial" panose="020B0604020202020204" pitchFamily="34" charset="0"/>
              </a:rPr>
              <a:t>Distance </a:t>
            </a:r>
            <a:r>
              <a:rPr lang="en-US" sz="2000" cap="none" smtClean="0">
                <a:solidFill>
                  <a:schemeClr val="tx1"/>
                </a:solidFill>
                <a:latin typeface="Arial" panose="020B0604020202020204" pitchFamily="34" charset="0"/>
                <a:cs typeface="Arial" panose="020B0604020202020204" pitchFamily="34" charset="0"/>
              </a:rPr>
              <a:t>based encoding</a:t>
            </a:r>
            <a:endParaRPr lang="en-US" sz="2000" cap="none"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51608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9897" y="1314438"/>
            <a:ext cx="5296326" cy="3917129"/>
          </a:xfrm>
        </p:spPr>
        <p:txBody>
          <a:bodyPr/>
          <a:lstStyle/>
          <a:p>
            <a:pPr algn="just"/>
            <a:r>
              <a:rPr lang="en-US" cap="none" dirty="0" smtClean="0">
                <a:latin typeface="Times New Roman" panose="02020603050405020304" pitchFamily="18" charset="0"/>
                <a:cs typeface="Times New Roman" panose="02020603050405020304" pitchFamily="18" charset="0"/>
              </a:rPr>
              <a:t>Scenario-based Question: Imagine You Have A Dataset With 10,000 Data Points And You Need To Perform K-means Clustering. How Would You Determine The Optimal Value Of K (The Number Of Clusters) For This Dataset?</a:t>
            </a:r>
            <a:endParaRPr lang="en-US" cap="none" dirty="0">
              <a:latin typeface="Times New Roman" panose="02020603050405020304" pitchFamily="18" charset="0"/>
              <a:cs typeface="Times New Roman" panose="02020603050405020304" pitchFamily="18" charset="0"/>
            </a:endParaRPr>
          </a:p>
        </p:txBody>
      </p:sp>
      <p:sp>
        <p:nvSpPr>
          <p:cNvPr id="3" name="Title 3"/>
          <p:cNvSpPr txBox="1">
            <a:spLocks/>
          </p:cNvSpPr>
          <p:nvPr/>
        </p:nvSpPr>
        <p:spPr bwMode="blackWhite">
          <a:xfrm>
            <a:off x="6593372" y="1314438"/>
            <a:ext cx="5296326" cy="3917129"/>
          </a:xfrm>
          <a:prstGeom prst="rect">
            <a:avLst/>
          </a:prstGeom>
          <a:solidFill>
            <a:srgbClr val="FFFFFF"/>
          </a:solidFill>
          <a:ln w="31750" cap="sq">
            <a:solidFill>
              <a:srgbClr val="404040"/>
            </a:solidFill>
            <a:miter lim="800000"/>
          </a:ln>
        </p:spPr>
        <p:txBody>
          <a:bodyPr vert="horz" lIns="182880" tIns="182880" rIns="182880" bIns="182880" rtlCol="0" anchor="ctr" anchorCtr="1">
            <a:normAutofit/>
          </a:bodyPr>
          <a:lstStyle>
            <a:lvl1pPr algn="ctr" defTabSz="914400" rtl="0" eaLnBrk="1" latinLnBrk="0" hangingPunct="1">
              <a:lnSpc>
                <a:spcPct val="90000"/>
              </a:lnSpc>
              <a:spcBef>
                <a:spcPct val="0"/>
              </a:spcBef>
              <a:buNone/>
              <a:defRPr sz="2200" kern="1200" cap="all" spc="200" baseline="0">
                <a:solidFill>
                  <a:srgbClr val="262626"/>
                </a:solidFill>
                <a:latin typeface="+mj-lt"/>
                <a:ea typeface="+mj-ea"/>
                <a:cs typeface="+mj-cs"/>
              </a:defRPr>
            </a:lvl1pPr>
          </a:lstStyle>
          <a:p>
            <a:pPr algn="just"/>
            <a:r>
              <a:rPr lang="en-US" cap="none" dirty="0" smtClean="0">
                <a:latin typeface="Times New Roman" panose="02020603050405020304" pitchFamily="18" charset="0"/>
                <a:cs typeface="Times New Roman" panose="02020603050405020304" pitchFamily="18" charset="0"/>
              </a:rPr>
              <a:t>We can identify the optimal </a:t>
            </a:r>
            <a:r>
              <a:rPr lang="en-US" cap="none" dirty="0" err="1" smtClean="0">
                <a:latin typeface="Times New Roman" panose="02020603050405020304" pitchFamily="18" charset="0"/>
                <a:cs typeface="Times New Roman" panose="02020603050405020304" pitchFamily="18" charset="0"/>
              </a:rPr>
              <a:t>no.of</a:t>
            </a:r>
            <a:r>
              <a:rPr lang="en-US" cap="none" dirty="0" smtClean="0">
                <a:latin typeface="Times New Roman" panose="02020603050405020304" pitchFamily="18" charset="0"/>
                <a:cs typeface="Times New Roman" panose="02020603050405020304" pitchFamily="18" charset="0"/>
              </a:rPr>
              <a:t> clusters using few different ways based on the given scenario</a:t>
            </a:r>
          </a:p>
          <a:p>
            <a:pPr marL="457200" indent="-457200" algn="just">
              <a:buFont typeface="+mj-lt"/>
              <a:buAutoNum type="arabicPeriod"/>
            </a:pPr>
            <a:r>
              <a:rPr lang="en-US" cap="none" dirty="0" smtClean="0">
                <a:latin typeface="Times New Roman" panose="02020603050405020304" pitchFamily="18" charset="0"/>
                <a:cs typeface="Times New Roman" panose="02020603050405020304" pitchFamily="18" charset="0"/>
              </a:rPr>
              <a:t>Elbow method</a:t>
            </a:r>
          </a:p>
          <a:p>
            <a:pPr marL="457200" indent="-457200" algn="just">
              <a:buFont typeface="+mj-lt"/>
              <a:buAutoNum type="arabicPeriod"/>
            </a:pPr>
            <a:r>
              <a:rPr lang="en-US" cap="none" dirty="0">
                <a:latin typeface="Times New Roman" panose="02020603050405020304" pitchFamily="18" charset="0"/>
                <a:cs typeface="Times New Roman" panose="02020603050405020304" pitchFamily="18" charset="0"/>
              </a:rPr>
              <a:t>Silhouette </a:t>
            </a:r>
            <a:r>
              <a:rPr lang="en-US" cap="none" dirty="0" smtClean="0">
                <a:latin typeface="Times New Roman" panose="02020603050405020304" pitchFamily="18" charset="0"/>
                <a:cs typeface="Times New Roman" panose="02020603050405020304" pitchFamily="18" charset="0"/>
              </a:rPr>
              <a:t>coefficient</a:t>
            </a:r>
          </a:p>
          <a:p>
            <a:pPr marL="457200" indent="-457200" algn="just">
              <a:buFont typeface="+mj-lt"/>
              <a:buAutoNum type="arabicPeriod"/>
            </a:pPr>
            <a:r>
              <a:rPr lang="en-US" cap="none" dirty="0" smtClean="0">
                <a:latin typeface="Times New Roman" panose="02020603050405020304" pitchFamily="18" charset="0"/>
                <a:cs typeface="Times New Roman" panose="02020603050405020304" pitchFamily="18" charset="0"/>
              </a:rPr>
              <a:t>Domain knowledge</a:t>
            </a:r>
          </a:p>
          <a:p>
            <a:pPr marL="457200" indent="-457200" algn="just">
              <a:buFont typeface="+mj-lt"/>
              <a:buAutoNum type="arabicPeriod"/>
            </a:pPr>
            <a:r>
              <a:rPr lang="en-US" cap="none" dirty="0" smtClean="0">
                <a:latin typeface="Times New Roman" panose="02020603050405020304" pitchFamily="18" charset="0"/>
                <a:cs typeface="Times New Roman" panose="02020603050405020304" pitchFamily="18" charset="0"/>
              </a:rPr>
              <a:t>Visualization and interpretation</a:t>
            </a: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432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Rectangle 4"/>
          <p:cNvSpPr/>
          <p:nvPr/>
        </p:nvSpPr>
        <p:spPr>
          <a:xfrm>
            <a:off x="2758190" y="374754"/>
            <a:ext cx="9433810" cy="15289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Scenario-based Question: Imagine You Have A Dataset With 10,000 Data Points And You Need To Perform K-means Clustering. How Would You Determine The Optimal Value Of K (The Number Of Clusters) For This Dataset?</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7" name="Horizontal Scroll 6"/>
          <p:cNvSpPr/>
          <p:nvPr/>
        </p:nvSpPr>
        <p:spPr>
          <a:xfrm>
            <a:off x="119921" y="134911"/>
            <a:ext cx="2638269" cy="2008682"/>
          </a:xfrm>
          <a:prstGeom prst="horizontalScroll">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Question</a:t>
            </a:r>
            <a:endParaRPr lang="en-US" sz="3200" dirty="0">
              <a:solidFill>
                <a:schemeClr val="tx1"/>
              </a:solidFill>
            </a:endParaRPr>
          </a:p>
        </p:txBody>
      </p:sp>
    </p:spTree>
    <p:extLst>
      <p:ext uri="{BB962C8B-B14F-4D97-AF65-F5344CB8AC3E}">
        <p14:creationId xmlns:p14="http://schemas.microsoft.com/office/powerpoint/2010/main" val="4018453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Rectangle 4"/>
          <p:cNvSpPr/>
          <p:nvPr/>
        </p:nvSpPr>
        <p:spPr>
          <a:xfrm>
            <a:off x="2758190" y="374754"/>
            <a:ext cx="9433810" cy="15289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Scenario-based Question: Imagine You Have A Dataset With 10,000 Data Points And You Need To Perform K-means Clustering. How Would You Determine The Optimal Value Of K (The Number Of Clusters) For This Dataset?</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7" name="Horizontal Scroll 6"/>
          <p:cNvSpPr/>
          <p:nvPr/>
        </p:nvSpPr>
        <p:spPr>
          <a:xfrm>
            <a:off x="119921" y="134911"/>
            <a:ext cx="2638269" cy="2008682"/>
          </a:xfrm>
          <a:prstGeom prst="horizontalScroll">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Question</a:t>
            </a:r>
            <a:endParaRPr lang="en-US" sz="3200" dirty="0">
              <a:solidFill>
                <a:schemeClr val="tx1"/>
              </a:solidFill>
            </a:endParaRPr>
          </a:p>
        </p:txBody>
      </p:sp>
      <p:sp>
        <p:nvSpPr>
          <p:cNvPr id="4" name="Title 3"/>
          <p:cNvSpPr txBox="1">
            <a:spLocks/>
          </p:cNvSpPr>
          <p:nvPr/>
        </p:nvSpPr>
        <p:spPr bwMode="blackWhite">
          <a:xfrm>
            <a:off x="434715" y="2278505"/>
            <a:ext cx="11757285" cy="4317167"/>
          </a:xfrm>
          <a:prstGeom prst="rect">
            <a:avLst/>
          </a:prstGeom>
          <a:solidFill>
            <a:srgbClr val="FFFFFF"/>
          </a:solidFill>
          <a:ln w="31750" cap="sq">
            <a:solidFill>
              <a:srgbClr val="404040"/>
            </a:solidFill>
            <a:miter lim="800000"/>
          </a:ln>
        </p:spPr>
        <p:txBody>
          <a:bodyPr vert="horz" lIns="182880" tIns="182880" rIns="182880" bIns="182880" rtlCol="0" anchor="ctr" anchorCtr="1">
            <a:normAutofit/>
          </a:bodyPr>
          <a:lstStyle>
            <a:lvl1pPr algn="ctr" defTabSz="914400" rtl="0" eaLnBrk="1" latinLnBrk="0" hangingPunct="1">
              <a:lnSpc>
                <a:spcPct val="90000"/>
              </a:lnSpc>
              <a:spcBef>
                <a:spcPct val="0"/>
              </a:spcBef>
              <a:buNone/>
              <a:defRPr sz="2200" kern="1200" cap="all" spc="200" baseline="0">
                <a:solidFill>
                  <a:srgbClr val="262626"/>
                </a:solidFill>
                <a:latin typeface="+mj-lt"/>
                <a:ea typeface="+mj-ea"/>
                <a:cs typeface="+mj-cs"/>
              </a:defRPr>
            </a:lvl1pPr>
          </a:lstStyle>
          <a:p>
            <a:pPr algn="just">
              <a:lnSpc>
                <a:spcPct val="150000"/>
              </a:lnSpc>
            </a:pPr>
            <a:r>
              <a:rPr lang="en-US" cap="none" dirty="0" smtClean="0">
                <a:latin typeface="Times New Roman" panose="02020603050405020304" pitchFamily="18" charset="0"/>
                <a:cs typeface="Times New Roman" panose="02020603050405020304" pitchFamily="18" charset="0"/>
              </a:rPr>
              <a:t>We can identify the optimal no. of clusters using few different ways based on the given scenario</a:t>
            </a:r>
          </a:p>
          <a:p>
            <a:pPr marL="457200" indent="-457200" algn="just">
              <a:lnSpc>
                <a:spcPct val="150000"/>
              </a:lnSpc>
              <a:buFont typeface="+mj-lt"/>
              <a:buAutoNum type="arabicPeriod"/>
            </a:pPr>
            <a:r>
              <a:rPr lang="en-US" cap="none" dirty="0" smtClean="0">
                <a:latin typeface="Times New Roman" panose="02020603050405020304" pitchFamily="18" charset="0"/>
                <a:cs typeface="Times New Roman" panose="02020603050405020304" pitchFamily="18" charset="0"/>
              </a:rPr>
              <a:t>Elbow method</a:t>
            </a:r>
          </a:p>
          <a:p>
            <a:pPr marL="457200" indent="-457200" algn="just">
              <a:lnSpc>
                <a:spcPct val="150000"/>
              </a:lnSpc>
              <a:buFont typeface="+mj-lt"/>
              <a:buAutoNum type="arabicPeriod"/>
            </a:pPr>
            <a:r>
              <a:rPr lang="en-US" cap="none" dirty="0">
                <a:latin typeface="Times New Roman" panose="02020603050405020304" pitchFamily="18" charset="0"/>
                <a:cs typeface="Times New Roman" panose="02020603050405020304" pitchFamily="18" charset="0"/>
              </a:rPr>
              <a:t>Silhouette </a:t>
            </a:r>
            <a:r>
              <a:rPr lang="en-US" cap="none" dirty="0" smtClean="0">
                <a:latin typeface="Times New Roman" panose="02020603050405020304" pitchFamily="18" charset="0"/>
                <a:cs typeface="Times New Roman" panose="02020603050405020304" pitchFamily="18" charset="0"/>
              </a:rPr>
              <a:t>coefficient</a:t>
            </a:r>
          </a:p>
          <a:p>
            <a:pPr marL="457200" indent="-457200" algn="just">
              <a:lnSpc>
                <a:spcPct val="150000"/>
              </a:lnSpc>
              <a:buFont typeface="+mj-lt"/>
              <a:buAutoNum type="arabicPeriod"/>
            </a:pPr>
            <a:r>
              <a:rPr lang="en-US" cap="none" dirty="0" smtClean="0">
                <a:latin typeface="Times New Roman" panose="02020603050405020304" pitchFamily="18" charset="0"/>
                <a:cs typeface="Times New Roman" panose="02020603050405020304" pitchFamily="18" charset="0"/>
              </a:rPr>
              <a:t>Domain knowledge</a:t>
            </a:r>
          </a:p>
          <a:p>
            <a:pPr marL="457200" indent="-457200" algn="just">
              <a:lnSpc>
                <a:spcPct val="150000"/>
              </a:lnSpc>
              <a:buFont typeface="+mj-lt"/>
              <a:buAutoNum type="arabicPeriod"/>
            </a:pPr>
            <a:r>
              <a:rPr lang="en-US" cap="none" dirty="0" smtClean="0">
                <a:latin typeface="Times New Roman" panose="02020603050405020304" pitchFamily="18" charset="0"/>
                <a:cs typeface="Times New Roman" panose="02020603050405020304" pitchFamily="18" charset="0"/>
              </a:rPr>
              <a:t>Visualization and interpretation</a:t>
            </a: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4496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Rectangle 4"/>
          <p:cNvSpPr/>
          <p:nvPr/>
        </p:nvSpPr>
        <p:spPr>
          <a:xfrm>
            <a:off x="2758190" y="374754"/>
            <a:ext cx="9433810" cy="15289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Scenario-based Question: Imagine You Have A Dataset With 10,000 Data Points And You Need To Perform K-means Clustering. How Would You Determine The Optimal Value Of K (The Number Of Clusters) For This Dataset?</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7" name="Horizontal Scroll 6"/>
          <p:cNvSpPr/>
          <p:nvPr/>
        </p:nvSpPr>
        <p:spPr>
          <a:xfrm>
            <a:off x="119921" y="134911"/>
            <a:ext cx="2638269" cy="2008682"/>
          </a:xfrm>
          <a:prstGeom prst="horizontalScroll">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Question</a:t>
            </a:r>
            <a:endParaRPr lang="en-US" sz="3200" dirty="0">
              <a:solidFill>
                <a:schemeClr val="tx1"/>
              </a:solidFill>
            </a:endParaRPr>
          </a:p>
        </p:txBody>
      </p:sp>
      <p:sp>
        <p:nvSpPr>
          <p:cNvPr id="4" name="Title 3"/>
          <p:cNvSpPr txBox="1">
            <a:spLocks/>
          </p:cNvSpPr>
          <p:nvPr/>
        </p:nvSpPr>
        <p:spPr bwMode="blackWhite">
          <a:xfrm>
            <a:off x="434715" y="2278505"/>
            <a:ext cx="11757285" cy="4317167"/>
          </a:xfrm>
          <a:prstGeom prst="rect">
            <a:avLst/>
          </a:prstGeom>
          <a:solidFill>
            <a:srgbClr val="FFFFFF"/>
          </a:solidFill>
          <a:ln w="31750" cap="sq">
            <a:solidFill>
              <a:srgbClr val="404040"/>
            </a:solidFill>
            <a:miter lim="800000"/>
          </a:ln>
        </p:spPr>
        <p:txBody>
          <a:bodyPr vert="horz" lIns="182880" tIns="182880" rIns="182880" bIns="182880" rtlCol="0" anchor="ctr" anchorCtr="1">
            <a:normAutofit lnSpcReduction="10000"/>
          </a:bodyPr>
          <a:lstStyle>
            <a:lvl1pPr algn="ctr" defTabSz="914400" rtl="0" eaLnBrk="1" latinLnBrk="0" hangingPunct="1">
              <a:lnSpc>
                <a:spcPct val="90000"/>
              </a:lnSpc>
              <a:spcBef>
                <a:spcPct val="0"/>
              </a:spcBef>
              <a:buNone/>
              <a:defRPr sz="2200" kern="1200" cap="all" spc="200" baseline="0">
                <a:solidFill>
                  <a:srgbClr val="262626"/>
                </a:solidFill>
                <a:latin typeface="+mj-lt"/>
                <a:ea typeface="+mj-ea"/>
                <a:cs typeface="+mj-cs"/>
              </a:defRPr>
            </a:lvl1pPr>
          </a:lstStyle>
          <a:p>
            <a:pPr algn="just">
              <a:lnSpc>
                <a:spcPct val="150000"/>
              </a:lnSpc>
            </a:pPr>
            <a:r>
              <a:rPr lang="en-US" cap="none" dirty="0" smtClean="0">
                <a:latin typeface="Times New Roman" panose="02020603050405020304" pitchFamily="18" charset="0"/>
                <a:cs typeface="Times New Roman" panose="02020603050405020304" pitchFamily="18" charset="0"/>
              </a:rPr>
              <a:t>Elbow Method:</a:t>
            </a:r>
          </a:p>
          <a:p>
            <a:pPr marL="342900" indent="-342900" algn="just">
              <a:lnSpc>
                <a:spcPct val="150000"/>
              </a:lnSpc>
              <a:buFont typeface="Wingdings" panose="05000000000000000000" pitchFamily="2" charset="2"/>
              <a:buChar char="Ø"/>
            </a:pPr>
            <a:r>
              <a:rPr lang="en-US" cap="none" dirty="0" smtClean="0">
                <a:latin typeface="Times New Roman" panose="02020603050405020304" pitchFamily="18" charset="0"/>
                <a:cs typeface="Times New Roman" panose="02020603050405020304" pitchFamily="18" charset="0"/>
              </a:rPr>
              <a:t>Iterate Over A Range Of K Values (E.G., From 1 To 10) And Compute The Sum Of Squared Distances Between Data Points And Their Assigned Cluster Centroids. </a:t>
            </a:r>
          </a:p>
          <a:p>
            <a:pPr marL="342900" indent="-342900" algn="just">
              <a:lnSpc>
                <a:spcPct val="150000"/>
              </a:lnSpc>
              <a:buFont typeface="Wingdings" panose="05000000000000000000" pitchFamily="2" charset="2"/>
              <a:buChar char="Ø"/>
            </a:pPr>
            <a:r>
              <a:rPr lang="en-US" cap="none" dirty="0" smtClean="0">
                <a:latin typeface="Times New Roman" panose="02020603050405020304" pitchFamily="18" charset="0"/>
                <a:cs typeface="Times New Roman" panose="02020603050405020304" pitchFamily="18" charset="0"/>
              </a:rPr>
              <a:t>Plot These Values Against The Corresponding K Values. </a:t>
            </a:r>
          </a:p>
          <a:p>
            <a:pPr marL="342900" indent="-342900" algn="just">
              <a:lnSpc>
                <a:spcPct val="150000"/>
              </a:lnSpc>
              <a:buFont typeface="Wingdings" panose="05000000000000000000" pitchFamily="2" charset="2"/>
              <a:buChar char="Ø"/>
            </a:pPr>
            <a:r>
              <a:rPr lang="en-US" cap="none" dirty="0" smtClean="0">
                <a:latin typeface="Times New Roman" panose="02020603050405020304" pitchFamily="18" charset="0"/>
                <a:cs typeface="Times New Roman" panose="02020603050405020304" pitchFamily="18" charset="0"/>
              </a:rPr>
              <a:t>Look For The "Elbow" Point In The Plot, Which Indicates The Point Of Diminishing Returns In Terms Of Reducing The Sum Of Squared Distances.</a:t>
            </a:r>
          </a:p>
          <a:p>
            <a:pPr marL="342900" indent="-342900" algn="just">
              <a:lnSpc>
                <a:spcPct val="150000"/>
              </a:lnSpc>
              <a:buFont typeface="Wingdings" panose="05000000000000000000" pitchFamily="2" charset="2"/>
              <a:buChar char="Ø"/>
            </a:pPr>
            <a:r>
              <a:rPr lang="en-US" cap="none" dirty="0" smtClean="0">
                <a:latin typeface="Times New Roman" panose="02020603050405020304" pitchFamily="18" charset="0"/>
                <a:cs typeface="Times New Roman" panose="02020603050405020304" pitchFamily="18" charset="0"/>
              </a:rPr>
              <a:t> This Point Can Be A Good Estimate For The Optimal Value Of K.</a:t>
            </a:r>
          </a:p>
          <a:p>
            <a:pPr algn="just">
              <a:lnSpc>
                <a:spcPct val="150000"/>
              </a:lnSpc>
            </a:pP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3909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Rectangle 4"/>
          <p:cNvSpPr/>
          <p:nvPr/>
        </p:nvSpPr>
        <p:spPr>
          <a:xfrm>
            <a:off x="2758190" y="374754"/>
            <a:ext cx="9433810" cy="15289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Scenario-based Question: Imagine You Have A Dataset With 10,000 Data Points And You Need To Perform K-means Clustering. How Would You Determine The Optimal Value Of K (The Number Of Clusters) For This Dataset?</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7" name="Horizontal Scroll 6"/>
          <p:cNvSpPr/>
          <p:nvPr/>
        </p:nvSpPr>
        <p:spPr>
          <a:xfrm>
            <a:off x="119921" y="134911"/>
            <a:ext cx="2638269" cy="2008682"/>
          </a:xfrm>
          <a:prstGeom prst="horizontalScroll">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Question</a:t>
            </a:r>
            <a:endParaRPr lang="en-US" sz="3200" dirty="0">
              <a:solidFill>
                <a:schemeClr val="tx1"/>
              </a:solidFill>
            </a:endParaRPr>
          </a:p>
        </p:txBody>
      </p:sp>
      <p:sp>
        <p:nvSpPr>
          <p:cNvPr id="4" name="Title 3"/>
          <p:cNvSpPr txBox="1">
            <a:spLocks/>
          </p:cNvSpPr>
          <p:nvPr/>
        </p:nvSpPr>
        <p:spPr bwMode="blackWhite">
          <a:xfrm>
            <a:off x="434715" y="2278505"/>
            <a:ext cx="11757285" cy="4317167"/>
          </a:xfrm>
          <a:prstGeom prst="rect">
            <a:avLst/>
          </a:prstGeom>
          <a:solidFill>
            <a:srgbClr val="FFFFFF"/>
          </a:solidFill>
          <a:ln w="31750" cap="sq">
            <a:solidFill>
              <a:srgbClr val="404040"/>
            </a:solidFill>
            <a:miter lim="800000"/>
          </a:ln>
        </p:spPr>
        <p:txBody>
          <a:bodyPr vert="horz" lIns="182880" tIns="182880" rIns="182880" bIns="182880" rtlCol="0" anchor="ctr" anchorCtr="1">
            <a:normAutofit/>
          </a:bodyPr>
          <a:lstStyle>
            <a:lvl1pPr algn="ctr" defTabSz="914400" rtl="0" eaLnBrk="1" latinLnBrk="0" hangingPunct="1">
              <a:lnSpc>
                <a:spcPct val="90000"/>
              </a:lnSpc>
              <a:spcBef>
                <a:spcPct val="0"/>
              </a:spcBef>
              <a:buNone/>
              <a:defRPr sz="2200" kern="1200" cap="all" spc="200" baseline="0">
                <a:solidFill>
                  <a:srgbClr val="262626"/>
                </a:solidFill>
                <a:latin typeface="+mj-lt"/>
                <a:ea typeface="+mj-ea"/>
                <a:cs typeface="+mj-cs"/>
              </a:defRPr>
            </a:lvl1pPr>
          </a:lstStyle>
          <a:p>
            <a:pPr algn="l">
              <a:lnSpc>
                <a:spcPct val="150000"/>
              </a:lnSpc>
            </a:pPr>
            <a:r>
              <a:rPr lang="en-US" cap="none" dirty="0" smtClean="0"/>
              <a:t>Silhouette Coefficient: </a:t>
            </a:r>
          </a:p>
          <a:p>
            <a:pPr marL="342900" indent="-342900" algn="l">
              <a:lnSpc>
                <a:spcPct val="150000"/>
              </a:lnSpc>
              <a:buFont typeface="Wingdings" panose="05000000000000000000" pitchFamily="2" charset="2"/>
              <a:buChar char="Ø"/>
            </a:pPr>
            <a:r>
              <a:rPr lang="en-US" cap="none" dirty="0" smtClean="0"/>
              <a:t>Calculate The Silhouette Coefficient For Each K Value. </a:t>
            </a:r>
          </a:p>
          <a:p>
            <a:pPr marL="342900" indent="-342900" algn="l">
              <a:lnSpc>
                <a:spcPct val="150000"/>
              </a:lnSpc>
              <a:buFont typeface="Wingdings" panose="05000000000000000000" pitchFamily="2" charset="2"/>
              <a:buChar char="Ø"/>
            </a:pPr>
            <a:r>
              <a:rPr lang="en-US" cap="none" dirty="0" smtClean="0"/>
              <a:t>The Silhouette Coefficient Measures The Compactness Of The Clusters And The Separation Between Them. </a:t>
            </a:r>
          </a:p>
          <a:p>
            <a:pPr marL="342900" indent="-342900" algn="l">
              <a:lnSpc>
                <a:spcPct val="150000"/>
              </a:lnSpc>
              <a:buFont typeface="Wingdings" panose="05000000000000000000" pitchFamily="2" charset="2"/>
              <a:buChar char="Ø"/>
            </a:pPr>
            <a:r>
              <a:rPr lang="en-US" cap="none" dirty="0" smtClean="0"/>
              <a:t>Higher Values Indicate Better-defined Clusters. Select The K Value That Maximizes The Silhouette Coefficient.</a:t>
            </a:r>
            <a:endParaRPr lang="en-US" cap="none" dirty="0"/>
          </a:p>
        </p:txBody>
      </p:sp>
    </p:spTree>
    <p:extLst>
      <p:ext uri="{BB962C8B-B14F-4D97-AF65-F5344CB8AC3E}">
        <p14:creationId xmlns:p14="http://schemas.microsoft.com/office/powerpoint/2010/main" val="2592568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Rectangle 4"/>
          <p:cNvSpPr/>
          <p:nvPr/>
        </p:nvSpPr>
        <p:spPr>
          <a:xfrm>
            <a:off x="2758190" y="374754"/>
            <a:ext cx="9433810" cy="15289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Scenario-based question: In a dataset with high-dimensional features, how can you address the "curse of dimensionality" issue when applying the k-means algorithm?</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7" name="Horizontal Scroll 6"/>
          <p:cNvSpPr/>
          <p:nvPr/>
        </p:nvSpPr>
        <p:spPr>
          <a:xfrm>
            <a:off x="119921" y="134911"/>
            <a:ext cx="2638269" cy="2008682"/>
          </a:xfrm>
          <a:prstGeom prst="horizontalScroll">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Question</a:t>
            </a:r>
            <a:endParaRPr lang="en-US" sz="3200" dirty="0">
              <a:solidFill>
                <a:schemeClr val="tx1"/>
              </a:solidFill>
            </a:endParaRPr>
          </a:p>
        </p:txBody>
      </p:sp>
    </p:spTree>
    <p:extLst>
      <p:ext uri="{BB962C8B-B14F-4D97-AF65-F5344CB8AC3E}">
        <p14:creationId xmlns:p14="http://schemas.microsoft.com/office/powerpoint/2010/main" val="8152900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Rectangle 4"/>
          <p:cNvSpPr/>
          <p:nvPr/>
        </p:nvSpPr>
        <p:spPr>
          <a:xfrm>
            <a:off x="2758190" y="374754"/>
            <a:ext cx="9433810" cy="15289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Scenario-based question: In a dataset with high-dimensional features, how can you address the "curse of dimensionality" issue when applying the k-means algorithm?</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7" name="Horizontal Scroll 6"/>
          <p:cNvSpPr/>
          <p:nvPr/>
        </p:nvSpPr>
        <p:spPr>
          <a:xfrm>
            <a:off x="119921" y="134911"/>
            <a:ext cx="2638269" cy="2008682"/>
          </a:xfrm>
          <a:prstGeom prst="horizontalScroll">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Question</a:t>
            </a:r>
            <a:endParaRPr lang="en-US" sz="3200" dirty="0">
              <a:solidFill>
                <a:schemeClr val="tx1"/>
              </a:solidFill>
            </a:endParaRPr>
          </a:p>
        </p:txBody>
      </p:sp>
      <p:sp>
        <p:nvSpPr>
          <p:cNvPr id="4" name="Title 3"/>
          <p:cNvSpPr txBox="1">
            <a:spLocks/>
          </p:cNvSpPr>
          <p:nvPr/>
        </p:nvSpPr>
        <p:spPr bwMode="blackWhite">
          <a:xfrm>
            <a:off x="434715" y="2278505"/>
            <a:ext cx="11757285" cy="4317167"/>
          </a:xfrm>
          <a:prstGeom prst="rect">
            <a:avLst/>
          </a:prstGeom>
          <a:solidFill>
            <a:srgbClr val="FFFFFF"/>
          </a:solidFill>
          <a:ln w="31750" cap="sq">
            <a:solidFill>
              <a:srgbClr val="404040"/>
            </a:solidFill>
            <a:miter lim="800000"/>
          </a:ln>
        </p:spPr>
        <p:txBody>
          <a:bodyPr vert="horz" lIns="182880" tIns="182880" rIns="182880" bIns="182880" rtlCol="0" anchor="ctr" anchorCtr="1">
            <a:normAutofit fontScale="92500" lnSpcReduction="10000"/>
          </a:bodyPr>
          <a:lstStyle>
            <a:lvl1pPr algn="ctr" defTabSz="914400" rtl="0" eaLnBrk="1" latinLnBrk="0" hangingPunct="1">
              <a:lnSpc>
                <a:spcPct val="90000"/>
              </a:lnSpc>
              <a:spcBef>
                <a:spcPct val="0"/>
              </a:spcBef>
              <a:buNone/>
              <a:defRPr sz="2200" kern="1200" cap="all" spc="200" baseline="0">
                <a:solidFill>
                  <a:srgbClr val="262626"/>
                </a:solidFill>
                <a:latin typeface="+mj-lt"/>
                <a:ea typeface="+mj-ea"/>
                <a:cs typeface="+mj-cs"/>
              </a:defRPr>
            </a:lvl1pPr>
          </a:lstStyle>
          <a:p>
            <a:pPr algn="just">
              <a:lnSpc>
                <a:spcPct val="150000"/>
              </a:lnSpc>
            </a:pPr>
            <a:r>
              <a:rPr lang="en-US" cap="none" dirty="0" smtClean="0">
                <a:latin typeface="Times New Roman" panose="02020603050405020304" pitchFamily="18" charset="0"/>
                <a:cs typeface="Times New Roman" panose="02020603050405020304" pitchFamily="18" charset="0"/>
              </a:rPr>
              <a:t>The </a:t>
            </a:r>
            <a:r>
              <a:rPr lang="en-US" cap="none" dirty="0">
                <a:latin typeface="Times New Roman" panose="02020603050405020304" pitchFamily="18" charset="0"/>
                <a:cs typeface="Times New Roman" panose="02020603050405020304" pitchFamily="18" charset="0"/>
              </a:rPr>
              <a:t>curse of dimensionality refers to the challenges and issues that arise when working with high-dimensional data</a:t>
            </a:r>
            <a:r>
              <a:rPr lang="en-US" cap="none" dirty="0" smtClean="0">
                <a:latin typeface="Times New Roman" panose="02020603050405020304" pitchFamily="18" charset="0"/>
                <a:cs typeface="Times New Roman" panose="02020603050405020304" pitchFamily="18" charset="0"/>
              </a:rPr>
              <a:t>. With the increase in number of features certain algorithms experience diminishing performance. So, let me go over the challenges first.</a:t>
            </a:r>
          </a:p>
          <a:p>
            <a:pPr algn="just">
              <a:lnSpc>
                <a:spcPct val="150000"/>
              </a:lnSpc>
            </a:pPr>
            <a:r>
              <a:rPr lang="en-US" cap="none" dirty="0" smtClean="0">
                <a:latin typeface="Times New Roman" panose="02020603050405020304" pitchFamily="18" charset="0"/>
                <a:cs typeface="Times New Roman" panose="02020603050405020304" pitchFamily="18" charset="0"/>
              </a:rPr>
              <a:t>Challenges due to curse of dimensionality:</a:t>
            </a:r>
          </a:p>
          <a:p>
            <a:pPr marL="457200" indent="-457200" algn="just">
              <a:lnSpc>
                <a:spcPct val="150000"/>
              </a:lnSpc>
              <a:buFont typeface="+mj-lt"/>
              <a:buAutoNum type="arabicPeriod"/>
            </a:pPr>
            <a:r>
              <a:rPr lang="en-US" cap="none" dirty="0" smtClean="0">
                <a:latin typeface="Times New Roman" panose="02020603050405020304" pitchFamily="18" charset="0"/>
                <a:cs typeface="Times New Roman" panose="02020603050405020304" pitchFamily="18" charset="0"/>
              </a:rPr>
              <a:t>Increased computational complexity</a:t>
            </a:r>
          </a:p>
          <a:p>
            <a:pPr marL="457200" indent="-457200" algn="just">
              <a:lnSpc>
                <a:spcPct val="150000"/>
              </a:lnSpc>
              <a:buFont typeface="+mj-lt"/>
              <a:buAutoNum type="arabicPeriod"/>
            </a:pPr>
            <a:r>
              <a:rPr lang="en-US" cap="none" dirty="0" smtClean="0">
                <a:latin typeface="Times New Roman" panose="02020603050405020304" pitchFamily="18" charset="0"/>
                <a:cs typeface="Times New Roman" panose="02020603050405020304" pitchFamily="18" charset="0"/>
              </a:rPr>
              <a:t>Data sparsity</a:t>
            </a:r>
          </a:p>
          <a:p>
            <a:pPr marL="457200" indent="-457200" algn="just">
              <a:lnSpc>
                <a:spcPct val="150000"/>
              </a:lnSpc>
              <a:buFont typeface="+mj-lt"/>
              <a:buAutoNum type="arabicPeriod"/>
            </a:pPr>
            <a:r>
              <a:rPr lang="en-US" cap="none" dirty="0" smtClean="0">
                <a:latin typeface="Times New Roman" panose="02020603050405020304" pitchFamily="18" charset="0"/>
                <a:cs typeface="Times New Roman" panose="02020603050405020304" pitchFamily="18" charset="0"/>
              </a:rPr>
              <a:t>Increased distance between data</a:t>
            </a:r>
          </a:p>
          <a:p>
            <a:pPr marL="457200" indent="-457200" algn="just">
              <a:lnSpc>
                <a:spcPct val="150000"/>
              </a:lnSpc>
              <a:buFont typeface="+mj-lt"/>
              <a:buAutoNum type="arabicPeriod"/>
            </a:pPr>
            <a:r>
              <a:rPr lang="en-US" cap="none" dirty="0" smtClean="0">
                <a:latin typeface="Times New Roman" panose="02020603050405020304" pitchFamily="18" charset="0"/>
                <a:cs typeface="Times New Roman" panose="02020603050405020304" pitchFamily="18" charset="0"/>
              </a:rPr>
              <a:t>Curse of sampling</a:t>
            </a:r>
          </a:p>
          <a:p>
            <a:pPr marL="457200" indent="-457200" algn="just">
              <a:lnSpc>
                <a:spcPct val="150000"/>
              </a:lnSpc>
              <a:buFont typeface="+mj-lt"/>
              <a:buAutoNum type="arabicPeriod"/>
            </a:pPr>
            <a:r>
              <a:rPr lang="en-US" cap="none" dirty="0" smtClean="0">
                <a:latin typeface="Times New Roman" panose="02020603050405020304" pitchFamily="18" charset="0"/>
                <a:cs typeface="Times New Roman" panose="02020603050405020304" pitchFamily="18" charset="0"/>
              </a:rPr>
              <a:t>Curse of visualization</a:t>
            </a:r>
          </a:p>
          <a:p>
            <a:pPr algn="just">
              <a:lnSpc>
                <a:spcPct val="150000"/>
              </a:lnSpc>
            </a:pP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918296"/>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135</TotalTime>
  <Words>1516</Words>
  <Application>Microsoft Office PowerPoint</Application>
  <PresentationFormat>Widescreen</PresentationFormat>
  <Paragraphs>107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Gill Sans MT</vt:lpstr>
      <vt:lpstr>Times New Roman</vt:lpstr>
      <vt:lpstr>Wingdings</vt:lpstr>
      <vt:lpstr>Parcel</vt:lpstr>
      <vt:lpstr>K-MEANS</vt:lpstr>
      <vt:lpstr>Scenario-based Question: Imagine You Have A Dataset With 10,000 Data Points And You Need To Perform K-means Clustering. How Would You Determine The Optimal Value Of K (The Number Of Clusters) For This Dataset?</vt:lpstr>
      <vt:lpstr>Scenario-based Question: Imagine You Have A Dataset With 10,000 Data Points And You Need To Perform K-means Clustering. How Would You Determine The Optimal Value Of K (The Number Of Clusters) For This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K-MEANS</dc:title>
  <dc:creator>abilash</dc:creator>
  <cp:lastModifiedBy>abilash</cp:lastModifiedBy>
  <cp:revision>8</cp:revision>
  <dcterms:created xsi:type="dcterms:W3CDTF">2023-06-15T16:23:21Z</dcterms:created>
  <dcterms:modified xsi:type="dcterms:W3CDTF">2023-06-15T18:38:27Z</dcterms:modified>
</cp:coreProperties>
</file>