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C2536C-87C2-4FB0-9F8D-D8F070102C83}">
  <a:tblStyle styleId="{31C2536C-87C2-4FB0-9F8D-D8F070102C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22" Type="http://schemas.openxmlformats.org/officeDocument/2006/relationships/font" Target="fonts/Comfortaa-bold.fntdata"/><Relationship Id="rId10" Type="http://schemas.openxmlformats.org/officeDocument/2006/relationships/slide" Target="slides/slide4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maticSC-regular.fntdata"/><Relationship Id="rId14" Type="http://schemas.openxmlformats.org/officeDocument/2006/relationships/slide" Target="slides/slide8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467490a1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467490a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467490a1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467490a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467490a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467490a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467490a1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467490a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467490a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467490a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467490a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467490a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467490a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467490a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FOR DATA SCIENCE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380">
                <a:latin typeface="Comfortaa"/>
                <a:ea typeface="Comfortaa"/>
                <a:cs typeface="Comfortaa"/>
                <a:sym typeface="Comfortaa"/>
              </a:rPr>
              <a:t>Central Tendency</a:t>
            </a:r>
            <a:endParaRPr b="0"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4897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measure of central tendency is a single value that attempts to describe a set of data by identifying the central position within that set of data.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such, measures of central tendency are sometimes called measures of central location. They are also classed as summary statistics. </a:t>
            </a:r>
            <a:endParaRPr sz="2100"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54851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{31C2536C-87C2-4FB0-9F8D-D8F070102C83}</a:tableStyleId>
              </a:tblPr>
              <a:tblGrid>
                <a:gridCol w="1558600"/>
                <a:gridCol w="1407950"/>
              </a:tblGrid>
              <a:tr h="599125"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Type of Variable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Best measure 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Nominal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Ordinal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Median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125"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Interval/Ratio (not skewed)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Mean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Interval/Ratio (skewed)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Median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380">
                <a:latin typeface="Comfortaa"/>
                <a:ea typeface="Comfortaa"/>
                <a:cs typeface="Comfortaa"/>
                <a:sym typeface="Comfortaa"/>
              </a:rPr>
              <a:t>Skewness</a:t>
            </a:r>
            <a:endParaRPr b="0"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93850"/>
            <a:ext cx="8202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Skewness is a measure of the asymmetry of the probability distribution of a real-valued random variable about its mean.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skewness value can be positive or negative, or undefined.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 perfect normal distribution, the tails on either side of the curve are exact mirror images of each other.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00" y="2647850"/>
            <a:ext cx="60579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380">
                <a:latin typeface="Comfortaa"/>
                <a:ea typeface="Comfortaa"/>
                <a:cs typeface="Comfortaa"/>
                <a:sym typeface="Comfortaa"/>
              </a:rPr>
              <a:t>Kurtosis</a:t>
            </a:r>
            <a:endParaRPr b="0"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93850"/>
            <a:ext cx="4351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Kurtosis is a measure of whether the data are heavy-tailed (profusion of outliers) or light-tailed (lack of outliers) relative to a normal distribution.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Skewness refers to the degree of symmetry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Kurtosis refers to the degree of presence of outliers in the distribution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375" y="1093838"/>
            <a:ext cx="44291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380">
                <a:latin typeface="Comfortaa"/>
                <a:ea typeface="Comfortaa"/>
                <a:cs typeface="Comfortaa"/>
                <a:sym typeface="Comfortaa"/>
              </a:rPr>
              <a:t>Correlation</a:t>
            </a:r>
            <a:endParaRPr b="0"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93850"/>
            <a:ext cx="4351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Correlation is a statistic that measures the degree to which two variables move in relation to each other.</a:t>
            </a:r>
            <a:endParaRPr sz="15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Correlation measures association, but doesn't show if x causes y or vice versa—or if the association is caused by a third factor.</a:t>
            </a:r>
            <a:endParaRPr sz="15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00" y="517675"/>
            <a:ext cx="4176301" cy="309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p-value</a:t>
            </a:r>
            <a:endParaRPr b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3624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65"/>
              <a:t>A statistical measure used to determine the likelihood that an observed outcome is the result of chance</a:t>
            </a:r>
            <a:endParaRPr sz="15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65"/>
              <a:t>Probability may be small but p-value could be high</a:t>
            </a:r>
            <a:endParaRPr sz="1565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770275" y="1163600"/>
            <a:ext cx="3624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/>
              <a:t>How to calculate:</a:t>
            </a:r>
            <a:endParaRPr sz="1565"/>
          </a:p>
          <a:p>
            <a:pPr indent="-32797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5"/>
              <a:buAutoNum type="arabicPeriod"/>
            </a:pPr>
            <a:r>
              <a:rPr lang="en" sz="1565"/>
              <a:t>The probability of random choice that would result in observation</a:t>
            </a:r>
            <a:endParaRPr sz="1565"/>
          </a:p>
          <a:p>
            <a:pPr indent="-32797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AutoNum type="arabicPeriod"/>
            </a:pPr>
            <a:r>
              <a:rPr lang="en" sz="1565"/>
              <a:t>The probability of observing something else that is equally rare</a:t>
            </a:r>
            <a:endParaRPr sz="1565"/>
          </a:p>
          <a:p>
            <a:pPr indent="-32797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AutoNum type="arabicPeriod"/>
            </a:pPr>
            <a:r>
              <a:rPr lang="en" sz="1565"/>
              <a:t>The probability of something rarer or extreme</a:t>
            </a:r>
            <a:endParaRPr sz="156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p-value</a:t>
            </a:r>
            <a:endParaRPr b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