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6" r:id="rId5"/>
    <p:sldId id="267" r:id="rId6"/>
    <p:sldId id="260" r:id="rId7"/>
    <p:sldId id="261" r:id="rId8"/>
    <p:sldId id="263" r:id="rId9"/>
    <p:sldId id="262" r:id="rId10"/>
    <p:sldId id="264" r:id="rId11"/>
    <p:sldId id="265" r:id="rId12"/>
    <p:sldId id="268" r:id="rId13"/>
    <p:sldId id="269" r:id="rId14"/>
    <p:sldId id="270" r:id="rId15"/>
    <p:sldId id="274" r:id="rId16"/>
    <p:sldId id="275" r:id="rId17"/>
    <p:sldId id="272" r:id="rId18"/>
    <p:sldId id="271" r:id="rId19"/>
    <p:sldId id="273"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9" r:id="rId41"/>
    <p:sldId id="298" r:id="rId42"/>
    <p:sldId id="300" r:id="rId43"/>
    <p:sldId id="301" r:id="rId44"/>
    <p:sldId id="302" r:id="rId45"/>
    <p:sldId id="303" r:id="rId46"/>
    <p:sldId id="304" r:id="rId47"/>
    <p:sldId id="27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766000"/>
            <a:ext cx="9418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386667" y="4502800"/>
            <a:ext cx="9418800" cy="589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73929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818290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347198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6668000"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6" name="Google Shape;76;p13"/>
          <p:cNvSpPr txBox="1">
            <a:spLocks noGrp="1"/>
          </p:cNvSpPr>
          <p:nvPr>
            <p:ph type="subTitle" idx="2"/>
          </p:nvPr>
        </p:nvSpPr>
        <p:spPr>
          <a:xfrm>
            <a:off x="6668000"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2206933"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8" name="Google Shape;78;p13"/>
          <p:cNvSpPr txBox="1">
            <a:spLocks noGrp="1"/>
          </p:cNvSpPr>
          <p:nvPr>
            <p:ph type="subTitle" idx="4"/>
          </p:nvPr>
        </p:nvSpPr>
        <p:spPr>
          <a:xfrm>
            <a:off x="2206933"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6668000"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0" name="Google Shape;80;p13"/>
          <p:cNvSpPr txBox="1">
            <a:spLocks noGrp="1"/>
          </p:cNvSpPr>
          <p:nvPr>
            <p:ph type="subTitle" idx="6"/>
          </p:nvPr>
        </p:nvSpPr>
        <p:spPr>
          <a:xfrm>
            <a:off x="6668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2206933"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2" name="Google Shape;82;p13"/>
          <p:cNvSpPr txBox="1">
            <a:spLocks noGrp="1"/>
          </p:cNvSpPr>
          <p:nvPr>
            <p:ph type="subTitle" idx="8"/>
          </p:nvPr>
        </p:nvSpPr>
        <p:spPr>
          <a:xfrm>
            <a:off x="2207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3171533"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7632600"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3171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7632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70153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2" name="Google Shape;92;p14"/>
          <p:cNvSpPr txBox="1">
            <a:spLocks noGrp="1"/>
          </p:cNvSpPr>
          <p:nvPr>
            <p:ph type="subTitle" idx="1"/>
          </p:nvPr>
        </p:nvSpPr>
        <p:spPr>
          <a:xfrm>
            <a:off x="960000" y="2774932"/>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45384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5" name="Google Shape;95;p14"/>
          <p:cNvSpPr txBox="1">
            <a:spLocks noGrp="1"/>
          </p:cNvSpPr>
          <p:nvPr>
            <p:ph type="subTitle" idx="5"/>
          </p:nvPr>
        </p:nvSpPr>
        <p:spPr>
          <a:xfrm>
            <a:off x="45384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81168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8" name="Google Shape;98;p14"/>
          <p:cNvSpPr txBox="1">
            <a:spLocks noGrp="1"/>
          </p:cNvSpPr>
          <p:nvPr>
            <p:ph type="subTitle" idx="8"/>
          </p:nvPr>
        </p:nvSpPr>
        <p:spPr>
          <a:xfrm>
            <a:off x="81168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9600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1" name="Google Shape;101;p14"/>
          <p:cNvSpPr txBox="1">
            <a:spLocks noGrp="1"/>
          </p:cNvSpPr>
          <p:nvPr>
            <p:ph type="subTitle" idx="14"/>
          </p:nvPr>
        </p:nvSpPr>
        <p:spPr>
          <a:xfrm>
            <a:off x="9600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45384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4" name="Google Shape;104;p14"/>
          <p:cNvSpPr txBox="1">
            <a:spLocks noGrp="1"/>
          </p:cNvSpPr>
          <p:nvPr>
            <p:ph type="subTitle" idx="17"/>
          </p:nvPr>
        </p:nvSpPr>
        <p:spPr>
          <a:xfrm>
            <a:off x="45384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81168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7" name="Google Shape;107;p14"/>
          <p:cNvSpPr txBox="1">
            <a:spLocks noGrp="1"/>
          </p:cNvSpPr>
          <p:nvPr>
            <p:ph type="subTitle" idx="20"/>
          </p:nvPr>
        </p:nvSpPr>
        <p:spPr>
          <a:xfrm>
            <a:off x="81168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81816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296425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2597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125971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451406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79366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237233" y="3349071"/>
            <a:ext cx="4953200" cy="107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8" name="Google Shape;148;p20"/>
          <p:cNvSpPr txBox="1">
            <a:spLocks noGrp="1"/>
          </p:cNvSpPr>
          <p:nvPr>
            <p:ph type="title" idx="2" hasCustomPrompt="1"/>
          </p:nvPr>
        </p:nvSpPr>
        <p:spPr>
          <a:xfrm>
            <a:off x="4989233" y="1979591"/>
            <a:ext cx="2201200" cy="130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108833" y="4325333"/>
            <a:ext cx="6081600" cy="52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8032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551523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33102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3680405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02915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endParaRPr/>
          </a:p>
        </p:txBody>
      </p:sp>
    </p:spTree>
    <p:extLst>
      <p:ext uri="{BB962C8B-B14F-4D97-AF65-F5344CB8AC3E}">
        <p14:creationId xmlns:p14="http://schemas.microsoft.com/office/powerpoint/2010/main" val="17613011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421655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5301130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224160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4262475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4086625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333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0714864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71860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19347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156818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2185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570342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704253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Tree>
    <p:extLst>
      <p:ext uri="{BB962C8B-B14F-4D97-AF65-F5344CB8AC3E}">
        <p14:creationId xmlns:p14="http://schemas.microsoft.com/office/powerpoint/2010/main" val="8819738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250357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068713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72609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120358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766476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Tree>
    <p:extLst>
      <p:ext uri="{BB962C8B-B14F-4D97-AF65-F5344CB8AC3E}">
        <p14:creationId xmlns:p14="http://schemas.microsoft.com/office/powerpoint/2010/main" val="34854929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147450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0457334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572497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36710614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1746052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657108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n" sz="1467" b="1" i="0" u="none" strike="noStrike" kern="0" cap="none" spc="0" normalizeH="0" baseline="0" noProof="0">
                <a:ln>
                  <a:noFill/>
                </a:ln>
                <a:solidFill>
                  <a:srgbClr val="000000"/>
                </a:solidFill>
                <a:effectLst/>
                <a:uLnTx/>
                <a:uFillTx/>
                <a:latin typeface="Montserrat"/>
                <a:ea typeface="Montserrat"/>
                <a:cs typeface="Montserrat"/>
                <a:sym typeface="Montserrat"/>
              </a:rPr>
              <a:t>CREDITS</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This presentation template was created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including icons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infographics &amp; images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kumimoji="0" sz="1467" b="1" i="0" u="none" strike="noStrike" kern="0" cap="none" spc="0" normalizeH="0" baseline="0" noProof="0">
              <a:ln>
                <a:noFill/>
              </a:ln>
              <a:solidFill>
                <a:srgbClr val="000000"/>
              </a:solidFill>
              <a:effectLst/>
              <a:uLnTx/>
              <a:uFillTx/>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41618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4218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192154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761853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695522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67083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26325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30124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1302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endParaRP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012409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80777028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Linear Regression Flashcard</a:t>
            </a:r>
            <a:endParaRPr lang="en-US" dirty="0"/>
          </a:p>
        </p:txBody>
      </p:sp>
    </p:spTree>
    <p:extLst>
      <p:ext uri="{BB962C8B-B14F-4D97-AF65-F5344CB8AC3E}">
        <p14:creationId xmlns:p14="http://schemas.microsoft.com/office/powerpoint/2010/main" val="166013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What is the role of intercept in a </a:t>
            </a:r>
            <a:r>
              <a:rPr lang="en-US" dirty="0"/>
              <a:t>linear regression model?</a:t>
            </a:r>
          </a:p>
        </p:txBody>
      </p:sp>
      <p:pic>
        <p:nvPicPr>
          <p:cNvPr id="5" name="Picture 2" descr="Interpreting the results of Linear Regression using OLS Summary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87" y="1613522"/>
            <a:ext cx="5380772" cy="297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11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6" y="1356967"/>
            <a:ext cx="5852170" cy="5162705"/>
          </a:xfrm>
        </p:spPr>
        <p:txBody>
          <a:bodyPr/>
          <a:lstStyle/>
          <a:p>
            <a:pPr marL="114300" indent="0">
              <a:buNone/>
            </a:pPr>
            <a:r>
              <a:rPr lang="en-US" sz="1800" dirty="0"/>
              <a:t>The </a:t>
            </a:r>
            <a:r>
              <a:rPr lang="en-US" sz="1800" dirty="0">
                <a:solidFill>
                  <a:srgbClr val="FF0000"/>
                </a:solidFill>
              </a:rPr>
              <a:t>intercept</a:t>
            </a:r>
            <a:r>
              <a:rPr lang="en-US" sz="1800" dirty="0"/>
              <a:t> represents the expected value of the dependent variable when all independent variables are zero</a:t>
            </a:r>
          </a:p>
          <a:p>
            <a:pPr marL="114300" indent="0">
              <a:buNone/>
            </a:pPr>
            <a:endParaRPr lang="en-US" sz="1800" dirty="0" smtClean="0"/>
          </a:p>
          <a:p>
            <a:pPr marL="114300" indent="0">
              <a:buNone/>
            </a:pPr>
            <a:r>
              <a:rPr lang="en-US" sz="1800" dirty="0" smtClean="0"/>
              <a:t>Interpretation:</a:t>
            </a:r>
          </a:p>
          <a:p>
            <a:endParaRPr lang="en-US" sz="1800" dirty="0" smtClean="0"/>
          </a:p>
          <a:p>
            <a:r>
              <a:rPr lang="en-US" sz="1800" dirty="0"/>
              <a:t>For instance, in a model predicting salary based on years of experience, the intercept might represent the base salary someone could expect with zero years of experience, which is often a reasonable </a:t>
            </a:r>
            <a:r>
              <a:rPr lang="en-US" sz="1800" dirty="0" smtClean="0"/>
              <a:t>interpretation</a:t>
            </a:r>
          </a:p>
          <a:p>
            <a:r>
              <a:rPr lang="en-US" sz="1800" dirty="0" smtClean="0"/>
              <a:t>Having said that, intercepts are </a:t>
            </a:r>
            <a:r>
              <a:rPr lang="en-US" sz="1800" dirty="0"/>
              <a:t>meaningful when zero is within the plausible range of the predictors</a:t>
            </a:r>
          </a:p>
        </p:txBody>
      </p:sp>
      <p:sp>
        <p:nvSpPr>
          <p:cNvPr id="3" name="Title 2"/>
          <p:cNvSpPr>
            <a:spLocks noGrp="1"/>
          </p:cNvSpPr>
          <p:nvPr>
            <p:ph type="title"/>
          </p:nvPr>
        </p:nvSpPr>
        <p:spPr/>
        <p:txBody>
          <a:bodyPr/>
          <a:lstStyle/>
          <a:p>
            <a:r>
              <a:rPr lang="en-US" dirty="0" smtClean="0"/>
              <a:t>Intercept</a:t>
            </a:r>
            <a:endParaRPr lang="en-US" dirty="0"/>
          </a:p>
        </p:txBody>
      </p:sp>
      <p:sp>
        <p:nvSpPr>
          <p:cNvPr id="7" name="Rectangle 6"/>
          <p:cNvSpPr/>
          <p:nvPr/>
        </p:nvSpPr>
        <p:spPr>
          <a:xfrm>
            <a:off x="6025896" y="850526"/>
            <a:ext cx="5542127" cy="2616101"/>
          </a:xfrm>
          <a:prstGeom prst="rect">
            <a:avLst/>
          </a:prstGeom>
        </p:spPr>
        <p:txBody>
          <a:bodyPr wrap="square">
            <a:spAutoFit/>
          </a:bodyPr>
          <a:lstStyle/>
          <a:p>
            <a:pPr marL="457200" lvl="0" indent="-342900">
              <a:spcBef>
                <a:spcPts val="600"/>
              </a:spcBef>
              <a:spcAft>
                <a:spcPts val="600"/>
              </a:spcAft>
              <a:buClr>
                <a:srgbClr val="3F3533"/>
              </a:buClr>
              <a:buSzPts val="1400"/>
              <a:buFont typeface="Montserrat"/>
              <a:buChar char="●"/>
            </a:pPr>
            <a:endParaRPr lang="en-US" kern="0" dirty="0">
              <a:solidFill>
                <a:srgbClr val="000000"/>
              </a:solidFill>
              <a:latin typeface="Montserrat"/>
              <a:sym typeface="Montserrat"/>
            </a:endParaRPr>
          </a:p>
          <a:p>
            <a:pPr marL="457200" lvl="0" indent="-342900">
              <a:spcBef>
                <a:spcPts val="600"/>
              </a:spcBef>
              <a:spcAft>
                <a:spcPts val="600"/>
              </a:spcAft>
              <a:buClr>
                <a:srgbClr val="3F3533"/>
              </a:buClr>
              <a:buSzPts val="1400"/>
              <a:buFont typeface="Montserrat"/>
              <a:buChar char="●"/>
            </a:pPr>
            <a:r>
              <a:rPr lang="en-US" kern="0" dirty="0">
                <a:solidFill>
                  <a:srgbClr val="000000"/>
                </a:solidFill>
                <a:latin typeface="Montserrat"/>
                <a:sym typeface="Montserrat"/>
              </a:rPr>
              <a:t>The intercept essentially </a:t>
            </a:r>
            <a:r>
              <a:rPr lang="en-US" kern="0" dirty="0">
                <a:solidFill>
                  <a:srgbClr val="FF0000"/>
                </a:solidFill>
                <a:latin typeface="Montserrat"/>
                <a:sym typeface="Montserrat"/>
              </a:rPr>
              <a:t>shifts the regression line up or down </a:t>
            </a:r>
            <a:r>
              <a:rPr lang="en-US" kern="0" dirty="0">
                <a:solidFill>
                  <a:srgbClr val="000000"/>
                </a:solidFill>
                <a:latin typeface="Montserrat"/>
                <a:sym typeface="Montserrat"/>
              </a:rPr>
              <a:t>to minimize the </a:t>
            </a:r>
            <a:r>
              <a:rPr lang="en-US" kern="0" dirty="0" smtClean="0">
                <a:solidFill>
                  <a:srgbClr val="000000"/>
                </a:solidFill>
                <a:latin typeface="Montserrat"/>
                <a:sym typeface="Montserrat"/>
              </a:rPr>
              <a:t>residuals. </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It </a:t>
            </a:r>
            <a:r>
              <a:rPr lang="en-US" kern="0" dirty="0">
                <a:solidFill>
                  <a:srgbClr val="000000"/>
                </a:solidFill>
                <a:latin typeface="Montserrat"/>
                <a:sym typeface="Montserrat"/>
              </a:rPr>
              <a:t>ensures that the </a:t>
            </a:r>
            <a:r>
              <a:rPr lang="en-US" kern="0" dirty="0">
                <a:solidFill>
                  <a:srgbClr val="FF0000"/>
                </a:solidFill>
                <a:latin typeface="Montserrat"/>
                <a:sym typeface="Montserrat"/>
              </a:rPr>
              <a:t>line of best fit</a:t>
            </a:r>
            <a:r>
              <a:rPr lang="en-US" kern="0" dirty="0">
                <a:solidFill>
                  <a:srgbClr val="000000"/>
                </a:solidFill>
                <a:latin typeface="Montserrat"/>
                <a:sym typeface="Montserrat"/>
              </a:rPr>
              <a:t> passes as close to the center of the data as possible, allowing the model to minimize the overall prediction error</a:t>
            </a:r>
          </a:p>
        </p:txBody>
      </p:sp>
    </p:spTree>
    <p:extLst>
      <p:ext uri="{BB962C8B-B14F-4D97-AF65-F5344CB8AC3E}">
        <p14:creationId xmlns:p14="http://schemas.microsoft.com/office/powerpoint/2010/main" val="2783105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a:t>What is the method of least squares in the context of </a:t>
            </a:r>
            <a:r>
              <a:rPr lang="en-US" dirty="0" smtClean="0"/>
              <a:t>linear?</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2538524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6" y="1356967"/>
            <a:ext cx="5852170" cy="5162705"/>
          </a:xfrm>
        </p:spPr>
        <p:txBody>
          <a:bodyPr/>
          <a:lstStyle/>
          <a:p>
            <a:pPr marL="114300" indent="0">
              <a:buNone/>
            </a:pPr>
            <a:r>
              <a:rPr lang="en-US" sz="1800" dirty="0" smtClean="0"/>
              <a:t>The method of least squares is used to estimate the parameters that define the best splitting line in the data</a:t>
            </a:r>
          </a:p>
          <a:p>
            <a:endParaRPr lang="en-US" sz="1800" dirty="0" smtClean="0"/>
          </a:p>
          <a:p>
            <a:r>
              <a:rPr lang="en-US" sz="1800" dirty="0" smtClean="0"/>
              <a:t>In </a:t>
            </a:r>
            <a:r>
              <a:rPr lang="en-US" sz="1800" dirty="0"/>
              <a:t>linear regression, we’re looking to draw a </a:t>
            </a:r>
            <a:r>
              <a:rPr lang="en-US" sz="1800" dirty="0" smtClean="0">
                <a:solidFill>
                  <a:srgbClr val="FF0000"/>
                </a:solidFill>
              </a:rPr>
              <a:t>hyperplane</a:t>
            </a:r>
            <a:r>
              <a:rPr lang="en-US" sz="1800" dirty="0" smtClean="0"/>
              <a:t> </a:t>
            </a:r>
            <a:r>
              <a:rPr lang="en-US" sz="1800" dirty="0"/>
              <a:t>that best represents the relationship between the independent variables and the dependent </a:t>
            </a:r>
            <a:r>
              <a:rPr lang="en-US" sz="1800" dirty="0" smtClean="0"/>
              <a:t>variable</a:t>
            </a:r>
          </a:p>
          <a:p>
            <a:r>
              <a:rPr lang="en-US" sz="1800" dirty="0"/>
              <a:t>The method of </a:t>
            </a:r>
            <a:r>
              <a:rPr lang="en-US" sz="1800" dirty="0">
                <a:solidFill>
                  <a:srgbClr val="FF0000"/>
                </a:solidFill>
              </a:rPr>
              <a:t>least squares </a:t>
            </a:r>
            <a:r>
              <a:rPr lang="en-US" sz="1800" dirty="0"/>
              <a:t>is an optimization approach that finds this </a:t>
            </a:r>
            <a:r>
              <a:rPr lang="en-US" sz="1800" dirty="0" smtClean="0"/>
              <a:t>hyperplane </a:t>
            </a:r>
            <a:r>
              <a:rPr lang="en-US" sz="1800" dirty="0"/>
              <a:t>by minimizing the </a:t>
            </a:r>
            <a:r>
              <a:rPr lang="en-US" sz="1800" dirty="0">
                <a:solidFill>
                  <a:srgbClr val="FF0000"/>
                </a:solidFill>
              </a:rPr>
              <a:t>sum of the squared </a:t>
            </a:r>
            <a:r>
              <a:rPr lang="en-US" sz="1800" dirty="0" smtClean="0">
                <a:solidFill>
                  <a:srgbClr val="FF0000"/>
                </a:solidFill>
              </a:rPr>
              <a:t>differences</a:t>
            </a:r>
            <a:r>
              <a:rPr lang="en-US" sz="1800" dirty="0" smtClean="0"/>
              <a:t> </a:t>
            </a:r>
            <a:r>
              <a:rPr lang="en-US" sz="1800" dirty="0"/>
              <a:t>between the </a:t>
            </a:r>
            <a:r>
              <a:rPr lang="en-US" sz="1800" dirty="0" smtClean="0"/>
              <a:t>actual </a:t>
            </a:r>
            <a:r>
              <a:rPr lang="en-US" sz="1800" dirty="0"/>
              <a:t>values </a:t>
            </a:r>
            <a:r>
              <a:rPr lang="en-US" sz="1800" dirty="0" smtClean="0"/>
              <a:t>and </a:t>
            </a:r>
            <a:r>
              <a:rPr lang="en-US" sz="1800" dirty="0"/>
              <a:t>the </a:t>
            </a:r>
            <a:r>
              <a:rPr lang="en-US" sz="1800" dirty="0" smtClean="0"/>
              <a:t>predicted values</a:t>
            </a:r>
            <a:endParaRPr lang="en-US" sz="1800" dirty="0"/>
          </a:p>
        </p:txBody>
      </p:sp>
      <p:sp>
        <p:nvSpPr>
          <p:cNvPr id="3" name="Title 2"/>
          <p:cNvSpPr>
            <a:spLocks noGrp="1"/>
          </p:cNvSpPr>
          <p:nvPr>
            <p:ph type="title"/>
          </p:nvPr>
        </p:nvSpPr>
        <p:spPr/>
        <p:txBody>
          <a:bodyPr/>
          <a:lstStyle/>
          <a:p>
            <a:r>
              <a:rPr lang="en-US" dirty="0" smtClean="0"/>
              <a:t>Least Squares</a:t>
            </a:r>
            <a:endParaRPr lang="en-US" dirty="0"/>
          </a:p>
        </p:txBody>
      </p:sp>
      <p:sp>
        <p:nvSpPr>
          <p:cNvPr id="7" name="Rectangle 6"/>
          <p:cNvSpPr/>
          <p:nvPr/>
        </p:nvSpPr>
        <p:spPr>
          <a:xfrm>
            <a:off x="6025896" y="850526"/>
            <a:ext cx="5542127" cy="2616101"/>
          </a:xfrm>
          <a:prstGeom prst="rect">
            <a:avLst/>
          </a:prstGeom>
        </p:spPr>
        <p:txBody>
          <a:bodyPr wrap="square">
            <a:spAutoFit/>
          </a:bodyPr>
          <a:lstStyle/>
          <a:p>
            <a:pPr marL="114300" lvl="0">
              <a:spcBef>
                <a:spcPts val="600"/>
              </a:spcBef>
              <a:spcAft>
                <a:spcPts val="600"/>
              </a:spcAft>
              <a:buClr>
                <a:srgbClr val="3F3533"/>
              </a:buClr>
              <a:buSzPts val="1400"/>
            </a:pPr>
            <a:r>
              <a:rPr lang="en-US" kern="0" dirty="0" smtClean="0">
                <a:solidFill>
                  <a:srgbClr val="000000"/>
                </a:solidFill>
                <a:latin typeface="Montserrat"/>
                <a:sym typeface="Montserrat"/>
              </a:rPr>
              <a:t>Squared Errors:</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Squaring </a:t>
            </a:r>
            <a:r>
              <a:rPr lang="en-US" kern="0" dirty="0">
                <a:solidFill>
                  <a:srgbClr val="000000"/>
                </a:solidFill>
                <a:latin typeface="Montserrat"/>
                <a:sym typeface="Montserrat"/>
              </a:rPr>
              <a:t>the residuals ensures all residuals are </a:t>
            </a:r>
            <a:r>
              <a:rPr lang="en-US" kern="0" dirty="0">
                <a:solidFill>
                  <a:srgbClr val="FF0000"/>
                </a:solidFill>
                <a:latin typeface="Montserrat"/>
                <a:sym typeface="Montserrat"/>
              </a:rPr>
              <a:t>positive</a:t>
            </a:r>
            <a:r>
              <a:rPr lang="en-US" kern="0" dirty="0">
                <a:solidFill>
                  <a:srgbClr val="000000"/>
                </a:solidFill>
                <a:latin typeface="Montserrat"/>
                <a:sym typeface="Montserrat"/>
              </a:rPr>
              <a:t>, which avoids positive and negative errors canceling each other </a:t>
            </a:r>
            <a:r>
              <a:rPr lang="en-US" kern="0" dirty="0" smtClean="0">
                <a:solidFill>
                  <a:srgbClr val="000000"/>
                </a:solidFill>
                <a:latin typeface="Montserrat"/>
                <a:sym typeface="Montserrat"/>
              </a:rPr>
              <a:t>out.</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It </a:t>
            </a:r>
            <a:r>
              <a:rPr lang="en-US" kern="0" dirty="0">
                <a:solidFill>
                  <a:srgbClr val="FF0000"/>
                </a:solidFill>
                <a:latin typeface="Montserrat"/>
                <a:sym typeface="Montserrat"/>
              </a:rPr>
              <a:t>penalizes</a:t>
            </a:r>
            <a:r>
              <a:rPr lang="en-US" kern="0" dirty="0">
                <a:solidFill>
                  <a:srgbClr val="000000"/>
                </a:solidFill>
                <a:latin typeface="Montserrat"/>
                <a:sym typeface="Montserrat"/>
              </a:rPr>
              <a:t> larger errors more heavily, encouraging the model to fit points with large deviations more closely</a:t>
            </a:r>
          </a:p>
        </p:txBody>
      </p:sp>
      <p:pic>
        <p:nvPicPr>
          <p:cNvPr id="4" name="Picture 3"/>
          <p:cNvPicPr>
            <a:picLocks noChangeAspect="1"/>
          </p:cNvPicPr>
          <p:nvPr/>
        </p:nvPicPr>
        <p:blipFill>
          <a:blip r:embed="rId2"/>
          <a:stretch>
            <a:fillRect/>
          </a:stretch>
        </p:blipFill>
        <p:spPr>
          <a:xfrm>
            <a:off x="1136614" y="5147656"/>
            <a:ext cx="3600953" cy="962159"/>
          </a:xfrm>
          <a:prstGeom prst="rect">
            <a:avLst/>
          </a:prstGeom>
        </p:spPr>
      </p:pic>
    </p:spTree>
    <p:extLst>
      <p:ext uri="{BB962C8B-B14F-4D97-AF65-F5344CB8AC3E}">
        <p14:creationId xmlns:p14="http://schemas.microsoft.com/office/powerpoint/2010/main" val="1167144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smtClean="0"/>
              <a:t>How do you assess the goodness of fit of a linear regression model?</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2943487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5015" y="1037790"/>
            <a:ext cx="5994161" cy="5162705"/>
          </a:xfrm>
        </p:spPr>
        <p:txBody>
          <a:bodyPr/>
          <a:lstStyle/>
          <a:p>
            <a:pPr marL="114300" indent="0">
              <a:spcBef>
                <a:spcPts val="600"/>
              </a:spcBef>
              <a:spcAft>
                <a:spcPts val="600"/>
              </a:spcAft>
              <a:buNone/>
            </a:pPr>
            <a:r>
              <a:rPr lang="en-US" sz="1800" dirty="0" smtClean="0"/>
              <a:t>Goodness of fit can be assessed by R-squared (Coefficient of determination). R-squared score denotes </a:t>
            </a:r>
            <a:r>
              <a:rPr lang="en-US" sz="1800" dirty="0" smtClean="0">
                <a:solidFill>
                  <a:srgbClr val="FF0000"/>
                </a:solidFill>
              </a:rPr>
              <a:t>proportion of variance </a:t>
            </a:r>
            <a:r>
              <a:rPr lang="en-US" sz="1800" dirty="0" smtClean="0"/>
              <a:t>of the target variable that can be explained by the independent variables.</a:t>
            </a:r>
          </a:p>
          <a:p>
            <a:pPr>
              <a:spcBef>
                <a:spcPts val="600"/>
              </a:spcBef>
              <a:spcAft>
                <a:spcPts val="600"/>
              </a:spcAft>
            </a:pPr>
            <a:r>
              <a:rPr lang="en-US" sz="1800" dirty="0" smtClean="0"/>
              <a:t>R-squared values range between 0 to 1. The values closer to 1 suggests a better fit.</a:t>
            </a:r>
          </a:p>
          <a:p>
            <a:pPr>
              <a:spcBef>
                <a:spcPts val="600"/>
              </a:spcBef>
              <a:spcAft>
                <a:spcPts val="600"/>
              </a:spcAft>
            </a:pPr>
            <a:r>
              <a:rPr lang="en-US" sz="1800" dirty="0" smtClean="0"/>
              <a:t>For example, R-squared value of 0.85 indicates that 85% of variance in target variables are modeled by the independent variables</a:t>
            </a:r>
          </a:p>
          <a:p>
            <a:pPr>
              <a:spcBef>
                <a:spcPts val="600"/>
              </a:spcBef>
              <a:spcAft>
                <a:spcPts val="600"/>
              </a:spcAft>
            </a:pPr>
            <a:r>
              <a:rPr lang="en-US" sz="1800" dirty="0" smtClean="0"/>
              <a:t>However, R-squared values needs to be interpreted cautiously as multiple predictors can inflate the r-squared values</a:t>
            </a:r>
            <a:endParaRPr lang="en-US" sz="1800" dirty="0"/>
          </a:p>
        </p:txBody>
      </p:sp>
      <p:sp>
        <p:nvSpPr>
          <p:cNvPr id="3" name="Title 2"/>
          <p:cNvSpPr>
            <a:spLocks noGrp="1"/>
          </p:cNvSpPr>
          <p:nvPr>
            <p:ph type="title"/>
          </p:nvPr>
        </p:nvSpPr>
        <p:spPr>
          <a:xfrm>
            <a:off x="199605" y="379945"/>
            <a:ext cx="7573200" cy="763600"/>
          </a:xfrm>
        </p:spPr>
        <p:txBody>
          <a:bodyPr/>
          <a:lstStyle/>
          <a:p>
            <a:r>
              <a:rPr lang="en-US" dirty="0" smtClean="0"/>
              <a:t>Goodness of fit</a:t>
            </a:r>
            <a:endParaRPr lang="en-US" dirty="0"/>
          </a:p>
        </p:txBody>
      </p:sp>
      <p:pic>
        <p:nvPicPr>
          <p:cNvPr id="4" name="Picture 3"/>
          <p:cNvPicPr>
            <a:picLocks noChangeAspect="1"/>
          </p:cNvPicPr>
          <p:nvPr/>
        </p:nvPicPr>
        <p:blipFill>
          <a:blip r:embed="rId2"/>
          <a:stretch>
            <a:fillRect/>
          </a:stretch>
        </p:blipFill>
        <p:spPr>
          <a:xfrm>
            <a:off x="8228459" y="848366"/>
            <a:ext cx="2333951" cy="1009791"/>
          </a:xfrm>
          <a:prstGeom prst="rect">
            <a:avLst/>
          </a:prstGeom>
        </p:spPr>
      </p:pic>
      <p:sp>
        <p:nvSpPr>
          <p:cNvPr id="6" name="Rectangle 5"/>
          <p:cNvSpPr/>
          <p:nvPr/>
        </p:nvSpPr>
        <p:spPr>
          <a:xfrm>
            <a:off x="6584830" y="1989550"/>
            <a:ext cx="5121215" cy="1792388"/>
          </a:xfrm>
          <a:prstGeom prst="rect">
            <a:avLst/>
          </a:prstGeom>
          <a:noFill/>
          <a:ln>
            <a:noFill/>
          </a:ln>
        </p:spPr>
        <p:txBody>
          <a:bodyPr spcFirstLastPara="1" wrap="square" lIns="91425" tIns="91425" rIns="91425" bIns="91425" anchor="t" anchorCtr="0">
            <a:noAutofit/>
          </a:bodyPr>
          <a:lstStyle/>
          <a:p>
            <a:pPr marL="457200" indent="-342900">
              <a:spcBef>
                <a:spcPts val="600"/>
              </a:spcBef>
              <a:spcAft>
                <a:spcPts val="600"/>
              </a:spcAft>
              <a:buClr>
                <a:schemeClr val="accent1"/>
              </a:buClr>
              <a:buSzPts val="1400"/>
              <a:buFont typeface="+mj-lt"/>
              <a:buAutoNum type="arabicPeriod"/>
            </a:pPr>
            <a:r>
              <a:rPr lang="en-US" altLang="en-US" sz="1600" dirty="0" err="1">
                <a:solidFill>
                  <a:schemeClr val="dk2"/>
                </a:solidFill>
                <a:latin typeface="Montserrat"/>
                <a:ea typeface="Montserrat"/>
                <a:cs typeface="Montserrat"/>
                <a:sym typeface="Montserrat"/>
              </a:rPr>
              <a:t>SSres</a:t>
            </a:r>
            <a:r>
              <a:rPr lang="en-US" altLang="en-US" sz="1600" dirty="0">
                <a:solidFill>
                  <a:schemeClr val="dk2"/>
                </a:solidFill>
                <a:latin typeface="Montserrat"/>
                <a:ea typeface="Montserrat"/>
                <a:cs typeface="Montserrat"/>
                <a:sym typeface="Montserrat"/>
              </a:rPr>
              <a:t>​ is the sum of squared residuals (the differences between observed and predicted values</a:t>
            </a:r>
            <a:r>
              <a:rPr lang="en-US" altLang="en-US" sz="1600" dirty="0" smtClean="0">
                <a:solidFill>
                  <a:schemeClr val="dk2"/>
                </a:solidFill>
                <a:latin typeface="Montserrat"/>
                <a:ea typeface="Montserrat"/>
                <a:cs typeface="Montserrat"/>
                <a:sym typeface="Montserrat"/>
              </a:rPr>
              <a:t>).</a:t>
            </a:r>
          </a:p>
          <a:p>
            <a:pPr marL="457200" indent="-342900">
              <a:spcBef>
                <a:spcPts val="600"/>
              </a:spcBef>
              <a:spcAft>
                <a:spcPts val="600"/>
              </a:spcAft>
              <a:buClr>
                <a:schemeClr val="accent1"/>
              </a:buClr>
              <a:buSzPts val="1400"/>
              <a:buFont typeface="+mj-lt"/>
              <a:buAutoNum type="arabicPeriod"/>
            </a:pPr>
            <a:r>
              <a:rPr lang="en-US" altLang="en-US" sz="1600" dirty="0" err="1" smtClean="0">
                <a:solidFill>
                  <a:schemeClr val="dk2"/>
                </a:solidFill>
                <a:latin typeface="Montserrat"/>
                <a:ea typeface="Montserrat"/>
                <a:cs typeface="Montserrat"/>
                <a:sym typeface="Montserrat"/>
              </a:rPr>
              <a:t>SStot</a:t>
            </a:r>
            <a:r>
              <a:rPr lang="en-US" altLang="en-US" sz="1600" dirty="0" smtClean="0">
                <a:solidFill>
                  <a:schemeClr val="dk2"/>
                </a:solidFill>
                <a:latin typeface="Montserrat"/>
                <a:ea typeface="Montserrat"/>
                <a:cs typeface="Montserrat"/>
                <a:sym typeface="Montserrat"/>
              </a:rPr>
              <a:t> </a:t>
            </a:r>
            <a:r>
              <a:rPr lang="en-US" altLang="en-US" sz="1600" dirty="0">
                <a:solidFill>
                  <a:schemeClr val="dk2"/>
                </a:solidFill>
                <a:latin typeface="Montserrat"/>
                <a:ea typeface="Montserrat"/>
                <a:cs typeface="Montserrat"/>
                <a:sym typeface="Montserrat"/>
              </a:rPr>
              <a:t>is the total sum of squares (the differences between observed values and the mean of the dependent variable). </a:t>
            </a:r>
          </a:p>
        </p:txBody>
      </p:sp>
    </p:spTree>
    <p:extLst>
      <p:ext uri="{BB962C8B-B14F-4D97-AF65-F5344CB8AC3E}">
        <p14:creationId xmlns:p14="http://schemas.microsoft.com/office/powerpoint/2010/main" val="18870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3340" y="1193066"/>
            <a:ext cx="6393852" cy="5162705"/>
          </a:xfrm>
        </p:spPr>
        <p:txBody>
          <a:bodyPr/>
          <a:lstStyle/>
          <a:p>
            <a:pPr marL="114300" indent="0">
              <a:buNone/>
            </a:pPr>
            <a:r>
              <a:rPr lang="en-US" sz="1800" dirty="0" smtClean="0"/>
              <a:t>Adjusted </a:t>
            </a:r>
            <a:r>
              <a:rPr lang="en-US" sz="1800" dirty="0"/>
              <a:t>R-squared adjusts the standard R-squared for the </a:t>
            </a:r>
            <a:r>
              <a:rPr lang="en-US" sz="1800" dirty="0">
                <a:solidFill>
                  <a:srgbClr val="FF0000"/>
                </a:solidFill>
              </a:rPr>
              <a:t>number of independent variables </a:t>
            </a:r>
            <a:r>
              <a:rPr lang="en-US" sz="1800" dirty="0"/>
              <a:t>in the model</a:t>
            </a:r>
            <a:endParaRPr lang="en-US" sz="1800" dirty="0" smtClean="0"/>
          </a:p>
          <a:p>
            <a:pPr>
              <a:spcBef>
                <a:spcPts val="600"/>
              </a:spcBef>
            </a:pPr>
            <a:r>
              <a:rPr lang="en-US" sz="1800" dirty="0"/>
              <a:t>While R-squared can only increase or stay the same when more predictors are added</a:t>
            </a:r>
            <a:r>
              <a:rPr lang="en-US" sz="1800" dirty="0" smtClean="0"/>
              <a:t>.</a:t>
            </a:r>
          </a:p>
          <a:p>
            <a:pPr>
              <a:spcBef>
                <a:spcPts val="600"/>
              </a:spcBef>
            </a:pPr>
            <a:r>
              <a:rPr lang="en-US" sz="1800" dirty="0" smtClean="0"/>
              <a:t>Adjusted </a:t>
            </a:r>
            <a:r>
              <a:rPr lang="en-US" sz="1800" dirty="0"/>
              <a:t>R-squared can </a:t>
            </a:r>
            <a:r>
              <a:rPr lang="en-US" sz="1800" dirty="0">
                <a:solidFill>
                  <a:srgbClr val="FF0000"/>
                </a:solidFill>
              </a:rPr>
              <a:t>decrease</a:t>
            </a:r>
            <a:r>
              <a:rPr lang="en-US" sz="1800" dirty="0"/>
              <a:t> if the added predictors do not significantly improve the </a:t>
            </a:r>
            <a:r>
              <a:rPr lang="en-US" sz="1800" dirty="0" smtClean="0"/>
              <a:t>model</a:t>
            </a:r>
          </a:p>
          <a:p>
            <a:pPr>
              <a:spcBef>
                <a:spcPts val="600"/>
              </a:spcBef>
            </a:pPr>
            <a:r>
              <a:rPr lang="en-US" sz="1800" dirty="0" smtClean="0"/>
              <a:t>The </a:t>
            </a:r>
            <a:r>
              <a:rPr lang="en-US" sz="1800" dirty="0"/>
              <a:t>significance of adjusted R-squared lies in its ability to provide a more accurate measure of how well the </a:t>
            </a:r>
            <a:r>
              <a:rPr lang="en-US" sz="1800" dirty="0">
                <a:solidFill>
                  <a:srgbClr val="FF0000"/>
                </a:solidFill>
              </a:rPr>
              <a:t>model generalizes </a:t>
            </a:r>
            <a:r>
              <a:rPr lang="en-US" sz="1800" dirty="0"/>
              <a:t>to new data. </a:t>
            </a:r>
            <a:endParaRPr lang="en-US" sz="1800" dirty="0" smtClean="0"/>
          </a:p>
          <a:p>
            <a:pPr>
              <a:spcBef>
                <a:spcPts val="600"/>
              </a:spcBef>
            </a:pPr>
            <a:r>
              <a:rPr lang="en-US" sz="1800" dirty="0" smtClean="0"/>
              <a:t>By </a:t>
            </a:r>
            <a:r>
              <a:rPr lang="en-US" sz="1800" dirty="0"/>
              <a:t>incorporating a </a:t>
            </a:r>
            <a:r>
              <a:rPr lang="en-US" sz="1800" dirty="0">
                <a:solidFill>
                  <a:srgbClr val="FF0000"/>
                </a:solidFill>
              </a:rPr>
              <a:t>penalty for the number of predictors</a:t>
            </a:r>
            <a:r>
              <a:rPr lang="en-US" sz="1800" dirty="0"/>
              <a:t>, adjusted R-squared discourages overfitting—a scenario where the model performs well on training data but poorly on unseen data. </a:t>
            </a:r>
            <a:endParaRPr lang="en-US" sz="1800" dirty="0" smtClean="0"/>
          </a:p>
          <a:p>
            <a:pPr>
              <a:spcBef>
                <a:spcPts val="600"/>
              </a:spcBef>
            </a:pPr>
            <a:r>
              <a:rPr lang="en-US" sz="1800" dirty="0" smtClean="0"/>
              <a:t>This </a:t>
            </a:r>
            <a:r>
              <a:rPr lang="en-US" sz="1800" dirty="0"/>
              <a:t>makes it a valuable tool for model evaluation and comparison</a:t>
            </a:r>
            <a:endParaRPr lang="en-US" sz="1800" dirty="0" smtClean="0"/>
          </a:p>
          <a:p>
            <a:endParaRPr lang="en-US" sz="1800" dirty="0"/>
          </a:p>
        </p:txBody>
      </p:sp>
      <p:sp>
        <p:nvSpPr>
          <p:cNvPr id="3" name="Title 2"/>
          <p:cNvSpPr>
            <a:spLocks noGrp="1"/>
          </p:cNvSpPr>
          <p:nvPr>
            <p:ph type="title"/>
          </p:nvPr>
        </p:nvSpPr>
        <p:spPr/>
        <p:txBody>
          <a:bodyPr/>
          <a:lstStyle/>
          <a:p>
            <a:r>
              <a:rPr lang="en-US" dirty="0" smtClean="0"/>
              <a:t>Adjusted R-squared</a:t>
            </a:r>
            <a:endParaRPr lang="en-US" dirty="0"/>
          </a:p>
        </p:txBody>
      </p:sp>
      <p:pic>
        <p:nvPicPr>
          <p:cNvPr id="4" name="Picture 3"/>
          <p:cNvPicPr>
            <a:picLocks noChangeAspect="1"/>
          </p:cNvPicPr>
          <p:nvPr/>
        </p:nvPicPr>
        <p:blipFill>
          <a:blip r:embed="rId2"/>
          <a:stretch>
            <a:fillRect/>
          </a:stretch>
        </p:blipFill>
        <p:spPr>
          <a:xfrm>
            <a:off x="6791348" y="417876"/>
            <a:ext cx="4820323" cy="1114581"/>
          </a:xfrm>
          <a:prstGeom prst="rect">
            <a:avLst/>
          </a:prstGeom>
        </p:spPr>
      </p:pic>
      <p:sp>
        <p:nvSpPr>
          <p:cNvPr id="10" name="Rectangle 9"/>
          <p:cNvSpPr/>
          <p:nvPr/>
        </p:nvSpPr>
        <p:spPr>
          <a:xfrm>
            <a:off x="6567577" y="1707948"/>
            <a:ext cx="6096000" cy="4924425"/>
          </a:xfrm>
          <a:prstGeom prst="rect">
            <a:avLst/>
          </a:prstGeom>
        </p:spPr>
        <p:txBody>
          <a:bodyPr>
            <a:spAutoFit/>
          </a:bodyPr>
          <a:lstStyle/>
          <a:p>
            <a:pPr marL="457200" lvl="0" indent="-342900">
              <a:spcBef>
                <a:spcPts val="600"/>
              </a:spcBef>
              <a:spcAft>
                <a:spcPts val="600"/>
              </a:spcAft>
              <a:buClr>
                <a:srgbClr val="3F3533"/>
              </a:buClr>
              <a:buSzPts val="1400"/>
              <a:buFont typeface="Montserrat"/>
              <a:buChar char="●"/>
            </a:pPr>
            <a:r>
              <a:rPr lang="en-US" kern="0" dirty="0">
                <a:solidFill>
                  <a:srgbClr val="000000"/>
                </a:solidFill>
                <a:latin typeface="Montserrat"/>
                <a:sym typeface="Montserrat"/>
              </a:rPr>
              <a:t>R^2 is the standard R-squared value,</a:t>
            </a:r>
          </a:p>
          <a:p>
            <a:pPr marL="457200" lvl="0" indent="-342900">
              <a:spcBef>
                <a:spcPts val="600"/>
              </a:spcBef>
              <a:spcAft>
                <a:spcPts val="600"/>
              </a:spcAft>
              <a:buClr>
                <a:srgbClr val="3F3533"/>
              </a:buClr>
              <a:buSzPts val="1400"/>
              <a:buFont typeface="Montserrat"/>
              <a:buChar char="●"/>
            </a:pPr>
            <a:r>
              <a:rPr lang="en-US" kern="0" dirty="0">
                <a:solidFill>
                  <a:srgbClr val="000000"/>
                </a:solidFill>
                <a:latin typeface="Montserrat"/>
                <a:sym typeface="Montserrat"/>
              </a:rPr>
              <a:t>n is the number of observations, and</a:t>
            </a:r>
          </a:p>
          <a:p>
            <a:pPr marL="457200" lvl="0" indent="-342900">
              <a:spcBef>
                <a:spcPts val="600"/>
              </a:spcBef>
              <a:spcAft>
                <a:spcPts val="600"/>
              </a:spcAft>
              <a:buClr>
                <a:srgbClr val="3F3533"/>
              </a:buClr>
              <a:buSzPts val="1400"/>
              <a:buFont typeface="Montserrat"/>
              <a:buChar char="●"/>
            </a:pPr>
            <a:r>
              <a:rPr lang="en-US" kern="0" dirty="0">
                <a:solidFill>
                  <a:srgbClr val="000000"/>
                </a:solidFill>
                <a:latin typeface="Montserrat"/>
                <a:sym typeface="Montserrat"/>
              </a:rPr>
              <a:t>p is the number of independent variables in the model </a:t>
            </a:r>
          </a:p>
          <a:p>
            <a:pPr marL="114300" lvl="0">
              <a:spcBef>
                <a:spcPts val="600"/>
              </a:spcBef>
              <a:spcAft>
                <a:spcPts val="600"/>
              </a:spcAft>
              <a:buClr>
                <a:srgbClr val="3F3533"/>
              </a:buClr>
              <a:buSzPts val="1400"/>
            </a:pPr>
            <a:r>
              <a:rPr lang="en-US" kern="0" dirty="0" smtClean="0">
                <a:solidFill>
                  <a:srgbClr val="000000"/>
                </a:solidFill>
                <a:latin typeface="Montserrat"/>
                <a:sym typeface="Montserrat"/>
              </a:rPr>
              <a:t>Limitations:</a:t>
            </a:r>
          </a:p>
          <a:p>
            <a:pPr marL="114300" lvl="0">
              <a:spcBef>
                <a:spcPts val="600"/>
              </a:spcBef>
              <a:spcAft>
                <a:spcPts val="600"/>
              </a:spcAft>
              <a:buClr>
                <a:srgbClr val="3F3533"/>
              </a:buClr>
              <a:buSzPts val="1400"/>
            </a:pPr>
            <a:r>
              <a:rPr lang="en-US" kern="0" dirty="0">
                <a:solidFill>
                  <a:srgbClr val="000000"/>
                </a:solidFill>
                <a:latin typeface="Montserrat"/>
                <a:sym typeface="Montserrat"/>
              </a:rPr>
              <a:t>While adjusted R-squared is more informative than R-squared, it is not the only criterion for model evaluation. It’s important to also consider other metrics</a:t>
            </a:r>
            <a:r>
              <a:rPr lang="en-US" kern="0" dirty="0" smtClean="0">
                <a:solidFill>
                  <a:srgbClr val="000000"/>
                </a:solidFill>
                <a:latin typeface="Montserrat"/>
                <a:sym typeface="Montserrat"/>
              </a:rPr>
              <a:t>, such as</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AIC (</a:t>
            </a:r>
            <a:r>
              <a:rPr lang="en-US" kern="0" dirty="0" err="1" smtClean="0">
                <a:solidFill>
                  <a:srgbClr val="000000"/>
                </a:solidFill>
                <a:latin typeface="Montserrat"/>
                <a:sym typeface="Montserrat"/>
              </a:rPr>
              <a:t>Akaike</a:t>
            </a:r>
            <a:r>
              <a:rPr lang="en-US" kern="0" dirty="0" smtClean="0">
                <a:solidFill>
                  <a:srgbClr val="000000"/>
                </a:solidFill>
                <a:latin typeface="Montserrat"/>
                <a:sym typeface="Montserrat"/>
              </a:rPr>
              <a:t> Information Criterion)</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BIC (Bayesian Information Criterion)</a:t>
            </a:r>
          </a:p>
          <a:p>
            <a:pPr marL="457200" lvl="0" indent="-342900">
              <a:spcBef>
                <a:spcPts val="600"/>
              </a:spcBef>
              <a:spcAft>
                <a:spcPts val="600"/>
              </a:spcAft>
              <a:buClr>
                <a:srgbClr val="3F3533"/>
              </a:buClr>
              <a:buSzPts val="1400"/>
              <a:buFont typeface="Montserrat"/>
              <a:buChar char="●"/>
            </a:pPr>
            <a:endParaRPr lang="en-US" kern="0" dirty="0">
              <a:solidFill>
                <a:srgbClr val="000000"/>
              </a:solidFill>
              <a:latin typeface="Montserrat"/>
              <a:sym typeface="Montserrat"/>
            </a:endParaRPr>
          </a:p>
          <a:p>
            <a:pPr marL="457200" lvl="0" indent="-342900">
              <a:spcBef>
                <a:spcPts val="600"/>
              </a:spcBef>
              <a:spcAft>
                <a:spcPts val="600"/>
              </a:spcAft>
              <a:buClr>
                <a:srgbClr val="3F3533"/>
              </a:buClr>
              <a:buSzPts val="1400"/>
              <a:buFont typeface="Montserrat"/>
              <a:buChar char="●"/>
            </a:pPr>
            <a:endParaRPr lang="en-US" kern="0" dirty="0">
              <a:solidFill>
                <a:srgbClr val="000000"/>
              </a:solidFill>
              <a:latin typeface="Montserrat"/>
              <a:sym typeface="Montserrat"/>
            </a:endParaRPr>
          </a:p>
        </p:txBody>
      </p:sp>
    </p:spTree>
    <p:extLst>
      <p:ext uri="{BB962C8B-B14F-4D97-AF65-F5344CB8AC3E}">
        <p14:creationId xmlns:p14="http://schemas.microsoft.com/office/powerpoint/2010/main" val="113482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a:t>What is </a:t>
            </a:r>
            <a:r>
              <a:rPr lang="en-US" dirty="0" err="1"/>
              <a:t>multicollinearity</a:t>
            </a:r>
            <a:r>
              <a:rPr lang="en-US" dirty="0"/>
              <a:t>, and why is it a problem in linear regression?</a:t>
            </a:r>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25410085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marL="114300" indent="0">
              <a:spcBef>
                <a:spcPts val="600"/>
              </a:spcBef>
              <a:spcAft>
                <a:spcPts val="600"/>
              </a:spcAft>
              <a:buNone/>
            </a:pPr>
            <a:r>
              <a:rPr lang="en-US" sz="1800" dirty="0" smtClean="0"/>
              <a:t>Multi-collinearity </a:t>
            </a:r>
            <a:r>
              <a:rPr lang="en-US" sz="1800" dirty="0"/>
              <a:t>refers to a situation in linear regression where two or more independent variables are </a:t>
            </a:r>
            <a:r>
              <a:rPr lang="en-US" sz="1800" dirty="0">
                <a:solidFill>
                  <a:srgbClr val="FF0000"/>
                </a:solidFill>
              </a:rPr>
              <a:t>highly correlated </a:t>
            </a:r>
            <a:r>
              <a:rPr lang="en-US" sz="1800" dirty="0"/>
              <a:t>with each other. </a:t>
            </a:r>
            <a:endParaRPr lang="en-US" sz="1800" dirty="0" smtClean="0"/>
          </a:p>
          <a:p>
            <a:pPr marL="114300" indent="0">
              <a:spcBef>
                <a:spcPts val="600"/>
              </a:spcBef>
              <a:spcAft>
                <a:spcPts val="600"/>
              </a:spcAft>
              <a:buNone/>
            </a:pPr>
            <a:r>
              <a:rPr lang="en-US" sz="1800" dirty="0" smtClean="0"/>
              <a:t>For </a:t>
            </a:r>
            <a:r>
              <a:rPr lang="en-US" sz="1800" dirty="0"/>
              <a:t>instance, if you have two variables, say "square footage" and "number of rooms" in a housing price prediction model, they may be correlated, as larger houses typically have more rooms </a:t>
            </a:r>
            <a:endParaRPr lang="en-US" sz="1800" dirty="0" smtClean="0"/>
          </a:p>
          <a:p>
            <a:pPr>
              <a:spcBef>
                <a:spcPts val="600"/>
              </a:spcBef>
              <a:spcAft>
                <a:spcPts val="600"/>
              </a:spcAft>
            </a:pPr>
            <a:r>
              <a:rPr lang="en-US" sz="1800" dirty="0">
                <a:solidFill>
                  <a:srgbClr val="FF0000"/>
                </a:solidFill>
              </a:rPr>
              <a:t>Unstable Coefficients</a:t>
            </a:r>
            <a:r>
              <a:rPr lang="en-US" sz="1800" dirty="0"/>
              <a:t>: When </a:t>
            </a:r>
            <a:r>
              <a:rPr lang="en-US" sz="1800" dirty="0" smtClean="0"/>
              <a:t>multi-collinearity </a:t>
            </a:r>
            <a:r>
              <a:rPr lang="en-US" sz="1800" dirty="0"/>
              <a:t>is present, the </a:t>
            </a:r>
            <a:r>
              <a:rPr lang="en-US" sz="1800" dirty="0">
                <a:solidFill>
                  <a:srgbClr val="FF0000"/>
                </a:solidFill>
              </a:rPr>
              <a:t>estimated coefficients </a:t>
            </a:r>
            <a:r>
              <a:rPr lang="en-US" sz="1800" dirty="0"/>
              <a:t>of the correlated variables can become very </a:t>
            </a:r>
            <a:r>
              <a:rPr lang="en-US" sz="1800" dirty="0">
                <a:solidFill>
                  <a:srgbClr val="FF0000"/>
                </a:solidFill>
              </a:rPr>
              <a:t>sensitive</a:t>
            </a:r>
            <a:r>
              <a:rPr lang="en-US" sz="1800" dirty="0"/>
              <a:t> to small changes in the data. This means that slight variations in the dataset can result in large fluctuations in the coefficient estimates, making them unreliable and difficult to interpret.</a:t>
            </a:r>
          </a:p>
        </p:txBody>
      </p:sp>
      <p:sp>
        <p:nvSpPr>
          <p:cNvPr id="3" name="Title 2"/>
          <p:cNvSpPr>
            <a:spLocks noGrp="1"/>
          </p:cNvSpPr>
          <p:nvPr>
            <p:ph type="title"/>
          </p:nvPr>
        </p:nvSpPr>
        <p:spPr/>
        <p:txBody>
          <a:bodyPr/>
          <a:lstStyle/>
          <a:p>
            <a:r>
              <a:rPr lang="en-US" dirty="0" smtClean="0"/>
              <a:t>Multi-collinearity</a:t>
            </a:r>
            <a:endParaRPr lang="en-US" dirty="0"/>
          </a:p>
        </p:txBody>
      </p:sp>
      <p:sp>
        <p:nvSpPr>
          <p:cNvPr id="7" name="Rectangle 6"/>
          <p:cNvSpPr/>
          <p:nvPr/>
        </p:nvSpPr>
        <p:spPr>
          <a:xfrm>
            <a:off x="6025896" y="850526"/>
            <a:ext cx="5542127" cy="3016210"/>
          </a:xfrm>
          <a:prstGeom prst="rect">
            <a:avLst/>
          </a:prstGeom>
        </p:spPr>
        <p:txBody>
          <a:bodyPr wrap="square">
            <a:spAutoFit/>
          </a:bodyPr>
          <a:lstStyle/>
          <a:p>
            <a:pPr marL="457200" lvl="0" indent="-342900">
              <a:spcBef>
                <a:spcPts val="600"/>
              </a:spcBef>
              <a:spcAft>
                <a:spcPts val="600"/>
              </a:spcAft>
              <a:buClr>
                <a:srgbClr val="3F3533"/>
              </a:buClr>
              <a:buSzPts val="1400"/>
              <a:buFont typeface="Montserrat"/>
              <a:buChar char="●"/>
            </a:pPr>
            <a:r>
              <a:rPr lang="en-US" kern="0" dirty="0" smtClean="0">
                <a:solidFill>
                  <a:srgbClr val="FF0000"/>
                </a:solidFill>
                <a:latin typeface="Montserrat"/>
                <a:sym typeface="Montserrat"/>
              </a:rPr>
              <a:t>Reduced Interpretability: </a:t>
            </a:r>
            <a:r>
              <a:rPr lang="en-US" kern="0" dirty="0" smtClean="0">
                <a:latin typeface="Montserrat"/>
                <a:sym typeface="Montserrat"/>
              </a:rPr>
              <a:t>With highly correlated predictors, it becomes challenging to determine the individual effect of each predictor on the dependent variable.</a:t>
            </a:r>
          </a:p>
          <a:p>
            <a:pPr marL="457200" lvl="0" indent="-342900">
              <a:spcBef>
                <a:spcPts val="600"/>
              </a:spcBef>
              <a:spcAft>
                <a:spcPts val="600"/>
              </a:spcAft>
              <a:buClr>
                <a:srgbClr val="3F3533"/>
              </a:buClr>
              <a:buSzPts val="1400"/>
              <a:buFont typeface="Montserrat"/>
              <a:buChar char="●"/>
            </a:pPr>
            <a:r>
              <a:rPr lang="en-US" kern="0" dirty="0" smtClean="0">
                <a:solidFill>
                  <a:srgbClr val="FF0000"/>
                </a:solidFill>
                <a:latin typeface="Montserrat"/>
                <a:sym typeface="Montserrat"/>
              </a:rPr>
              <a:t>Inflated Standard Errors</a:t>
            </a:r>
            <a:r>
              <a:rPr lang="en-US" kern="0" dirty="0" smtClean="0">
                <a:latin typeface="Montserrat"/>
                <a:sym typeface="Montserrat"/>
              </a:rPr>
              <a:t>: Multi-collinearity can inflate the standard errors of the coefficients, leading to wider confidence intervals and making it harder to detect statistically significant predictor</a:t>
            </a:r>
            <a:endParaRPr lang="en-US" kern="0" dirty="0">
              <a:latin typeface="Montserrat"/>
              <a:sym typeface="Montserrat"/>
            </a:endParaRPr>
          </a:p>
        </p:txBody>
      </p:sp>
    </p:spTree>
    <p:extLst>
      <p:ext uri="{BB962C8B-B14F-4D97-AF65-F5344CB8AC3E}">
        <p14:creationId xmlns:p14="http://schemas.microsoft.com/office/powerpoint/2010/main" val="3869186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marL="114300" indent="0">
              <a:spcBef>
                <a:spcPts val="600"/>
              </a:spcBef>
              <a:spcAft>
                <a:spcPts val="600"/>
              </a:spcAft>
              <a:buNone/>
            </a:pPr>
            <a:r>
              <a:rPr lang="en-US" sz="1800" b="1" u="sng" dirty="0" smtClean="0"/>
              <a:t>Detection:</a:t>
            </a:r>
          </a:p>
          <a:p>
            <a:pPr>
              <a:spcBef>
                <a:spcPts val="600"/>
              </a:spcBef>
              <a:spcAft>
                <a:spcPts val="600"/>
              </a:spcAft>
            </a:pPr>
            <a:r>
              <a:rPr lang="en-US" sz="1800" b="1" dirty="0" smtClean="0"/>
              <a:t>Correlation </a:t>
            </a:r>
            <a:r>
              <a:rPr lang="en-US" sz="1800" b="1" dirty="0"/>
              <a:t>Matrix</a:t>
            </a:r>
            <a:r>
              <a:rPr lang="en-US" sz="1800" dirty="0"/>
              <a:t>: Examining the correlation matrix of the independent variables can help identify pairs of variables that are highly correlate</a:t>
            </a:r>
            <a:r>
              <a:rPr lang="en-US" sz="1800" dirty="0" smtClean="0"/>
              <a:t>.</a:t>
            </a:r>
          </a:p>
          <a:p>
            <a:pPr>
              <a:spcBef>
                <a:spcPts val="600"/>
              </a:spcBef>
              <a:spcAft>
                <a:spcPts val="600"/>
              </a:spcAft>
            </a:pPr>
            <a:r>
              <a:rPr lang="en-US" sz="1800" b="1" dirty="0"/>
              <a:t>Variance Inflation Factor (VIF)</a:t>
            </a:r>
            <a:r>
              <a:rPr lang="en-US" sz="1800" dirty="0"/>
              <a:t>: </a:t>
            </a:r>
            <a:endParaRPr lang="en-US" sz="1800" dirty="0" smtClean="0"/>
          </a:p>
          <a:p>
            <a:pPr lvl="1" algn="l">
              <a:spcBef>
                <a:spcPts val="600"/>
              </a:spcBef>
              <a:spcAft>
                <a:spcPts val="600"/>
              </a:spcAft>
            </a:pPr>
            <a:r>
              <a:rPr lang="en-US" sz="1800" dirty="0" smtClean="0"/>
              <a:t>The </a:t>
            </a:r>
            <a:r>
              <a:rPr lang="en-US" sz="1800" dirty="0"/>
              <a:t>VIF quantifies how much the </a:t>
            </a:r>
            <a:r>
              <a:rPr lang="en-US" sz="1800" dirty="0">
                <a:solidFill>
                  <a:srgbClr val="FF0000"/>
                </a:solidFill>
              </a:rPr>
              <a:t>variance</a:t>
            </a:r>
            <a:r>
              <a:rPr lang="en-US" sz="1800" dirty="0"/>
              <a:t> of a </a:t>
            </a:r>
            <a:r>
              <a:rPr lang="en-US" sz="1800" dirty="0" smtClean="0"/>
              <a:t>coefficient </a:t>
            </a:r>
            <a:r>
              <a:rPr lang="en-US" sz="1800" dirty="0"/>
              <a:t>is </a:t>
            </a:r>
            <a:r>
              <a:rPr lang="en-US" sz="1800" dirty="0">
                <a:solidFill>
                  <a:srgbClr val="FF0000"/>
                </a:solidFill>
              </a:rPr>
              <a:t>inflated</a:t>
            </a:r>
            <a:r>
              <a:rPr lang="en-US" sz="1800" dirty="0"/>
              <a:t> due to </a:t>
            </a:r>
            <a:r>
              <a:rPr lang="en-US" sz="1800" dirty="0" smtClean="0"/>
              <a:t>multi-collinearity</a:t>
            </a:r>
            <a:r>
              <a:rPr lang="en-US" sz="1800" dirty="0"/>
              <a:t>. </a:t>
            </a:r>
            <a:endParaRPr lang="en-US" sz="1800" dirty="0" smtClean="0"/>
          </a:p>
          <a:p>
            <a:pPr lvl="1" algn="l">
              <a:spcBef>
                <a:spcPts val="600"/>
              </a:spcBef>
              <a:spcAft>
                <a:spcPts val="600"/>
              </a:spcAft>
            </a:pPr>
            <a:r>
              <a:rPr lang="en-US" sz="1800" dirty="0" smtClean="0"/>
              <a:t>A </a:t>
            </a:r>
            <a:r>
              <a:rPr lang="en-US" sz="1800" dirty="0"/>
              <a:t>VIF value greater than </a:t>
            </a:r>
            <a:r>
              <a:rPr lang="en-US" sz="1800" dirty="0">
                <a:solidFill>
                  <a:srgbClr val="FF0000"/>
                </a:solidFill>
              </a:rPr>
              <a:t>10</a:t>
            </a:r>
            <a:r>
              <a:rPr lang="en-US" sz="1800" dirty="0"/>
              <a:t> is often considered indicative of </a:t>
            </a:r>
            <a:r>
              <a:rPr lang="en-US" sz="1800" dirty="0">
                <a:solidFill>
                  <a:srgbClr val="FF0000"/>
                </a:solidFill>
              </a:rPr>
              <a:t>significant </a:t>
            </a:r>
            <a:r>
              <a:rPr lang="en-US" sz="1800" dirty="0" smtClean="0">
                <a:solidFill>
                  <a:srgbClr val="FF0000"/>
                </a:solidFill>
              </a:rPr>
              <a:t>multi-collinearity.</a:t>
            </a:r>
            <a:endParaRPr lang="en-US" sz="1800" dirty="0">
              <a:solidFill>
                <a:srgbClr val="FF0000"/>
              </a:solidFill>
            </a:endParaRPr>
          </a:p>
        </p:txBody>
      </p:sp>
      <p:sp>
        <p:nvSpPr>
          <p:cNvPr id="3" name="Title 2"/>
          <p:cNvSpPr>
            <a:spLocks noGrp="1"/>
          </p:cNvSpPr>
          <p:nvPr>
            <p:ph type="title"/>
          </p:nvPr>
        </p:nvSpPr>
        <p:spPr/>
        <p:txBody>
          <a:bodyPr/>
          <a:lstStyle/>
          <a:p>
            <a:r>
              <a:rPr lang="en-US" dirty="0" smtClean="0"/>
              <a:t>Multi-collinearity</a:t>
            </a:r>
            <a:endParaRPr lang="en-US" dirty="0"/>
          </a:p>
        </p:txBody>
      </p:sp>
      <p:sp>
        <p:nvSpPr>
          <p:cNvPr id="5" name="Subtitle 1"/>
          <p:cNvSpPr txBox="1">
            <a:spLocks/>
          </p:cNvSpPr>
          <p:nvPr/>
        </p:nvSpPr>
        <p:spPr>
          <a:xfrm>
            <a:off x="5941921" y="1250575"/>
            <a:ext cx="5994161" cy="51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Font typeface="Montserrat"/>
              <a:buNone/>
            </a:pPr>
            <a:r>
              <a:rPr lang="en-US" sz="1800" b="1" u="sng" kern="0" dirty="0" smtClean="0"/>
              <a:t>Ways to handle Multi-collinearity:</a:t>
            </a:r>
          </a:p>
          <a:p>
            <a:pPr>
              <a:spcBef>
                <a:spcPts val="600"/>
              </a:spcBef>
              <a:spcAft>
                <a:spcPts val="600"/>
              </a:spcAft>
            </a:pPr>
            <a:r>
              <a:rPr lang="en-US" sz="1800" b="1" dirty="0"/>
              <a:t>Removing Variables</a:t>
            </a:r>
            <a:r>
              <a:rPr lang="en-US" sz="1800" dirty="0"/>
              <a:t>: One of the simplest solutions is to remove one of the correlated predictors from the model. This helps to clarify the relationships without losing too much information</a:t>
            </a:r>
            <a:r>
              <a:rPr lang="en-US" sz="1800" kern="0" dirty="0" smtClean="0"/>
              <a:t>.</a:t>
            </a:r>
          </a:p>
          <a:p>
            <a:pPr>
              <a:spcBef>
                <a:spcPts val="600"/>
              </a:spcBef>
              <a:spcAft>
                <a:spcPts val="600"/>
              </a:spcAft>
            </a:pPr>
            <a:r>
              <a:rPr lang="en-US" sz="1800" b="1" dirty="0"/>
              <a:t>Combining Variables</a:t>
            </a:r>
            <a:r>
              <a:rPr lang="en-US" sz="1800" dirty="0"/>
              <a:t>: In some cases, creating a composite variable </a:t>
            </a:r>
            <a:r>
              <a:rPr lang="en-US" sz="1800" dirty="0" smtClean="0"/>
              <a:t>can </a:t>
            </a:r>
            <a:r>
              <a:rPr lang="en-US" sz="1800" dirty="0"/>
              <a:t>reduce </a:t>
            </a:r>
            <a:r>
              <a:rPr lang="en-US" sz="1800" dirty="0" smtClean="0"/>
              <a:t>multi-collinearity </a:t>
            </a:r>
            <a:r>
              <a:rPr lang="en-US" sz="1800" dirty="0"/>
              <a:t>while retaining useful information</a:t>
            </a:r>
            <a:r>
              <a:rPr lang="en-US" sz="1800" kern="0" dirty="0" smtClean="0"/>
              <a:t>.</a:t>
            </a:r>
          </a:p>
          <a:p>
            <a:pPr>
              <a:spcBef>
                <a:spcPts val="600"/>
              </a:spcBef>
              <a:spcAft>
                <a:spcPts val="600"/>
              </a:spcAft>
            </a:pPr>
            <a:r>
              <a:rPr lang="en-US" sz="1800" b="1" dirty="0"/>
              <a:t>Regularization Techniques</a:t>
            </a:r>
            <a:r>
              <a:rPr lang="en-US" sz="1800" dirty="0"/>
              <a:t>: Techniques such as Ridge Regression or Lasso can help mitigate the issues of </a:t>
            </a:r>
            <a:r>
              <a:rPr lang="en-US" sz="1800" dirty="0" smtClean="0"/>
              <a:t>multi-collinearity </a:t>
            </a:r>
            <a:r>
              <a:rPr lang="en-US" sz="1800" dirty="0"/>
              <a:t>by adding a penalty to the size of the coefficients, thus stabilizing the estimates</a:t>
            </a:r>
            <a:endParaRPr lang="en-US" sz="1800" kern="0" dirty="0"/>
          </a:p>
        </p:txBody>
      </p:sp>
    </p:spTree>
    <p:extLst>
      <p:ext uri="{BB962C8B-B14F-4D97-AF65-F5344CB8AC3E}">
        <p14:creationId xmlns:p14="http://schemas.microsoft.com/office/powerpoint/2010/main" val="66923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85873" y="7313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80600" y="1423157"/>
            <a:ext cx="5129600" cy="785205"/>
          </a:xfrm>
        </p:spPr>
        <p:txBody>
          <a:bodyPr/>
          <a:lstStyle/>
          <a:p>
            <a:r>
              <a:rPr lang="en-US" dirty="0" smtClean="0"/>
              <a:t>What is linear regression?</a:t>
            </a:r>
            <a:endParaRPr lang="en-US" dirty="0"/>
          </a:p>
        </p:txBody>
      </p:sp>
      <p:pic>
        <p:nvPicPr>
          <p:cNvPr id="7" name="Picture 6"/>
          <p:cNvPicPr>
            <a:picLocks noChangeAspect="1"/>
          </p:cNvPicPr>
          <p:nvPr/>
        </p:nvPicPr>
        <p:blipFill>
          <a:blip r:embed="rId2"/>
          <a:stretch>
            <a:fillRect/>
          </a:stretch>
        </p:blipFill>
        <p:spPr>
          <a:xfrm>
            <a:off x="219209" y="1670709"/>
            <a:ext cx="3129805" cy="2540071"/>
          </a:xfrm>
          <a:prstGeom prst="rect">
            <a:avLst/>
          </a:prstGeom>
        </p:spPr>
      </p:pic>
    </p:spTree>
    <p:extLst>
      <p:ext uri="{BB962C8B-B14F-4D97-AF65-F5344CB8AC3E}">
        <p14:creationId xmlns:p14="http://schemas.microsoft.com/office/powerpoint/2010/main" val="3844320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smtClean="0"/>
              <a:t>How do you conduct hypothesis testing in Linear regression?</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3998358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a:spcBef>
                <a:spcPts val="600"/>
              </a:spcBef>
              <a:spcAft>
                <a:spcPts val="600"/>
              </a:spcAft>
            </a:pPr>
            <a:r>
              <a:rPr lang="en-US" sz="1800" b="1" dirty="0" smtClean="0"/>
              <a:t>Null Hypothesis (H_0)</a:t>
            </a:r>
            <a:r>
              <a:rPr lang="en-US" sz="1800" dirty="0" smtClean="0"/>
              <a:t>: The coefficient is 0 indicating there is significant effect of the independent variable on the dependent variable</a:t>
            </a:r>
          </a:p>
          <a:p>
            <a:pPr>
              <a:spcBef>
                <a:spcPts val="600"/>
              </a:spcBef>
              <a:spcAft>
                <a:spcPts val="600"/>
              </a:spcAft>
            </a:pPr>
            <a:r>
              <a:rPr lang="en-US" sz="1800" b="1" dirty="0" smtClean="0"/>
              <a:t>Alternate Hypotheses (</a:t>
            </a:r>
            <a:r>
              <a:rPr lang="en-US" sz="1800" b="1" dirty="0" err="1" smtClean="0"/>
              <a:t>H_a</a:t>
            </a:r>
            <a:r>
              <a:rPr lang="en-US" sz="1800" b="1" dirty="0" smtClean="0"/>
              <a:t>)</a:t>
            </a:r>
            <a:r>
              <a:rPr lang="en-US" sz="1800" dirty="0" smtClean="0"/>
              <a:t>: The </a:t>
            </a:r>
            <a:r>
              <a:rPr lang="en-US" sz="1800" dirty="0" err="1" smtClean="0"/>
              <a:t>coeffiecient</a:t>
            </a:r>
            <a:r>
              <a:rPr lang="en-US" sz="1800" dirty="0" smtClean="0"/>
              <a:t> is non-zero indicating a relationship between independent and the dependent variable. </a:t>
            </a:r>
          </a:p>
          <a:p>
            <a:pPr>
              <a:spcBef>
                <a:spcPts val="600"/>
              </a:spcBef>
              <a:spcAft>
                <a:spcPts val="600"/>
              </a:spcAft>
            </a:pPr>
            <a:r>
              <a:rPr lang="en-US" sz="1800" dirty="0" smtClean="0"/>
              <a:t>Fit a model</a:t>
            </a:r>
          </a:p>
          <a:p>
            <a:pPr>
              <a:spcBef>
                <a:spcPts val="600"/>
              </a:spcBef>
              <a:spcAft>
                <a:spcPts val="600"/>
              </a:spcAft>
            </a:pPr>
            <a:r>
              <a:rPr lang="en-US" sz="1800" dirty="0" smtClean="0"/>
              <a:t>T-Statistic : Coefficient / Standard error of coefficient</a:t>
            </a:r>
          </a:p>
          <a:p>
            <a:pPr>
              <a:spcBef>
                <a:spcPts val="600"/>
              </a:spcBef>
              <a:spcAft>
                <a:spcPts val="600"/>
              </a:spcAft>
            </a:pPr>
            <a:r>
              <a:rPr lang="en-US" sz="1800" dirty="0" smtClean="0"/>
              <a:t>Calculate p-value for each coefficient</a:t>
            </a:r>
          </a:p>
          <a:p>
            <a:pPr>
              <a:spcBef>
                <a:spcPts val="600"/>
              </a:spcBef>
              <a:spcAft>
                <a:spcPts val="600"/>
              </a:spcAft>
            </a:pPr>
            <a:r>
              <a:rPr lang="en-US" sz="1800" dirty="0" smtClean="0"/>
              <a:t>If p-value is less than the significance level, it indicates there is a statistically significant effect of the independent variable on the dependent variable</a:t>
            </a:r>
          </a:p>
        </p:txBody>
      </p:sp>
      <p:sp>
        <p:nvSpPr>
          <p:cNvPr id="3" name="Title 2"/>
          <p:cNvSpPr>
            <a:spLocks noGrp="1"/>
          </p:cNvSpPr>
          <p:nvPr>
            <p:ph type="title"/>
          </p:nvPr>
        </p:nvSpPr>
        <p:spPr/>
        <p:txBody>
          <a:bodyPr/>
          <a:lstStyle/>
          <a:p>
            <a:r>
              <a:rPr lang="en-US" dirty="0" smtClean="0"/>
              <a:t>Coefficients – Hypothesis Testing</a:t>
            </a:r>
            <a:endParaRPr lang="en-US" dirty="0"/>
          </a:p>
        </p:txBody>
      </p:sp>
    </p:spTree>
    <p:extLst>
      <p:ext uri="{BB962C8B-B14F-4D97-AF65-F5344CB8AC3E}">
        <p14:creationId xmlns:p14="http://schemas.microsoft.com/office/powerpoint/2010/main" val="355594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smtClean="0"/>
              <a:t>What are residuals? Why are they important in Linear regression?</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8590433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a:spcBef>
                <a:spcPts val="600"/>
              </a:spcBef>
              <a:spcAft>
                <a:spcPts val="600"/>
              </a:spcAft>
            </a:pPr>
            <a:r>
              <a:rPr lang="en-US" sz="1800" dirty="0"/>
              <a:t>Residuals are the differences between the observed values of the dependent variable and the predicted values obtained from the linear regression model</a:t>
            </a:r>
            <a:r>
              <a:rPr lang="en-US" sz="1800" dirty="0" smtClean="0"/>
              <a:t>.</a:t>
            </a:r>
          </a:p>
          <a:p>
            <a:pPr>
              <a:spcBef>
                <a:spcPts val="600"/>
              </a:spcBef>
              <a:spcAft>
                <a:spcPts val="600"/>
              </a:spcAft>
            </a:pPr>
            <a:r>
              <a:rPr lang="en-US" sz="1800" dirty="0" smtClean="0"/>
              <a:t/>
            </a:r>
            <a:br>
              <a:rPr lang="en-US" sz="1800" dirty="0" smtClean="0"/>
            </a:br>
            <a:endParaRPr lang="en-US" sz="1800" dirty="0" smtClean="0"/>
          </a:p>
          <a:p>
            <a:pPr>
              <a:spcBef>
                <a:spcPts val="600"/>
              </a:spcBef>
              <a:spcAft>
                <a:spcPts val="600"/>
              </a:spcAft>
            </a:pPr>
            <a:r>
              <a:rPr lang="en-US" sz="1800" dirty="0"/>
              <a:t>where </a:t>
            </a:r>
            <a:r>
              <a:rPr lang="en-US" sz="1800" dirty="0" err="1" smtClean="0"/>
              <a:t>y_i</a:t>
            </a:r>
            <a:r>
              <a:rPr lang="en-US" sz="1800" dirty="0" smtClean="0"/>
              <a:t> </a:t>
            </a:r>
            <a:r>
              <a:rPr lang="en-US" sz="1800" dirty="0"/>
              <a:t>is the actual observed value and </a:t>
            </a:r>
            <a:r>
              <a:rPr lang="en-US" sz="1800" dirty="0" smtClean="0"/>
              <a:t>y^_</a:t>
            </a:r>
            <a:r>
              <a:rPr lang="en-US" sz="1800" dirty="0" err="1" smtClean="0"/>
              <a:t>i</a:t>
            </a:r>
            <a:r>
              <a:rPr lang="en-US" sz="1800" dirty="0" smtClean="0"/>
              <a:t>​ </a:t>
            </a:r>
            <a:r>
              <a:rPr lang="en-US" sz="1800" dirty="0"/>
              <a:t>is the predicted value. Essentially, residuals capture the error in our predictions</a:t>
            </a:r>
            <a:endParaRPr lang="en-US" sz="1800" dirty="0" smtClean="0"/>
          </a:p>
        </p:txBody>
      </p:sp>
      <p:sp>
        <p:nvSpPr>
          <p:cNvPr id="3" name="Title 2"/>
          <p:cNvSpPr>
            <a:spLocks noGrp="1"/>
          </p:cNvSpPr>
          <p:nvPr>
            <p:ph type="title"/>
          </p:nvPr>
        </p:nvSpPr>
        <p:spPr/>
        <p:txBody>
          <a:bodyPr/>
          <a:lstStyle/>
          <a:p>
            <a:r>
              <a:rPr lang="en-US" dirty="0" smtClean="0"/>
              <a:t>Residuals</a:t>
            </a:r>
            <a:endParaRPr lang="en-US" dirty="0"/>
          </a:p>
        </p:txBody>
      </p:sp>
      <p:pic>
        <p:nvPicPr>
          <p:cNvPr id="4" name="Picture 3"/>
          <p:cNvPicPr>
            <a:picLocks noChangeAspect="1"/>
          </p:cNvPicPr>
          <p:nvPr/>
        </p:nvPicPr>
        <p:blipFill>
          <a:blip r:embed="rId2"/>
          <a:stretch>
            <a:fillRect/>
          </a:stretch>
        </p:blipFill>
        <p:spPr>
          <a:xfrm>
            <a:off x="2108141" y="2781801"/>
            <a:ext cx="1695687" cy="552527"/>
          </a:xfrm>
          <a:prstGeom prst="rect">
            <a:avLst/>
          </a:prstGeom>
        </p:spPr>
      </p:pic>
      <p:sp>
        <p:nvSpPr>
          <p:cNvPr id="5" name="Rectangle 4"/>
          <p:cNvSpPr/>
          <p:nvPr/>
        </p:nvSpPr>
        <p:spPr>
          <a:xfrm>
            <a:off x="6593457" y="1192221"/>
            <a:ext cx="4612256" cy="2888073"/>
          </a:xfrm>
          <a:prstGeom prst="rect">
            <a:avLst/>
          </a:prstGeom>
          <a:noFill/>
          <a:ln>
            <a:noFill/>
          </a:ln>
        </p:spPr>
        <p:txBody>
          <a:bodyPr spcFirstLastPara="1" wrap="square" lIns="91425" tIns="91425" rIns="91425" bIns="91425" anchor="t" anchorCtr="0">
            <a:noAutofit/>
          </a:bodyPr>
          <a:lstStyle/>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Several </a:t>
            </a:r>
            <a:r>
              <a:rPr lang="en-US" dirty="0">
                <a:solidFill>
                  <a:schemeClr val="dk2"/>
                </a:solidFill>
                <a:latin typeface="Montserrat"/>
                <a:ea typeface="Montserrat"/>
                <a:cs typeface="Montserrat"/>
                <a:sym typeface="Montserrat"/>
              </a:rPr>
              <a:t>key assumptions must hold true, such as </a:t>
            </a:r>
            <a:endParaRPr lang="en-US" dirty="0" smtClean="0">
              <a:solidFill>
                <a:schemeClr val="dk2"/>
              </a:solidFill>
              <a:latin typeface="Montserrat"/>
              <a:ea typeface="Montserrat"/>
              <a:cs typeface="Montserrat"/>
              <a:sym typeface="Montserrat"/>
            </a:endParaRPr>
          </a:p>
          <a:p>
            <a:pPr marL="914400" lvl="1"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Linearity</a:t>
            </a:r>
          </a:p>
          <a:p>
            <a:pPr marL="914400" lvl="1"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Independence</a:t>
            </a:r>
          </a:p>
          <a:p>
            <a:pPr marL="914400" lvl="1"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homoscedasticity </a:t>
            </a:r>
            <a:r>
              <a:rPr lang="en-US" dirty="0">
                <a:solidFill>
                  <a:schemeClr val="dk2"/>
                </a:solidFill>
                <a:latin typeface="Montserrat"/>
                <a:ea typeface="Montserrat"/>
                <a:cs typeface="Montserrat"/>
                <a:sym typeface="Montserrat"/>
              </a:rPr>
              <a:t>(constant </a:t>
            </a:r>
            <a:r>
              <a:rPr lang="en-US" dirty="0" smtClean="0">
                <a:solidFill>
                  <a:schemeClr val="dk2"/>
                </a:solidFill>
                <a:latin typeface="Montserrat"/>
                <a:ea typeface="Montserrat"/>
                <a:cs typeface="Montserrat"/>
                <a:sym typeface="Montserrat"/>
              </a:rPr>
              <a:t>variance)</a:t>
            </a:r>
          </a:p>
          <a:p>
            <a:pPr marL="914400" lvl="1"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normality </a:t>
            </a:r>
            <a:r>
              <a:rPr lang="en-US" dirty="0">
                <a:solidFill>
                  <a:schemeClr val="dk2"/>
                </a:solidFill>
                <a:latin typeface="Montserrat"/>
                <a:ea typeface="Montserrat"/>
                <a:cs typeface="Montserrat"/>
                <a:sym typeface="Montserrat"/>
              </a:rPr>
              <a:t>of residuals. </a:t>
            </a:r>
            <a:endParaRPr lang="en-US" dirty="0" smtClean="0">
              <a:solidFill>
                <a:schemeClr val="dk2"/>
              </a:solidFill>
              <a:latin typeface="Montserrat"/>
              <a:ea typeface="Montserrat"/>
              <a:cs typeface="Montserrat"/>
              <a:sym typeface="Montserrat"/>
            </a:endParaRPr>
          </a:p>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By </a:t>
            </a:r>
            <a:r>
              <a:rPr lang="en-US" dirty="0">
                <a:solidFill>
                  <a:schemeClr val="dk2"/>
                </a:solidFill>
                <a:latin typeface="Montserrat"/>
                <a:ea typeface="Montserrat"/>
                <a:cs typeface="Montserrat"/>
                <a:sym typeface="Montserrat"/>
              </a:rPr>
              <a:t>examining residuals through plots, such as residuals versus fitted values or a histogram of residuals, we can visually assess whether these assumptions are satisfied.</a:t>
            </a:r>
          </a:p>
        </p:txBody>
      </p:sp>
    </p:spTree>
    <p:extLst>
      <p:ext uri="{BB962C8B-B14F-4D97-AF65-F5344CB8AC3E}">
        <p14:creationId xmlns:p14="http://schemas.microsoft.com/office/powerpoint/2010/main" val="2404038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smtClean="0"/>
              <a:t>Explain the concept of homoscedasticity</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17874167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a:spcBef>
                <a:spcPts val="600"/>
              </a:spcBef>
              <a:spcAft>
                <a:spcPts val="600"/>
              </a:spcAft>
            </a:pPr>
            <a:r>
              <a:rPr lang="en-US" sz="1800" dirty="0"/>
              <a:t>Homoscedasticity refers to the assumption that the </a:t>
            </a:r>
            <a:r>
              <a:rPr lang="en-US" sz="1800" dirty="0">
                <a:solidFill>
                  <a:srgbClr val="FF0000"/>
                </a:solidFill>
              </a:rPr>
              <a:t>variance of the residuals </a:t>
            </a:r>
            <a:r>
              <a:rPr lang="en-US" sz="1800" dirty="0" smtClean="0"/>
              <a:t>is </a:t>
            </a:r>
            <a:r>
              <a:rPr lang="en-US" sz="1800" dirty="0">
                <a:solidFill>
                  <a:srgbClr val="FF0000"/>
                </a:solidFill>
              </a:rPr>
              <a:t>constant</a:t>
            </a:r>
            <a:r>
              <a:rPr lang="en-US" sz="1800" dirty="0"/>
              <a:t> across all levels of the independent variable(s).</a:t>
            </a:r>
            <a:endParaRPr lang="en-US" sz="1800" dirty="0" smtClean="0"/>
          </a:p>
          <a:p>
            <a:pPr>
              <a:spcBef>
                <a:spcPts val="600"/>
              </a:spcBef>
              <a:spcAft>
                <a:spcPts val="600"/>
              </a:spcAft>
            </a:pPr>
            <a:r>
              <a:rPr lang="en-US" sz="1800" dirty="0" smtClean="0"/>
              <a:t>This means the </a:t>
            </a:r>
            <a:r>
              <a:rPr lang="en-US" sz="1800" dirty="0">
                <a:solidFill>
                  <a:srgbClr val="FF0000"/>
                </a:solidFill>
              </a:rPr>
              <a:t>spread or variability </a:t>
            </a:r>
            <a:r>
              <a:rPr lang="en-US" sz="1800" dirty="0"/>
              <a:t>of the errors does not change as the value of the independent variables </a:t>
            </a:r>
            <a:r>
              <a:rPr lang="en-US" sz="1800" dirty="0" smtClean="0"/>
              <a:t>changes</a:t>
            </a:r>
          </a:p>
          <a:p>
            <a:pPr>
              <a:spcBef>
                <a:spcPts val="600"/>
              </a:spcBef>
              <a:spcAft>
                <a:spcPts val="600"/>
              </a:spcAft>
            </a:pPr>
            <a:r>
              <a:rPr lang="en-US" sz="1800" dirty="0"/>
              <a:t>When this assumption is met, it suggests that the model’s predictions are equally reliable across the range of </a:t>
            </a:r>
            <a:r>
              <a:rPr lang="en-US" sz="1800" dirty="0" smtClean="0"/>
              <a:t>data.</a:t>
            </a:r>
            <a:endParaRPr lang="en-US" sz="1800" dirty="0"/>
          </a:p>
          <a:p>
            <a:pPr>
              <a:spcBef>
                <a:spcPts val="600"/>
              </a:spcBef>
              <a:spcAft>
                <a:spcPts val="600"/>
              </a:spcAft>
            </a:pPr>
            <a:r>
              <a:rPr lang="en-US" sz="1800" dirty="0" smtClean="0"/>
              <a:t>Linear </a:t>
            </a:r>
            <a:r>
              <a:rPr lang="en-US" sz="1800" dirty="0"/>
              <a:t>regression relies on the premise that the </a:t>
            </a:r>
            <a:r>
              <a:rPr lang="en-US" sz="1800" dirty="0">
                <a:solidFill>
                  <a:srgbClr val="FF0000"/>
                </a:solidFill>
              </a:rPr>
              <a:t>errors are evenly distributed</a:t>
            </a:r>
            <a:r>
              <a:rPr lang="en-US" sz="1800" dirty="0"/>
              <a:t>. If this assumption holds true, it helps ensure that statistical tests (like t-tests and F-tests) related to the coefficients are valid, making our inferences about the relationship between variables more reliable</a:t>
            </a:r>
            <a:endParaRPr lang="en-US" sz="1800" dirty="0" smtClean="0"/>
          </a:p>
        </p:txBody>
      </p:sp>
      <p:sp>
        <p:nvSpPr>
          <p:cNvPr id="3" name="Title 2"/>
          <p:cNvSpPr>
            <a:spLocks noGrp="1"/>
          </p:cNvSpPr>
          <p:nvPr>
            <p:ph type="title"/>
          </p:nvPr>
        </p:nvSpPr>
        <p:spPr/>
        <p:txBody>
          <a:bodyPr/>
          <a:lstStyle/>
          <a:p>
            <a:r>
              <a:rPr lang="en-US" dirty="0" smtClean="0"/>
              <a:t>Homoscedasticity</a:t>
            </a:r>
            <a:endParaRPr lang="en-US" dirty="0"/>
          </a:p>
        </p:txBody>
      </p:sp>
      <p:sp>
        <p:nvSpPr>
          <p:cNvPr id="5" name="Rectangle 4"/>
          <p:cNvSpPr/>
          <p:nvPr/>
        </p:nvSpPr>
        <p:spPr>
          <a:xfrm>
            <a:off x="6593457" y="1192221"/>
            <a:ext cx="5690558" cy="2888073"/>
          </a:xfrm>
          <a:prstGeom prst="rect">
            <a:avLst/>
          </a:prstGeom>
          <a:noFill/>
          <a:ln>
            <a:noFill/>
          </a:ln>
        </p:spPr>
        <p:txBody>
          <a:bodyPr spcFirstLastPara="1" wrap="square" lIns="91425" tIns="91425" rIns="91425" bIns="91425" anchor="t" anchorCtr="0">
            <a:noAutofit/>
          </a:bodyPr>
          <a:lstStyle/>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In contrast, if the residuals exhibit non-constant variance—known as </a:t>
            </a:r>
            <a:r>
              <a:rPr lang="en-US" dirty="0" smtClean="0">
                <a:solidFill>
                  <a:srgbClr val="FF0000"/>
                </a:solidFill>
                <a:latin typeface="Montserrat"/>
                <a:ea typeface="Montserrat"/>
                <a:cs typeface="Montserrat"/>
                <a:sym typeface="Montserrat"/>
              </a:rPr>
              <a:t>heteroscedasticity—it</a:t>
            </a:r>
            <a:r>
              <a:rPr lang="en-US" dirty="0" smtClean="0">
                <a:solidFill>
                  <a:schemeClr val="dk2"/>
                </a:solidFill>
                <a:latin typeface="Montserrat"/>
                <a:ea typeface="Montserrat"/>
                <a:cs typeface="Montserrat"/>
                <a:sym typeface="Montserrat"/>
              </a:rPr>
              <a:t> can lead to inefficiencies in the model and biased estimates of the standard errors, which in turn affects hypothesis testing</a:t>
            </a:r>
            <a:endParaRPr lang="en-US" dirty="0">
              <a:solidFill>
                <a:schemeClr val="dk2"/>
              </a:solidFill>
              <a:latin typeface="Montserrat"/>
              <a:ea typeface="Montserrat"/>
              <a:cs typeface="Montserrat"/>
              <a:sym typeface="Montserrat"/>
            </a:endParaRPr>
          </a:p>
        </p:txBody>
      </p:sp>
      <p:pic>
        <p:nvPicPr>
          <p:cNvPr id="6" name="Picture 5"/>
          <p:cNvPicPr>
            <a:picLocks noChangeAspect="1"/>
          </p:cNvPicPr>
          <p:nvPr/>
        </p:nvPicPr>
        <p:blipFill rotWithShape="1">
          <a:blip r:embed="rId2"/>
          <a:srcRect r="48651"/>
          <a:stretch/>
        </p:blipFill>
        <p:spPr>
          <a:xfrm>
            <a:off x="7206556" y="3556718"/>
            <a:ext cx="2041078" cy="2244859"/>
          </a:xfrm>
          <a:prstGeom prst="rect">
            <a:avLst/>
          </a:prstGeom>
        </p:spPr>
      </p:pic>
      <p:pic>
        <p:nvPicPr>
          <p:cNvPr id="7" name="Picture 6"/>
          <p:cNvPicPr>
            <a:picLocks noChangeAspect="1"/>
          </p:cNvPicPr>
          <p:nvPr/>
        </p:nvPicPr>
        <p:blipFill rotWithShape="1">
          <a:blip r:embed="rId2"/>
          <a:srcRect l="52554"/>
          <a:stretch/>
        </p:blipFill>
        <p:spPr>
          <a:xfrm>
            <a:off x="10024873" y="3682319"/>
            <a:ext cx="2167127" cy="2119258"/>
          </a:xfrm>
          <a:prstGeom prst="rect">
            <a:avLst/>
          </a:prstGeom>
        </p:spPr>
      </p:pic>
    </p:spTree>
    <p:extLst>
      <p:ext uri="{BB962C8B-B14F-4D97-AF65-F5344CB8AC3E}">
        <p14:creationId xmlns:p14="http://schemas.microsoft.com/office/powerpoint/2010/main" val="415416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5098" y="1080921"/>
            <a:ext cx="5994161" cy="5162705"/>
          </a:xfrm>
        </p:spPr>
        <p:txBody>
          <a:bodyPr/>
          <a:lstStyle/>
          <a:p>
            <a:pPr marL="114300" indent="0">
              <a:spcBef>
                <a:spcPts val="600"/>
              </a:spcBef>
              <a:spcAft>
                <a:spcPts val="600"/>
              </a:spcAft>
              <a:buNone/>
            </a:pPr>
            <a:r>
              <a:rPr lang="en-US" sz="1800" b="1" u="sng" dirty="0" smtClean="0"/>
              <a:t>Detection</a:t>
            </a:r>
            <a:r>
              <a:rPr lang="en-US" sz="1800" dirty="0" smtClean="0"/>
              <a:t>:</a:t>
            </a:r>
          </a:p>
          <a:p>
            <a:pPr>
              <a:spcBef>
                <a:spcPts val="600"/>
              </a:spcBef>
              <a:spcAft>
                <a:spcPts val="600"/>
              </a:spcAft>
            </a:pPr>
            <a:r>
              <a:rPr lang="en-US" sz="1800" dirty="0" smtClean="0"/>
              <a:t>We </a:t>
            </a:r>
            <a:r>
              <a:rPr lang="en-US" sz="1800" dirty="0"/>
              <a:t>can visually assess homoscedasticity by plotting the residuals against the predicted values or one of the independent </a:t>
            </a:r>
            <a:r>
              <a:rPr lang="en-US" sz="1800" dirty="0" smtClean="0"/>
              <a:t>variables.</a:t>
            </a:r>
          </a:p>
          <a:p>
            <a:pPr>
              <a:spcBef>
                <a:spcPts val="600"/>
              </a:spcBef>
              <a:spcAft>
                <a:spcPts val="600"/>
              </a:spcAft>
            </a:pPr>
            <a:r>
              <a:rPr lang="en-US" sz="1800" dirty="0"/>
              <a:t>In a well-behaved </a:t>
            </a:r>
            <a:r>
              <a:rPr lang="en-US" sz="1800" dirty="0">
                <a:solidFill>
                  <a:srgbClr val="FF0000"/>
                </a:solidFill>
              </a:rPr>
              <a:t>homoscedastic</a:t>
            </a:r>
            <a:r>
              <a:rPr lang="en-US" sz="1800" dirty="0"/>
              <a:t> scenario, the residuals should display a </a:t>
            </a:r>
            <a:r>
              <a:rPr lang="en-US" sz="1800" dirty="0">
                <a:solidFill>
                  <a:srgbClr val="FF0000"/>
                </a:solidFill>
              </a:rPr>
              <a:t>random scatter around zero</a:t>
            </a:r>
            <a:r>
              <a:rPr lang="en-US" sz="1800" dirty="0"/>
              <a:t>, forming a horizontal </a:t>
            </a:r>
            <a:r>
              <a:rPr lang="en-US" sz="1800" dirty="0" smtClean="0"/>
              <a:t>band.</a:t>
            </a:r>
          </a:p>
          <a:p>
            <a:pPr>
              <a:spcBef>
                <a:spcPts val="600"/>
              </a:spcBef>
              <a:spcAft>
                <a:spcPts val="600"/>
              </a:spcAft>
            </a:pPr>
            <a:r>
              <a:rPr lang="en-US" sz="1800" dirty="0"/>
              <a:t>If we observe patterns such as a </a:t>
            </a:r>
            <a:r>
              <a:rPr lang="en-US" sz="1800" dirty="0">
                <a:solidFill>
                  <a:srgbClr val="FF0000"/>
                </a:solidFill>
              </a:rPr>
              <a:t>funnel</a:t>
            </a:r>
            <a:r>
              <a:rPr lang="en-US" sz="1800" dirty="0"/>
              <a:t> shape or systematic increase/decrease in the spread of residuals, this indicates </a:t>
            </a:r>
            <a:r>
              <a:rPr lang="en-US" sz="1800" dirty="0">
                <a:solidFill>
                  <a:srgbClr val="FF0000"/>
                </a:solidFill>
              </a:rPr>
              <a:t>heteroscedasticity</a:t>
            </a:r>
            <a:endParaRPr lang="en-US" sz="1800" dirty="0" smtClean="0">
              <a:solidFill>
                <a:srgbClr val="FF0000"/>
              </a:solidFill>
            </a:endParaRPr>
          </a:p>
        </p:txBody>
      </p:sp>
      <p:sp>
        <p:nvSpPr>
          <p:cNvPr id="3" name="Title 2"/>
          <p:cNvSpPr>
            <a:spLocks noGrp="1"/>
          </p:cNvSpPr>
          <p:nvPr>
            <p:ph type="title"/>
          </p:nvPr>
        </p:nvSpPr>
        <p:spPr/>
        <p:txBody>
          <a:bodyPr/>
          <a:lstStyle/>
          <a:p>
            <a:r>
              <a:rPr lang="en-US" dirty="0" smtClean="0"/>
              <a:t>Homoscedasticity</a:t>
            </a:r>
            <a:endParaRPr lang="en-US" dirty="0"/>
          </a:p>
        </p:txBody>
      </p:sp>
      <p:sp>
        <p:nvSpPr>
          <p:cNvPr id="5" name="Rectangle 4"/>
          <p:cNvSpPr/>
          <p:nvPr/>
        </p:nvSpPr>
        <p:spPr>
          <a:xfrm>
            <a:off x="6731479" y="873044"/>
            <a:ext cx="5690558" cy="2888073"/>
          </a:xfrm>
          <a:prstGeom prst="rect">
            <a:avLst/>
          </a:prstGeom>
          <a:noFill/>
          <a:ln>
            <a:noFill/>
          </a:ln>
        </p:spPr>
        <p:txBody>
          <a:bodyPr spcFirstLastPara="1" wrap="square" lIns="91425" tIns="91425" rIns="91425" bIns="91425" anchor="t" anchorCtr="0">
            <a:noAutofit/>
          </a:bodyPr>
          <a:lstStyle/>
          <a:p>
            <a:pPr marL="114300">
              <a:spcBef>
                <a:spcPts val="600"/>
              </a:spcBef>
              <a:spcAft>
                <a:spcPts val="600"/>
              </a:spcAft>
              <a:buClr>
                <a:schemeClr val="accent1"/>
              </a:buClr>
              <a:buSzPts val="1400"/>
            </a:pPr>
            <a:r>
              <a:rPr lang="en-US" dirty="0" smtClean="0">
                <a:solidFill>
                  <a:schemeClr val="dk2"/>
                </a:solidFill>
                <a:latin typeface="Montserrat"/>
                <a:ea typeface="Montserrat"/>
                <a:cs typeface="Montserrat"/>
                <a:sym typeface="Montserrat"/>
              </a:rPr>
              <a:t>Heteroscedasticity can lead to:</a:t>
            </a:r>
          </a:p>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Inconsistent estimates</a:t>
            </a:r>
          </a:p>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Biased standard errors</a:t>
            </a:r>
          </a:p>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Incorrect inference of p-value</a:t>
            </a:r>
          </a:p>
          <a:p>
            <a:pPr marL="114300">
              <a:spcBef>
                <a:spcPts val="600"/>
              </a:spcBef>
              <a:spcAft>
                <a:spcPts val="600"/>
              </a:spcAft>
              <a:buClr>
                <a:schemeClr val="accent1"/>
              </a:buClr>
              <a:buSzPts val="1400"/>
            </a:pPr>
            <a:endParaRPr lang="en-US" dirty="0">
              <a:solidFill>
                <a:schemeClr val="dk2"/>
              </a:solidFill>
              <a:latin typeface="Montserrat"/>
              <a:ea typeface="Montserrat"/>
              <a:cs typeface="Montserrat"/>
              <a:sym typeface="Montserrat"/>
            </a:endParaRPr>
          </a:p>
          <a:p>
            <a:pPr marL="114300">
              <a:spcBef>
                <a:spcPts val="600"/>
              </a:spcBef>
              <a:spcAft>
                <a:spcPts val="600"/>
              </a:spcAft>
              <a:buClr>
                <a:schemeClr val="accent1"/>
              </a:buClr>
              <a:buSzPts val="1400"/>
            </a:pPr>
            <a:r>
              <a:rPr lang="en-US" b="1" u="sng" dirty="0" smtClean="0">
                <a:solidFill>
                  <a:schemeClr val="dk2"/>
                </a:solidFill>
                <a:latin typeface="Montserrat"/>
                <a:ea typeface="Montserrat"/>
                <a:cs typeface="Montserrat"/>
                <a:sym typeface="Montserrat"/>
              </a:rPr>
              <a:t>Handling</a:t>
            </a:r>
            <a:r>
              <a:rPr lang="en-US" dirty="0" smtClean="0">
                <a:solidFill>
                  <a:schemeClr val="dk2"/>
                </a:solidFill>
                <a:latin typeface="Montserrat"/>
                <a:ea typeface="Montserrat"/>
                <a:cs typeface="Montserrat"/>
                <a:sym typeface="Montserrat"/>
              </a:rPr>
              <a:t>:</a:t>
            </a:r>
          </a:p>
          <a:p>
            <a:pPr marL="457200" indent="-342900">
              <a:spcBef>
                <a:spcPts val="600"/>
              </a:spcBef>
              <a:spcAft>
                <a:spcPts val="600"/>
              </a:spcAft>
              <a:buClr>
                <a:schemeClr val="accent1"/>
              </a:buClr>
              <a:buSzPts val="1400"/>
              <a:buFont typeface="+mj-lt"/>
              <a:buAutoNum type="arabicPeriod"/>
            </a:pPr>
            <a:r>
              <a:rPr lang="en-US" dirty="0" smtClean="0">
                <a:solidFill>
                  <a:schemeClr val="dk2"/>
                </a:solidFill>
                <a:latin typeface="Montserrat"/>
                <a:ea typeface="Montserrat"/>
                <a:cs typeface="Montserrat"/>
                <a:sym typeface="Montserrat"/>
              </a:rPr>
              <a:t>Transformation of variables like log, square root</a:t>
            </a:r>
          </a:p>
        </p:txBody>
      </p:sp>
      <p:pic>
        <p:nvPicPr>
          <p:cNvPr id="6" name="Picture 5"/>
          <p:cNvPicPr>
            <a:picLocks noChangeAspect="1"/>
          </p:cNvPicPr>
          <p:nvPr/>
        </p:nvPicPr>
        <p:blipFill rotWithShape="1">
          <a:blip r:embed="rId2"/>
          <a:srcRect r="48651"/>
          <a:stretch/>
        </p:blipFill>
        <p:spPr>
          <a:xfrm>
            <a:off x="641854" y="4488371"/>
            <a:ext cx="2041078" cy="2244859"/>
          </a:xfrm>
          <a:prstGeom prst="rect">
            <a:avLst/>
          </a:prstGeom>
        </p:spPr>
      </p:pic>
      <p:pic>
        <p:nvPicPr>
          <p:cNvPr id="7" name="Picture 6"/>
          <p:cNvPicPr>
            <a:picLocks noChangeAspect="1"/>
          </p:cNvPicPr>
          <p:nvPr/>
        </p:nvPicPr>
        <p:blipFill rotWithShape="1">
          <a:blip r:embed="rId2"/>
          <a:srcRect l="52554"/>
          <a:stretch/>
        </p:blipFill>
        <p:spPr>
          <a:xfrm>
            <a:off x="3391217" y="4507193"/>
            <a:ext cx="2167127" cy="2119258"/>
          </a:xfrm>
          <a:prstGeom prst="rect">
            <a:avLst/>
          </a:prstGeom>
        </p:spPr>
      </p:pic>
    </p:spTree>
    <p:extLst>
      <p:ext uri="{BB962C8B-B14F-4D97-AF65-F5344CB8AC3E}">
        <p14:creationId xmlns:p14="http://schemas.microsoft.com/office/powerpoint/2010/main" val="1151717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Explain the significance of the p-values in the regression analysis</a:t>
            </a:r>
            <a:endParaRPr lang="en-US" dirty="0"/>
          </a:p>
        </p:txBody>
      </p:sp>
      <p:pic>
        <p:nvPicPr>
          <p:cNvPr id="5" name="Picture 2" descr="Interpreting the results of Linear Regression using OLS Summary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87" y="1613522"/>
            <a:ext cx="5380772" cy="297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561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a:spcBef>
                <a:spcPts val="600"/>
              </a:spcBef>
              <a:spcAft>
                <a:spcPts val="600"/>
              </a:spcAft>
            </a:pPr>
            <a:r>
              <a:rPr lang="en-US" sz="1800" dirty="0" smtClean="0"/>
              <a:t>P-value indicates the </a:t>
            </a:r>
            <a:r>
              <a:rPr lang="en-US" sz="1800" dirty="0" smtClean="0">
                <a:solidFill>
                  <a:srgbClr val="FF0000"/>
                </a:solidFill>
              </a:rPr>
              <a:t>probability of observing </a:t>
            </a:r>
            <a:r>
              <a:rPr lang="en-US" sz="1800" dirty="0" smtClean="0"/>
              <a:t>the estimated coefficient of the predictor variable, as extreme or more extreme given the </a:t>
            </a:r>
            <a:r>
              <a:rPr lang="en-US" sz="1800" dirty="0" smtClean="0">
                <a:solidFill>
                  <a:srgbClr val="FF0000"/>
                </a:solidFill>
              </a:rPr>
              <a:t>null hypothesis is true</a:t>
            </a:r>
          </a:p>
          <a:p>
            <a:pPr>
              <a:spcBef>
                <a:spcPts val="600"/>
              </a:spcBef>
              <a:spcAft>
                <a:spcPts val="600"/>
              </a:spcAft>
            </a:pPr>
            <a:r>
              <a:rPr lang="en-US" sz="1800" dirty="0" smtClean="0"/>
              <a:t>Null hypothesis here states that the coefficient is zero and there is no relationship between the predictor variable and the target variable</a:t>
            </a:r>
          </a:p>
          <a:p>
            <a:pPr>
              <a:spcBef>
                <a:spcPts val="600"/>
              </a:spcBef>
              <a:spcAft>
                <a:spcPts val="600"/>
              </a:spcAft>
            </a:pPr>
            <a:r>
              <a:rPr lang="en-US" sz="1800" dirty="0"/>
              <a:t>p-values are used to evaluate the individual </a:t>
            </a:r>
            <a:r>
              <a:rPr lang="en-US" sz="1800" dirty="0">
                <a:solidFill>
                  <a:srgbClr val="FF0000"/>
                </a:solidFill>
              </a:rPr>
              <a:t>significance</a:t>
            </a:r>
            <a:r>
              <a:rPr lang="en-US" sz="1800" dirty="0"/>
              <a:t> of each predictor. This allows us to determine which variables are meaningful contributors to the model</a:t>
            </a:r>
            <a:endParaRPr lang="en-US" sz="1800" dirty="0" smtClean="0"/>
          </a:p>
        </p:txBody>
      </p:sp>
      <p:sp>
        <p:nvSpPr>
          <p:cNvPr id="3" name="Title 2"/>
          <p:cNvSpPr>
            <a:spLocks noGrp="1"/>
          </p:cNvSpPr>
          <p:nvPr>
            <p:ph type="title"/>
          </p:nvPr>
        </p:nvSpPr>
        <p:spPr>
          <a:xfrm>
            <a:off x="950967" y="593367"/>
            <a:ext cx="8512210" cy="763600"/>
          </a:xfrm>
        </p:spPr>
        <p:txBody>
          <a:bodyPr/>
          <a:lstStyle/>
          <a:p>
            <a:r>
              <a:rPr lang="en-US" dirty="0" smtClean="0"/>
              <a:t>Significance of p-values in Regression Analysis</a:t>
            </a:r>
            <a:endParaRPr lang="en-US" dirty="0"/>
          </a:p>
        </p:txBody>
      </p:sp>
      <p:sp>
        <p:nvSpPr>
          <p:cNvPr id="8" name="Subtitle 1"/>
          <p:cNvSpPr txBox="1">
            <a:spLocks/>
          </p:cNvSpPr>
          <p:nvPr/>
        </p:nvSpPr>
        <p:spPr>
          <a:xfrm>
            <a:off x="6062691" y="1224696"/>
            <a:ext cx="5994161" cy="51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b="1" u="sng" dirty="0" smtClean="0"/>
              <a:t>Considerations:</a:t>
            </a:r>
          </a:p>
          <a:p>
            <a:pPr>
              <a:spcBef>
                <a:spcPts val="600"/>
              </a:spcBef>
              <a:spcAft>
                <a:spcPts val="600"/>
              </a:spcAft>
            </a:pPr>
            <a:r>
              <a:rPr lang="en-US" sz="1800" dirty="0" smtClean="0"/>
              <a:t>When </a:t>
            </a:r>
            <a:r>
              <a:rPr lang="en-US" sz="1800" dirty="0"/>
              <a:t>we test </a:t>
            </a:r>
            <a:r>
              <a:rPr lang="en-US" sz="1800" dirty="0">
                <a:solidFill>
                  <a:srgbClr val="FF0000"/>
                </a:solidFill>
              </a:rPr>
              <a:t>multiple predictors </a:t>
            </a:r>
            <a:r>
              <a:rPr lang="en-US" sz="1800" dirty="0"/>
              <a:t>in a single model, we increase the risk of Type I errors (false positives). This means we might incorrectly conclude that a variable is significant when it is </a:t>
            </a:r>
            <a:r>
              <a:rPr lang="en-US" sz="1800" dirty="0" smtClean="0"/>
              <a:t>not</a:t>
            </a:r>
          </a:p>
          <a:p>
            <a:pPr>
              <a:spcBef>
                <a:spcPts val="600"/>
              </a:spcBef>
              <a:spcAft>
                <a:spcPts val="600"/>
              </a:spcAft>
            </a:pPr>
            <a:r>
              <a:rPr lang="en-US" sz="1800" dirty="0"/>
              <a:t>they don’t provide information about the magnitude or </a:t>
            </a:r>
            <a:r>
              <a:rPr lang="en-US" sz="1800" dirty="0">
                <a:solidFill>
                  <a:srgbClr val="FF0000"/>
                </a:solidFill>
              </a:rPr>
              <a:t>practical significance </a:t>
            </a:r>
            <a:r>
              <a:rPr lang="en-US" sz="1800" dirty="0"/>
              <a:t>of the effect</a:t>
            </a:r>
            <a:r>
              <a:rPr lang="en-US" sz="1800" dirty="0" smtClean="0"/>
              <a:t>.</a:t>
            </a:r>
          </a:p>
          <a:p>
            <a:pPr>
              <a:spcBef>
                <a:spcPts val="600"/>
              </a:spcBef>
              <a:spcAft>
                <a:spcPts val="600"/>
              </a:spcAft>
            </a:pPr>
            <a:r>
              <a:rPr lang="en-US" sz="1800" kern="0" dirty="0" smtClean="0"/>
              <a:t>Small p-value does not imply </a:t>
            </a:r>
            <a:r>
              <a:rPr lang="en-US" sz="1800" kern="0" dirty="0" smtClean="0">
                <a:solidFill>
                  <a:srgbClr val="FF0000"/>
                </a:solidFill>
              </a:rPr>
              <a:t>causation</a:t>
            </a:r>
          </a:p>
        </p:txBody>
      </p:sp>
    </p:spTree>
    <p:extLst>
      <p:ext uri="{BB962C8B-B14F-4D97-AF65-F5344CB8AC3E}">
        <p14:creationId xmlns:p14="http://schemas.microsoft.com/office/powerpoint/2010/main" val="831506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How do you interpret standard error in regression model?</a:t>
            </a:r>
            <a:endParaRPr lang="en-US" dirty="0"/>
          </a:p>
        </p:txBody>
      </p:sp>
      <p:pic>
        <p:nvPicPr>
          <p:cNvPr id="5" name="Picture 2" descr="Interpreting the results of Linear Regression using OLS Summary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87" y="1613522"/>
            <a:ext cx="5380772" cy="297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689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85141" y="1604312"/>
            <a:ext cx="5129600" cy="3173200"/>
          </a:xfrm>
        </p:spPr>
        <p:txBody>
          <a:bodyPr/>
          <a:lstStyle/>
          <a:p>
            <a:pPr>
              <a:spcBef>
                <a:spcPts val="600"/>
              </a:spcBef>
              <a:spcAft>
                <a:spcPts val="600"/>
              </a:spcAft>
            </a:pPr>
            <a:r>
              <a:rPr lang="en-US" sz="1800" dirty="0" smtClean="0"/>
              <a:t>Linear </a:t>
            </a:r>
            <a:r>
              <a:rPr lang="en-US" sz="1800" dirty="0"/>
              <a:t>regression is a </a:t>
            </a:r>
            <a:r>
              <a:rPr lang="en-US" sz="1800" b="1" dirty="0">
                <a:solidFill>
                  <a:srgbClr val="FF0000"/>
                </a:solidFill>
              </a:rPr>
              <a:t>statistical method</a:t>
            </a:r>
            <a:r>
              <a:rPr lang="en-US" sz="1800" dirty="0">
                <a:solidFill>
                  <a:srgbClr val="FF0000"/>
                </a:solidFill>
              </a:rPr>
              <a:t> </a:t>
            </a:r>
            <a:r>
              <a:rPr lang="en-US" sz="1800" dirty="0"/>
              <a:t>used to model the relationship between a </a:t>
            </a:r>
            <a:r>
              <a:rPr lang="en-US" sz="1800" b="1" dirty="0"/>
              <a:t>dependent variable</a:t>
            </a:r>
            <a:r>
              <a:rPr lang="en-US" sz="1800" dirty="0"/>
              <a:t> and one or more </a:t>
            </a:r>
            <a:r>
              <a:rPr lang="en-US" sz="1800" b="1" dirty="0"/>
              <a:t>independent </a:t>
            </a:r>
            <a:r>
              <a:rPr lang="en-US" sz="1800" b="1" dirty="0" smtClean="0"/>
              <a:t>variables</a:t>
            </a:r>
          </a:p>
          <a:p>
            <a:pPr>
              <a:spcBef>
                <a:spcPts val="600"/>
              </a:spcBef>
              <a:spcAft>
                <a:spcPts val="600"/>
              </a:spcAft>
            </a:pPr>
            <a:r>
              <a:rPr lang="en-US" sz="1800" dirty="0"/>
              <a:t>The goal of linear regression is to fit a </a:t>
            </a:r>
            <a:r>
              <a:rPr lang="en-US" sz="1800" dirty="0">
                <a:solidFill>
                  <a:srgbClr val="FF0000"/>
                </a:solidFill>
              </a:rPr>
              <a:t>straight line </a:t>
            </a:r>
            <a:r>
              <a:rPr lang="en-US" sz="1800" dirty="0" smtClean="0">
                <a:solidFill>
                  <a:srgbClr val="FF0000"/>
                </a:solidFill>
              </a:rPr>
              <a:t>or hyperplane </a:t>
            </a:r>
            <a:r>
              <a:rPr lang="en-US" sz="1800" dirty="0" smtClean="0"/>
              <a:t>through </a:t>
            </a:r>
            <a:r>
              <a:rPr lang="en-US" sz="1800" dirty="0"/>
              <a:t>the data points that best represents the relationship between the variables</a:t>
            </a:r>
          </a:p>
        </p:txBody>
      </p:sp>
      <p:sp>
        <p:nvSpPr>
          <p:cNvPr id="3" name="Title 2"/>
          <p:cNvSpPr>
            <a:spLocks noGrp="1"/>
          </p:cNvSpPr>
          <p:nvPr>
            <p:ph type="title"/>
          </p:nvPr>
        </p:nvSpPr>
        <p:spPr/>
        <p:txBody>
          <a:bodyPr/>
          <a:lstStyle/>
          <a:p>
            <a:r>
              <a:rPr lang="en-US" dirty="0"/>
              <a:t>What is linear regression?</a:t>
            </a:r>
            <a:br>
              <a:rPr lang="en-US" dirty="0"/>
            </a:br>
            <a:endParaRPr lang="en-US" dirty="0"/>
          </a:p>
        </p:txBody>
      </p:sp>
      <p:sp>
        <p:nvSpPr>
          <p:cNvPr id="4" name="Rectangle 3"/>
          <p:cNvSpPr/>
          <p:nvPr/>
        </p:nvSpPr>
        <p:spPr>
          <a:xfrm>
            <a:off x="6550325" y="880475"/>
            <a:ext cx="4672641" cy="1754326"/>
          </a:xfrm>
          <a:prstGeom prst="rect">
            <a:avLst/>
          </a:prstGeom>
          <a:noFill/>
          <a:ln>
            <a:noFill/>
          </a:ln>
        </p:spPr>
        <p:txBody>
          <a:bodyPr spcFirstLastPara="1" wrap="square" lIns="91425" tIns="91425" rIns="91425" bIns="91425" anchor="t" anchorCtr="0">
            <a:noAutofit/>
          </a:bodyPr>
          <a:lstStyle/>
          <a:p>
            <a:pPr marL="457200" indent="-342900">
              <a:spcBef>
                <a:spcPts val="600"/>
              </a:spcBef>
              <a:spcAft>
                <a:spcPts val="600"/>
              </a:spcAft>
              <a:buClr>
                <a:schemeClr val="accent1"/>
              </a:buClr>
              <a:buSzPts val="1400"/>
              <a:buFont typeface="Montserrat"/>
              <a:buChar char="●"/>
            </a:pPr>
            <a:r>
              <a:rPr lang="en-US" dirty="0" smtClean="0">
                <a:solidFill>
                  <a:schemeClr val="dk2"/>
                </a:solidFill>
                <a:latin typeface="Montserrat"/>
                <a:ea typeface="Montserrat"/>
                <a:cs typeface="Montserrat"/>
                <a:sym typeface="Montserrat"/>
              </a:rPr>
              <a:t>Mathematically</a:t>
            </a:r>
            <a:r>
              <a:rPr lang="en-US" dirty="0">
                <a:solidFill>
                  <a:schemeClr val="dk2"/>
                </a:solidFill>
                <a:latin typeface="Montserrat"/>
                <a:ea typeface="Montserrat"/>
                <a:cs typeface="Montserrat"/>
                <a:sym typeface="Montserrat"/>
              </a:rPr>
              <a:t>, the line can be expressed as</a:t>
            </a:r>
          </a:p>
        </p:txBody>
      </p:sp>
      <p:pic>
        <p:nvPicPr>
          <p:cNvPr id="5" name="Picture 4"/>
          <p:cNvPicPr>
            <a:picLocks noChangeAspect="1"/>
          </p:cNvPicPr>
          <p:nvPr/>
        </p:nvPicPr>
        <p:blipFill>
          <a:blip r:embed="rId2"/>
          <a:stretch>
            <a:fillRect/>
          </a:stretch>
        </p:blipFill>
        <p:spPr>
          <a:xfrm>
            <a:off x="7557722" y="1757638"/>
            <a:ext cx="2657846" cy="685896"/>
          </a:xfrm>
          <a:prstGeom prst="rect">
            <a:avLst/>
          </a:prstGeom>
        </p:spPr>
      </p:pic>
      <p:sp>
        <p:nvSpPr>
          <p:cNvPr id="8" name="TextBox 7"/>
          <p:cNvSpPr txBox="1"/>
          <p:nvPr/>
        </p:nvSpPr>
        <p:spPr>
          <a:xfrm>
            <a:off x="6676845" y="2461800"/>
            <a:ext cx="5098211" cy="40318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nSpc>
                <a:spcPct val="100000"/>
              </a:lnSpc>
              <a:spcBef>
                <a:spcPts val="600"/>
              </a:spcBef>
              <a:spcAft>
                <a:spcPts val="600"/>
              </a:spcAft>
              <a:buClr>
                <a:schemeClr val="accent1"/>
              </a:buClr>
              <a:buSzPts val="1400"/>
              <a:buFont typeface="Montserrat"/>
              <a:buChar char="●"/>
              <a:defRPr b="0" i="0" u="none" strike="noStrike" cap="none">
                <a:solidFill>
                  <a:schemeClr val="dk2"/>
                </a:solidFill>
                <a:latin typeface="Montserrat"/>
                <a:ea typeface="Montserrat"/>
                <a:cs typeface="Montserrat"/>
                <a:sym typeface="Montserrat"/>
              </a:defRPr>
            </a:lvl1pPr>
            <a:lvl2pPr marL="914400" marR="0" lvl="1"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r>
              <a:rPr lang="en-US" altLang="en-US" sz="1600" dirty="0">
                <a:solidFill>
                  <a:srgbClr val="FF0000"/>
                </a:solidFill>
              </a:rPr>
              <a:t>y</a:t>
            </a:r>
            <a:r>
              <a:rPr lang="en-US" altLang="en-US" sz="1600" dirty="0"/>
              <a:t> is the dependent variable </a:t>
            </a:r>
            <a:endParaRPr lang="en-US" altLang="en-US" sz="1600" dirty="0" smtClean="0"/>
          </a:p>
          <a:p>
            <a:r>
              <a:rPr lang="en-US" altLang="en-US" sz="1600" dirty="0" smtClean="0">
                <a:solidFill>
                  <a:srgbClr val="FF0000"/>
                </a:solidFill>
              </a:rPr>
              <a:t>x</a:t>
            </a:r>
            <a:r>
              <a:rPr lang="en-US" altLang="en-US" sz="1600" dirty="0" smtClean="0"/>
              <a:t> </a:t>
            </a:r>
            <a:r>
              <a:rPr lang="en-US" altLang="en-US" sz="1600" dirty="0"/>
              <a:t>is the independent variable </a:t>
            </a:r>
            <a:endParaRPr lang="en-US" altLang="en-US" sz="1600" dirty="0" smtClean="0"/>
          </a:p>
          <a:p>
            <a:r>
              <a:rPr lang="en-US" altLang="en-US" sz="1600" dirty="0" smtClean="0"/>
              <a:t>​</a:t>
            </a:r>
            <a:r>
              <a:rPr lang="en-US" altLang="en-US" sz="1600" dirty="0" smtClean="0">
                <a:solidFill>
                  <a:srgbClr val="FF0000"/>
                </a:solidFill>
              </a:rPr>
              <a:t>β0</a:t>
            </a:r>
            <a:r>
              <a:rPr lang="en-US" altLang="en-US" sz="1600" dirty="0" smtClean="0"/>
              <a:t> </a:t>
            </a:r>
            <a:r>
              <a:rPr lang="en-US" altLang="en-US" sz="1600" dirty="0"/>
              <a:t>is the </a:t>
            </a:r>
            <a:r>
              <a:rPr lang="en-US" altLang="en-US" sz="1600" dirty="0" smtClean="0"/>
              <a:t>intercept</a:t>
            </a:r>
            <a:endParaRPr lang="en-US" altLang="en-US" sz="1600" dirty="0"/>
          </a:p>
          <a:p>
            <a:r>
              <a:rPr lang="en-US" altLang="en-US" sz="1600" dirty="0">
                <a:solidFill>
                  <a:srgbClr val="FF0000"/>
                </a:solidFill>
              </a:rPr>
              <a:t>β1</a:t>
            </a:r>
            <a:r>
              <a:rPr lang="en-US" altLang="en-US" sz="1600" dirty="0"/>
              <a:t> is the slope of the line, which represents how much y changes for a one-unit increase in x,</a:t>
            </a:r>
          </a:p>
          <a:p>
            <a:r>
              <a:rPr lang="en-US" altLang="en-US" sz="1600" dirty="0">
                <a:solidFill>
                  <a:srgbClr val="FF0000"/>
                </a:solidFill>
              </a:rPr>
              <a:t>ϵ</a:t>
            </a:r>
            <a:r>
              <a:rPr lang="en-US" altLang="en-US" sz="1600" dirty="0"/>
              <a:t> represents the error </a:t>
            </a:r>
            <a:r>
              <a:rPr lang="en-US" altLang="en-US" sz="1600" dirty="0" smtClean="0"/>
              <a:t>term</a:t>
            </a:r>
            <a:endParaRPr lang="en-US" altLang="en-US" sz="1600" dirty="0"/>
          </a:p>
        </p:txBody>
      </p:sp>
    </p:spTree>
    <p:extLst>
      <p:ext uri="{BB962C8B-B14F-4D97-AF65-F5344CB8AC3E}">
        <p14:creationId xmlns:p14="http://schemas.microsoft.com/office/powerpoint/2010/main" val="3388925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994161" cy="5162705"/>
          </a:xfrm>
        </p:spPr>
        <p:txBody>
          <a:bodyPr/>
          <a:lstStyle/>
          <a:p>
            <a:pPr marL="114300" indent="0">
              <a:buNone/>
            </a:pPr>
            <a:r>
              <a:rPr lang="en-US" sz="1800" dirty="0"/>
              <a:t>Standard Error in a regression model measures the </a:t>
            </a:r>
            <a:r>
              <a:rPr lang="en-US" sz="1800" dirty="0">
                <a:solidFill>
                  <a:srgbClr val="FF0000"/>
                </a:solidFill>
              </a:rPr>
              <a:t>variability or dispersion </a:t>
            </a:r>
            <a:r>
              <a:rPr lang="en-US" sz="1800" dirty="0"/>
              <a:t>of observed values around the predicted </a:t>
            </a:r>
            <a:r>
              <a:rPr lang="en-US" sz="1800" dirty="0" smtClean="0"/>
              <a:t>values</a:t>
            </a:r>
          </a:p>
          <a:p>
            <a:pPr marL="114300" indent="0">
              <a:buNone/>
            </a:pPr>
            <a:endParaRPr lang="en-US" sz="1800" dirty="0"/>
          </a:p>
          <a:p>
            <a:r>
              <a:rPr lang="en-US" sz="1800" dirty="0" smtClean="0"/>
              <a:t>It </a:t>
            </a:r>
            <a:r>
              <a:rPr lang="en-US" sz="1800" dirty="0"/>
              <a:t>tells us how much the estimated coefficient for a predictor variable is expected to vary across different samples from the same population</a:t>
            </a:r>
            <a:r>
              <a:rPr lang="en-US" sz="1800" dirty="0" smtClean="0"/>
              <a:t>.</a:t>
            </a:r>
          </a:p>
          <a:p>
            <a:r>
              <a:rPr lang="en-US" sz="1800" dirty="0"/>
              <a:t>Standard error is </a:t>
            </a:r>
            <a:r>
              <a:rPr lang="en-US" sz="1800" dirty="0" smtClean="0"/>
              <a:t>a </a:t>
            </a:r>
            <a:r>
              <a:rPr lang="en-US" sz="1800" dirty="0"/>
              <a:t>measure of the </a:t>
            </a:r>
            <a:r>
              <a:rPr lang="en-US" sz="1800" dirty="0">
                <a:solidFill>
                  <a:srgbClr val="FF0000"/>
                </a:solidFill>
              </a:rPr>
              <a:t>precision of that coefficient estimate</a:t>
            </a:r>
          </a:p>
          <a:p>
            <a:r>
              <a:rPr lang="en-US" sz="1800" dirty="0" smtClean="0"/>
              <a:t>A </a:t>
            </a:r>
            <a:r>
              <a:rPr lang="en-US" sz="1800" dirty="0"/>
              <a:t>smaller standard error indicates that the coefficient is estimated with greater precision, whereas a larger standard error suggests more variability in the estimate.</a:t>
            </a:r>
          </a:p>
        </p:txBody>
      </p:sp>
      <p:sp>
        <p:nvSpPr>
          <p:cNvPr id="3" name="Title 2"/>
          <p:cNvSpPr>
            <a:spLocks noGrp="1"/>
          </p:cNvSpPr>
          <p:nvPr>
            <p:ph type="title"/>
          </p:nvPr>
        </p:nvSpPr>
        <p:spPr>
          <a:xfrm>
            <a:off x="950967" y="593367"/>
            <a:ext cx="8512210" cy="763600"/>
          </a:xfrm>
        </p:spPr>
        <p:txBody>
          <a:bodyPr/>
          <a:lstStyle/>
          <a:p>
            <a:r>
              <a:rPr lang="en-US" dirty="0" smtClean="0"/>
              <a:t>Standard Error</a:t>
            </a:r>
            <a:endParaRPr lang="en-US" dirty="0"/>
          </a:p>
        </p:txBody>
      </p:sp>
      <p:sp>
        <p:nvSpPr>
          <p:cNvPr id="8" name="Subtitle 1"/>
          <p:cNvSpPr txBox="1">
            <a:spLocks/>
          </p:cNvSpPr>
          <p:nvPr/>
        </p:nvSpPr>
        <p:spPr>
          <a:xfrm>
            <a:off x="6062691" y="1224696"/>
            <a:ext cx="5994161" cy="51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dirty="0"/>
              <a:t>Typically, a 95% confidence interval can be calculated by taking the coefficient estimate and adding and subtracting two times the standard error. This interval provides a range of values within which we can expect the true coefficient to lie with a certain level of confidence.</a:t>
            </a:r>
            <a:endParaRPr lang="en-US" sz="1800" dirty="0" smtClean="0"/>
          </a:p>
          <a:p>
            <a:pPr>
              <a:spcBef>
                <a:spcPts val="600"/>
              </a:spcBef>
              <a:spcAft>
                <a:spcPts val="600"/>
              </a:spcAft>
            </a:pPr>
            <a:r>
              <a:rPr lang="en-US" sz="1800" dirty="0"/>
              <a:t>they don’t provide information about the magnitude or </a:t>
            </a:r>
            <a:r>
              <a:rPr lang="en-US" sz="1800" dirty="0">
                <a:solidFill>
                  <a:srgbClr val="FF0000"/>
                </a:solidFill>
              </a:rPr>
              <a:t>practical significance </a:t>
            </a:r>
            <a:r>
              <a:rPr lang="en-US" sz="1800" dirty="0"/>
              <a:t>of the effect</a:t>
            </a:r>
            <a:r>
              <a:rPr lang="en-US" sz="1800" dirty="0" smtClean="0"/>
              <a:t>.</a:t>
            </a:r>
          </a:p>
          <a:p>
            <a:pPr>
              <a:spcBef>
                <a:spcPts val="600"/>
              </a:spcBef>
              <a:spcAft>
                <a:spcPts val="600"/>
              </a:spcAft>
            </a:pPr>
            <a:r>
              <a:rPr lang="en-US" sz="1800" kern="0" dirty="0" smtClean="0"/>
              <a:t>Small p-value does not imply </a:t>
            </a:r>
            <a:r>
              <a:rPr lang="en-US" sz="1800" kern="0" dirty="0" smtClean="0">
                <a:solidFill>
                  <a:srgbClr val="FF0000"/>
                </a:solidFill>
              </a:rPr>
              <a:t>causation</a:t>
            </a:r>
          </a:p>
        </p:txBody>
      </p:sp>
    </p:spTree>
    <p:extLst>
      <p:ext uri="{BB962C8B-B14F-4D97-AF65-F5344CB8AC3E}">
        <p14:creationId xmlns:p14="http://schemas.microsoft.com/office/powerpoint/2010/main" val="644530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What is the F-test in the context of Linear Regression?</a:t>
            </a:r>
            <a:endParaRPr lang="en-US" dirty="0"/>
          </a:p>
        </p:txBody>
      </p:sp>
      <p:pic>
        <p:nvPicPr>
          <p:cNvPr id="5" name="Picture 2" descr="Interpreting the results of Linear Regression using OLS Summary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87" y="1613522"/>
            <a:ext cx="5380772" cy="297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665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6" y="920239"/>
            <a:ext cx="5888966" cy="5576095"/>
          </a:xfrm>
        </p:spPr>
        <p:txBody>
          <a:bodyPr/>
          <a:lstStyle/>
          <a:p>
            <a:pPr marL="114300" indent="0">
              <a:buNone/>
            </a:pPr>
            <a:r>
              <a:rPr lang="en-US" sz="1800" dirty="0" smtClean="0"/>
              <a:t>The </a:t>
            </a:r>
            <a:r>
              <a:rPr lang="en-US" sz="1800" dirty="0"/>
              <a:t>F-test is used to assess whether our model, as a whole, is </a:t>
            </a:r>
            <a:r>
              <a:rPr lang="en-US" sz="1800" dirty="0">
                <a:solidFill>
                  <a:srgbClr val="FF0000"/>
                </a:solidFill>
              </a:rPr>
              <a:t>statistically significant</a:t>
            </a:r>
            <a:r>
              <a:rPr lang="en-US" sz="1800" dirty="0"/>
              <a:t>. </a:t>
            </a:r>
            <a:endParaRPr lang="en-US" sz="1800" dirty="0" smtClean="0"/>
          </a:p>
          <a:p>
            <a:pPr marL="114300" indent="0">
              <a:buNone/>
            </a:pPr>
            <a:endParaRPr lang="en-US" sz="1800" dirty="0"/>
          </a:p>
          <a:p>
            <a:r>
              <a:rPr lang="en-US" sz="1800" dirty="0" smtClean="0"/>
              <a:t>Specifically</a:t>
            </a:r>
            <a:r>
              <a:rPr lang="en-US" sz="1800" dirty="0"/>
              <a:t>, it tests the null hypothesis that all the regression coefficients, except for the intercept, are equal to zero. </a:t>
            </a:r>
            <a:endParaRPr lang="en-US" sz="1800" dirty="0" smtClean="0"/>
          </a:p>
          <a:p>
            <a:r>
              <a:rPr lang="en-US" sz="1800" dirty="0" smtClean="0"/>
              <a:t>In </a:t>
            </a:r>
            <a:r>
              <a:rPr lang="en-US" sz="1800" dirty="0"/>
              <a:t>other words, it examines whether the independent variables in the model collectively have a meaningful relationship with the dependent variable</a:t>
            </a:r>
            <a:r>
              <a:rPr lang="en-US" sz="1800" dirty="0" smtClean="0"/>
              <a:t>.</a:t>
            </a:r>
          </a:p>
          <a:p>
            <a:pPr marL="114300" indent="0">
              <a:buNone/>
            </a:pPr>
            <a:r>
              <a:rPr lang="en-US" sz="1800" b="1" dirty="0" smtClean="0"/>
              <a:t>How?</a:t>
            </a:r>
          </a:p>
          <a:p>
            <a:r>
              <a:rPr lang="en-US" sz="1800" b="1" dirty="0" smtClean="0"/>
              <a:t>Explained </a:t>
            </a:r>
            <a:r>
              <a:rPr lang="en-US" sz="1800" b="1" dirty="0"/>
              <a:t>Variance</a:t>
            </a:r>
            <a:r>
              <a:rPr lang="en-US" sz="1800" dirty="0"/>
              <a:t>: This is the variability in the dependent variable that can be explained by the independent variables in the </a:t>
            </a:r>
            <a:r>
              <a:rPr lang="en-US" sz="1800" dirty="0" smtClean="0"/>
              <a:t>model</a:t>
            </a:r>
          </a:p>
          <a:p>
            <a:r>
              <a:rPr lang="en-US" sz="1800" b="1" dirty="0"/>
              <a:t>Unexplained Variance</a:t>
            </a:r>
            <a:r>
              <a:rPr lang="en-US" sz="1800" dirty="0"/>
              <a:t>: This is the variability that remains in the dependent variable even after accounting for the independent variables, represented by the residuals</a:t>
            </a:r>
          </a:p>
        </p:txBody>
      </p:sp>
      <p:sp>
        <p:nvSpPr>
          <p:cNvPr id="3" name="Title 2"/>
          <p:cNvSpPr>
            <a:spLocks noGrp="1"/>
          </p:cNvSpPr>
          <p:nvPr>
            <p:ph type="title"/>
          </p:nvPr>
        </p:nvSpPr>
        <p:spPr>
          <a:xfrm>
            <a:off x="547561" y="328825"/>
            <a:ext cx="8512210" cy="763600"/>
          </a:xfrm>
        </p:spPr>
        <p:txBody>
          <a:bodyPr/>
          <a:lstStyle/>
          <a:p>
            <a:r>
              <a:rPr lang="en-US" dirty="0" smtClean="0"/>
              <a:t>F-test</a:t>
            </a:r>
            <a:endParaRPr lang="en-US" dirty="0"/>
          </a:p>
        </p:txBody>
      </p:sp>
      <p:sp>
        <p:nvSpPr>
          <p:cNvPr id="8" name="Subtitle 1"/>
          <p:cNvSpPr txBox="1">
            <a:spLocks/>
          </p:cNvSpPr>
          <p:nvPr/>
        </p:nvSpPr>
        <p:spPr>
          <a:xfrm>
            <a:off x="6062690" y="474069"/>
            <a:ext cx="5994161" cy="51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dirty="0" smtClean="0"/>
              <a:t>Interpretation</a:t>
            </a:r>
          </a:p>
          <a:p>
            <a:pPr>
              <a:spcBef>
                <a:spcPts val="600"/>
              </a:spcBef>
              <a:spcAft>
                <a:spcPts val="600"/>
              </a:spcAft>
            </a:pPr>
            <a:r>
              <a:rPr lang="en-US" sz="1800" dirty="0" smtClean="0"/>
              <a:t>A </a:t>
            </a:r>
            <a:r>
              <a:rPr lang="en-US" sz="1800" dirty="0"/>
              <a:t>larger F-statistic indicates that a greater proportion of the variance in the dependent variable is explained by the model relative to the variance </a:t>
            </a:r>
            <a:r>
              <a:rPr lang="en-US" sz="1800" dirty="0" smtClean="0"/>
              <a:t>unexplained</a:t>
            </a:r>
          </a:p>
          <a:p>
            <a:pPr>
              <a:spcBef>
                <a:spcPts val="600"/>
              </a:spcBef>
              <a:spcAft>
                <a:spcPts val="600"/>
              </a:spcAft>
            </a:pPr>
            <a:r>
              <a:rPr lang="en-US" sz="1800" dirty="0"/>
              <a:t>A </a:t>
            </a:r>
            <a:r>
              <a:rPr lang="en-US" sz="1800" dirty="0">
                <a:solidFill>
                  <a:srgbClr val="FF0000"/>
                </a:solidFill>
              </a:rPr>
              <a:t>large F-statistic and a small p-value </a:t>
            </a:r>
            <a:r>
              <a:rPr lang="en-US" sz="1800" dirty="0"/>
              <a:t>(</a:t>
            </a:r>
            <a:r>
              <a:rPr lang="en-US" sz="1800" dirty="0" err="1"/>
              <a:t>Prob</a:t>
            </a:r>
            <a:r>
              <a:rPr lang="en-US" sz="1800" dirty="0"/>
              <a:t> (F-statistic)) indicate that the model is statistically significant, meaning that at least one of the independent variables is significantly related to the dependent </a:t>
            </a:r>
            <a:r>
              <a:rPr lang="en-US" sz="1800" dirty="0" smtClean="0"/>
              <a:t>variable</a:t>
            </a:r>
          </a:p>
          <a:p>
            <a:pPr>
              <a:spcBef>
                <a:spcPts val="600"/>
              </a:spcBef>
              <a:spcAft>
                <a:spcPts val="600"/>
              </a:spcAft>
            </a:pPr>
            <a:r>
              <a:rPr lang="en-US" sz="1800" b="1" dirty="0" smtClean="0"/>
              <a:t>F-statistic</a:t>
            </a:r>
            <a:r>
              <a:rPr lang="en-US" sz="1800" dirty="0" smtClean="0"/>
              <a:t> </a:t>
            </a:r>
            <a:r>
              <a:rPr lang="en-US" sz="1800" dirty="0"/>
              <a:t>tests the significance of that </a:t>
            </a:r>
            <a:r>
              <a:rPr lang="en-US" sz="1800" dirty="0">
                <a:solidFill>
                  <a:srgbClr val="FF0000"/>
                </a:solidFill>
              </a:rPr>
              <a:t>explanatory power </a:t>
            </a:r>
            <a:r>
              <a:rPr lang="en-US" sz="1800" dirty="0"/>
              <a:t>by evaluating if the observed </a:t>
            </a:r>
            <a:r>
              <a:rPr lang="en-US" sz="1800" dirty="0">
                <a:solidFill>
                  <a:srgbClr val="FF0000"/>
                </a:solidFill>
              </a:rPr>
              <a:t>R-squared is due to chance</a:t>
            </a:r>
            <a:endParaRPr lang="en-US" sz="1800" kern="0" dirty="0" smtClean="0">
              <a:solidFill>
                <a:srgbClr val="FF0000"/>
              </a:solidFill>
            </a:endParaRPr>
          </a:p>
        </p:txBody>
      </p:sp>
      <p:pic>
        <p:nvPicPr>
          <p:cNvPr id="4" name="Picture 3"/>
          <p:cNvPicPr>
            <a:picLocks noChangeAspect="1"/>
          </p:cNvPicPr>
          <p:nvPr/>
        </p:nvPicPr>
        <p:blipFill>
          <a:blip r:embed="rId2"/>
          <a:stretch>
            <a:fillRect/>
          </a:stretch>
        </p:blipFill>
        <p:spPr>
          <a:xfrm>
            <a:off x="7040406" y="4742231"/>
            <a:ext cx="2829198" cy="1754103"/>
          </a:xfrm>
          <a:prstGeom prst="rect">
            <a:avLst/>
          </a:prstGeom>
        </p:spPr>
      </p:pic>
    </p:spTree>
    <p:extLst>
      <p:ext uri="{BB962C8B-B14F-4D97-AF65-F5344CB8AC3E}">
        <p14:creationId xmlns:p14="http://schemas.microsoft.com/office/powerpoint/2010/main" val="3706413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a:t>How can you check for the normality of residuals?</a:t>
            </a:r>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35659857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5312675" cy="5162705"/>
          </a:xfrm>
        </p:spPr>
        <p:txBody>
          <a:bodyPr/>
          <a:lstStyle/>
          <a:p>
            <a:pPr marL="114300" indent="0">
              <a:buNone/>
            </a:pPr>
            <a:r>
              <a:rPr lang="en-US" sz="1800" dirty="0"/>
              <a:t>Normality is the assumption that the underlying residuals are normally distributed</a:t>
            </a:r>
          </a:p>
          <a:p>
            <a:pPr marL="114300" indent="0">
              <a:buNone/>
            </a:pPr>
            <a:endParaRPr lang="en-US" sz="1800" dirty="0"/>
          </a:p>
          <a:p>
            <a:pPr marL="114300" indent="0">
              <a:buNone/>
            </a:pPr>
            <a:r>
              <a:rPr lang="en-US" sz="1800" dirty="0"/>
              <a:t>Methods:</a:t>
            </a:r>
          </a:p>
          <a:p>
            <a:pPr marL="571500" indent="-457200">
              <a:buFont typeface="+mj-lt"/>
              <a:buAutoNum type="arabicPeriod"/>
            </a:pPr>
            <a:r>
              <a:rPr lang="en-US" sz="1800" dirty="0" smtClean="0"/>
              <a:t>Histogram (bell shaped curve)</a:t>
            </a:r>
            <a:endParaRPr lang="en-US" sz="1800" dirty="0"/>
          </a:p>
          <a:p>
            <a:pPr marL="571500" indent="-457200">
              <a:buFont typeface="+mj-lt"/>
              <a:buAutoNum type="arabicPeriod"/>
            </a:pPr>
            <a:r>
              <a:rPr lang="en-US" sz="1800" dirty="0" smtClean="0"/>
              <a:t>QQ-plot (points closely follow 45 degree line)</a:t>
            </a:r>
            <a:endParaRPr lang="en-US" sz="1800" dirty="0"/>
          </a:p>
          <a:p>
            <a:pPr marL="571500" indent="-457200">
              <a:buFont typeface="+mj-lt"/>
              <a:buAutoNum type="arabicPeriod"/>
            </a:pPr>
            <a:r>
              <a:rPr lang="en-US" sz="1800" dirty="0"/>
              <a:t>Shapiro Wilk test : the null hypothesis that the data is drawn from a normal distribution</a:t>
            </a:r>
          </a:p>
          <a:p>
            <a:pPr marL="571500" indent="-457200">
              <a:buFont typeface="+mj-lt"/>
              <a:buAutoNum type="arabicPeriod"/>
            </a:pPr>
            <a:r>
              <a:rPr lang="en-US" sz="1800" dirty="0"/>
              <a:t>KS-test: a small p-value would indicate that the residuals deviate significantly from </a:t>
            </a:r>
            <a:r>
              <a:rPr lang="en-US" sz="1800" dirty="0" smtClean="0"/>
              <a:t>normality</a:t>
            </a:r>
          </a:p>
          <a:p>
            <a:pPr marL="114300" indent="0">
              <a:buNone/>
            </a:pPr>
            <a:endParaRPr lang="en-US" sz="1800" dirty="0"/>
          </a:p>
          <a:p>
            <a:pPr marL="114300" indent="0">
              <a:buNone/>
            </a:pPr>
            <a:r>
              <a:rPr lang="en-US" sz="1800" dirty="0" smtClean="0"/>
              <a:t>Both Shapiro Wilk test and KS test are sensitive to large sample sizes</a:t>
            </a:r>
            <a:endParaRPr lang="en-US" sz="1800" dirty="0"/>
          </a:p>
        </p:txBody>
      </p:sp>
      <p:sp>
        <p:nvSpPr>
          <p:cNvPr id="3" name="Title 2"/>
          <p:cNvSpPr>
            <a:spLocks noGrp="1"/>
          </p:cNvSpPr>
          <p:nvPr>
            <p:ph type="title"/>
          </p:nvPr>
        </p:nvSpPr>
        <p:spPr>
          <a:xfrm>
            <a:off x="950967" y="593367"/>
            <a:ext cx="8512210" cy="763600"/>
          </a:xfrm>
        </p:spPr>
        <p:txBody>
          <a:bodyPr/>
          <a:lstStyle/>
          <a:p>
            <a:r>
              <a:rPr lang="en-US" dirty="0" smtClean="0"/>
              <a:t>Normality of residuals</a:t>
            </a:r>
            <a:endParaRPr lang="en-US" dirty="0"/>
          </a:p>
        </p:txBody>
      </p:sp>
      <p:pic>
        <p:nvPicPr>
          <p:cNvPr id="4" name="Picture 3"/>
          <p:cNvPicPr>
            <a:picLocks noChangeAspect="1"/>
          </p:cNvPicPr>
          <p:nvPr/>
        </p:nvPicPr>
        <p:blipFill>
          <a:blip r:embed="rId2"/>
          <a:stretch>
            <a:fillRect/>
          </a:stretch>
        </p:blipFill>
        <p:spPr>
          <a:xfrm>
            <a:off x="5486400" y="1356967"/>
            <a:ext cx="6632239" cy="3858901"/>
          </a:xfrm>
          <a:prstGeom prst="rect">
            <a:avLst/>
          </a:prstGeom>
        </p:spPr>
      </p:pic>
    </p:spTree>
    <p:extLst>
      <p:ext uri="{BB962C8B-B14F-4D97-AF65-F5344CB8AC3E}">
        <p14:creationId xmlns:p14="http://schemas.microsoft.com/office/powerpoint/2010/main" val="1633076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Can Linear regression be used for classification problems?</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892229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6501395" cy="5162705"/>
          </a:xfrm>
        </p:spPr>
        <p:txBody>
          <a:bodyPr/>
          <a:lstStyle/>
          <a:p>
            <a:pPr marL="114300" indent="0">
              <a:buNone/>
            </a:pPr>
            <a:r>
              <a:rPr lang="en-US" sz="1800" dirty="0">
                <a:solidFill>
                  <a:srgbClr val="FF0000"/>
                </a:solidFill>
              </a:rPr>
              <a:t>Yes</a:t>
            </a:r>
            <a:r>
              <a:rPr lang="en-US" sz="1800" dirty="0"/>
              <a:t>, linear regression can technically be used for classification problems, although it's not generally recommended for most classification </a:t>
            </a:r>
            <a:r>
              <a:rPr lang="en-US" sz="1800" dirty="0" smtClean="0"/>
              <a:t>tasks.</a:t>
            </a:r>
          </a:p>
          <a:p>
            <a:pPr marL="114300" indent="0">
              <a:buNone/>
            </a:pPr>
            <a:endParaRPr lang="en-US" sz="1800" dirty="0"/>
          </a:p>
          <a:p>
            <a:r>
              <a:rPr lang="en-US" sz="1800" dirty="0"/>
              <a:t>In linear regression, we’re typically predicting a continuous outcome, but for a binary classification </a:t>
            </a:r>
            <a:r>
              <a:rPr lang="en-US" sz="1800" dirty="0" smtClean="0"/>
              <a:t>problem, </a:t>
            </a:r>
            <a:r>
              <a:rPr lang="en-US" sz="1800" dirty="0"/>
              <a:t>we might map class labels to binary values—0 for one class and 1 for the </a:t>
            </a:r>
            <a:r>
              <a:rPr lang="en-US" sz="1800" dirty="0" smtClean="0"/>
              <a:t>other.</a:t>
            </a:r>
          </a:p>
          <a:p>
            <a:r>
              <a:rPr lang="en-US" sz="1800" dirty="0" smtClean="0"/>
              <a:t>By </a:t>
            </a:r>
            <a:r>
              <a:rPr lang="en-US" sz="1800" dirty="0"/>
              <a:t>fitting a linear regression model, we’ll get a continuous output. We can interpret this output as </a:t>
            </a:r>
            <a:r>
              <a:rPr lang="en-US" sz="1800" dirty="0">
                <a:solidFill>
                  <a:srgbClr val="FF0000"/>
                </a:solidFill>
              </a:rPr>
              <a:t>a probability by setting a threshold</a:t>
            </a:r>
            <a:r>
              <a:rPr lang="en-US" sz="1800" dirty="0"/>
              <a:t>, often 0.5, to determine the predicted class. For instance, if the predicted value is above 0.5, we might classify it as class 1; if it’s below 0.5, we classify it as class 0</a:t>
            </a:r>
          </a:p>
        </p:txBody>
      </p:sp>
      <p:sp>
        <p:nvSpPr>
          <p:cNvPr id="3" name="Title 2"/>
          <p:cNvSpPr>
            <a:spLocks noGrp="1"/>
          </p:cNvSpPr>
          <p:nvPr>
            <p:ph type="title"/>
          </p:nvPr>
        </p:nvSpPr>
        <p:spPr>
          <a:xfrm>
            <a:off x="950967" y="593367"/>
            <a:ext cx="8512210" cy="763600"/>
          </a:xfrm>
        </p:spPr>
        <p:txBody>
          <a:bodyPr/>
          <a:lstStyle/>
          <a:p>
            <a:r>
              <a:rPr lang="en-US" dirty="0" smtClean="0"/>
              <a:t>Classification with Linear Regression</a:t>
            </a:r>
            <a:endParaRPr lang="en-US" dirty="0"/>
          </a:p>
        </p:txBody>
      </p:sp>
      <p:sp>
        <p:nvSpPr>
          <p:cNvPr id="6" name="Subtitle 1"/>
          <p:cNvSpPr txBox="1">
            <a:spLocks/>
          </p:cNvSpPr>
          <p:nvPr/>
        </p:nvSpPr>
        <p:spPr>
          <a:xfrm>
            <a:off x="6483085" y="1356967"/>
            <a:ext cx="5495555" cy="51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buNone/>
            </a:pPr>
            <a:r>
              <a:rPr lang="en-US" sz="1800" b="1" dirty="0" smtClean="0"/>
              <a:t>Limitations</a:t>
            </a:r>
          </a:p>
          <a:p>
            <a:r>
              <a:rPr lang="en-US" sz="1800" b="1" dirty="0" smtClean="0"/>
              <a:t>Range </a:t>
            </a:r>
            <a:r>
              <a:rPr lang="en-US" sz="1800" b="1" dirty="0"/>
              <a:t>of Predicted Values</a:t>
            </a:r>
            <a:r>
              <a:rPr lang="en-US" sz="1800" dirty="0"/>
              <a:t>: Linear regression doesn’t constrain predictions to the [0,1] range, so it can output values far outside this interval. For instance, we might see values like -0.5 or </a:t>
            </a:r>
            <a:r>
              <a:rPr lang="en-US" sz="1800" dirty="0" smtClean="0"/>
              <a:t>1.3.</a:t>
            </a:r>
            <a:br>
              <a:rPr lang="en-US" sz="1800" dirty="0" smtClean="0"/>
            </a:br>
            <a:endParaRPr lang="en-US" sz="1800" dirty="0" smtClean="0"/>
          </a:p>
          <a:p>
            <a:r>
              <a:rPr lang="en-US" sz="1800" b="1" dirty="0" smtClean="0"/>
              <a:t>Lack </a:t>
            </a:r>
            <a:r>
              <a:rPr lang="en-US" sz="1800" b="1" dirty="0"/>
              <a:t>of Optimal Decision Boundaries</a:t>
            </a:r>
            <a:r>
              <a:rPr lang="en-US" sz="1800" dirty="0"/>
              <a:t>: In classification, we often want a clear separation between classes. Linear regression minimizes the mean squared error, focusing on the best fit for continuous outcomes, not discrete </a:t>
            </a:r>
            <a:r>
              <a:rPr lang="en-US" sz="1800" dirty="0" smtClean="0"/>
              <a:t>ones</a:t>
            </a:r>
          </a:p>
          <a:p>
            <a:pPr marL="114300" indent="0">
              <a:buNone/>
            </a:pPr>
            <a:endParaRPr lang="en-US" sz="1800" kern="0" dirty="0"/>
          </a:p>
          <a:p>
            <a:pPr marL="114300" indent="0">
              <a:buNone/>
            </a:pPr>
            <a:endParaRPr lang="en-US" sz="1800" kern="0" dirty="0"/>
          </a:p>
        </p:txBody>
      </p:sp>
    </p:spTree>
    <p:extLst>
      <p:ext uri="{BB962C8B-B14F-4D97-AF65-F5344CB8AC3E}">
        <p14:creationId xmlns:p14="http://schemas.microsoft.com/office/powerpoint/2010/main" val="26703578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How do you select variables for Linear regression model</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3714362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6501395" cy="5162705"/>
          </a:xfrm>
        </p:spPr>
        <p:txBody>
          <a:bodyPr/>
          <a:lstStyle/>
          <a:p>
            <a:pPr>
              <a:spcBef>
                <a:spcPts val="600"/>
              </a:spcBef>
              <a:spcAft>
                <a:spcPts val="600"/>
              </a:spcAft>
              <a:buFont typeface="+mj-lt"/>
              <a:buAutoNum type="arabicPeriod"/>
            </a:pPr>
            <a:r>
              <a:rPr lang="en-US" sz="1800" dirty="0" smtClean="0"/>
              <a:t>Business knowledge and Domain understanding</a:t>
            </a:r>
          </a:p>
          <a:p>
            <a:pPr>
              <a:spcBef>
                <a:spcPts val="600"/>
              </a:spcBef>
              <a:spcAft>
                <a:spcPts val="600"/>
              </a:spcAft>
              <a:buFont typeface="+mj-lt"/>
              <a:buAutoNum type="arabicPeriod"/>
            </a:pPr>
            <a:r>
              <a:rPr lang="en-US" sz="1800" dirty="0" smtClean="0"/>
              <a:t>Exploratory Data Analysis</a:t>
            </a:r>
          </a:p>
          <a:p>
            <a:pPr>
              <a:spcBef>
                <a:spcPts val="600"/>
              </a:spcBef>
              <a:spcAft>
                <a:spcPts val="600"/>
              </a:spcAft>
              <a:buFont typeface="+mj-lt"/>
              <a:buAutoNum type="arabicPeriod"/>
            </a:pPr>
            <a:r>
              <a:rPr lang="en-US" sz="1800" dirty="0" smtClean="0"/>
              <a:t>Correlation matrix</a:t>
            </a:r>
          </a:p>
          <a:p>
            <a:pPr>
              <a:spcBef>
                <a:spcPts val="600"/>
              </a:spcBef>
              <a:spcAft>
                <a:spcPts val="600"/>
              </a:spcAft>
              <a:buFont typeface="+mj-lt"/>
              <a:buAutoNum type="arabicPeriod"/>
            </a:pPr>
            <a:r>
              <a:rPr lang="en-US" sz="1800" dirty="0" smtClean="0"/>
              <a:t>Variance Inflation Factor (VIF)</a:t>
            </a:r>
          </a:p>
          <a:p>
            <a:pPr>
              <a:spcBef>
                <a:spcPts val="600"/>
              </a:spcBef>
              <a:spcAft>
                <a:spcPts val="600"/>
              </a:spcAft>
              <a:buFont typeface="+mj-lt"/>
              <a:buAutoNum type="arabicPeriod"/>
            </a:pPr>
            <a:r>
              <a:rPr lang="en-US" sz="1800" dirty="0" smtClean="0"/>
              <a:t>P-values</a:t>
            </a:r>
          </a:p>
          <a:p>
            <a:pPr>
              <a:spcBef>
                <a:spcPts val="600"/>
              </a:spcBef>
              <a:spcAft>
                <a:spcPts val="600"/>
              </a:spcAft>
              <a:buFont typeface="+mj-lt"/>
              <a:buAutoNum type="arabicPeriod"/>
            </a:pPr>
            <a:r>
              <a:rPr lang="en-US" sz="1800" dirty="0" smtClean="0"/>
              <a:t>Backward elimination, forward selection, stepwise selection</a:t>
            </a:r>
            <a:endParaRPr lang="en-US" sz="1800" dirty="0"/>
          </a:p>
          <a:p>
            <a:pPr>
              <a:spcBef>
                <a:spcPts val="600"/>
              </a:spcBef>
              <a:spcAft>
                <a:spcPts val="600"/>
              </a:spcAft>
              <a:buFont typeface="+mj-lt"/>
              <a:buAutoNum type="arabicPeriod"/>
            </a:pPr>
            <a:r>
              <a:rPr lang="en-US" sz="1800" dirty="0" smtClean="0"/>
              <a:t>Regularization techniques</a:t>
            </a:r>
          </a:p>
        </p:txBody>
      </p:sp>
      <p:sp>
        <p:nvSpPr>
          <p:cNvPr id="3" name="Title 2"/>
          <p:cNvSpPr>
            <a:spLocks noGrp="1"/>
          </p:cNvSpPr>
          <p:nvPr>
            <p:ph type="title"/>
          </p:nvPr>
        </p:nvSpPr>
        <p:spPr>
          <a:xfrm>
            <a:off x="950967" y="593367"/>
            <a:ext cx="8512210" cy="763600"/>
          </a:xfrm>
        </p:spPr>
        <p:txBody>
          <a:bodyPr/>
          <a:lstStyle/>
          <a:p>
            <a:r>
              <a:rPr lang="en-US" dirty="0" smtClean="0"/>
              <a:t>Variable Selection with Linear Regression</a:t>
            </a:r>
            <a:endParaRPr lang="en-US" dirty="0"/>
          </a:p>
        </p:txBody>
      </p:sp>
    </p:spTree>
    <p:extLst>
      <p:ext uri="{BB962C8B-B14F-4D97-AF65-F5344CB8AC3E}">
        <p14:creationId xmlns:p14="http://schemas.microsoft.com/office/powerpoint/2010/main" val="2255730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a:t>For a linear regression model, How do you handle non-linear relationships in your data?</a:t>
            </a:r>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1131573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8055" y="1526674"/>
            <a:ext cx="5749665" cy="3173200"/>
          </a:xfrm>
        </p:spPr>
        <p:txBody>
          <a:bodyPr/>
          <a:lstStyle/>
          <a:p>
            <a:pPr>
              <a:spcBef>
                <a:spcPts val="600"/>
              </a:spcBef>
              <a:spcAft>
                <a:spcPts val="600"/>
              </a:spcAft>
            </a:pPr>
            <a:r>
              <a:rPr lang="en-US" dirty="0"/>
              <a:t>During training, linear regression finds the values of </a:t>
            </a:r>
            <a:r>
              <a:rPr lang="en-US" dirty="0" smtClean="0"/>
              <a:t>β </a:t>
            </a:r>
            <a:r>
              <a:rPr lang="en-US" dirty="0"/>
              <a:t>(coefficients) that </a:t>
            </a:r>
            <a:r>
              <a:rPr lang="en-US" dirty="0">
                <a:solidFill>
                  <a:srgbClr val="FF0000"/>
                </a:solidFill>
              </a:rPr>
              <a:t>minimize</a:t>
            </a:r>
            <a:r>
              <a:rPr lang="en-US" dirty="0"/>
              <a:t> the error between predicted and actual values. </a:t>
            </a:r>
            <a:endParaRPr lang="en-US" dirty="0" smtClean="0"/>
          </a:p>
          <a:p>
            <a:pPr>
              <a:spcBef>
                <a:spcPts val="600"/>
              </a:spcBef>
              <a:spcAft>
                <a:spcPts val="600"/>
              </a:spcAft>
            </a:pPr>
            <a:r>
              <a:rPr lang="en-US" dirty="0" smtClean="0"/>
              <a:t>This </a:t>
            </a:r>
            <a:r>
              <a:rPr lang="en-US" dirty="0"/>
              <a:t>is typically achieved by </a:t>
            </a:r>
            <a:r>
              <a:rPr lang="en-US" dirty="0">
                <a:solidFill>
                  <a:srgbClr val="FF0000"/>
                </a:solidFill>
              </a:rPr>
              <a:t>minimizing the sum of squared errors</a:t>
            </a:r>
            <a:r>
              <a:rPr lang="en-US" dirty="0"/>
              <a:t>, which gives us the best-fitting line or hyperplane through the data points in the feature space. </a:t>
            </a:r>
            <a:endParaRPr lang="en-US" dirty="0" smtClean="0"/>
          </a:p>
          <a:p>
            <a:pPr>
              <a:spcBef>
                <a:spcPts val="600"/>
              </a:spcBef>
              <a:spcAft>
                <a:spcPts val="600"/>
              </a:spcAft>
            </a:pPr>
            <a:r>
              <a:rPr lang="en-US" dirty="0" smtClean="0"/>
              <a:t>Once </a:t>
            </a:r>
            <a:r>
              <a:rPr lang="en-US" dirty="0"/>
              <a:t>trained, the model can then be used to make predictions on new, unseen data</a:t>
            </a:r>
          </a:p>
        </p:txBody>
      </p:sp>
      <p:sp>
        <p:nvSpPr>
          <p:cNvPr id="3" name="Title 2"/>
          <p:cNvSpPr>
            <a:spLocks noGrp="1"/>
          </p:cNvSpPr>
          <p:nvPr>
            <p:ph type="title"/>
          </p:nvPr>
        </p:nvSpPr>
        <p:spPr>
          <a:xfrm>
            <a:off x="485140" y="567487"/>
            <a:ext cx="7573200" cy="763600"/>
          </a:xfrm>
        </p:spPr>
        <p:txBody>
          <a:bodyPr/>
          <a:lstStyle/>
          <a:p>
            <a:r>
              <a:rPr lang="en-US" dirty="0" smtClean="0"/>
              <a:t>Linear Regression - Training</a:t>
            </a:r>
            <a:endParaRPr lang="en-US" dirty="0"/>
          </a:p>
        </p:txBody>
      </p:sp>
      <p:sp>
        <p:nvSpPr>
          <p:cNvPr id="4" name="Subtitle 1"/>
          <p:cNvSpPr txBox="1">
            <a:spLocks/>
          </p:cNvSpPr>
          <p:nvPr/>
        </p:nvSpPr>
        <p:spPr>
          <a:xfrm>
            <a:off x="6264055" y="1526674"/>
            <a:ext cx="5749665" cy="317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dirty="0" smtClean="0"/>
              <a:t>After </a:t>
            </a:r>
            <a:r>
              <a:rPr lang="en-US" dirty="0"/>
              <a:t>the model is fitted, we can make predictions by plugging in new values for X1,X2,…,</a:t>
            </a:r>
            <a:r>
              <a:rPr lang="en-US" dirty="0" err="1" smtClean="0"/>
              <a:t>Xn</a:t>
            </a:r>
            <a:r>
              <a:rPr lang="en-US" dirty="0" smtClean="0"/>
              <a:t>​ </a:t>
            </a:r>
            <a:r>
              <a:rPr lang="en-US" dirty="0"/>
              <a:t>into the </a:t>
            </a:r>
            <a:r>
              <a:rPr lang="en-US" dirty="0">
                <a:solidFill>
                  <a:srgbClr val="FF0000"/>
                </a:solidFill>
              </a:rPr>
              <a:t>learned linear equation</a:t>
            </a:r>
            <a:r>
              <a:rPr lang="en-US" dirty="0" smtClean="0">
                <a:solidFill>
                  <a:srgbClr val="FF0000"/>
                </a:solidFill>
              </a:rPr>
              <a:t>.</a:t>
            </a:r>
          </a:p>
          <a:p>
            <a:pPr>
              <a:spcBef>
                <a:spcPts val="600"/>
              </a:spcBef>
              <a:spcAft>
                <a:spcPts val="600"/>
              </a:spcAft>
            </a:pPr>
            <a:r>
              <a:rPr lang="en-US" dirty="0" smtClean="0"/>
              <a:t> </a:t>
            </a:r>
            <a:r>
              <a:rPr lang="en-US" dirty="0"/>
              <a:t>The model outputs a single predicted value for the target variable based on the </a:t>
            </a:r>
            <a:r>
              <a:rPr lang="en-US" dirty="0">
                <a:solidFill>
                  <a:srgbClr val="FF0000"/>
                </a:solidFill>
              </a:rPr>
              <a:t>weighted sum of predictors </a:t>
            </a:r>
            <a:r>
              <a:rPr lang="en-US" dirty="0"/>
              <a:t>and the intercept. </a:t>
            </a:r>
            <a:endParaRPr lang="en-US" kern="0" dirty="0" smtClean="0"/>
          </a:p>
        </p:txBody>
      </p:sp>
    </p:spTree>
    <p:extLst>
      <p:ext uri="{BB962C8B-B14F-4D97-AF65-F5344CB8AC3E}">
        <p14:creationId xmlns:p14="http://schemas.microsoft.com/office/powerpoint/2010/main" val="2104560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5" y="1356967"/>
            <a:ext cx="7736698" cy="5162705"/>
          </a:xfrm>
        </p:spPr>
        <p:txBody>
          <a:bodyPr/>
          <a:lstStyle/>
          <a:p>
            <a:pPr>
              <a:spcBef>
                <a:spcPts val="600"/>
              </a:spcBef>
              <a:spcAft>
                <a:spcPts val="600"/>
              </a:spcAft>
              <a:buFont typeface="+mj-lt"/>
              <a:buAutoNum type="arabicPeriod"/>
            </a:pPr>
            <a:r>
              <a:rPr lang="en-US" sz="1800" dirty="0" smtClean="0">
                <a:solidFill>
                  <a:srgbClr val="FF0000"/>
                </a:solidFill>
              </a:rPr>
              <a:t>Polynomial features</a:t>
            </a:r>
            <a:r>
              <a:rPr lang="en-US" sz="1800" dirty="0" smtClean="0"/>
              <a:t>: </a:t>
            </a:r>
            <a:r>
              <a:rPr lang="en-US" sz="1800" dirty="0"/>
              <a:t>For example, in a dataset where the target variable has a parabolic relationship with the predictor, adding </a:t>
            </a:r>
            <a:r>
              <a:rPr lang="en-US" sz="1800" dirty="0" smtClean="0"/>
              <a:t>x^2 </a:t>
            </a:r>
            <a:r>
              <a:rPr lang="en-US" sz="1800" dirty="0"/>
              <a:t>as a feature can help capture that curvature without requiring a more complex model</a:t>
            </a:r>
            <a:endParaRPr lang="en-US" sz="1800" dirty="0" smtClean="0"/>
          </a:p>
          <a:p>
            <a:pPr>
              <a:spcBef>
                <a:spcPts val="600"/>
              </a:spcBef>
              <a:spcAft>
                <a:spcPts val="600"/>
              </a:spcAft>
              <a:buFont typeface="+mj-lt"/>
              <a:buAutoNum type="arabicPeriod"/>
            </a:pPr>
            <a:r>
              <a:rPr lang="en-US" sz="1800" dirty="0">
                <a:solidFill>
                  <a:srgbClr val="FF0000"/>
                </a:solidFill>
              </a:rPr>
              <a:t>Logarithmic/exponential</a:t>
            </a:r>
            <a:r>
              <a:rPr lang="en-US" sz="1800" dirty="0"/>
              <a:t> transformation: </a:t>
            </a:r>
            <a:r>
              <a:rPr lang="en-US" sz="1800" dirty="0" smtClean="0"/>
              <a:t>For </a:t>
            </a:r>
            <a:r>
              <a:rPr lang="en-US" sz="1800" dirty="0"/>
              <a:t>instance, taking the logarithm of a positively skewed predictor variable can linearize a relationship and stabilize variance, which improves the model fit</a:t>
            </a:r>
            <a:endParaRPr lang="en-US" sz="1800" dirty="0" smtClean="0"/>
          </a:p>
          <a:p>
            <a:pPr>
              <a:spcBef>
                <a:spcPts val="600"/>
              </a:spcBef>
              <a:spcAft>
                <a:spcPts val="600"/>
              </a:spcAft>
              <a:buFont typeface="+mj-lt"/>
              <a:buAutoNum type="arabicPeriod"/>
            </a:pPr>
            <a:r>
              <a:rPr lang="en-US" sz="1800" dirty="0" smtClean="0">
                <a:solidFill>
                  <a:srgbClr val="FF0000"/>
                </a:solidFill>
              </a:rPr>
              <a:t>Interaction features</a:t>
            </a:r>
          </a:p>
          <a:p>
            <a:pPr>
              <a:spcBef>
                <a:spcPts val="600"/>
              </a:spcBef>
              <a:spcAft>
                <a:spcPts val="600"/>
              </a:spcAft>
              <a:buFont typeface="+mj-lt"/>
              <a:buAutoNum type="arabicPeriod"/>
            </a:pPr>
            <a:r>
              <a:rPr lang="en-US" sz="1800" dirty="0">
                <a:solidFill>
                  <a:srgbClr val="FF0000"/>
                </a:solidFill>
              </a:rPr>
              <a:t>Binning/Splines</a:t>
            </a:r>
            <a:r>
              <a:rPr lang="en-US" sz="1800" dirty="0"/>
              <a:t>: allow me to fit piecewise polynomials that can model different sections of the predictor at different rates. This method is very flexible, enabling the model to capture local changes in slope without affecting the global relationship as a polynomial feature might</a:t>
            </a:r>
            <a:endParaRPr lang="en-US" sz="1800" dirty="0" smtClean="0"/>
          </a:p>
        </p:txBody>
      </p:sp>
      <p:sp>
        <p:nvSpPr>
          <p:cNvPr id="3" name="Title 2"/>
          <p:cNvSpPr>
            <a:spLocks noGrp="1"/>
          </p:cNvSpPr>
          <p:nvPr>
            <p:ph type="title"/>
          </p:nvPr>
        </p:nvSpPr>
        <p:spPr>
          <a:xfrm>
            <a:off x="950967" y="593367"/>
            <a:ext cx="8512210" cy="763600"/>
          </a:xfrm>
        </p:spPr>
        <p:txBody>
          <a:bodyPr/>
          <a:lstStyle/>
          <a:p>
            <a:r>
              <a:rPr lang="en-US" dirty="0" smtClean="0"/>
              <a:t>Non-Linear relationships</a:t>
            </a:r>
            <a:endParaRPr lang="en-US" dirty="0"/>
          </a:p>
        </p:txBody>
      </p:sp>
    </p:spTree>
    <p:extLst>
      <p:ext uri="{BB962C8B-B14F-4D97-AF65-F5344CB8AC3E}">
        <p14:creationId xmlns:p14="http://schemas.microsoft.com/office/powerpoint/2010/main" val="19207382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a:t>What is the VIF (Variance Inflation Factor), and how is it used?</a:t>
            </a:r>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35738582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285781" y="1073277"/>
            <a:ext cx="5951030" cy="5162705"/>
          </a:xfrm>
        </p:spPr>
        <p:txBody>
          <a:bodyPr/>
          <a:lstStyle/>
          <a:p>
            <a:pPr marL="114300" indent="0">
              <a:buNone/>
            </a:pPr>
            <a:r>
              <a:rPr lang="en-US" sz="1800" dirty="0" smtClean="0"/>
              <a:t>Interpretation:</a:t>
            </a:r>
            <a:endParaRPr lang="en-US" sz="1800" dirty="0"/>
          </a:p>
          <a:p>
            <a:r>
              <a:rPr lang="en-US" sz="1800" dirty="0" smtClean="0"/>
              <a:t>A </a:t>
            </a:r>
            <a:r>
              <a:rPr lang="en-US" sz="1800" dirty="0"/>
              <a:t>VIF of 1 indicates no correlation with other variables, suggesting no </a:t>
            </a:r>
            <a:r>
              <a:rPr lang="en-US" sz="1800" dirty="0" smtClean="0"/>
              <a:t>multi-collinearity</a:t>
            </a:r>
            <a:r>
              <a:rPr lang="en-US" sz="1800" dirty="0"/>
              <a:t>. </a:t>
            </a:r>
            <a:endParaRPr lang="en-US" sz="1800" dirty="0" smtClean="0"/>
          </a:p>
          <a:p>
            <a:r>
              <a:rPr lang="en-US" sz="1800" dirty="0"/>
              <a:t>A VIF between 1 and 5 suggests moderate </a:t>
            </a:r>
            <a:r>
              <a:rPr lang="en-US" sz="1800" dirty="0" smtClean="0"/>
              <a:t>correlation</a:t>
            </a:r>
          </a:p>
          <a:p>
            <a:r>
              <a:rPr lang="en-US" sz="1800" dirty="0"/>
              <a:t>A VIF above 5 often signals potentially problematic </a:t>
            </a:r>
            <a:r>
              <a:rPr lang="en-US" sz="1800" dirty="0" smtClean="0"/>
              <a:t>multi-collinearity</a:t>
            </a:r>
          </a:p>
          <a:p>
            <a:pPr marL="114300" indent="0">
              <a:buNone/>
            </a:pPr>
            <a:endParaRPr lang="en-US" sz="1800" dirty="0" smtClean="0"/>
          </a:p>
          <a:p>
            <a:pPr marL="114300" indent="0">
              <a:buNone/>
            </a:pPr>
            <a:r>
              <a:rPr lang="en-US" sz="1800" dirty="0" smtClean="0"/>
              <a:t>Diagnostics with VIF:</a:t>
            </a:r>
            <a:endParaRPr lang="en-US" sz="1800" dirty="0"/>
          </a:p>
          <a:p>
            <a:r>
              <a:rPr lang="en-US" sz="1800" dirty="0" smtClean="0"/>
              <a:t>Model stability: High </a:t>
            </a:r>
            <a:r>
              <a:rPr lang="en-US" sz="1800" dirty="0"/>
              <a:t>VIFs can lead to large standard errors for the coefficients, meaning that small changes in the data could cause large swings in estimated </a:t>
            </a:r>
            <a:r>
              <a:rPr lang="en-US" sz="1800" dirty="0" smtClean="0"/>
              <a:t>coefficients</a:t>
            </a:r>
          </a:p>
          <a:p>
            <a:r>
              <a:rPr lang="en-US" sz="1800" dirty="0" smtClean="0"/>
              <a:t>Identifying redundant variables</a:t>
            </a:r>
          </a:p>
          <a:p>
            <a:r>
              <a:rPr lang="en-US" sz="1800" dirty="0" smtClean="0"/>
              <a:t>Guiding variable selection</a:t>
            </a:r>
            <a:endParaRPr lang="en-US" sz="1800" dirty="0"/>
          </a:p>
          <a:p>
            <a:pPr>
              <a:spcBef>
                <a:spcPts val="600"/>
              </a:spcBef>
              <a:spcAft>
                <a:spcPts val="600"/>
              </a:spcAft>
              <a:buFont typeface="+mj-lt"/>
              <a:buAutoNum type="arabicPeriod"/>
            </a:pPr>
            <a:endParaRPr lang="en-US" sz="1800" dirty="0" smtClean="0"/>
          </a:p>
        </p:txBody>
      </p:sp>
      <p:sp>
        <p:nvSpPr>
          <p:cNvPr id="3" name="Title 2"/>
          <p:cNvSpPr>
            <a:spLocks noGrp="1"/>
          </p:cNvSpPr>
          <p:nvPr>
            <p:ph type="title"/>
          </p:nvPr>
        </p:nvSpPr>
        <p:spPr>
          <a:xfrm>
            <a:off x="950967" y="593367"/>
            <a:ext cx="8512210" cy="763600"/>
          </a:xfrm>
        </p:spPr>
        <p:txBody>
          <a:bodyPr/>
          <a:lstStyle/>
          <a:p>
            <a:r>
              <a:rPr lang="en-US" dirty="0" smtClean="0"/>
              <a:t>Variance Inflation Factor</a:t>
            </a:r>
            <a:endParaRPr lang="en-US" dirty="0"/>
          </a:p>
        </p:txBody>
      </p:sp>
      <p:pic>
        <p:nvPicPr>
          <p:cNvPr id="4" name="Picture 3"/>
          <p:cNvPicPr>
            <a:picLocks noChangeAspect="1"/>
          </p:cNvPicPr>
          <p:nvPr/>
        </p:nvPicPr>
        <p:blipFill>
          <a:blip r:embed="rId2"/>
          <a:stretch>
            <a:fillRect/>
          </a:stretch>
        </p:blipFill>
        <p:spPr>
          <a:xfrm>
            <a:off x="2357825" y="5397665"/>
            <a:ext cx="2162477" cy="838317"/>
          </a:xfrm>
          <a:prstGeom prst="rect">
            <a:avLst/>
          </a:prstGeom>
        </p:spPr>
      </p:pic>
      <p:sp>
        <p:nvSpPr>
          <p:cNvPr id="5" name="Subtitle 1"/>
          <p:cNvSpPr txBox="1">
            <a:spLocks/>
          </p:cNvSpPr>
          <p:nvPr/>
        </p:nvSpPr>
        <p:spPr>
          <a:xfrm>
            <a:off x="334751" y="1328212"/>
            <a:ext cx="5951030" cy="400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buFont typeface="Montserrat"/>
              <a:buNone/>
            </a:pPr>
            <a:r>
              <a:rPr lang="en-US" sz="1800" kern="0" dirty="0" smtClean="0"/>
              <a:t>The </a:t>
            </a:r>
            <a:r>
              <a:rPr lang="en-US" sz="1800" kern="0" dirty="0" smtClean="0">
                <a:solidFill>
                  <a:srgbClr val="FF0000"/>
                </a:solidFill>
              </a:rPr>
              <a:t>Variance Inflation Factor</a:t>
            </a:r>
            <a:r>
              <a:rPr lang="en-US" sz="1800" kern="0" dirty="0" smtClean="0"/>
              <a:t>, or VIF, is a metric used to detect multi-collinearity in a linear regression model. </a:t>
            </a:r>
          </a:p>
          <a:p>
            <a:pPr marL="114300" indent="0">
              <a:buFont typeface="Montserrat"/>
              <a:buNone/>
            </a:pPr>
            <a:endParaRPr lang="en-US" sz="1800" kern="0" dirty="0" smtClean="0"/>
          </a:p>
          <a:p>
            <a:r>
              <a:rPr lang="en-US" sz="1800" kern="0" dirty="0" smtClean="0">
                <a:solidFill>
                  <a:srgbClr val="FF0000"/>
                </a:solidFill>
              </a:rPr>
              <a:t>Multi-collinearity</a:t>
            </a:r>
            <a:r>
              <a:rPr lang="en-US" sz="1800" kern="0" dirty="0" smtClean="0"/>
              <a:t> occurs when two or more predictor variables in the model are highly correlated, which can cause instability in the coefficient estimates and make the model less interpretable and reliable</a:t>
            </a:r>
          </a:p>
          <a:p>
            <a:r>
              <a:rPr lang="en-US" sz="1800" kern="0" dirty="0" smtClean="0"/>
              <a:t>For a given predictor, the VIF is calculated by </a:t>
            </a:r>
            <a:r>
              <a:rPr lang="en-US" sz="1800" kern="0" dirty="0" smtClean="0">
                <a:solidFill>
                  <a:srgbClr val="FF0000"/>
                </a:solidFill>
              </a:rPr>
              <a:t>regressing that predictor </a:t>
            </a:r>
            <a:r>
              <a:rPr lang="en-US" sz="1800" kern="0" dirty="0" smtClean="0"/>
              <a:t>on all other predictors in the model. The resulting </a:t>
            </a:r>
            <a:r>
              <a:rPr lang="en-US" sz="1800" kern="0" dirty="0" smtClean="0">
                <a:solidFill>
                  <a:srgbClr val="FF0000"/>
                </a:solidFill>
              </a:rPr>
              <a:t>R^2</a:t>
            </a:r>
            <a:r>
              <a:rPr lang="en-US" sz="1800" kern="0" dirty="0" smtClean="0"/>
              <a:t> value from this auxiliary regression shows how well the predictor is explained by the others. </a:t>
            </a:r>
          </a:p>
        </p:txBody>
      </p:sp>
    </p:spTree>
    <p:extLst>
      <p:ext uri="{BB962C8B-B14F-4D97-AF65-F5344CB8AC3E}">
        <p14:creationId xmlns:p14="http://schemas.microsoft.com/office/powerpoint/2010/main" val="12314748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How do you deploy the model in production</a:t>
            </a:r>
            <a:endParaRPr lang="en-US" dirty="0"/>
          </a:p>
        </p:txBody>
      </p:sp>
      <p:sp>
        <p:nvSpPr>
          <p:cNvPr id="3" name="Title 2"/>
          <p:cNvSpPr>
            <a:spLocks noGrp="1"/>
          </p:cNvSpPr>
          <p:nvPr>
            <p:ph type="title"/>
          </p:nvPr>
        </p:nvSpPr>
        <p:spPr/>
        <p:txBody>
          <a:bodyPr/>
          <a:lstStyle/>
          <a:p>
            <a:r>
              <a:rPr lang="en-US" dirty="0" smtClean="0"/>
              <a:t>Question</a:t>
            </a:r>
            <a:endParaRPr lang="en-US" dirty="0"/>
          </a:p>
        </p:txBody>
      </p:sp>
    </p:spTree>
    <p:extLst>
      <p:ext uri="{BB962C8B-B14F-4D97-AF65-F5344CB8AC3E}">
        <p14:creationId xmlns:p14="http://schemas.microsoft.com/office/powerpoint/2010/main" val="3098268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0967" y="593367"/>
            <a:ext cx="8512210" cy="763600"/>
          </a:xfrm>
        </p:spPr>
        <p:txBody>
          <a:bodyPr/>
          <a:lstStyle/>
          <a:p>
            <a:r>
              <a:rPr lang="en-US" dirty="0" smtClean="0"/>
              <a:t>Model deployment in production</a:t>
            </a:r>
            <a:endParaRPr lang="en-US" dirty="0"/>
          </a:p>
        </p:txBody>
      </p:sp>
      <p:sp>
        <p:nvSpPr>
          <p:cNvPr id="5" name="Subtitle 1"/>
          <p:cNvSpPr txBox="1">
            <a:spLocks/>
          </p:cNvSpPr>
          <p:nvPr/>
        </p:nvSpPr>
        <p:spPr>
          <a:xfrm>
            <a:off x="352003" y="1293706"/>
            <a:ext cx="5951030" cy="400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buNone/>
            </a:pPr>
            <a:r>
              <a:rPr lang="en-US" sz="1800" dirty="0"/>
              <a:t>In my experience, deploying a linear regression model in a production environment goes beyond just </a:t>
            </a:r>
            <a:r>
              <a:rPr lang="en-US" sz="1800" dirty="0">
                <a:solidFill>
                  <a:srgbClr val="FF0000"/>
                </a:solidFill>
              </a:rPr>
              <a:t>model performance</a:t>
            </a:r>
            <a:r>
              <a:rPr lang="en-US" sz="1800" dirty="0"/>
              <a:t>; it’s about creating a solution that’s </a:t>
            </a:r>
            <a:r>
              <a:rPr lang="en-US" sz="1800" dirty="0">
                <a:solidFill>
                  <a:srgbClr val="FF0000"/>
                </a:solidFill>
              </a:rPr>
              <a:t>scalable, reliable, and easily </a:t>
            </a:r>
            <a:r>
              <a:rPr lang="en-US" sz="1800" dirty="0"/>
              <a:t>accessible for business applications. Here’s how I approach it</a:t>
            </a:r>
            <a:r>
              <a:rPr lang="en-US" sz="1800" kern="0" dirty="0" smtClean="0"/>
              <a:t>. </a:t>
            </a:r>
          </a:p>
          <a:p>
            <a:pPr marL="114300" indent="0">
              <a:buNone/>
            </a:pPr>
            <a:endParaRPr lang="en-US" sz="1800" kern="0" dirty="0" smtClean="0"/>
          </a:p>
          <a:p>
            <a:r>
              <a:rPr lang="en-US" sz="1800" kern="0" dirty="0"/>
              <a:t>I</a:t>
            </a:r>
            <a:r>
              <a:rPr lang="en-US" sz="1800" kern="0" dirty="0" smtClean="0"/>
              <a:t> s</a:t>
            </a:r>
            <a:r>
              <a:rPr lang="en-US" sz="1800" dirty="0" smtClean="0"/>
              <a:t>tart </a:t>
            </a:r>
            <a:r>
              <a:rPr lang="en-US" sz="1800" dirty="0"/>
              <a:t>by setting up an end-to-end pipeline that includes all necessary </a:t>
            </a:r>
            <a:r>
              <a:rPr lang="en-US" sz="1800" dirty="0">
                <a:solidFill>
                  <a:srgbClr val="FF0000"/>
                </a:solidFill>
              </a:rPr>
              <a:t>pre-processing steps</a:t>
            </a:r>
            <a:r>
              <a:rPr lang="en-US" sz="1800" dirty="0"/>
              <a:t>, such as data cleaning, feature engineering, and scaling. </a:t>
            </a:r>
            <a:endParaRPr lang="en-US" sz="1800" dirty="0" smtClean="0"/>
          </a:p>
          <a:p>
            <a:r>
              <a:rPr lang="en-US" sz="1800" dirty="0" smtClean="0"/>
              <a:t>Using </a:t>
            </a:r>
            <a:r>
              <a:rPr lang="en-US" sz="1800" dirty="0"/>
              <a:t>tools like </a:t>
            </a:r>
            <a:r>
              <a:rPr lang="en-US" sz="1800" dirty="0" err="1" smtClean="0"/>
              <a:t>Scikit-learn’s</a:t>
            </a:r>
            <a:r>
              <a:rPr lang="en-US" sz="1800" dirty="0"/>
              <a:t> </a:t>
            </a:r>
            <a:r>
              <a:rPr lang="en-US" sz="1800" dirty="0">
                <a:solidFill>
                  <a:srgbClr val="FF0000"/>
                </a:solidFill>
              </a:rPr>
              <a:t>Pipeline</a:t>
            </a:r>
            <a:r>
              <a:rPr lang="en-US" sz="1800" dirty="0"/>
              <a:t> module ensures these steps are consistently applied to any new data coming into the model</a:t>
            </a:r>
            <a:endParaRPr lang="en-US" sz="1800" kern="0" dirty="0" smtClean="0"/>
          </a:p>
        </p:txBody>
      </p:sp>
      <p:sp>
        <p:nvSpPr>
          <p:cNvPr id="8" name="Subtitle 1"/>
          <p:cNvSpPr txBox="1">
            <a:spLocks/>
          </p:cNvSpPr>
          <p:nvPr/>
        </p:nvSpPr>
        <p:spPr>
          <a:xfrm>
            <a:off x="6303033" y="1057917"/>
            <a:ext cx="5951030" cy="4002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r>
              <a:rPr lang="en-US" sz="1800" dirty="0" smtClean="0">
                <a:solidFill>
                  <a:srgbClr val="FF0000"/>
                </a:solidFill>
              </a:rPr>
              <a:t>Containerization</a:t>
            </a:r>
            <a:r>
              <a:rPr lang="en-US" sz="1800" dirty="0" smtClean="0"/>
              <a:t>: ensure </a:t>
            </a:r>
            <a:r>
              <a:rPr lang="en-US" sz="1800" dirty="0"/>
              <a:t>the model runs consistently across different environments, I typically containerize it using Docker. By including the model, its </a:t>
            </a:r>
            <a:r>
              <a:rPr lang="en-US" sz="1800" dirty="0">
                <a:solidFill>
                  <a:srgbClr val="FF0000"/>
                </a:solidFill>
              </a:rPr>
              <a:t>dependencies, and pre-processing steps</a:t>
            </a:r>
            <a:r>
              <a:rPr lang="en-US" sz="1800" dirty="0"/>
              <a:t> in a Docker image, I create a standardized setup that can be deployed to cloud platforms like AWS</a:t>
            </a:r>
            <a:endParaRPr lang="en-US" sz="1800" kern="0" dirty="0" smtClean="0"/>
          </a:p>
        </p:txBody>
      </p:sp>
    </p:spTree>
    <p:extLst>
      <p:ext uri="{BB962C8B-B14F-4D97-AF65-F5344CB8AC3E}">
        <p14:creationId xmlns:p14="http://schemas.microsoft.com/office/powerpoint/2010/main" val="18718459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smtClean="0"/>
              <a:t>What are some challenges of Linear regression when dealing with high dimensional data?</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29547368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50967" y="593367"/>
            <a:ext cx="8512210" cy="763600"/>
          </a:xfrm>
        </p:spPr>
        <p:txBody>
          <a:bodyPr/>
          <a:lstStyle/>
          <a:p>
            <a:r>
              <a:rPr lang="en-US" dirty="0" smtClean="0"/>
              <a:t>Challenges with High-Dimensional data</a:t>
            </a:r>
            <a:endParaRPr lang="en-US" dirty="0"/>
          </a:p>
        </p:txBody>
      </p:sp>
      <p:sp>
        <p:nvSpPr>
          <p:cNvPr id="5" name="Subtitle 1"/>
          <p:cNvSpPr txBox="1">
            <a:spLocks/>
          </p:cNvSpPr>
          <p:nvPr/>
        </p:nvSpPr>
        <p:spPr>
          <a:xfrm>
            <a:off x="1" y="1164310"/>
            <a:ext cx="6478438" cy="4917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buFont typeface="+mj-lt"/>
              <a:buAutoNum type="arabicPeriod"/>
            </a:pPr>
            <a:endParaRPr lang="en-US" sz="1800" kern="0" dirty="0" smtClean="0"/>
          </a:p>
          <a:p>
            <a:pPr>
              <a:buFont typeface="+mj-lt"/>
              <a:buAutoNum type="arabicPeriod"/>
            </a:pPr>
            <a:r>
              <a:rPr lang="en-US" sz="1800" kern="0" dirty="0" smtClean="0"/>
              <a:t>Overfitting</a:t>
            </a:r>
          </a:p>
          <a:p>
            <a:pPr>
              <a:buFont typeface="+mj-lt"/>
              <a:buAutoNum type="arabicPeriod"/>
            </a:pPr>
            <a:r>
              <a:rPr lang="en-US" sz="1800" kern="0" dirty="0" smtClean="0"/>
              <a:t>Multi-Collinearity</a:t>
            </a:r>
          </a:p>
          <a:p>
            <a:pPr>
              <a:buFont typeface="+mj-lt"/>
              <a:buAutoNum type="arabicPeriod"/>
            </a:pPr>
            <a:r>
              <a:rPr lang="en-US" sz="1800" kern="0" dirty="0" smtClean="0"/>
              <a:t>Interpretability</a:t>
            </a:r>
          </a:p>
          <a:p>
            <a:pPr>
              <a:buFont typeface="+mj-lt"/>
              <a:buAutoNum type="arabicPeriod"/>
            </a:pPr>
            <a:r>
              <a:rPr lang="en-US" sz="1800" kern="0" dirty="0" smtClean="0"/>
              <a:t>Computational Complexity</a:t>
            </a:r>
          </a:p>
          <a:p>
            <a:pPr>
              <a:buFont typeface="+mj-lt"/>
              <a:buAutoNum type="arabicPeriod"/>
            </a:pPr>
            <a:r>
              <a:rPr lang="en-US" sz="1800" kern="0" dirty="0" smtClean="0"/>
              <a:t>Data Sparsity</a:t>
            </a:r>
          </a:p>
          <a:p>
            <a:pPr>
              <a:buFont typeface="+mj-lt"/>
              <a:buAutoNum type="arabicPeriod"/>
            </a:pPr>
            <a:r>
              <a:rPr lang="en-US" sz="1800" kern="0" dirty="0" smtClean="0"/>
              <a:t>Violation of Assumptions</a:t>
            </a:r>
          </a:p>
          <a:p>
            <a:endParaRPr lang="en-US" sz="1800" kern="0" dirty="0"/>
          </a:p>
          <a:p>
            <a:pPr marL="114300" indent="0">
              <a:buNone/>
            </a:pPr>
            <a:r>
              <a:rPr lang="en-US" sz="1800" dirty="0" smtClean="0">
                <a:solidFill>
                  <a:srgbClr val="FF0000"/>
                </a:solidFill>
              </a:rPr>
              <a:t>Overfitting</a:t>
            </a:r>
            <a:r>
              <a:rPr lang="en-US" sz="1800" dirty="0" smtClean="0"/>
              <a:t>: One </a:t>
            </a:r>
            <a:r>
              <a:rPr lang="en-US" sz="1800" dirty="0"/>
              <a:t>of the most significant challenges in high-dimensional datasets is overfitting. When you have more features than observations, a linear regression model can </a:t>
            </a:r>
            <a:r>
              <a:rPr lang="en-US" sz="1800" dirty="0">
                <a:solidFill>
                  <a:srgbClr val="FF0000"/>
                </a:solidFill>
              </a:rPr>
              <a:t>easily learn the noise</a:t>
            </a:r>
            <a:r>
              <a:rPr lang="en-US" sz="1800" dirty="0"/>
              <a:t> in the training data rather than the underlying patterns. This results in </a:t>
            </a:r>
            <a:r>
              <a:rPr lang="en-US" sz="1800" dirty="0">
                <a:solidFill>
                  <a:srgbClr val="FF0000"/>
                </a:solidFill>
              </a:rPr>
              <a:t>poor generalization</a:t>
            </a:r>
            <a:r>
              <a:rPr lang="en-US" sz="1800" dirty="0"/>
              <a:t> to new data. To combat this, I often employ regularization techniques like </a:t>
            </a:r>
            <a:r>
              <a:rPr lang="en-US" sz="1800" dirty="0">
                <a:solidFill>
                  <a:srgbClr val="FF0000"/>
                </a:solidFill>
              </a:rPr>
              <a:t>Lasso or Ridge regression</a:t>
            </a:r>
            <a:r>
              <a:rPr lang="en-US" sz="1800" dirty="0"/>
              <a:t>, which add penalties to the loss function to constrain the model complexity and help prevent overfitting</a:t>
            </a:r>
            <a:r>
              <a:rPr lang="en-US" sz="1800" kern="0" dirty="0" smtClean="0"/>
              <a:t>. </a:t>
            </a:r>
            <a:endParaRPr lang="en-US" sz="1800" kern="0" dirty="0"/>
          </a:p>
          <a:p>
            <a:pPr marL="114300" indent="0">
              <a:buNone/>
            </a:pPr>
            <a:endParaRPr lang="en-US" sz="1800" kern="0" dirty="0" smtClean="0"/>
          </a:p>
        </p:txBody>
      </p:sp>
      <p:sp>
        <p:nvSpPr>
          <p:cNvPr id="9" name="Subtitle 1"/>
          <p:cNvSpPr txBox="1">
            <a:spLocks/>
          </p:cNvSpPr>
          <p:nvPr/>
        </p:nvSpPr>
        <p:spPr>
          <a:xfrm>
            <a:off x="6320287" y="807751"/>
            <a:ext cx="5420264" cy="49173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buNone/>
            </a:pPr>
            <a:endParaRPr lang="en-US" sz="1800" kern="0" dirty="0"/>
          </a:p>
          <a:p>
            <a:pPr marL="114300" indent="0">
              <a:buNone/>
            </a:pPr>
            <a:r>
              <a:rPr lang="en-US" sz="1800" kern="0" dirty="0" smtClean="0">
                <a:solidFill>
                  <a:srgbClr val="FF0000"/>
                </a:solidFill>
              </a:rPr>
              <a:t>Multi-Collinearity</a:t>
            </a:r>
            <a:r>
              <a:rPr lang="en-US" sz="1800" dirty="0" smtClean="0"/>
              <a:t>: </a:t>
            </a:r>
            <a:r>
              <a:rPr lang="en-US" sz="1800" dirty="0"/>
              <a:t>In high-dimensional data, it’s common to encounter </a:t>
            </a:r>
            <a:r>
              <a:rPr lang="en-US" sz="1800" dirty="0" smtClean="0"/>
              <a:t>multi-collinearity</a:t>
            </a:r>
            <a:r>
              <a:rPr lang="en-US" sz="1800" dirty="0"/>
              <a:t>, where two or more predictors are highly correlated. This can lead to unstable coefficient estimates and inflated standard errors, making it difficult to interpret the significance of predictors</a:t>
            </a:r>
            <a:r>
              <a:rPr lang="en-US" sz="1800" kern="0" dirty="0" smtClean="0"/>
              <a:t>. </a:t>
            </a:r>
            <a:endParaRPr lang="en-US" sz="1800" kern="0" dirty="0"/>
          </a:p>
          <a:p>
            <a:pPr marL="114300" indent="0">
              <a:buNone/>
            </a:pPr>
            <a:endParaRPr lang="en-US" sz="1800" kern="0" dirty="0" smtClean="0"/>
          </a:p>
          <a:p>
            <a:pPr marL="114300" indent="0">
              <a:buNone/>
            </a:pPr>
            <a:r>
              <a:rPr lang="en-US" sz="1800" dirty="0" smtClean="0">
                <a:solidFill>
                  <a:srgbClr val="FF0000"/>
                </a:solidFill>
              </a:rPr>
              <a:t>Data Sparsity</a:t>
            </a:r>
            <a:r>
              <a:rPr lang="en-US" sz="1800" dirty="0" smtClean="0"/>
              <a:t>: High-dimensional </a:t>
            </a:r>
            <a:r>
              <a:rPr lang="en-US" sz="1800" dirty="0"/>
              <a:t>datasets, especially those common in text or categorical data, often exhibit sparsity, meaning many features </a:t>
            </a:r>
            <a:r>
              <a:rPr lang="en-US" sz="1800" dirty="0">
                <a:solidFill>
                  <a:srgbClr val="FF0000"/>
                </a:solidFill>
              </a:rPr>
              <a:t>contain zero or missing values</a:t>
            </a:r>
            <a:r>
              <a:rPr lang="en-US" sz="1800" dirty="0"/>
              <a:t>. This can skew the results and complicate the model fitting process</a:t>
            </a:r>
            <a:endParaRPr lang="en-US" sz="1800" kern="0" dirty="0" smtClean="0"/>
          </a:p>
        </p:txBody>
      </p:sp>
    </p:spTree>
    <p:extLst>
      <p:ext uri="{BB962C8B-B14F-4D97-AF65-F5344CB8AC3E}">
        <p14:creationId xmlns:p14="http://schemas.microsoft.com/office/powerpoint/2010/main" val="7925416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04177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8055" y="1705879"/>
            <a:ext cx="5387356" cy="4149507"/>
          </a:xfrm>
        </p:spPr>
        <p:txBody>
          <a:bodyPr/>
          <a:lstStyle/>
          <a:p>
            <a:pPr>
              <a:spcBef>
                <a:spcPts val="600"/>
              </a:spcBef>
              <a:spcAft>
                <a:spcPts val="600"/>
              </a:spcAft>
            </a:pPr>
            <a:r>
              <a:rPr lang="en-US" dirty="0"/>
              <a:t>One of the advantages of linear regression for prediction is that each coefficient </a:t>
            </a:r>
            <a:r>
              <a:rPr lang="en-US" dirty="0" smtClean="0"/>
              <a:t>β</a:t>
            </a:r>
            <a:r>
              <a:rPr lang="en-US" dirty="0" err="1" smtClean="0"/>
              <a:t>i</a:t>
            </a:r>
            <a:r>
              <a:rPr lang="en-US" dirty="0" smtClean="0"/>
              <a:t> </a:t>
            </a:r>
            <a:r>
              <a:rPr lang="en-US" dirty="0"/>
              <a:t>tells us how much the target variable is expected to change with a </a:t>
            </a:r>
            <a:r>
              <a:rPr lang="en-US" dirty="0">
                <a:solidFill>
                  <a:srgbClr val="FF0000"/>
                </a:solidFill>
              </a:rPr>
              <a:t>one-unit increase </a:t>
            </a:r>
            <a:r>
              <a:rPr lang="en-US" dirty="0"/>
              <a:t>in the corresponding predictor, holding other variables constant. </a:t>
            </a:r>
            <a:endParaRPr lang="en-US" dirty="0" smtClean="0"/>
          </a:p>
          <a:p>
            <a:pPr>
              <a:spcBef>
                <a:spcPts val="600"/>
              </a:spcBef>
              <a:spcAft>
                <a:spcPts val="600"/>
              </a:spcAft>
            </a:pPr>
            <a:r>
              <a:rPr lang="en-US" dirty="0" smtClean="0"/>
              <a:t>This </a:t>
            </a:r>
            <a:r>
              <a:rPr lang="en-US" dirty="0"/>
              <a:t>makes the predictions not only accurate but also </a:t>
            </a:r>
            <a:r>
              <a:rPr lang="en-US" dirty="0">
                <a:solidFill>
                  <a:srgbClr val="FF0000"/>
                </a:solidFill>
              </a:rPr>
              <a:t>interpretable</a:t>
            </a:r>
            <a:r>
              <a:rPr lang="en-US" dirty="0"/>
              <a:t>, which can be particularly useful in applications like finance, healthcare, or any domain where understanding the impact of each predictor is valuable</a:t>
            </a:r>
          </a:p>
        </p:txBody>
      </p:sp>
      <p:sp>
        <p:nvSpPr>
          <p:cNvPr id="3" name="Title 2"/>
          <p:cNvSpPr>
            <a:spLocks noGrp="1"/>
          </p:cNvSpPr>
          <p:nvPr>
            <p:ph type="title"/>
          </p:nvPr>
        </p:nvSpPr>
        <p:spPr>
          <a:xfrm>
            <a:off x="485140" y="567487"/>
            <a:ext cx="7573200" cy="763600"/>
          </a:xfrm>
        </p:spPr>
        <p:txBody>
          <a:bodyPr/>
          <a:lstStyle/>
          <a:p>
            <a:r>
              <a:rPr lang="en-US" dirty="0" smtClean="0"/>
              <a:t>Linear Regression</a:t>
            </a:r>
            <a:endParaRPr lang="en-US" dirty="0"/>
          </a:p>
        </p:txBody>
      </p:sp>
      <p:sp>
        <p:nvSpPr>
          <p:cNvPr id="4" name="Subtitle 1"/>
          <p:cNvSpPr txBox="1">
            <a:spLocks/>
          </p:cNvSpPr>
          <p:nvPr/>
        </p:nvSpPr>
        <p:spPr>
          <a:xfrm>
            <a:off x="6264055" y="1526674"/>
            <a:ext cx="5749665" cy="48223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dirty="0" smtClean="0"/>
              <a:t>Linear </a:t>
            </a:r>
            <a:r>
              <a:rPr lang="en-US" dirty="0"/>
              <a:t>regression works well when the assumptions of </a:t>
            </a:r>
            <a:r>
              <a:rPr lang="en-US" dirty="0">
                <a:solidFill>
                  <a:srgbClr val="FF0000"/>
                </a:solidFill>
              </a:rPr>
              <a:t>linearity, independence, homoscedasticity, and lack of </a:t>
            </a:r>
            <a:r>
              <a:rPr lang="en-US" dirty="0" smtClean="0">
                <a:solidFill>
                  <a:srgbClr val="FF0000"/>
                </a:solidFill>
              </a:rPr>
              <a:t>multi-collinearity </a:t>
            </a:r>
            <a:r>
              <a:rPr lang="en-US" dirty="0">
                <a:solidFill>
                  <a:srgbClr val="FF0000"/>
                </a:solidFill>
              </a:rPr>
              <a:t>hold</a:t>
            </a:r>
            <a:r>
              <a:rPr lang="en-US" dirty="0"/>
              <a:t>. </a:t>
            </a:r>
            <a:endParaRPr lang="en-US" dirty="0" smtClean="0"/>
          </a:p>
          <a:p>
            <a:pPr>
              <a:spcBef>
                <a:spcPts val="600"/>
              </a:spcBef>
              <a:spcAft>
                <a:spcPts val="600"/>
              </a:spcAft>
            </a:pPr>
            <a:r>
              <a:rPr lang="en-US" dirty="0" smtClean="0"/>
              <a:t>It’s </a:t>
            </a:r>
            <a:r>
              <a:rPr lang="en-US" dirty="0"/>
              <a:t>best suited for cases where the relationships between predictors and the target are linear. </a:t>
            </a:r>
            <a:endParaRPr lang="en-US" dirty="0" smtClean="0"/>
          </a:p>
          <a:p>
            <a:pPr>
              <a:spcBef>
                <a:spcPts val="600"/>
              </a:spcBef>
              <a:spcAft>
                <a:spcPts val="600"/>
              </a:spcAft>
            </a:pPr>
            <a:r>
              <a:rPr lang="en-US" dirty="0" smtClean="0"/>
              <a:t>For </a:t>
            </a:r>
            <a:r>
              <a:rPr lang="en-US" dirty="0"/>
              <a:t>nonlinear relationships, we may either </a:t>
            </a:r>
            <a:r>
              <a:rPr lang="en-US" dirty="0">
                <a:solidFill>
                  <a:srgbClr val="FF0000"/>
                </a:solidFill>
              </a:rPr>
              <a:t>transform variables </a:t>
            </a:r>
            <a:r>
              <a:rPr lang="en-US" dirty="0"/>
              <a:t>or consider other models. </a:t>
            </a:r>
            <a:endParaRPr lang="en-US" dirty="0" smtClean="0"/>
          </a:p>
          <a:p>
            <a:pPr>
              <a:spcBef>
                <a:spcPts val="600"/>
              </a:spcBef>
              <a:spcAft>
                <a:spcPts val="600"/>
              </a:spcAft>
            </a:pPr>
            <a:r>
              <a:rPr lang="en-US" dirty="0" smtClean="0"/>
              <a:t>Additionally</a:t>
            </a:r>
            <a:r>
              <a:rPr lang="en-US" dirty="0"/>
              <a:t>, since linear regression is </a:t>
            </a:r>
            <a:r>
              <a:rPr lang="en-US" dirty="0">
                <a:solidFill>
                  <a:srgbClr val="FF0000"/>
                </a:solidFill>
              </a:rPr>
              <a:t>sensitive to outliers</a:t>
            </a:r>
            <a:r>
              <a:rPr lang="en-US" dirty="0"/>
              <a:t>, robust preprocessing can help ensure stable and reliable predictions</a:t>
            </a:r>
            <a:endParaRPr lang="en-US" kern="0" dirty="0" smtClean="0"/>
          </a:p>
        </p:txBody>
      </p:sp>
      <p:sp>
        <p:nvSpPr>
          <p:cNvPr id="5" name="Rectangle 4"/>
          <p:cNvSpPr/>
          <p:nvPr/>
        </p:nvSpPr>
        <p:spPr>
          <a:xfrm>
            <a:off x="1959692" y="1244214"/>
            <a:ext cx="1999265" cy="461665"/>
          </a:xfrm>
          <a:prstGeom prst="rect">
            <a:avLst/>
          </a:prstGeom>
        </p:spPr>
        <p:txBody>
          <a:bodyPr wrap="none">
            <a:spAutoFit/>
          </a:bodyPr>
          <a:lstStyle/>
          <a:p>
            <a:r>
              <a:rPr lang="en-US" sz="2400" dirty="0" smtClean="0"/>
              <a:t>Interpretation</a:t>
            </a:r>
            <a:endParaRPr lang="en-US" sz="2400" dirty="0"/>
          </a:p>
        </p:txBody>
      </p:sp>
      <p:sp>
        <p:nvSpPr>
          <p:cNvPr id="6" name="Rectangle 5"/>
          <p:cNvSpPr/>
          <p:nvPr/>
        </p:nvSpPr>
        <p:spPr>
          <a:xfrm>
            <a:off x="8253821" y="1100254"/>
            <a:ext cx="1657826" cy="461665"/>
          </a:xfrm>
          <a:prstGeom prst="rect">
            <a:avLst/>
          </a:prstGeom>
        </p:spPr>
        <p:txBody>
          <a:bodyPr wrap="none">
            <a:spAutoFit/>
          </a:bodyPr>
          <a:lstStyle/>
          <a:p>
            <a:r>
              <a:rPr lang="en-US" sz="2400" dirty="0" smtClean="0"/>
              <a:t>Limitations</a:t>
            </a:r>
            <a:endParaRPr lang="en-US" sz="2400" dirty="0"/>
          </a:p>
        </p:txBody>
      </p:sp>
    </p:spTree>
    <p:extLst>
      <p:ext uri="{BB962C8B-B14F-4D97-AF65-F5344CB8AC3E}">
        <p14:creationId xmlns:p14="http://schemas.microsoft.com/office/powerpoint/2010/main" val="1211868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033355" y="2530888"/>
            <a:ext cx="5129600" cy="785205"/>
          </a:xfrm>
        </p:spPr>
        <p:txBody>
          <a:bodyPr/>
          <a:lstStyle/>
          <a:p>
            <a:pPr marL="114300" indent="0">
              <a:buNone/>
            </a:pPr>
            <a:r>
              <a:rPr lang="en-US" dirty="0"/>
              <a:t>What are the assumptions underlying </a:t>
            </a:r>
            <a:r>
              <a:rPr lang="en-US" dirty="0" smtClean="0"/>
              <a:t>linear regression?</a:t>
            </a:r>
            <a:endParaRPr lang="en-US" dirty="0"/>
          </a:p>
        </p:txBody>
      </p:sp>
      <p:pic>
        <p:nvPicPr>
          <p:cNvPr id="7" name="Picture 6"/>
          <p:cNvPicPr>
            <a:picLocks noChangeAspect="1"/>
          </p:cNvPicPr>
          <p:nvPr/>
        </p:nvPicPr>
        <p:blipFill>
          <a:blip r:embed="rId2"/>
          <a:stretch>
            <a:fillRect/>
          </a:stretch>
        </p:blipFill>
        <p:spPr>
          <a:xfrm>
            <a:off x="542541" y="1101174"/>
            <a:ext cx="4490814" cy="3644632"/>
          </a:xfrm>
          <a:prstGeom prst="rect">
            <a:avLst/>
          </a:prstGeom>
        </p:spPr>
      </p:pic>
    </p:spTree>
    <p:extLst>
      <p:ext uri="{BB962C8B-B14F-4D97-AF65-F5344CB8AC3E}">
        <p14:creationId xmlns:p14="http://schemas.microsoft.com/office/powerpoint/2010/main" val="366023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57670" y="2052884"/>
            <a:ext cx="6234836" cy="4563575"/>
          </a:xfrm>
        </p:spPr>
        <p:txBody>
          <a:bodyPr/>
          <a:lstStyle/>
          <a:p>
            <a:pPr>
              <a:spcBef>
                <a:spcPts val="600"/>
              </a:spcBef>
              <a:spcAft>
                <a:spcPts val="600"/>
              </a:spcAft>
            </a:pPr>
            <a:r>
              <a:rPr lang="en-US" sz="1800" b="1" dirty="0" smtClean="0">
                <a:solidFill>
                  <a:srgbClr val="FF0000"/>
                </a:solidFill>
              </a:rPr>
              <a:t>Linearity</a:t>
            </a:r>
            <a:r>
              <a:rPr lang="en-US" sz="1800" dirty="0" smtClean="0"/>
              <a:t>: There exists a linear relationship between the independent variable and the dependent variable</a:t>
            </a:r>
          </a:p>
          <a:p>
            <a:pPr>
              <a:spcBef>
                <a:spcPts val="600"/>
              </a:spcBef>
              <a:spcAft>
                <a:spcPts val="600"/>
              </a:spcAft>
            </a:pPr>
            <a:r>
              <a:rPr lang="en-US" sz="1800" b="1" dirty="0" smtClean="0">
                <a:solidFill>
                  <a:srgbClr val="FF0000"/>
                </a:solidFill>
              </a:rPr>
              <a:t>Independence of errors</a:t>
            </a:r>
            <a:r>
              <a:rPr lang="en-US" sz="1800" dirty="0" smtClean="0"/>
              <a:t>: The errors should be independent of each other (No auto-correlation)</a:t>
            </a:r>
          </a:p>
          <a:p>
            <a:pPr>
              <a:spcBef>
                <a:spcPts val="600"/>
              </a:spcBef>
              <a:spcAft>
                <a:spcPts val="600"/>
              </a:spcAft>
            </a:pPr>
            <a:r>
              <a:rPr lang="en-US" sz="1800" b="1" dirty="0" smtClean="0">
                <a:solidFill>
                  <a:srgbClr val="FF0000"/>
                </a:solidFill>
              </a:rPr>
              <a:t>Constant variance</a:t>
            </a:r>
            <a:r>
              <a:rPr lang="en-US" sz="1800" dirty="0" smtClean="0"/>
              <a:t>: The error term has a constant variance (homoscedasticity) across all levels of independent variable</a:t>
            </a:r>
          </a:p>
          <a:p>
            <a:pPr>
              <a:spcBef>
                <a:spcPts val="600"/>
              </a:spcBef>
              <a:spcAft>
                <a:spcPts val="600"/>
              </a:spcAft>
            </a:pPr>
            <a:r>
              <a:rPr lang="en-US" sz="1800" b="1" dirty="0" smtClean="0">
                <a:solidFill>
                  <a:srgbClr val="FF0000"/>
                </a:solidFill>
              </a:rPr>
              <a:t>Normality</a:t>
            </a:r>
            <a:r>
              <a:rPr lang="en-US" sz="1800" dirty="0" smtClean="0"/>
              <a:t>: The error tem is normally distributed</a:t>
            </a:r>
          </a:p>
          <a:p>
            <a:pPr>
              <a:spcBef>
                <a:spcPts val="600"/>
              </a:spcBef>
              <a:spcAft>
                <a:spcPts val="600"/>
              </a:spcAft>
            </a:pPr>
            <a:r>
              <a:rPr lang="en-US" sz="1800" b="1" dirty="0" smtClean="0">
                <a:solidFill>
                  <a:srgbClr val="FF0000"/>
                </a:solidFill>
              </a:rPr>
              <a:t>No perfect multi-collinearity</a:t>
            </a:r>
            <a:r>
              <a:rPr lang="en-US" sz="1800" dirty="0" smtClean="0"/>
              <a:t>: There is little or no multi-correlation in the observations</a:t>
            </a:r>
            <a:endParaRPr lang="en-US" sz="1800" dirty="0"/>
          </a:p>
        </p:txBody>
      </p:sp>
      <p:sp>
        <p:nvSpPr>
          <p:cNvPr id="3" name="Title 2"/>
          <p:cNvSpPr>
            <a:spLocks noGrp="1"/>
          </p:cNvSpPr>
          <p:nvPr>
            <p:ph type="title"/>
          </p:nvPr>
        </p:nvSpPr>
        <p:spPr>
          <a:xfrm>
            <a:off x="950967" y="593367"/>
            <a:ext cx="5260052" cy="717848"/>
          </a:xfrm>
        </p:spPr>
        <p:txBody>
          <a:bodyPr/>
          <a:lstStyle/>
          <a:p>
            <a:r>
              <a:rPr lang="en-US" dirty="0" smtClean="0"/>
              <a:t>What </a:t>
            </a:r>
            <a:r>
              <a:rPr lang="en-US" dirty="0"/>
              <a:t>are the assumptions underlying linear regression?</a:t>
            </a:r>
            <a:br>
              <a:rPr lang="en-US" dirty="0"/>
            </a:br>
            <a:endParaRPr lang="en-US" dirty="0"/>
          </a:p>
        </p:txBody>
      </p:sp>
    </p:spTree>
    <p:extLst>
      <p:ext uri="{BB962C8B-B14F-4D97-AF65-F5344CB8AC3E}">
        <p14:creationId xmlns:p14="http://schemas.microsoft.com/office/powerpoint/2010/main" val="311936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81759" y="1537844"/>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5781759" y="2591273"/>
            <a:ext cx="5129600" cy="785205"/>
          </a:xfrm>
        </p:spPr>
        <p:txBody>
          <a:bodyPr/>
          <a:lstStyle/>
          <a:p>
            <a:pPr marL="114300" indent="0">
              <a:buNone/>
            </a:pPr>
            <a:r>
              <a:rPr lang="en-US" dirty="0"/>
              <a:t>How do you interpret the coefficients of a linear regression model?</a:t>
            </a:r>
          </a:p>
        </p:txBody>
      </p:sp>
      <p:pic>
        <p:nvPicPr>
          <p:cNvPr id="5" name="Picture 2" descr="Interpreting the results of Linear Regression using OLS Summary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87" y="1613522"/>
            <a:ext cx="5380772" cy="2975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47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73726" y="1356967"/>
            <a:ext cx="5852170" cy="5162705"/>
          </a:xfrm>
        </p:spPr>
        <p:txBody>
          <a:bodyPr/>
          <a:lstStyle/>
          <a:p>
            <a:pPr marL="114300" indent="0">
              <a:buNone/>
            </a:pPr>
            <a:r>
              <a:rPr lang="en-US" sz="1800" dirty="0" smtClean="0"/>
              <a:t>The coefficient estimates denotes the </a:t>
            </a:r>
            <a:r>
              <a:rPr lang="en-US" sz="1800" dirty="0" smtClean="0">
                <a:solidFill>
                  <a:srgbClr val="FF0000"/>
                </a:solidFill>
              </a:rPr>
              <a:t>change in the mean of outcome </a:t>
            </a:r>
            <a:r>
              <a:rPr lang="en-US" sz="1800" dirty="0" smtClean="0"/>
              <a:t>(dependent) variable for a </a:t>
            </a:r>
            <a:r>
              <a:rPr lang="en-US" sz="1800" dirty="0" smtClean="0">
                <a:solidFill>
                  <a:srgbClr val="FF0000"/>
                </a:solidFill>
              </a:rPr>
              <a:t>unit change </a:t>
            </a:r>
            <a:r>
              <a:rPr lang="en-US" sz="1800" dirty="0" smtClean="0"/>
              <a:t>in the predictor (independent) variable assuming all other predictors are constant</a:t>
            </a:r>
          </a:p>
          <a:p>
            <a:pPr marL="114300" indent="0">
              <a:buNone/>
            </a:pPr>
            <a:endParaRPr lang="en-US" sz="1800" dirty="0"/>
          </a:p>
          <a:p>
            <a:pPr marL="114300" indent="0">
              <a:buNone/>
            </a:pPr>
            <a:r>
              <a:rPr lang="en-US" sz="1800" dirty="0" smtClean="0"/>
              <a:t>Interpretation of Slope:</a:t>
            </a:r>
          </a:p>
          <a:p>
            <a:endParaRPr lang="en-US" sz="1800" dirty="0" smtClean="0"/>
          </a:p>
          <a:p>
            <a:r>
              <a:rPr lang="en-US" sz="1800" dirty="0"/>
              <a:t>For example, if a coefficient for a predictor X1​ is 2.5, then, all else being equal, a one-unit increase in X1​ would lead to an increase of 2.5 units in the target variable Y</a:t>
            </a:r>
          </a:p>
          <a:p>
            <a:r>
              <a:rPr lang="en-US" sz="1800" dirty="0"/>
              <a:t>The intercept represents the expected value of the target variable when all predictors are zero.</a:t>
            </a:r>
            <a:endParaRPr lang="en-US" sz="1800" dirty="0" smtClean="0"/>
          </a:p>
          <a:p>
            <a:endParaRPr lang="en-US" sz="1800" dirty="0"/>
          </a:p>
        </p:txBody>
      </p:sp>
      <p:sp>
        <p:nvSpPr>
          <p:cNvPr id="3" name="Title 2"/>
          <p:cNvSpPr>
            <a:spLocks noGrp="1"/>
          </p:cNvSpPr>
          <p:nvPr>
            <p:ph type="title"/>
          </p:nvPr>
        </p:nvSpPr>
        <p:spPr/>
        <p:txBody>
          <a:bodyPr/>
          <a:lstStyle/>
          <a:p>
            <a:r>
              <a:rPr lang="en-US" dirty="0" smtClean="0"/>
              <a:t>Coefficient estimates</a:t>
            </a:r>
            <a:endParaRPr lang="en-US" dirty="0"/>
          </a:p>
        </p:txBody>
      </p:sp>
      <p:sp>
        <p:nvSpPr>
          <p:cNvPr id="7" name="Rectangle 6"/>
          <p:cNvSpPr/>
          <p:nvPr/>
        </p:nvSpPr>
        <p:spPr>
          <a:xfrm>
            <a:off x="6025896" y="850526"/>
            <a:ext cx="5542127" cy="3877985"/>
          </a:xfrm>
          <a:prstGeom prst="rect">
            <a:avLst/>
          </a:prstGeom>
        </p:spPr>
        <p:txBody>
          <a:bodyPr wrap="square">
            <a:spAutoFit/>
          </a:bodyPr>
          <a:lstStyle/>
          <a:p>
            <a:pPr marL="114300" lvl="0">
              <a:spcBef>
                <a:spcPts val="600"/>
              </a:spcBef>
              <a:spcAft>
                <a:spcPts val="600"/>
              </a:spcAft>
              <a:buClr>
                <a:srgbClr val="3F3533"/>
              </a:buClr>
              <a:buSzPts val="1400"/>
            </a:pPr>
            <a:r>
              <a:rPr lang="en-US" kern="0" dirty="0" smtClean="0">
                <a:solidFill>
                  <a:srgbClr val="000000"/>
                </a:solidFill>
                <a:latin typeface="Montserrat"/>
                <a:sym typeface="Montserrat"/>
              </a:rPr>
              <a:t>Interpretation of Sign:</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The </a:t>
            </a:r>
            <a:r>
              <a:rPr lang="en-US" kern="0" dirty="0">
                <a:solidFill>
                  <a:srgbClr val="FF0000"/>
                </a:solidFill>
                <a:latin typeface="Montserrat"/>
                <a:sym typeface="Montserrat"/>
              </a:rPr>
              <a:t>sign</a:t>
            </a:r>
            <a:r>
              <a:rPr lang="en-US" kern="0" dirty="0">
                <a:solidFill>
                  <a:srgbClr val="000000"/>
                </a:solidFill>
                <a:latin typeface="Montserrat"/>
                <a:sym typeface="Montserrat"/>
              </a:rPr>
              <a:t> of a coefficient (positive or negative) tells us the </a:t>
            </a:r>
            <a:r>
              <a:rPr lang="en-US" kern="0" dirty="0">
                <a:solidFill>
                  <a:srgbClr val="FF0000"/>
                </a:solidFill>
                <a:latin typeface="Montserrat"/>
                <a:sym typeface="Montserrat"/>
              </a:rPr>
              <a:t>direction</a:t>
            </a:r>
            <a:r>
              <a:rPr lang="en-US" kern="0" dirty="0">
                <a:solidFill>
                  <a:srgbClr val="000000"/>
                </a:solidFill>
                <a:latin typeface="Montserrat"/>
                <a:sym typeface="Montserrat"/>
              </a:rPr>
              <a:t> of the relationship. </a:t>
            </a:r>
            <a:endParaRPr lang="en-US" kern="0" dirty="0" smtClean="0">
              <a:solidFill>
                <a:srgbClr val="000000"/>
              </a:solidFill>
              <a:latin typeface="Montserrat"/>
              <a:sym typeface="Montserrat"/>
            </a:endParaRP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A </a:t>
            </a:r>
            <a:r>
              <a:rPr lang="en-US" kern="0" dirty="0">
                <a:solidFill>
                  <a:srgbClr val="FF0000"/>
                </a:solidFill>
                <a:latin typeface="Montserrat"/>
                <a:sym typeface="Montserrat"/>
              </a:rPr>
              <a:t>positive coefficient </a:t>
            </a:r>
            <a:r>
              <a:rPr lang="en-US" kern="0" dirty="0">
                <a:solidFill>
                  <a:srgbClr val="000000"/>
                </a:solidFill>
                <a:latin typeface="Montserrat"/>
                <a:sym typeface="Montserrat"/>
              </a:rPr>
              <a:t>indicates that as the predictor increases, the </a:t>
            </a:r>
            <a:r>
              <a:rPr lang="en-US" kern="0" dirty="0">
                <a:solidFill>
                  <a:srgbClr val="FF0000"/>
                </a:solidFill>
                <a:latin typeface="Montserrat"/>
                <a:sym typeface="Montserrat"/>
              </a:rPr>
              <a:t>target variable</a:t>
            </a:r>
            <a:r>
              <a:rPr lang="en-US" kern="0" dirty="0">
                <a:solidFill>
                  <a:srgbClr val="000000"/>
                </a:solidFill>
                <a:latin typeface="Montserrat"/>
                <a:sym typeface="Montserrat"/>
              </a:rPr>
              <a:t> is expected to increase, while a negative coefficient implies an inverse </a:t>
            </a:r>
            <a:r>
              <a:rPr lang="en-US" kern="0" dirty="0" smtClean="0">
                <a:solidFill>
                  <a:srgbClr val="000000"/>
                </a:solidFill>
                <a:latin typeface="Montserrat"/>
                <a:sym typeface="Montserrat"/>
              </a:rPr>
              <a:t>relationship.</a:t>
            </a:r>
          </a:p>
          <a:p>
            <a:pPr marL="457200" lvl="0" indent="-342900">
              <a:spcBef>
                <a:spcPts val="600"/>
              </a:spcBef>
              <a:spcAft>
                <a:spcPts val="600"/>
              </a:spcAft>
              <a:buClr>
                <a:srgbClr val="3F3533"/>
              </a:buClr>
              <a:buSzPts val="1400"/>
              <a:buFont typeface="Montserrat"/>
              <a:buChar char="●"/>
            </a:pPr>
            <a:r>
              <a:rPr lang="en-US" kern="0" dirty="0" smtClean="0">
                <a:solidFill>
                  <a:srgbClr val="000000"/>
                </a:solidFill>
                <a:latin typeface="Montserrat"/>
                <a:sym typeface="Montserrat"/>
              </a:rPr>
              <a:t>For </a:t>
            </a:r>
            <a:r>
              <a:rPr lang="en-US" kern="0" dirty="0">
                <a:solidFill>
                  <a:srgbClr val="000000"/>
                </a:solidFill>
                <a:latin typeface="Montserrat"/>
                <a:sym typeface="Montserrat"/>
              </a:rPr>
              <a:t>instance, in a model predicting </a:t>
            </a:r>
            <a:r>
              <a:rPr lang="en-US" kern="0" dirty="0">
                <a:solidFill>
                  <a:srgbClr val="FF0000"/>
                </a:solidFill>
                <a:latin typeface="Montserrat"/>
                <a:sym typeface="Montserrat"/>
              </a:rPr>
              <a:t>house prices</a:t>
            </a:r>
            <a:r>
              <a:rPr lang="en-US" kern="0" dirty="0">
                <a:solidFill>
                  <a:srgbClr val="000000"/>
                </a:solidFill>
                <a:latin typeface="Montserrat"/>
                <a:sym typeface="Montserrat"/>
              </a:rPr>
              <a:t>, a positive coefficient for </a:t>
            </a:r>
            <a:r>
              <a:rPr lang="en-US" kern="0" dirty="0">
                <a:solidFill>
                  <a:srgbClr val="FF0000"/>
                </a:solidFill>
                <a:latin typeface="Montserrat"/>
                <a:sym typeface="Montserrat"/>
              </a:rPr>
              <a:t>square footage</a:t>
            </a:r>
            <a:r>
              <a:rPr lang="en-US" kern="0" dirty="0">
                <a:solidFill>
                  <a:srgbClr val="000000"/>
                </a:solidFill>
                <a:latin typeface="Montserrat"/>
                <a:sym typeface="Montserrat"/>
              </a:rPr>
              <a:t> suggests that larger houses tend to have higher prices, all else being equal</a:t>
            </a:r>
          </a:p>
        </p:txBody>
      </p:sp>
    </p:spTree>
    <p:extLst>
      <p:ext uri="{BB962C8B-B14F-4D97-AF65-F5344CB8AC3E}">
        <p14:creationId xmlns:p14="http://schemas.microsoft.com/office/powerpoint/2010/main" val="2867775728"/>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480</TotalTime>
  <Words>3461</Words>
  <Application>Microsoft Office PowerPoint</Application>
  <PresentationFormat>Widescreen</PresentationFormat>
  <Paragraphs>266</Paragraphs>
  <Slides>47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vt:lpstr>
      <vt:lpstr>Crimson Text</vt:lpstr>
      <vt:lpstr>Josefin Sans</vt:lpstr>
      <vt:lpstr>Lato</vt:lpstr>
      <vt:lpstr>Mako</vt:lpstr>
      <vt:lpstr>Merriweather Light</vt:lpstr>
      <vt:lpstr>Montserrat</vt:lpstr>
      <vt:lpstr>Open Sans</vt:lpstr>
      <vt:lpstr>Open Sans SemiBold</vt:lpstr>
      <vt:lpstr>Russo One</vt:lpstr>
      <vt:lpstr>Vidaloka</vt:lpstr>
      <vt:lpstr>Minimalist Business Slides XL by Slidesgo</vt:lpstr>
      <vt:lpstr>Linear Regression Flashcard</vt:lpstr>
      <vt:lpstr>Question</vt:lpstr>
      <vt:lpstr>What is linear regression? </vt:lpstr>
      <vt:lpstr>Linear Regression - Training</vt:lpstr>
      <vt:lpstr>Linear Regression</vt:lpstr>
      <vt:lpstr>Question</vt:lpstr>
      <vt:lpstr>What are the assumptions underlying linear regression? </vt:lpstr>
      <vt:lpstr>Question</vt:lpstr>
      <vt:lpstr>Coefficient estimates</vt:lpstr>
      <vt:lpstr>Question</vt:lpstr>
      <vt:lpstr>Intercept</vt:lpstr>
      <vt:lpstr>Question</vt:lpstr>
      <vt:lpstr>Least Squares</vt:lpstr>
      <vt:lpstr>Question</vt:lpstr>
      <vt:lpstr>Goodness of fit</vt:lpstr>
      <vt:lpstr>Adjusted R-squared</vt:lpstr>
      <vt:lpstr>Question</vt:lpstr>
      <vt:lpstr>Multi-collinearity</vt:lpstr>
      <vt:lpstr>Multi-collinearity</vt:lpstr>
      <vt:lpstr>Question</vt:lpstr>
      <vt:lpstr>Coefficients – Hypothesis Testing</vt:lpstr>
      <vt:lpstr>Question</vt:lpstr>
      <vt:lpstr>Residuals</vt:lpstr>
      <vt:lpstr>Question</vt:lpstr>
      <vt:lpstr>Homoscedasticity</vt:lpstr>
      <vt:lpstr>Homoscedasticity</vt:lpstr>
      <vt:lpstr>Question</vt:lpstr>
      <vt:lpstr>Significance of p-values in Regression Analysis</vt:lpstr>
      <vt:lpstr>Question</vt:lpstr>
      <vt:lpstr>Standard Error</vt:lpstr>
      <vt:lpstr>Question</vt:lpstr>
      <vt:lpstr>F-test</vt:lpstr>
      <vt:lpstr>Question</vt:lpstr>
      <vt:lpstr>Normality of residuals</vt:lpstr>
      <vt:lpstr>Question</vt:lpstr>
      <vt:lpstr>Classification with Linear Regression</vt:lpstr>
      <vt:lpstr>Question</vt:lpstr>
      <vt:lpstr>Variable Selection with Linear Regression</vt:lpstr>
      <vt:lpstr>Question</vt:lpstr>
      <vt:lpstr>Non-Linear relationships</vt:lpstr>
      <vt:lpstr>Question</vt:lpstr>
      <vt:lpstr>Variance Inflation Factor</vt:lpstr>
      <vt:lpstr>Question</vt:lpstr>
      <vt:lpstr>Model deployment in production</vt:lpstr>
      <vt:lpstr>Question</vt:lpstr>
      <vt:lpstr>Challenges with High-Dimensional data</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Flashcard</dc:title>
  <dc:creator>abilash</dc:creator>
  <cp:lastModifiedBy>abilash</cp:lastModifiedBy>
  <cp:revision>29</cp:revision>
  <dcterms:created xsi:type="dcterms:W3CDTF">2024-10-30T11:54:15Z</dcterms:created>
  <dcterms:modified xsi:type="dcterms:W3CDTF">2025-02-16T16:50:00Z</dcterms:modified>
</cp:coreProperties>
</file>