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60" r:id="rId2"/>
    <p:sldId id="258" r:id="rId3"/>
    <p:sldId id="259" r:id="rId4"/>
    <p:sldId id="269" r:id="rId5"/>
    <p:sldId id="279" r:id="rId6"/>
    <p:sldId id="266" r:id="rId7"/>
    <p:sldId id="263" r:id="rId8"/>
    <p:sldId id="267" r:id="rId9"/>
    <p:sldId id="293" r:id="rId10"/>
    <p:sldId id="268" r:id="rId11"/>
    <p:sldId id="264" r:id="rId12"/>
    <p:sldId id="261" r:id="rId13"/>
    <p:sldId id="277" r:id="rId14"/>
    <p:sldId id="280" r:id="rId15"/>
    <p:sldId id="283" r:id="rId16"/>
    <p:sldId id="284" r:id="rId17"/>
    <p:sldId id="285" r:id="rId18"/>
    <p:sldId id="286" r:id="rId19"/>
    <p:sldId id="281" r:id="rId20"/>
    <p:sldId id="282" r:id="rId21"/>
    <p:sldId id="287" r:id="rId22"/>
    <p:sldId id="271" r:id="rId23"/>
    <p:sldId id="272" r:id="rId24"/>
    <p:sldId id="270" r:id="rId25"/>
    <p:sldId id="262" r:id="rId26"/>
    <p:sldId id="273" r:id="rId27"/>
    <p:sldId id="274" r:id="rId28"/>
    <p:sldId id="275" r:id="rId29"/>
    <p:sldId id="276" r:id="rId30"/>
    <p:sldId id="278" r:id="rId31"/>
    <p:sldId id="265" r:id="rId32"/>
    <p:sldId id="288" r:id="rId33"/>
    <p:sldId id="290" r:id="rId34"/>
    <p:sldId id="291" r:id="rId35"/>
    <p:sldId id="289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1A5F66-2C6A-4522-9B79-92AEFF3D69E5}">
          <p14:sldIdLst>
            <p14:sldId id="260"/>
            <p14:sldId id="258"/>
            <p14:sldId id="259"/>
            <p14:sldId id="269"/>
            <p14:sldId id="279"/>
            <p14:sldId id="266"/>
            <p14:sldId id="263"/>
            <p14:sldId id="267"/>
            <p14:sldId id="293"/>
            <p14:sldId id="268"/>
            <p14:sldId id="264"/>
            <p14:sldId id="261"/>
            <p14:sldId id="277"/>
          </p14:sldIdLst>
        </p14:section>
        <p14:section name="Linear models" id="{85CD3AC0-B7EF-43A2-8EED-BE79B90952F3}">
          <p14:sldIdLst>
            <p14:sldId id="280"/>
            <p14:sldId id="283"/>
            <p14:sldId id="284"/>
            <p14:sldId id="285"/>
            <p14:sldId id="286"/>
            <p14:sldId id="281"/>
            <p14:sldId id="282"/>
            <p14:sldId id="287"/>
          </p14:sldIdLst>
        </p14:section>
        <p14:section name="Decision Trees" id="{9F98A77E-512D-4F7F-85CA-5330EF6F145E}">
          <p14:sldIdLst>
            <p14:sldId id="271"/>
            <p14:sldId id="272"/>
            <p14:sldId id="270"/>
            <p14:sldId id="262"/>
            <p14:sldId id="273"/>
            <p14:sldId id="274"/>
            <p14:sldId id="275"/>
            <p14:sldId id="276"/>
            <p14:sldId id="278"/>
          </p14:sldIdLst>
        </p14:section>
        <p14:section name="Deep Neural Networks" id="{E036C450-57A0-4011-AA0F-FF11B5622EF4}">
          <p14:sldIdLst>
            <p14:sldId id="265"/>
            <p14:sldId id="288"/>
            <p14:sldId id="290"/>
            <p14:sldId id="291"/>
            <p14:sldId id="289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89A53-7AE0-42A8-82EB-EB07A29695C8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46262-6816-4B95-A02F-302D8BDCE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92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86633" y="1766000"/>
            <a:ext cx="9418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86667" y="4502800"/>
            <a:ext cx="9418800" cy="5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3439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86232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5765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950967" y="1793817"/>
            <a:ext cx="10290000" cy="2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2019100" y="4251531"/>
            <a:ext cx="8160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7382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106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7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6668000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6668000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2206933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2206933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6668000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6668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2206933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2207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3171533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7632600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3171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7632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70839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9600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9768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960000" y="2774932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45384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55552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4538400" y="2774944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81168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91336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8116800" y="2774944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9600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9768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9600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45384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55552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45384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81168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91336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81168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3109867" y="593367"/>
            <a:ext cx="597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41905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3214000" y="3744337"/>
            <a:ext cx="576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2457200" y="2215951"/>
            <a:ext cx="72776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55994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933200" y="3761684"/>
            <a:ext cx="576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933200" y="2234536"/>
            <a:ext cx="72776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78725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3531200" y="2242667"/>
            <a:ext cx="5129600" cy="3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2309400" y="593367"/>
            <a:ext cx="757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17591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2659800" y="1977100"/>
            <a:ext cx="6872400" cy="1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3066000" y="3962867"/>
            <a:ext cx="60600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42671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4990467" y="2066500"/>
            <a:ext cx="6060000" cy="1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4990467" y="4052284"/>
            <a:ext cx="60600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60073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2237233" y="3349071"/>
            <a:ext cx="4953200" cy="107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4989233" y="1979591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1108833" y="4325333"/>
            <a:ext cx="60816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400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400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50500" y="5306367"/>
            <a:ext cx="1838000" cy="164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10544967" y="-118267"/>
            <a:ext cx="1891600" cy="141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9349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619400" y="3155029"/>
            <a:ext cx="4953200" cy="109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995400" y="1785551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055200" y="4102233"/>
            <a:ext cx="60816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10598567" y="5306367"/>
            <a:ext cx="1838000" cy="164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50500" y="-118267"/>
            <a:ext cx="1891600" cy="141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875942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9609800" y="-204233"/>
            <a:ext cx="2827200" cy="169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09474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29233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2503300" y="593367"/>
            <a:ext cx="71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4302277" y="18738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4302277" y="24085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958811" y="18738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958811" y="24085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4302277" y="4228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4302277" y="4753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958811" y="4228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958877" y="4753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219407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7397200" y="4010333"/>
            <a:ext cx="3844000" cy="2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4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Vidaloka"/>
                <a:ea typeface="Vidaloka"/>
                <a:cs typeface="Vidaloka"/>
                <a:sym typeface="Vidaloka"/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Vidaloka"/>
                <a:ea typeface="Vidaloka"/>
                <a:cs typeface="Vidaloka"/>
                <a:sym typeface="Vidaloka"/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78190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950967" y="1793833"/>
            <a:ext cx="8160400" cy="2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950967" y="4251531"/>
            <a:ext cx="8160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820491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6608133" y="3289833"/>
            <a:ext cx="3300400" cy="8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2" hasCustomPrompt="1"/>
          </p:nvPr>
        </p:nvSpPr>
        <p:spPr>
          <a:xfrm>
            <a:off x="6608133" y="1869767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6608133" y="4155033"/>
            <a:ext cx="3300400" cy="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79467" y="3203267"/>
            <a:ext cx="4192400" cy="3719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242545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5831800" y="1259000"/>
            <a:ext cx="3300400" cy="8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 idx="2" hasCustomPrompt="1"/>
          </p:nvPr>
        </p:nvSpPr>
        <p:spPr>
          <a:xfrm>
            <a:off x="3059800" y="1462200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5831800" y="2124200"/>
            <a:ext cx="3300400" cy="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3" name="Google Shape;203;p2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96818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1391633" y="1230089"/>
            <a:ext cx="4164000" cy="3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1391633" y="4481251"/>
            <a:ext cx="40180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2" name="Google Shape;212;p2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7096867" y="-107500"/>
            <a:ext cx="5340000" cy="267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59640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7081233" y="1283420"/>
            <a:ext cx="4164000" cy="3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1"/>
          </p:nvPr>
        </p:nvSpPr>
        <p:spPr>
          <a:xfrm>
            <a:off x="7081233" y="4534580"/>
            <a:ext cx="40180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903842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4678667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2"/>
          </p:nvPr>
        </p:nvSpPr>
        <p:spPr>
          <a:xfrm>
            <a:off x="4678700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1270700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4"/>
          </p:nvPr>
        </p:nvSpPr>
        <p:spPr>
          <a:xfrm>
            <a:off x="1270833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8086500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6"/>
          </p:nvPr>
        </p:nvSpPr>
        <p:spPr>
          <a:xfrm>
            <a:off x="8086500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0728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28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51000" y="1697233"/>
            <a:ext cx="10290000" cy="4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4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9179867" y="-151467"/>
            <a:ext cx="3420800" cy="1741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261337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ubTitle" idx="1"/>
          </p:nvPr>
        </p:nvSpPr>
        <p:spPr>
          <a:xfrm>
            <a:off x="4678667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subTitle" idx="2"/>
          </p:nvPr>
        </p:nvSpPr>
        <p:spPr>
          <a:xfrm>
            <a:off x="4678700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subTitle" idx="3"/>
          </p:nvPr>
        </p:nvSpPr>
        <p:spPr>
          <a:xfrm>
            <a:off x="1270700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4"/>
          </p:nvPr>
        </p:nvSpPr>
        <p:spPr>
          <a:xfrm>
            <a:off x="1270833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5"/>
          </p:nvPr>
        </p:nvSpPr>
        <p:spPr>
          <a:xfrm>
            <a:off x="8086500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6"/>
          </p:nvPr>
        </p:nvSpPr>
        <p:spPr>
          <a:xfrm>
            <a:off x="8086500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1659000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7"/>
          </p:nvPr>
        </p:nvSpPr>
        <p:spPr>
          <a:xfrm>
            <a:off x="4678667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8"/>
          </p:nvPr>
        </p:nvSpPr>
        <p:spPr>
          <a:xfrm>
            <a:off x="4678700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9"/>
          </p:nvPr>
        </p:nvSpPr>
        <p:spPr>
          <a:xfrm>
            <a:off x="12707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3"/>
          </p:nvPr>
        </p:nvSpPr>
        <p:spPr>
          <a:xfrm>
            <a:off x="1270833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14"/>
          </p:nvPr>
        </p:nvSpPr>
        <p:spPr>
          <a:xfrm>
            <a:off x="80865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15"/>
          </p:nvPr>
        </p:nvSpPr>
        <p:spPr>
          <a:xfrm>
            <a:off x="8086500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8" name="Google Shape;248;p3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63538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Title and six columns 1 -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subTitle" idx="1"/>
          </p:nvPr>
        </p:nvSpPr>
        <p:spPr>
          <a:xfrm>
            <a:off x="45520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2"/>
          </p:nvPr>
        </p:nvSpPr>
        <p:spPr>
          <a:xfrm>
            <a:off x="47522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3"/>
          </p:nvPr>
        </p:nvSpPr>
        <p:spPr>
          <a:xfrm>
            <a:off x="9409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4"/>
          </p:nvPr>
        </p:nvSpPr>
        <p:spPr>
          <a:xfrm>
            <a:off x="11411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5"/>
          </p:nvPr>
        </p:nvSpPr>
        <p:spPr>
          <a:xfrm>
            <a:off x="8163100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6"/>
          </p:nvPr>
        </p:nvSpPr>
        <p:spPr>
          <a:xfrm>
            <a:off x="8363300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7"/>
          </p:nvPr>
        </p:nvSpPr>
        <p:spPr>
          <a:xfrm>
            <a:off x="4552067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8"/>
          </p:nvPr>
        </p:nvSpPr>
        <p:spPr>
          <a:xfrm>
            <a:off x="4752267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ubTitle" idx="9"/>
          </p:nvPr>
        </p:nvSpPr>
        <p:spPr>
          <a:xfrm>
            <a:off x="940967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3"/>
          </p:nvPr>
        </p:nvSpPr>
        <p:spPr>
          <a:xfrm>
            <a:off x="1141167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subTitle" idx="14"/>
          </p:nvPr>
        </p:nvSpPr>
        <p:spPr>
          <a:xfrm>
            <a:off x="8163100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5"/>
          </p:nvPr>
        </p:nvSpPr>
        <p:spPr>
          <a:xfrm>
            <a:off x="8363300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015549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subTitle" idx="1"/>
          </p:nvPr>
        </p:nvSpPr>
        <p:spPr>
          <a:xfrm>
            <a:off x="45520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2"/>
          </p:nvPr>
        </p:nvSpPr>
        <p:spPr>
          <a:xfrm>
            <a:off x="47522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3"/>
          </p:nvPr>
        </p:nvSpPr>
        <p:spPr>
          <a:xfrm>
            <a:off x="9409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11411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5"/>
          </p:nvPr>
        </p:nvSpPr>
        <p:spPr>
          <a:xfrm>
            <a:off x="8163100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6"/>
          </p:nvPr>
        </p:nvSpPr>
        <p:spPr>
          <a:xfrm>
            <a:off x="8363300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7"/>
          </p:nvPr>
        </p:nvSpPr>
        <p:spPr>
          <a:xfrm>
            <a:off x="2746484" y="41980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8"/>
          </p:nvPr>
        </p:nvSpPr>
        <p:spPr>
          <a:xfrm>
            <a:off x="2946684" y="47529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9"/>
          </p:nvPr>
        </p:nvSpPr>
        <p:spPr>
          <a:xfrm>
            <a:off x="6357517" y="41980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13"/>
          </p:nvPr>
        </p:nvSpPr>
        <p:spPr>
          <a:xfrm>
            <a:off x="6557717" y="47529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80" name="Google Shape;280;p3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126847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954967" y="1430667"/>
            <a:ext cx="75208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54691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>
            <a:spLocks noGrp="1"/>
          </p:cNvSpPr>
          <p:nvPr>
            <p:ph type="subTitle" idx="1"/>
          </p:nvPr>
        </p:nvSpPr>
        <p:spPr>
          <a:xfrm>
            <a:off x="6555800" y="2525600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subTitle" idx="2"/>
          </p:nvPr>
        </p:nvSpPr>
        <p:spPr>
          <a:xfrm>
            <a:off x="6745200" y="306196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subTitle" idx="3"/>
          </p:nvPr>
        </p:nvSpPr>
        <p:spPr>
          <a:xfrm>
            <a:off x="2548200" y="2525600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subTitle" idx="4"/>
          </p:nvPr>
        </p:nvSpPr>
        <p:spPr>
          <a:xfrm>
            <a:off x="2737733" y="306196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subTitle" idx="5"/>
          </p:nvPr>
        </p:nvSpPr>
        <p:spPr>
          <a:xfrm>
            <a:off x="6555800" y="4705203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6"/>
          </p:nvPr>
        </p:nvSpPr>
        <p:spPr>
          <a:xfrm>
            <a:off x="6745200" y="523164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7"/>
          </p:nvPr>
        </p:nvSpPr>
        <p:spPr>
          <a:xfrm>
            <a:off x="2548200" y="4705203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8"/>
          </p:nvPr>
        </p:nvSpPr>
        <p:spPr>
          <a:xfrm>
            <a:off x="2737600" y="523164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64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02" name="Google Shape;302;p3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250084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4762567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4762567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451200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451200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8073933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8073933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35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602235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Numbers and text 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3706800" y="593367"/>
            <a:ext cx="47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7"/>
          <p:cNvSpPr txBox="1">
            <a:spLocks noGrp="1"/>
          </p:cNvSpPr>
          <p:nvPr>
            <p:ph type="subTitle" idx="1"/>
          </p:nvPr>
        </p:nvSpPr>
        <p:spPr>
          <a:xfrm>
            <a:off x="7075533" y="22802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2"/>
          </p:nvPr>
        </p:nvSpPr>
        <p:spPr>
          <a:xfrm>
            <a:off x="7075533" y="28149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subTitle" idx="3"/>
          </p:nvPr>
        </p:nvSpPr>
        <p:spPr>
          <a:xfrm>
            <a:off x="1801667" y="22802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subTitle" idx="4"/>
          </p:nvPr>
        </p:nvSpPr>
        <p:spPr>
          <a:xfrm>
            <a:off x="1801667" y="28149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37"/>
          <p:cNvSpPr txBox="1">
            <a:spLocks noGrp="1"/>
          </p:cNvSpPr>
          <p:nvPr>
            <p:ph type="subTitle" idx="5"/>
          </p:nvPr>
        </p:nvSpPr>
        <p:spPr>
          <a:xfrm>
            <a:off x="7075533" y="4736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328" name="Google Shape;328;p37"/>
          <p:cNvSpPr txBox="1">
            <a:spLocks noGrp="1"/>
          </p:cNvSpPr>
          <p:nvPr>
            <p:ph type="subTitle" idx="6"/>
          </p:nvPr>
        </p:nvSpPr>
        <p:spPr>
          <a:xfrm>
            <a:off x="7075533" y="5261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subTitle" idx="7"/>
          </p:nvPr>
        </p:nvSpPr>
        <p:spPr>
          <a:xfrm>
            <a:off x="1801667" y="4736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subTitle" idx="8"/>
          </p:nvPr>
        </p:nvSpPr>
        <p:spPr>
          <a:xfrm>
            <a:off x="1801733" y="5261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 idx="9" hasCustomPrompt="1"/>
          </p:nvPr>
        </p:nvSpPr>
        <p:spPr>
          <a:xfrm>
            <a:off x="1801667" y="1508567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>
            <a:spLocks noGrp="1"/>
          </p:cNvSpPr>
          <p:nvPr>
            <p:ph type="title" idx="13" hasCustomPrompt="1"/>
          </p:nvPr>
        </p:nvSpPr>
        <p:spPr>
          <a:xfrm>
            <a:off x="7075533" y="1508567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>
            <a:spLocks noGrp="1"/>
          </p:cNvSpPr>
          <p:nvPr>
            <p:ph type="title" idx="14" hasCustomPrompt="1"/>
          </p:nvPr>
        </p:nvSpPr>
        <p:spPr>
          <a:xfrm>
            <a:off x="1801733" y="3952751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>
            <a:spLocks noGrp="1"/>
          </p:cNvSpPr>
          <p:nvPr>
            <p:ph type="title" idx="15" hasCustomPrompt="1"/>
          </p:nvPr>
        </p:nvSpPr>
        <p:spPr>
          <a:xfrm>
            <a:off x="7075533" y="3952751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0513101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subTitle" idx="1"/>
          </p:nvPr>
        </p:nvSpPr>
        <p:spPr>
          <a:xfrm>
            <a:off x="4957767" y="4392265"/>
            <a:ext cx="21904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subTitle" idx="2"/>
          </p:nvPr>
        </p:nvSpPr>
        <p:spPr>
          <a:xfrm>
            <a:off x="4823567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38"/>
          <p:cNvSpPr txBox="1">
            <a:spLocks noGrp="1"/>
          </p:cNvSpPr>
          <p:nvPr>
            <p:ph type="subTitle" idx="3"/>
          </p:nvPr>
        </p:nvSpPr>
        <p:spPr>
          <a:xfrm>
            <a:off x="1770700" y="4392265"/>
            <a:ext cx="21904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subTitle" idx="4"/>
          </p:nvPr>
        </p:nvSpPr>
        <p:spPr>
          <a:xfrm>
            <a:off x="1636568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subTitle" idx="5"/>
          </p:nvPr>
        </p:nvSpPr>
        <p:spPr>
          <a:xfrm>
            <a:off x="8144733" y="4392265"/>
            <a:ext cx="21908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6"/>
          </p:nvPr>
        </p:nvSpPr>
        <p:spPr>
          <a:xfrm>
            <a:off x="8010733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3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25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43" name="Google Shape;343;p3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420115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>
            <a:spLocks noGrp="1"/>
          </p:cNvSpPr>
          <p:nvPr>
            <p:ph type="subTitle" idx="1"/>
          </p:nvPr>
        </p:nvSpPr>
        <p:spPr>
          <a:xfrm>
            <a:off x="6333567" y="2176995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2"/>
          </p:nvPr>
        </p:nvSpPr>
        <p:spPr>
          <a:xfrm>
            <a:off x="6333579" y="27133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3"/>
          </p:nvPr>
        </p:nvSpPr>
        <p:spPr>
          <a:xfrm>
            <a:off x="3075267" y="2176995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subTitle" idx="4"/>
          </p:nvPr>
        </p:nvSpPr>
        <p:spPr>
          <a:xfrm>
            <a:off x="3075283" y="27133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ubTitle" idx="5"/>
          </p:nvPr>
        </p:nvSpPr>
        <p:spPr>
          <a:xfrm>
            <a:off x="6333567" y="408303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1" name="Google Shape;351;p39"/>
          <p:cNvSpPr txBox="1">
            <a:spLocks noGrp="1"/>
          </p:cNvSpPr>
          <p:nvPr>
            <p:ph type="subTitle" idx="6"/>
          </p:nvPr>
        </p:nvSpPr>
        <p:spPr>
          <a:xfrm>
            <a:off x="6333579" y="46280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subTitle" idx="7"/>
          </p:nvPr>
        </p:nvSpPr>
        <p:spPr>
          <a:xfrm>
            <a:off x="3075267" y="408303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subTitle" idx="8"/>
          </p:nvPr>
        </p:nvSpPr>
        <p:spPr>
          <a:xfrm>
            <a:off x="3075283" y="46280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71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55" name="Google Shape;355;p3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816340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0"/>
          <p:cNvSpPr txBox="1">
            <a:spLocks noGrp="1"/>
          </p:cNvSpPr>
          <p:nvPr>
            <p:ph type="subTitle" idx="1"/>
          </p:nvPr>
        </p:nvSpPr>
        <p:spPr>
          <a:xfrm>
            <a:off x="971667" y="1483829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5" name="Google Shape;365;p40"/>
          <p:cNvSpPr txBox="1">
            <a:spLocks noGrp="1"/>
          </p:cNvSpPr>
          <p:nvPr>
            <p:ph type="subTitle" idx="2"/>
          </p:nvPr>
        </p:nvSpPr>
        <p:spPr>
          <a:xfrm>
            <a:off x="971683" y="2020199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40"/>
          <p:cNvSpPr txBox="1">
            <a:spLocks noGrp="1"/>
          </p:cNvSpPr>
          <p:nvPr>
            <p:ph type="subTitle" idx="3"/>
          </p:nvPr>
        </p:nvSpPr>
        <p:spPr>
          <a:xfrm>
            <a:off x="971667" y="271518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7" name="Google Shape;367;p40"/>
          <p:cNvSpPr txBox="1">
            <a:spLocks noGrp="1"/>
          </p:cNvSpPr>
          <p:nvPr>
            <p:ph type="subTitle" idx="4"/>
          </p:nvPr>
        </p:nvSpPr>
        <p:spPr>
          <a:xfrm>
            <a:off x="971683" y="326021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69" name="Google Shape;369;p40"/>
          <p:cNvSpPr txBox="1">
            <a:spLocks noGrp="1"/>
          </p:cNvSpPr>
          <p:nvPr>
            <p:ph type="subTitle" idx="5"/>
          </p:nvPr>
        </p:nvSpPr>
        <p:spPr>
          <a:xfrm>
            <a:off x="971667" y="3996300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0" name="Google Shape;370;p40"/>
          <p:cNvSpPr txBox="1">
            <a:spLocks noGrp="1"/>
          </p:cNvSpPr>
          <p:nvPr>
            <p:ph type="subTitle" idx="6"/>
          </p:nvPr>
        </p:nvSpPr>
        <p:spPr>
          <a:xfrm>
            <a:off x="971683" y="4541332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841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6718633" y="3401932"/>
            <a:ext cx="3314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718633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2257567" y="3401932"/>
            <a:ext cx="3314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2257567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9247667" y="5241767"/>
            <a:ext cx="3399200" cy="180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831619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title" hasCustomPrompt="1"/>
          </p:nvPr>
        </p:nvSpPr>
        <p:spPr>
          <a:xfrm>
            <a:off x="3457233" y="9528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>
            <a:spLocks noGrp="1"/>
          </p:cNvSpPr>
          <p:nvPr>
            <p:ph type="subTitle" idx="1"/>
          </p:nvPr>
        </p:nvSpPr>
        <p:spPr>
          <a:xfrm>
            <a:off x="3153312" y="17952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 idx="2" hasCustomPrompt="1"/>
          </p:nvPr>
        </p:nvSpPr>
        <p:spPr>
          <a:xfrm>
            <a:off x="3457233" y="27507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>
            <a:spLocks noGrp="1"/>
          </p:cNvSpPr>
          <p:nvPr>
            <p:ph type="subTitle" idx="3"/>
          </p:nvPr>
        </p:nvSpPr>
        <p:spPr>
          <a:xfrm>
            <a:off x="3153312" y="35931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title" idx="4" hasCustomPrompt="1"/>
          </p:nvPr>
        </p:nvSpPr>
        <p:spPr>
          <a:xfrm>
            <a:off x="3457233" y="45486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>
            <a:spLocks noGrp="1"/>
          </p:cNvSpPr>
          <p:nvPr>
            <p:ph type="subTitle" idx="5"/>
          </p:nvPr>
        </p:nvSpPr>
        <p:spPr>
          <a:xfrm>
            <a:off x="3153267" y="53910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8" name="Google Shape;378;p4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880970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subTitle" idx="1"/>
          </p:nvPr>
        </p:nvSpPr>
        <p:spPr>
          <a:xfrm>
            <a:off x="7600812" y="2779025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2"/>
          </p:nvPr>
        </p:nvSpPr>
        <p:spPr>
          <a:xfrm>
            <a:off x="7600828" y="3315392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3"/>
          </p:nvPr>
        </p:nvSpPr>
        <p:spPr>
          <a:xfrm>
            <a:off x="2631984" y="1202845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4" name="Google Shape;384;p42"/>
          <p:cNvSpPr txBox="1">
            <a:spLocks noGrp="1"/>
          </p:cNvSpPr>
          <p:nvPr>
            <p:ph type="subTitle" idx="4"/>
          </p:nvPr>
        </p:nvSpPr>
        <p:spPr>
          <a:xfrm>
            <a:off x="2631984" y="1739213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42"/>
          <p:cNvSpPr txBox="1">
            <a:spLocks noGrp="1"/>
          </p:cNvSpPr>
          <p:nvPr>
            <p:ph type="subTitle" idx="5"/>
          </p:nvPr>
        </p:nvSpPr>
        <p:spPr>
          <a:xfrm>
            <a:off x="2631984" y="4387833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6" name="Google Shape;386;p42"/>
          <p:cNvSpPr txBox="1">
            <a:spLocks noGrp="1"/>
          </p:cNvSpPr>
          <p:nvPr>
            <p:ph type="subTitle" idx="6"/>
          </p:nvPr>
        </p:nvSpPr>
        <p:spPr>
          <a:xfrm>
            <a:off x="2631984" y="4932865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87" name="Google Shape;387;p4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42"/>
          <p:cNvSpPr txBox="1">
            <a:spLocks noGrp="1"/>
          </p:cNvSpPr>
          <p:nvPr>
            <p:ph type="title" hasCustomPrompt="1"/>
          </p:nvPr>
        </p:nvSpPr>
        <p:spPr>
          <a:xfrm>
            <a:off x="977333" y="1485933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>
            <a:spLocks noGrp="1"/>
          </p:cNvSpPr>
          <p:nvPr>
            <p:ph type="title" idx="7" hasCustomPrompt="1"/>
          </p:nvPr>
        </p:nvSpPr>
        <p:spPr>
          <a:xfrm>
            <a:off x="977333" y="4670900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>
            <a:spLocks noGrp="1"/>
          </p:cNvSpPr>
          <p:nvPr>
            <p:ph type="title" idx="8" hasCustomPrompt="1"/>
          </p:nvPr>
        </p:nvSpPr>
        <p:spPr>
          <a:xfrm>
            <a:off x="5921336" y="3035317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5209172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>
            <a:off x="1071667" y="2720661"/>
            <a:ext cx="54500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1071667" y="3591367"/>
            <a:ext cx="4212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8" name="Google Shape;398;p4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40126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>
            <a:spLocks noGrp="1"/>
          </p:cNvSpPr>
          <p:nvPr>
            <p:ph type="title"/>
          </p:nvPr>
        </p:nvSpPr>
        <p:spPr>
          <a:xfrm>
            <a:off x="5986867" y="2730300"/>
            <a:ext cx="4485600" cy="8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subTitle" idx="1"/>
          </p:nvPr>
        </p:nvSpPr>
        <p:spPr>
          <a:xfrm>
            <a:off x="6474067" y="3593100"/>
            <a:ext cx="3998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cxnSp>
        <p:nvCxnSpPr>
          <p:cNvPr id="403" name="Google Shape;403;p4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059397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subTitle" idx="1"/>
          </p:nvPr>
        </p:nvSpPr>
        <p:spPr>
          <a:xfrm>
            <a:off x="5555733" y="1938033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0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962019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46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1"/>
          </p:nvPr>
        </p:nvSpPr>
        <p:spPr>
          <a:xfrm>
            <a:off x="6033584" y="2050217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ubTitle" idx="2"/>
          </p:nvPr>
        </p:nvSpPr>
        <p:spPr>
          <a:xfrm>
            <a:off x="881617" y="2050217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59776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subTitle" idx="1"/>
          </p:nvPr>
        </p:nvSpPr>
        <p:spPr>
          <a:xfrm>
            <a:off x="6421433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2"/>
          </p:nvPr>
        </p:nvSpPr>
        <p:spPr>
          <a:xfrm>
            <a:off x="6421600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ubTitle" idx="3"/>
          </p:nvPr>
        </p:nvSpPr>
        <p:spPr>
          <a:xfrm>
            <a:off x="1847772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4"/>
          </p:nvPr>
        </p:nvSpPr>
        <p:spPr>
          <a:xfrm>
            <a:off x="1848033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6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27" name="Google Shape;427;p4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067430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1659000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subTitle" idx="1"/>
          </p:nvPr>
        </p:nvSpPr>
        <p:spPr>
          <a:xfrm>
            <a:off x="4678667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subTitle" idx="2"/>
          </p:nvPr>
        </p:nvSpPr>
        <p:spPr>
          <a:xfrm>
            <a:off x="4678700" y="5086600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subTitle" idx="3"/>
          </p:nvPr>
        </p:nvSpPr>
        <p:spPr>
          <a:xfrm>
            <a:off x="12707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subTitle" idx="4"/>
          </p:nvPr>
        </p:nvSpPr>
        <p:spPr>
          <a:xfrm>
            <a:off x="1270833" y="5086601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subTitle" idx="5"/>
          </p:nvPr>
        </p:nvSpPr>
        <p:spPr>
          <a:xfrm>
            <a:off x="80865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subTitle" idx="6"/>
          </p:nvPr>
        </p:nvSpPr>
        <p:spPr>
          <a:xfrm>
            <a:off x="8086500" y="5086600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7" name="Google Shape;437;p4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385671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3777200" y="1054933"/>
            <a:ext cx="4637600" cy="12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3977800" y="2332567"/>
            <a:ext cx="4236400" cy="12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3867267" y="4584367"/>
            <a:ext cx="4457600" cy="9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67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kumimoji="0" lang="en" sz="14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kumimoji="0" lang="en" sz="1467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kumimoji="0" lang="en" sz="14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kumimoji="0" lang="en" sz="1467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kumimoji="0" lang="en" sz="14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kumimoji="0" lang="en" sz="1467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kumimoji="0" sz="1467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3439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86232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639364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8728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431036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96367" y="52579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1056476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754406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8520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996667" y="1910733"/>
            <a:ext cx="2450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996667" y="2386733"/>
            <a:ext cx="6880400" cy="3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72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4546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496667" y="1430667"/>
            <a:ext cx="91988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9457667" y="5246767"/>
            <a:ext cx="3110400" cy="179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560600" y="-162133"/>
            <a:ext cx="3110400" cy="179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6981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1194600" y="2242667"/>
            <a:ext cx="5129600" cy="3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7900600" y="3730000"/>
            <a:ext cx="4504000" cy="328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6258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950967" y="589236"/>
            <a:ext cx="4742800" cy="1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62" name="Google Shape;62;p1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8193300" y="4138300"/>
            <a:ext cx="4157600" cy="2934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55672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000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6714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Machine Learning Concepts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0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94599" y="2242667"/>
                <a:ext cx="8331537" cy="3173200"/>
              </a:xfrm>
            </p:spPr>
            <p:txBody>
              <a:bodyPr/>
              <a:lstStyle/>
              <a:p>
                <a:r>
                  <a:rPr lang="en-US" dirty="0" smtClean="0"/>
                  <a:t>The cost function J is commonly used to assess the performance of the model and is defined with the loss function L</a:t>
                </a:r>
              </a:p>
              <a:p>
                <a:endParaRPr lang="en-US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94599" y="2242667"/>
                <a:ext cx="8331537" cy="3173200"/>
              </a:xfrm>
              <a:blipFill>
                <a:blip r:embed="rId2"/>
                <a:stretch>
                  <a:fillRect r="-1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11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gradient of the loss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11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12462" y="1356967"/>
                <a:ext cx="9491597" cy="3173200"/>
              </a:xfrm>
            </p:spPr>
            <p:txBody>
              <a:bodyPr/>
              <a:lstStyle/>
              <a:p>
                <a:r>
                  <a:rPr lang="en-US" dirty="0" smtClean="0"/>
                  <a:t>The likelihood function measures the probability of observing the given data given a set of parameters in a statistical model</a:t>
                </a:r>
              </a:p>
              <a:p>
                <a:r>
                  <a:rPr lang="en-US" dirty="0"/>
                  <a:t>Maximum Likelihood Estimation is a method used to estimate the parameters of a statistical model. It seeks to find the parameter values that maximize the likelihood (or log-likelihood) of the observed data given the </a:t>
                </a:r>
                <a:r>
                  <a:rPr lang="en-US" dirty="0" smtClean="0"/>
                  <a:t>model</a:t>
                </a:r>
              </a:p>
              <a:p>
                <a:r>
                  <a:rPr lang="en-US" dirty="0" smtClean="0"/>
                  <a:t>MLE represents Most </a:t>
                </a:r>
                <a:r>
                  <a:rPr lang="en-US" dirty="0"/>
                  <a:t>probable explanation for what we see, based on the given set of parameters.</a:t>
                </a:r>
                <a:endParaRPr lang="en-US" dirty="0" smtClean="0"/>
              </a:p>
              <a:p>
                <a:endParaRPr lang="en-US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𝑙𝑖𝑘𝑒𝑙𝑖h𝑜𝑜𝑑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12462" y="1356967"/>
                <a:ext cx="9491597" cy="3173200"/>
              </a:xfrm>
              <a:blipFill>
                <a:blip r:embed="rId2"/>
                <a:stretch>
                  <a:fillRect r="-385" b="-8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43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50967" y="1474570"/>
            <a:ext cx="9750904" cy="3339267"/>
          </a:xfrm>
        </p:spPr>
        <p:txBody>
          <a:bodyPr/>
          <a:lstStyle/>
          <a:p>
            <a:r>
              <a:rPr lang="en-US" dirty="0" err="1" smtClean="0"/>
              <a:t>Coeff</a:t>
            </a:r>
            <a:r>
              <a:rPr lang="en-US" dirty="0" smtClean="0"/>
              <a:t>: Coefficient</a:t>
            </a:r>
          </a:p>
          <a:p>
            <a:pPr indent="0"/>
            <a:r>
              <a:rPr lang="en-US" dirty="0" smtClean="0"/>
              <a:t>Coefficient represents the estimated change in the log-odds of response variable for every unit change in the predictor variable</a:t>
            </a:r>
          </a:p>
          <a:p>
            <a:pPr indent="0"/>
            <a:r>
              <a:rPr lang="en-US" dirty="0" smtClean="0"/>
              <a:t>Positive </a:t>
            </a:r>
            <a:r>
              <a:rPr lang="en-US" dirty="0" err="1" smtClean="0"/>
              <a:t>coeff</a:t>
            </a:r>
            <a:r>
              <a:rPr lang="en-US" dirty="0" smtClean="0"/>
              <a:t> indicates an increase in log odds</a:t>
            </a:r>
          </a:p>
          <a:p>
            <a:pPr marL="0" indent="0"/>
            <a:r>
              <a:rPr lang="en-US" dirty="0"/>
              <a:t> </a:t>
            </a:r>
            <a:r>
              <a:rPr lang="en-US" dirty="0" smtClean="0"/>
              <a:t>     Standard error</a:t>
            </a:r>
            <a:endParaRPr lang="en-US" dirty="0"/>
          </a:p>
          <a:p>
            <a:pPr marL="0" indent="0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Linear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03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10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73726" y="1356967"/>
            <a:ext cx="5852170" cy="5162705"/>
          </a:xfrm>
        </p:spPr>
        <p:txBody>
          <a:bodyPr/>
          <a:lstStyle/>
          <a:p>
            <a:pPr marL="114300" indent="0">
              <a:buNone/>
            </a:pPr>
            <a:r>
              <a:rPr lang="en-US" sz="1800" dirty="0" smtClean="0"/>
              <a:t>The coefficient estimates denotes the </a:t>
            </a:r>
            <a:r>
              <a:rPr lang="en-US" sz="1800" dirty="0" smtClean="0">
                <a:solidFill>
                  <a:srgbClr val="FF0000"/>
                </a:solidFill>
              </a:rPr>
              <a:t>change in the mean of outcome </a:t>
            </a:r>
            <a:r>
              <a:rPr lang="en-US" sz="1800" dirty="0" smtClean="0"/>
              <a:t>(dependent) variable for a </a:t>
            </a:r>
            <a:r>
              <a:rPr lang="en-US" sz="1800" dirty="0" smtClean="0">
                <a:solidFill>
                  <a:srgbClr val="FF0000"/>
                </a:solidFill>
              </a:rPr>
              <a:t>unit change </a:t>
            </a:r>
            <a:r>
              <a:rPr lang="en-US" sz="1800" dirty="0" smtClean="0"/>
              <a:t>in the predictor (independent) variable assuming all other predictors are constant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 smtClean="0"/>
              <a:t>Interpretation:</a:t>
            </a:r>
          </a:p>
          <a:p>
            <a:r>
              <a:rPr lang="en-US" sz="1800" dirty="0" smtClean="0"/>
              <a:t>Magnitude of coefficient indicates the strength of relationship</a:t>
            </a:r>
          </a:p>
          <a:p>
            <a:r>
              <a:rPr lang="en-US" sz="1800" dirty="0" smtClean="0"/>
              <a:t>Positive coefficient: Increase in predictor variable is associated with increase in mean of outcome</a:t>
            </a:r>
          </a:p>
          <a:p>
            <a:r>
              <a:rPr lang="en-US" sz="1800" dirty="0" smtClean="0"/>
              <a:t>A statistically significant coefficient is associated with small standard error and small p-value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Coefficient estimates</a:t>
            </a:r>
            <a:endParaRPr lang="en-US" dirty="0"/>
          </a:p>
        </p:txBody>
      </p:sp>
      <p:pic>
        <p:nvPicPr>
          <p:cNvPr id="1026" name="Picture 2" descr="Interpreting the results of Linear Regression using OLS Summary - 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975167"/>
            <a:ext cx="628650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905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73726" y="1356967"/>
            <a:ext cx="5852170" cy="5162705"/>
          </a:xfrm>
        </p:spPr>
        <p:txBody>
          <a:bodyPr/>
          <a:lstStyle/>
          <a:p>
            <a:pPr marL="114300" indent="0">
              <a:buNone/>
            </a:pPr>
            <a:r>
              <a:rPr lang="en-US" sz="1800" dirty="0" smtClean="0"/>
              <a:t>P-value denotes the probability of observing data that is as extreme or more extreme than the data under observation assuming the null hypothesis is true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 smtClean="0"/>
              <a:t>Significance: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P-values are used to test null hypothesis that a particular coefficient is equal to zero.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Inference about population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Model fit assessment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Variable selection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Caution in interpretation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Multiple comparisons correction</a:t>
            </a:r>
          </a:p>
          <a:p>
            <a:pPr marL="457200" lvl="1" indent="457200" algn="just">
              <a:buFont typeface="+mj-lt"/>
              <a:buAutoNum type="arabicPeriod"/>
            </a:pPr>
            <a:r>
              <a:rPr lang="en-US" sz="1400" dirty="0" smtClean="0"/>
              <a:t>While dealing with multiple predictor variables, there is increased risk of obtaining significant p-values by chance</a:t>
            </a:r>
          </a:p>
          <a:p>
            <a:pPr marL="457200" lvl="1" indent="457200" algn="just">
              <a:buFont typeface="+mj-lt"/>
              <a:buAutoNum type="arabicPeriod"/>
            </a:pPr>
            <a:r>
              <a:rPr lang="en-US" sz="1400" dirty="0" smtClean="0"/>
              <a:t>False Discovery Rate</a:t>
            </a:r>
            <a:endParaRPr lang="en-US" sz="1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of p-values</a:t>
            </a:r>
            <a:endParaRPr lang="en-US" dirty="0"/>
          </a:p>
        </p:txBody>
      </p:sp>
      <p:pic>
        <p:nvPicPr>
          <p:cNvPr id="1026" name="Picture 2" descr="Interpreting the results of Linear Regression using OLS Summary - 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975167"/>
            <a:ext cx="628650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900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73726" y="1356967"/>
            <a:ext cx="5852170" cy="5162705"/>
          </a:xfrm>
        </p:spPr>
        <p:txBody>
          <a:bodyPr/>
          <a:lstStyle/>
          <a:p>
            <a:pPr marL="114300" indent="0">
              <a:buNone/>
            </a:pPr>
            <a:r>
              <a:rPr lang="en-US" sz="1800" dirty="0" smtClean="0"/>
              <a:t>Standard Error in a regression model measures the variability or dispersion of observed values around the predicted values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 smtClean="0"/>
              <a:t>Significance:</a:t>
            </a:r>
          </a:p>
          <a:p>
            <a:pPr>
              <a:buFont typeface="+mj-lt"/>
              <a:buAutoNum type="arabicPeriod"/>
            </a:pPr>
            <a:r>
              <a:rPr lang="en-US" sz="1800" dirty="0" smtClean="0">
                <a:solidFill>
                  <a:srgbClr val="FF0000"/>
                </a:solidFill>
              </a:rPr>
              <a:t>Precision of estimates</a:t>
            </a:r>
          </a:p>
          <a:p>
            <a:pPr lvl="1" algn="l">
              <a:buFont typeface="+mj-lt"/>
              <a:buAutoNum type="arabicPeriod"/>
            </a:pPr>
            <a:r>
              <a:rPr lang="en-US" sz="1800" dirty="0" smtClean="0"/>
              <a:t>Small standard error indicates estimates are more precise</a:t>
            </a:r>
          </a:p>
          <a:p>
            <a:pPr>
              <a:buFont typeface="+mj-lt"/>
              <a:buAutoNum type="arabicPeriod"/>
            </a:pPr>
            <a:r>
              <a:rPr lang="en-US" sz="1800" dirty="0" smtClean="0">
                <a:solidFill>
                  <a:srgbClr val="FF0000"/>
                </a:solidFill>
              </a:rPr>
              <a:t>Confidence intervals</a:t>
            </a:r>
          </a:p>
          <a:p>
            <a:pPr lvl="1" algn="l">
              <a:buFont typeface="+mj-lt"/>
              <a:buAutoNum type="arabicPeriod"/>
            </a:pPr>
            <a:r>
              <a:rPr lang="en-US" sz="1800" dirty="0" smtClean="0"/>
              <a:t>Standard errors are used to calculate confidence intervals for coefficients</a:t>
            </a:r>
          </a:p>
          <a:p>
            <a:pPr lvl="1" algn="l">
              <a:buFont typeface="+mj-lt"/>
              <a:buAutoNum type="arabicPeriod"/>
            </a:pPr>
            <a:r>
              <a:rPr lang="en-US" sz="1800" dirty="0" smtClean="0"/>
              <a:t>SE along with t-distribution is employed to construct a confidence interval around the estimated coefficient</a:t>
            </a:r>
          </a:p>
          <a:p>
            <a:pPr>
              <a:buFont typeface="+mj-lt"/>
              <a:buAutoNum type="arabicPeriod"/>
            </a:pPr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Errors</a:t>
            </a:r>
            <a:endParaRPr lang="en-US" dirty="0"/>
          </a:p>
        </p:txBody>
      </p:sp>
      <p:pic>
        <p:nvPicPr>
          <p:cNvPr id="1026" name="Picture 2" descr="Interpreting the results of Linear Regression using OLS Summary - 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975167"/>
            <a:ext cx="628650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352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73726" y="1356967"/>
            <a:ext cx="5852170" cy="5162705"/>
          </a:xfrm>
        </p:spPr>
        <p:txBody>
          <a:bodyPr/>
          <a:lstStyle/>
          <a:p>
            <a:pPr marL="114300" indent="0">
              <a:buNone/>
            </a:pPr>
            <a:r>
              <a:rPr lang="en-US" sz="1800" dirty="0" smtClean="0"/>
              <a:t>Standard Error in a regression model measures the variability or dispersion of observed values around the predicted values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 smtClean="0"/>
              <a:t>Significance:</a:t>
            </a:r>
          </a:p>
          <a:p>
            <a:pPr>
              <a:buFont typeface="+mj-lt"/>
              <a:buAutoNum type="arabicPeriod" startAt="3"/>
            </a:pPr>
            <a:r>
              <a:rPr lang="en-US" sz="1800" dirty="0" smtClean="0"/>
              <a:t>Hypothesis testing</a:t>
            </a:r>
          </a:p>
          <a:p>
            <a:pPr marL="939800" lvl="1" indent="-342900" algn="l">
              <a:buFont typeface="+mj-lt"/>
              <a:buAutoNum type="arabicPeriod"/>
            </a:pPr>
            <a:r>
              <a:rPr lang="en-US" sz="1800" dirty="0" smtClean="0"/>
              <a:t>T-statistic is calculated by dividing the estimated coefficient by standard error</a:t>
            </a:r>
          </a:p>
          <a:p>
            <a:pPr marL="482600">
              <a:buFont typeface="+mj-lt"/>
              <a:buAutoNum type="arabicPeriod" startAt="3"/>
            </a:pPr>
            <a:r>
              <a:rPr lang="en-US" sz="1800" dirty="0" smtClean="0"/>
              <a:t>Smaller standard errors lead to large t-statistic, increasing likelihood of rejection of null hypothesis</a:t>
            </a:r>
          </a:p>
          <a:p>
            <a:pPr marL="482600">
              <a:buFont typeface="+mj-lt"/>
              <a:buAutoNum type="arabicPeriod" startAt="3"/>
            </a:pPr>
            <a:r>
              <a:rPr lang="en-US" sz="1800" dirty="0" smtClean="0"/>
              <a:t>Standard errors assume homoscedasticity. Violations of it might result in biased SE</a:t>
            </a:r>
          </a:p>
          <a:p>
            <a:pPr marL="482600">
              <a:buFont typeface="+mj-lt"/>
              <a:buAutoNum type="arabicPeriod" startAt="3"/>
            </a:pPr>
            <a:r>
              <a:rPr lang="en-US" sz="1800" dirty="0" smtClean="0"/>
              <a:t>SE can be inflated in presence of multi- collinearity, affecting the precision of coefficient estimates</a:t>
            </a:r>
          </a:p>
          <a:p>
            <a:pPr marL="139700" indent="0">
              <a:buNone/>
            </a:pPr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Errors</a:t>
            </a:r>
            <a:endParaRPr lang="en-US" dirty="0"/>
          </a:p>
        </p:txBody>
      </p:sp>
      <p:pic>
        <p:nvPicPr>
          <p:cNvPr id="1026" name="Picture 2" descr="Interpreting the results of Linear Regression using OLS Summary - 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975167"/>
            <a:ext cx="628650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07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50967" y="1356966"/>
            <a:ext cx="5129600" cy="3882545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Homoscedasticity assumes that there is a constant variance of residuals across all ranges of the independent variables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Heteroscedasticity can lead to:</a:t>
            </a:r>
          </a:p>
          <a:p>
            <a:r>
              <a:rPr lang="en-US" dirty="0" smtClean="0"/>
              <a:t>Inconsistent estimates</a:t>
            </a:r>
          </a:p>
          <a:p>
            <a:r>
              <a:rPr lang="en-US" dirty="0" smtClean="0"/>
              <a:t>Biased standard errors</a:t>
            </a:r>
          </a:p>
          <a:p>
            <a:r>
              <a:rPr lang="en-US" dirty="0" smtClean="0"/>
              <a:t>Incorrect inference of p-value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The spread of residuals should be consistent across the entire range of predicted values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Homoscedasticity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8651"/>
          <a:stretch/>
        </p:blipFill>
        <p:spPr>
          <a:xfrm>
            <a:off x="6215955" y="1478221"/>
            <a:ext cx="2041078" cy="2244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2554"/>
          <a:stretch/>
        </p:blipFill>
        <p:spPr>
          <a:xfrm>
            <a:off x="9034272" y="1603822"/>
            <a:ext cx="2167127" cy="211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1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22960" y="1356966"/>
            <a:ext cx="5833872" cy="4824377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Stochastic Gradient Descent (SGD) is an optimization algorithm used to find the minimum of a </a:t>
            </a:r>
            <a:r>
              <a:rPr lang="en-US" dirty="0" smtClean="0"/>
              <a:t>function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Stochastic Gradient Descent randomly selects one training example at a time and computes the gradient of the loss function for that individual example. </a:t>
            </a:r>
            <a:endParaRPr lang="en-US" dirty="0" smtClean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 smtClean="0"/>
              <a:t>It </a:t>
            </a:r>
            <a:r>
              <a:rPr lang="en-US" dirty="0"/>
              <a:t>then updates the model's parameters based on this single example's gradient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 smtClean="0"/>
              <a:t> </a:t>
            </a:r>
            <a:r>
              <a:rPr lang="en-US" dirty="0"/>
              <a:t>This process continues for each training example in a random order or shuffle until convergence.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Gradient Descent</a:t>
            </a:r>
            <a:endParaRPr lang="en-US" dirty="0"/>
          </a:p>
        </p:txBody>
      </p:sp>
      <p:pic>
        <p:nvPicPr>
          <p:cNvPr id="1028" name="Picture 4" descr="Gradient Descent and its Types - Analytics Vidhy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832" y="1791798"/>
            <a:ext cx="5349367" cy="300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151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93183" y="1480199"/>
            <a:ext cx="4288545" cy="1047905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Homoscedasticity assumes that there is a constant variance of residuals across all ranges of the independent variables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3183" y="593367"/>
            <a:ext cx="7573200" cy="763600"/>
          </a:xfrm>
        </p:spPr>
        <p:txBody>
          <a:bodyPr/>
          <a:lstStyle/>
          <a:p>
            <a:r>
              <a:rPr lang="en-US" dirty="0" smtClean="0"/>
              <a:t>Homoscedasticity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358" y="488423"/>
            <a:ext cx="7106642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74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50967" y="1356966"/>
            <a:ext cx="5129600" cy="3882545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Normality is the assumption that the underlying residuals are normally distributed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Methods: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Histogram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QQ-plot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Shapiro Wilk test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KS-test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Normality of residuals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8651"/>
          <a:stretch/>
        </p:blipFill>
        <p:spPr>
          <a:xfrm>
            <a:off x="6215955" y="1478221"/>
            <a:ext cx="2041078" cy="2244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2554"/>
          <a:stretch/>
        </p:blipFill>
        <p:spPr>
          <a:xfrm>
            <a:off x="9034272" y="1603822"/>
            <a:ext cx="2167127" cy="211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94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53405" y="1492040"/>
                <a:ext cx="6461795" cy="3898826"/>
              </a:xfrm>
            </p:spPr>
            <p:txBody>
              <a:bodyPr/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Entropy is a </a:t>
                </a:r>
                <a:r>
                  <a:rPr lang="en-US" dirty="0">
                    <a:solidFill>
                      <a:srgbClr val="FF0000"/>
                    </a:solidFill>
                  </a:rPr>
                  <a:t>measure of the randomness </a:t>
                </a:r>
                <a:r>
                  <a:rPr lang="en-US" dirty="0"/>
                  <a:t>in the information being processed. 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higher</a:t>
                </a:r>
                <a:r>
                  <a:rPr lang="en-US" dirty="0"/>
                  <a:t> the entropy, the </a:t>
                </a:r>
                <a:r>
                  <a:rPr lang="en-US" dirty="0">
                    <a:solidFill>
                      <a:srgbClr val="FF0000"/>
                    </a:solidFill>
                  </a:rPr>
                  <a:t>harder</a:t>
                </a:r>
                <a:r>
                  <a:rPr lang="en-US" dirty="0"/>
                  <a:t> it is to draw any conclusions from that information.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Flipping a coin is an example of an action that provides information that is random</a:t>
                </a:r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53405" y="1492040"/>
                <a:ext cx="6461795" cy="3898826"/>
              </a:xfrm>
              <a:blipFill>
                <a:blip r:embed="rId2"/>
                <a:stretch>
                  <a:fillRect l="-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574292"/>
            <a:ext cx="4791744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70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53405" y="1492040"/>
                <a:ext cx="6461795" cy="3898826"/>
              </a:xfrm>
            </p:spPr>
            <p:txBody>
              <a:bodyPr/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Entropy is a </a:t>
                </a:r>
                <a:r>
                  <a:rPr lang="en-US" dirty="0">
                    <a:solidFill>
                      <a:srgbClr val="FF0000"/>
                    </a:solidFill>
                  </a:rPr>
                  <a:t>measure of the randomness </a:t>
                </a:r>
                <a:r>
                  <a:rPr lang="en-US" dirty="0"/>
                  <a:t>in the information being processed. 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higher</a:t>
                </a:r>
                <a:r>
                  <a:rPr lang="en-US" dirty="0"/>
                  <a:t> the entropy, the </a:t>
                </a:r>
                <a:r>
                  <a:rPr lang="en-US" dirty="0">
                    <a:solidFill>
                      <a:srgbClr val="FF0000"/>
                    </a:solidFill>
                  </a:rPr>
                  <a:t>harder</a:t>
                </a:r>
                <a:r>
                  <a:rPr lang="en-US" dirty="0"/>
                  <a:t> it is to draw any conclusions from that information.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Flipping a coin is an example of an action that provides information that is random</a:t>
                </a:r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53405" y="1492040"/>
                <a:ext cx="6461795" cy="3898826"/>
              </a:xfrm>
              <a:blipFill>
                <a:blip r:embed="rId2"/>
                <a:stretch>
                  <a:fillRect l="-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176" y="740055"/>
            <a:ext cx="5193235" cy="515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0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53405" y="1492040"/>
            <a:ext cx="6461795" cy="3898826"/>
          </a:xfrm>
        </p:spPr>
        <p:txBody>
          <a:bodyPr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From </a:t>
            </a:r>
            <a:r>
              <a:rPr lang="en-US" dirty="0"/>
              <a:t>the </a:t>
            </a:r>
            <a:r>
              <a:rPr lang="en-US" dirty="0" smtClean="0"/>
              <a:t>graph</a:t>
            </a:r>
            <a:r>
              <a:rPr lang="en-US" dirty="0"/>
              <a:t>, it is quite evident that the entropy H(X) is zero when the probability is either 0 or 1. 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Entropy is </a:t>
            </a:r>
            <a:r>
              <a:rPr lang="en-US" dirty="0">
                <a:solidFill>
                  <a:srgbClr val="FF0000"/>
                </a:solidFill>
              </a:rPr>
              <a:t>maximum</a:t>
            </a:r>
            <a:r>
              <a:rPr lang="en-US" dirty="0"/>
              <a:t> when the probability is 0.5 because it projects perfect randomness in the data and there is no chance if perfectly determining the outcome.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574292"/>
            <a:ext cx="4791744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85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5858" y="545481"/>
            <a:ext cx="7573200" cy="763600"/>
          </a:xfrm>
        </p:spPr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43889" y="1424966"/>
            <a:ext cx="6489091" cy="4143081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/>
              <a:t>Information Gain measures the effectiveness of a feature in reducing uncertainty about the classification</a:t>
            </a:r>
            <a:r>
              <a:rPr lang="en-US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It </a:t>
            </a:r>
            <a:r>
              <a:rPr lang="en-US" dirty="0"/>
              <a:t>is calculated by assessing the difference in entropy (a measure of disorder or uncertainty) before and after splitting the dataset based on a particular feature</a:t>
            </a:r>
            <a:r>
              <a:rPr lang="en-US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en-US" dirty="0"/>
              <a:t>Constructing a decision tree is all about finding an attribute that returns the </a:t>
            </a:r>
            <a:r>
              <a:rPr lang="en-US" dirty="0">
                <a:solidFill>
                  <a:srgbClr val="FF0000"/>
                </a:solidFill>
              </a:rPr>
              <a:t>highest information gain </a:t>
            </a:r>
            <a:r>
              <a:rPr lang="en-US" dirty="0"/>
              <a:t>and the </a:t>
            </a:r>
            <a:r>
              <a:rPr lang="en-US" dirty="0">
                <a:solidFill>
                  <a:srgbClr val="FF0000"/>
                </a:solidFill>
              </a:rPr>
              <a:t>smallest entropy</a:t>
            </a:r>
            <a:r>
              <a:rPr lang="en-US" dirty="0"/>
              <a:t>. </a:t>
            </a:r>
          </a:p>
          <a:p>
            <a:pPr marL="114300" indent="0">
              <a:lnSpc>
                <a:spcPct val="130000"/>
              </a:lnSpc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282520" y="1193195"/>
                <a:ext cx="6096000" cy="246708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𝐼𝑛𝑓𝑜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𝐼𝑛𝑓𝑜𝑟𝑚𝑎𝑡𝑖𝑜𝑛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𝐼𝑛𝑓𝑜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520" y="1193195"/>
                <a:ext cx="6096000" cy="2467086"/>
              </a:xfrm>
              <a:prstGeom prst="rect">
                <a:avLst/>
              </a:prstGeom>
              <a:blipFill>
                <a:blip r:embed="rId2"/>
                <a:stretch>
                  <a:fillRect b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847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54" y="1540776"/>
            <a:ext cx="3990975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351" y="1215610"/>
            <a:ext cx="5773375" cy="41481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317" y="2489579"/>
            <a:ext cx="352425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992" y="4771882"/>
            <a:ext cx="45529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95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71" y="3088967"/>
            <a:ext cx="4995637" cy="35893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7721" y="1480870"/>
            <a:ext cx="525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Information Gain for each column:</a:t>
            </a:r>
          </a:p>
          <a:p>
            <a:pPr marL="342900" indent="-342900">
              <a:buAutoNum type="arabicPeriod"/>
            </a:pPr>
            <a:r>
              <a:rPr lang="en-US" dirty="0" smtClean="0"/>
              <a:t>Age – 0.246</a:t>
            </a:r>
          </a:p>
          <a:p>
            <a:pPr marL="342900" indent="-342900">
              <a:buAutoNum type="arabicPeriod"/>
            </a:pPr>
            <a:r>
              <a:rPr lang="en-US" dirty="0" smtClean="0"/>
              <a:t>Income – 0.029</a:t>
            </a:r>
          </a:p>
          <a:p>
            <a:pPr marL="342900" indent="-342900">
              <a:buAutoNum type="arabicPeriod"/>
            </a:pPr>
            <a:r>
              <a:rPr lang="en-US" dirty="0" smtClean="0"/>
              <a:t>Student – 0.151</a:t>
            </a:r>
          </a:p>
          <a:p>
            <a:pPr marL="342900" indent="-342900">
              <a:buAutoNum type="arabicPeriod"/>
            </a:pPr>
            <a:r>
              <a:rPr lang="en-US" dirty="0" smtClean="0"/>
              <a:t>Credit rating – 0.048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850" y="2425700"/>
            <a:ext cx="5887750" cy="37990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70223" y="136861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Because </a:t>
            </a:r>
            <a:r>
              <a:rPr lang="en-US" i="1" dirty="0" smtClean="0"/>
              <a:t>age </a:t>
            </a:r>
            <a:r>
              <a:rPr lang="en-US" dirty="0" smtClean="0"/>
              <a:t>has the highest information gain among the attributes, it is selected as the splitting attribute.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96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50967" y="1356967"/>
            <a:ext cx="6871227" cy="3173200"/>
          </a:xfrm>
        </p:spPr>
        <p:txBody>
          <a:bodyPr/>
          <a:lstStyle/>
          <a:p>
            <a:r>
              <a:rPr lang="en-US" dirty="0"/>
              <a:t>Gain Ratio is an enhancement of Information Gain that takes into account the intrinsic information of the feature itself.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penalizes features that have a large number of distinct values. It is calculated by dividing the Information Gain by the split information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Ratio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33" y="3259342"/>
            <a:ext cx="5578040" cy="1283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981" y="4530167"/>
            <a:ext cx="4117749" cy="130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65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50967" y="1356967"/>
            <a:ext cx="8520579" cy="31732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Gini Index measures the impurity or disorder of a set of elements. </a:t>
            </a:r>
            <a:endParaRPr lang="en-US" dirty="0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In </a:t>
            </a:r>
            <a:r>
              <a:rPr lang="en-US" dirty="0"/>
              <a:t>the context of decision trees, it calculates the probability of incorrectly classifying a randomly chosen element if it was randomly labeled according to the distribution of labels in the set</a:t>
            </a:r>
            <a:r>
              <a:rPr lang="en-US" dirty="0" smtClean="0"/>
              <a:t>.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A node with only one class is perfectly pure (Gini index = 0).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A node with equal proportions of all classes is maximally impure (Gini index = 1).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Index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777" y="4832274"/>
            <a:ext cx="5179530" cy="10005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051" y="3660699"/>
            <a:ext cx="3863031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4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22960" y="1356966"/>
                <a:ext cx="5833872" cy="4824377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sz="1600" b="1" dirty="0" smtClean="0"/>
                  <a:t>Equations: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600" b="1" dirty="0"/>
                  <a:t>Loss Function (Cost Function):</a:t>
                </a:r>
                <a:r>
                  <a:rPr lang="en-US" sz="1600" dirty="0"/>
                  <a:t> Consider a generic loss </a:t>
                </a:r>
                <a:r>
                  <a:rPr lang="en-US" sz="1600" dirty="0" smtClean="0"/>
                  <a:t>function </a:t>
                </a:r>
                <a:r>
                  <a:rPr lang="en-US" sz="1600" i="1" dirty="0" smtClean="0"/>
                  <a:t>J</a:t>
                </a:r>
                <a:r>
                  <a:rPr lang="en-US" sz="1600" dirty="0" smtClean="0"/>
                  <a:t>(</a:t>
                </a:r>
                <a:r>
                  <a:rPr lang="en-US" sz="1600" i="1" dirty="0" smtClean="0"/>
                  <a:t>θ</a:t>
                </a:r>
                <a:r>
                  <a:rPr lang="en-US" sz="1600" dirty="0"/>
                  <a:t>) where </a:t>
                </a:r>
                <a:r>
                  <a:rPr lang="en-US" sz="1600" i="1" dirty="0" smtClean="0"/>
                  <a:t>θ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represents the parameters of the model that we want to optimize.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600" b="1" dirty="0"/>
                  <a:t>Gradient Calculation:</a:t>
                </a:r>
                <a:r>
                  <a:rPr lang="en-US" sz="1600" dirty="0"/>
                  <a:t> The gradient of the loss function with respect to the parameters </a:t>
                </a:r>
                <a:r>
                  <a:rPr lang="en-US" sz="1600" i="1" dirty="0" smtClean="0"/>
                  <a:t>θ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is denoted </a:t>
                </a:r>
                <a:r>
                  <a:rPr lang="en-US" sz="1600" dirty="0" smtClean="0"/>
                  <a:t>as</a:t>
                </a:r>
                <a:br>
                  <a:rPr lang="en-US" sz="16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 smtClean="0"/>
              </a:p>
              <a:p>
                <a:pPr>
                  <a:spcBef>
                    <a:spcPts val="600"/>
                  </a:spcBef>
                </a:pPr>
                <a:r>
                  <a:rPr lang="en-US" sz="1600" dirty="0" smtClean="0"/>
                  <a:t> </a:t>
                </a:r>
                <a:r>
                  <a:rPr lang="en-US" sz="1600" dirty="0"/>
                  <a:t>This gradient tells us the direction and magnitude of the steepest ascent or descent at a specific parameter point.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600" b="1" dirty="0"/>
                  <a:t>Parameter Update: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 Here</a:t>
                </a:r>
                <a:r>
                  <a:rPr lang="en-US" sz="1600" dirty="0"/>
                  <a:t>, </a:t>
                </a:r>
                <a:r>
                  <a:rPr lang="en-US" sz="1600" i="1" dirty="0" smtClean="0"/>
                  <a:t>α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(alpha) is the learning rate, which determines the step size in the parameter space</a:t>
                </a:r>
                <a:r>
                  <a:rPr lang="en-US" sz="1600" dirty="0" smtClean="0"/>
                  <a:t>. </a:t>
                </a:r>
                <a:r>
                  <a:rPr lang="en-US" sz="1600" dirty="0"/>
                  <a:t>The update rule for SGD </a:t>
                </a:r>
                <a:r>
                  <a:rPr lang="en-US" sz="1600" dirty="0" smtClean="0"/>
                  <a:t>is</a:t>
                </a:r>
                <a:br>
                  <a:rPr lang="en-US" sz="1600" dirty="0" smtClean="0"/>
                </a:br>
                <a:r>
                  <a:rPr lang="en-US" sz="1600" dirty="0" smtClean="0"/>
                  <a:t>                             </a:t>
                </a:r>
                <a:br>
                  <a:rPr lang="en-US" sz="1600" dirty="0" smtClean="0"/>
                </a:br>
                <a:r>
                  <a:rPr lang="en-US" sz="1600" dirty="0" smtClean="0"/>
                  <a:t>                            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>
                  <a:spcBef>
                    <a:spcPts val="600"/>
                  </a:spcBef>
                </a:pPr>
                <a:endParaRPr lang="en-US" sz="1600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22960" y="1356966"/>
                <a:ext cx="5833872" cy="4824377"/>
              </a:xfrm>
              <a:blipFill>
                <a:blip r:embed="rId2"/>
                <a:stretch>
                  <a:fillRect r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Gradient Descent</a:t>
            </a:r>
            <a:endParaRPr lang="en-US" dirty="0"/>
          </a:p>
        </p:txBody>
      </p:sp>
      <p:pic>
        <p:nvPicPr>
          <p:cNvPr id="1028" name="Picture 4" descr="Gradient Descent and its Types - Analytics Vidhy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832" y="1791798"/>
            <a:ext cx="5349367" cy="300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055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265" y="515886"/>
            <a:ext cx="5077534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05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94097" y="1356966"/>
            <a:ext cx="7376195" cy="468899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Gradient clipping is a technique used in training neural networks to </a:t>
            </a:r>
            <a:r>
              <a:rPr lang="en-US" b="1" dirty="0"/>
              <a:t>mitigate the exploding gradient </a:t>
            </a:r>
            <a:r>
              <a:rPr lang="en-US" dirty="0"/>
              <a:t>problem, which can occur during the training process. 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This </a:t>
            </a:r>
            <a:r>
              <a:rPr lang="en-US" dirty="0"/>
              <a:t>problem arises when the gradients calculated during backpropagation become </a:t>
            </a:r>
            <a:r>
              <a:rPr lang="en-US" b="1" dirty="0"/>
              <a:t>too large</a:t>
            </a:r>
            <a:r>
              <a:rPr lang="en-US" dirty="0"/>
              <a:t>, causing </a:t>
            </a:r>
            <a:r>
              <a:rPr lang="en-US" b="1" dirty="0"/>
              <a:t>instability</a:t>
            </a:r>
            <a:r>
              <a:rPr lang="en-US" dirty="0"/>
              <a:t> in the training process and making it difficult for the model to converge to a solution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Gradient clipping involves setting a </a:t>
            </a:r>
            <a:r>
              <a:rPr lang="en-US" b="1" dirty="0"/>
              <a:t>threshold value</a:t>
            </a:r>
            <a:r>
              <a:rPr lang="en-US" dirty="0"/>
              <a:t>. If the norm (magnitude) of the gradients exceeds this threshold during training, the gradients are rescaled or clipped to ensure they do not surpass the specified limit.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Clipping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8823"/>
          <a:stretch/>
        </p:blipFill>
        <p:spPr>
          <a:xfrm>
            <a:off x="8764062" y="593367"/>
            <a:ext cx="3164082" cy="2867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1803"/>
          <a:stretch/>
        </p:blipFill>
        <p:spPr>
          <a:xfrm>
            <a:off x="8764062" y="3623190"/>
            <a:ext cx="3164082" cy="2867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6773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94097" y="1356966"/>
            <a:ext cx="4307087" cy="4688992"/>
          </a:xfrm>
        </p:spPr>
        <p:txBody>
          <a:bodyPr/>
          <a:lstStyle/>
          <a:p>
            <a:pPr marL="5715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Learning Rate</a:t>
            </a:r>
          </a:p>
          <a:p>
            <a:pPr marL="5715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Batch size</a:t>
            </a:r>
          </a:p>
          <a:p>
            <a:pPr marL="5715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Drop out</a:t>
            </a:r>
          </a:p>
          <a:p>
            <a:pPr marL="5715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Number of layers</a:t>
            </a:r>
          </a:p>
          <a:p>
            <a:pPr marL="5715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Number of neurons per layer</a:t>
            </a:r>
          </a:p>
          <a:p>
            <a:pPr marL="5715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Activation functions</a:t>
            </a:r>
          </a:p>
          <a:p>
            <a:pPr marL="5715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Regularization</a:t>
            </a:r>
          </a:p>
          <a:p>
            <a:pPr marL="5715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Early stopping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Hyper-parameters</a:t>
            </a:r>
            <a:endParaRPr lang="en-US" dirty="0"/>
          </a:p>
        </p:txBody>
      </p:sp>
      <p:sp>
        <p:nvSpPr>
          <p:cNvPr id="6" name="Subtitle 1"/>
          <p:cNvSpPr txBox="1">
            <a:spLocks/>
          </p:cNvSpPr>
          <p:nvPr/>
        </p:nvSpPr>
        <p:spPr>
          <a:xfrm>
            <a:off x="6196321" y="1619094"/>
            <a:ext cx="4307087" cy="468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867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5715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kern="0" dirty="0" smtClean="0"/>
              <a:t>Weight initialization</a:t>
            </a:r>
          </a:p>
          <a:p>
            <a:pPr marL="5715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kern="0" dirty="0" smtClean="0"/>
              <a:t>Epochs</a:t>
            </a:r>
          </a:p>
          <a:p>
            <a:pPr marL="5715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kern="0" dirty="0" smtClean="0"/>
              <a:t>Optimizer</a:t>
            </a:r>
          </a:p>
          <a:p>
            <a:pPr marL="5715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kern="0" dirty="0" smtClean="0"/>
              <a:t>Kernel size</a:t>
            </a:r>
          </a:p>
          <a:p>
            <a:pPr marL="571500" indent="-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437834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22960" y="1356966"/>
            <a:ext cx="5833872" cy="4824377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Stochastic Gradient Descent (SGD) is an optimization algorithm used to find the minimum of a </a:t>
            </a:r>
            <a:r>
              <a:rPr lang="en-US" dirty="0" smtClean="0"/>
              <a:t>function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/>
              <a:t>Stochastic Gradient Descent randomly selects one training example at a time and computes the gradient of the loss function for that individual example. </a:t>
            </a:r>
            <a:endParaRPr lang="en-US" dirty="0" smtClean="0"/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 smtClean="0"/>
              <a:t>It </a:t>
            </a:r>
            <a:r>
              <a:rPr lang="en-US" dirty="0"/>
              <a:t>then updates the model's parameters based on this single example's gradient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 smtClean="0"/>
              <a:t> </a:t>
            </a:r>
            <a:r>
              <a:rPr lang="en-US" dirty="0"/>
              <a:t>This process continues for each training example in a random order or shuffle until convergence.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Gradient Descent</a:t>
            </a:r>
            <a:endParaRPr lang="en-US" dirty="0"/>
          </a:p>
        </p:txBody>
      </p:sp>
      <p:pic>
        <p:nvPicPr>
          <p:cNvPr id="1028" name="Picture 4" descr="Gradient Descent and its Types - Analytics Vidhy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832" y="1791798"/>
            <a:ext cx="5349367" cy="300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867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822960" y="1356966"/>
                <a:ext cx="5833872" cy="4824377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sz="1600" b="1" dirty="0" smtClean="0"/>
                  <a:t>Equations: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600" b="1" dirty="0"/>
                  <a:t>Loss Function (Cost Function):</a:t>
                </a:r>
                <a:r>
                  <a:rPr lang="en-US" sz="1600" dirty="0"/>
                  <a:t> Consider a generic loss </a:t>
                </a:r>
                <a:r>
                  <a:rPr lang="en-US" sz="1600" dirty="0" smtClean="0"/>
                  <a:t>function </a:t>
                </a:r>
                <a:r>
                  <a:rPr lang="en-US" sz="1600" i="1" dirty="0" smtClean="0"/>
                  <a:t>J</a:t>
                </a:r>
                <a:r>
                  <a:rPr lang="en-US" sz="1600" dirty="0" smtClean="0"/>
                  <a:t>(</a:t>
                </a:r>
                <a:r>
                  <a:rPr lang="en-US" sz="1600" i="1" dirty="0" smtClean="0"/>
                  <a:t>θ</a:t>
                </a:r>
                <a:r>
                  <a:rPr lang="en-US" sz="1600" dirty="0"/>
                  <a:t>) where </a:t>
                </a:r>
                <a:r>
                  <a:rPr lang="en-US" sz="1600" i="1" dirty="0" smtClean="0"/>
                  <a:t>θ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represents the parameters of the model that we want to optimize.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600" b="1" dirty="0"/>
                  <a:t>Gradient Calculation:</a:t>
                </a:r>
                <a:r>
                  <a:rPr lang="en-US" sz="1600" dirty="0"/>
                  <a:t> The gradient of the loss function with respect to the parameters </a:t>
                </a:r>
                <a:r>
                  <a:rPr lang="en-US" sz="1600" i="1" dirty="0" smtClean="0"/>
                  <a:t>θ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is denoted </a:t>
                </a:r>
                <a:r>
                  <a:rPr lang="en-US" sz="1600" dirty="0" smtClean="0"/>
                  <a:t>as</a:t>
                </a:r>
                <a:br>
                  <a:rPr lang="en-US" sz="16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 smtClean="0"/>
              </a:p>
              <a:p>
                <a:pPr>
                  <a:spcBef>
                    <a:spcPts val="600"/>
                  </a:spcBef>
                </a:pPr>
                <a:r>
                  <a:rPr lang="en-US" sz="1600" dirty="0" smtClean="0"/>
                  <a:t> </a:t>
                </a:r>
                <a:r>
                  <a:rPr lang="en-US" sz="1600" dirty="0"/>
                  <a:t>This gradient tells us the direction and magnitude of the steepest ascent or descent at a specific parameter point.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600" b="1" dirty="0"/>
                  <a:t>Parameter Update: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 Here</a:t>
                </a:r>
                <a:r>
                  <a:rPr lang="en-US" sz="1600" dirty="0"/>
                  <a:t>, </a:t>
                </a:r>
                <a:r>
                  <a:rPr lang="en-US" sz="1600" i="1" dirty="0" smtClean="0"/>
                  <a:t>α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(alpha) is the learning rate, which determines the step size in the parameter space</a:t>
                </a:r>
                <a:r>
                  <a:rPr lang="en-US" sz="1600" dirty="0" smtClean="0"/>
                  <a:t>. </a:t>
                </a:r>
                <a:r>
                  <a:rPr lang="en-US" sz="1600" dirty="0"/>
                  <a:t>The update rule for SGD </a:t>
                </a:r>
                <a:r>
                  <a:rPr lang="en-US" sz="1600" dirty="0" smtClean="0"/>
                  <a:t>is</a:t>
                </a:r>
                <a:br>
                  <a:rPr lang="en-US" sz="1600" dirty="0" smtClean="0"/>
                </a:br>
                <a:r>
                  <a:rPr lang="en-US" sz="1600" dirty="0" smtClean="0"/>
                  <a:t>                             </a:t>
                </a:r>
                <a:br>
                  <a:rPr lang="en-US" sz="1600" dirty="0" smtClean="0"/>
                </a:br>
                <a:r>
                  <a:rPr lang="en-US" sz="1600" dirty="0" smtClean="0"/>
                  <a:t>                            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>
                  <a:spcBef>
                    <a:spcPts val="600"/>
                  </a:spcBef>
                </a:pPr>
                <a:endParaRPr lang="en-US" sz="1600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22960" y="1356966"/>
                <a:ext cx="5833872" cy="4824377"/>
              </a:xfrm>
              <a:blipFill>
                <a:blip r:embed="rId2"/>
                <a:stretch>
                  <a:fillRect r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Gradient Descent</a:t>
            </a:r>
            <a:endParaRPr lang="en-US" dirty="0"/>
          </a:p>
        </p:txBody>
      </p:sp>
      <p:pic>
        <p:nvPicPr>
          <p:cNvPr id="1028" name="Picture 4" descr="Gradient Descent and its Types - Analytics Vidhy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832" y="1791798"/>
            <a:ext cx="5349367" cy="300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158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81952" y="1255114"/>
            <a:ext cx="6998424" cy="5429149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AdaGrad</a:t>
            </a:r>
            <a:r>
              <a:rPr lang="en-US" dirty="0" smtClean="0"/>
              <a:t>: Adaptive Gradient Descent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optimization algorithm used to adjust the learning rate during training based on the history of gradients for each parameter. </a:t>
            </a: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It works </a:t>
            </a:r>
            <a:r>
              <a:rPr lang="en-US" dirty="0"/>
              <a:t>by scaling the learning rate for each parameter based on the sum of the squared gradients seen so </a:t>
            </a:r>
            <a:r>
              <a:rPr lang="en-US" dirty="0" smtClean="0"/>
              <a:t>far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Parameters that have accumulated large gradients will have a smaller effective learning rate, while parameters that have accumulated small gradients will have a larger effective learning rate. </a:t>
            </a: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This </a:t>
            </a:r>
            <a:r>
              <a:rPr lang="en-US" dirty="0"/>
              <a:t>means that </a:t>
            </a:r>
            <a:r>
              <a:rPr lang="en-US" dirty="0" err="1"/>
              <a:t>AdaGrad</a:t>
            </a:r>
            <a:r>
              <a:rPr lang="en-US" dirty="0"/>
              <a:t> automatically decreases the learning rate for frequently occurring parameters and increases it for infrequently occurring parameters.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AdaGrad</a:t>
            </a:r>
            <a:r>
              <a:rPr lang="en-US" dirty="0" smtClean="0"/>
              <a:t> Optimizer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28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AdaGrad</a:t>
            </a:r>
            <a:r>
              <a:rPr lang="en-US" dirty="0" smtClean="0"/>
              <a:t> Optimizer</a:t>
            </a:r>
            <a:endParaRPr lang="en-US" dirty="0"/>
          </a:p>
        </p:txBody>
      </p:sp>
      <p:pic>
        <p:nvPicPr>
          <p:cNvPr id="1026" name="Picture 2" descr="Adaptive gradient (AdaGrad) from scratch in Python - Dmitrijs Kass'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6" y="1645919"/>
            <a:ext cx="6924651" cy="278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11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94600" y="2242667"/>
                <a:ext cx="10351406" cy="3173200"/>
              </a:xfrm>
            </p:spPr>
            <p:txBody>
              <a:bodyPr/>
              <a:lstStyle/>
              <a:p>
                <a:r>
                  <a:rPr lang="en-US" dirty="0" smtClean="0"/>
                  <a:t>The Least Mean Squares (LMS) algorithm, also known as the </a:t>
                </a:r>
                <a:r>
                  <a:rPr lang="en-US" dirty="0" err="1"/>
                  <a:t>Widrow</a:t>
                </a:r>
                <a:r>
                  <a:rPr lang="en-US" dirty="0"/>
                  <a:t>-Hoff learning rule, is a popular method for adaptive filtering and supervised learning in machine learning and signal processing</a:t>
                </a:r>
                <a:r>
                  <a:rPr lang="en-US" dirty="0" smtClean="0"/>
                  <a:t>.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94600" y="2242667"/>
                <a:ext cx="10351406" cy="3173200"/>
              </a:xfrm>
              <a:blipFill>
                <a:blip r:embed="rId2"/>
                <a:stretch>
                  <a:fillRect r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Mean Square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8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81368" y="1356967"/>
                <a:ext cx="6952704" cy="3173200"/>
              </a:xfrm>
            </p:spPr>
            <p:txBody>
              <a:bodyPr/>
              <a:lstStyle/>
              <a:p>
                <a:r>
                  <a:rPr lang="en-US" dirty="0" smtClean="0"/>
                  <a:t>R-squared (R^2</a:t>
                </a:r>
                <a:r>
                  <a:rPr lang="en-US" dirty="0"/>
                  <a:t>) is a statistical measure that represents the proportion of the variance in the dependent variable that is explained by the independent variables in a regression model. It is calculated using the following equation</a:t>
                </a:r>
                <a:r>
                  <a:rPr lang="en-US" dirty="0" smtClean="0"/>
                  <a:t>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𝑠𝑞𝑢𝑎𝑟𝑒𝑑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𝑟𝑒𝑠𝑖𝑑𝑢𝑎𝑙𝑠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𝑠𝑞𝑢𝑎𝑟𝑒𝑠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Total sum of squares represents the variance of dependent variable around its mean</a:t>
                </a:r>
                <a:endParaRPr lang="en-US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81368" y="1356967"/>
                <a:ext cx="6952704" cy="3173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squared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7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Loss Functions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0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92264" y="1556867"/>
                <a:ext cx="7382472" cy="3173200"/>
              </a:xfrm>
            </p:spPr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n-US" dirty="0"/>
                  <a:t>cross-entropy loss quantifies the difference between predicted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the actual outcomes or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using </a:t>
                </a:r>
                <a:r>
                  <a:rPr lang="en-US" dirty="0" smtClean="0"/>
                  <a:t>the formula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Models: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en-US" dirty="0" smtClean="0"/>
                  <a:t>Logistic regression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en-US" dirty="0" smtClean="0"/>
                  <a:t>Neural networks</a:t>
                </a:r>
              </a:p>
              <a:p>
                <a:endParaRPr lang="en-US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𝐶𝑟𝑜𝑠𝑠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92264" y="1556867"/>
                <a:ext cx="7382472" cy="3173200"/>
              </a:xfrm>
              <a:blipFill>
                <a:blip r:embed="rId2"/>
                <a:stretch>
                  <a:fillRect r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Cross Entropy 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68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92264" y="1556867"/>
                <a:ext cx="7382472" cy="3173200"/>
              </a:xfrm>
            </p:spPr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n-US" dirty="0"/>
                  <a:t>cross-entropy loss quantifies the difference between predicted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the actual outcomes or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using </a:t>
                </a:r>
                <a:r>
                  <a:rPr lang="en-US" dirty="0" smtClean="0"/>
                  <a:t>the formula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Models:</a:t>
                </a:r>
              </a:p>
              <a:p>
                <a:pPr marL="571500" indent="-457200">
                  <a:buFont typeface="+mj-lt"/>
                  <a:buAutoNum type="arabicPeriod"/>
                </a:pPr>
                <a:r>
                  <a:rPr lang="en-US" dirty="0" smtClean="0"/>
                  <a:t>Neural networks</a:t>
                </a:r>
              </a:p>
              <a:p>
                <a:endParaRPr lang="en-US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𝐶𝑟𝑜𝑠𝑠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92264" y="1556867"/>
                <a:ext cx="7382472" cy="3173200"/>
              </a:xfrm>
              <a:blipFill>
                <a:blip r:embed="rId2"/>
                <a:stretch>
                  <a:fillRect r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Cross Entropy 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43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50967" y="1447139"/>
            <a:ext cx="7329567" cy="3173200"/>
          </a:xfrm>
        </p:spPr>
        <p:txBody>
          <a:bodyPr/>
          <a:lstStyle/>
          <a:p>
            <a:r>
              <a:rPr lang="en-US" dirty="0"/>
              <a:t>Hinge loss is a loss function commonly used in binary classification tasks, particularly in support vector machines (SVMs).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measures the loss incurred by predicting the wrong class with a margin-based approach.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hinge loss encourages the correct class score to be higher than the score of any other class by at least a margin, typically set to 1.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Hinge loss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563624" y="4178808"/>
                <a:ext cx="7187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𝐻𝑖𝑛𝑔𝑒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⁡(0, 1 −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624" y="4178808"/>
                <a:ext cx="7187184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096689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5310</TotalTime>
  <Words>1557</Words>
  <Application>Microsoft Office PowerPoint</Application>
  <PresentationFormat>Widescreen</PresentationFormat>
  <Paragraphs>190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0" baseType="lpstr">
      <vt:lpstr>Arial</vt:lpstr>
      <vt:lpstr>Calibri</vt:lpstr>
      <vt:lpstr>Cambria Math</vt:lpstr>
      <vt:lpstr>Crimson Text</vt:lpstr>
      <vt:lpstr>Josefin Sans</vt:lpstr>
      <vt:lpstr>Lato</vt:lpstr>
      <vt:lpstr>Mako</vt:lpstr>
      <vt:lpstr>Merriweather Light</vt:lpstr>
      <vt:lpstr>Montserrat</vt:lpstr>
      <vt:lpstr>Open Sans</vt:lpstr>
      <vt:lpstr>Open Sans SemiBold</vt:lpstr>
      <vt:lpstr>Russo One</vt:lpstr>
      <vt:lpstr>Vidaloka</vt:lpstr>
      <vt:lpstr>Minimalist Business Slides XL by Slidesgo</vt:lpstr>
      <vt:lpstr>Machine Learning Concepts</vt:lpstr>
      <vt:lpstr>Stochastic Gradient Descent</vt:lpstr>
      <vt:lpstr>Stochastic Gradient Descent</vt:lpstr>
      <vt:lpstr>Least Mean Square Algorithm</vt:lpstr>
      <vt:lpstr>R squared</vt:lpstr>
      <vt:lpstr>Loss Functions</vt:lpstr>
      <vt:lpstr>Binary Cross Entropy loss</vt:lpstr>
      <vt:lpstr>Categorical Cross Entropy loss</vt:lpstr>
      <vt:lpstr>Hinge loss</vt:lpstr>
      <vt:lpstr>Cost function</vt:lpstr>
      <vt:lpstr>Negative gradient of the loss function</vt:lpstr>
      <vt:lpstr>Maximum Likelihood Estimation</vt:lpstr>
      <vt:lpstr>Generalized Linear Models</vt:lpstr>
      <vt:lpstr>Linear Regression</vt:lpstr>
      <vt:lpstr>Coefficient estimates</vt:lpstr>
      <vt:lpstr>Significance of p-values</vt:lpstr>
      <vt:lpstr>Standard Errors</vt:lpstr>
      <vt:lpstr>Standard Errors</vt:lpstr>
      <vt:lpstr>Homoscedasticity</vt:lpstr>
      <vt:lpstr>Homoscedasticity</vt:lpstr>
      <vt:lpstr>Normality of residuals</vt:lpstr>
      <vt:lpstr>Entropy</vt:lpstr>
      <vt:lpstr>Entropy</vt:lpstr>
      <vt:lpstr>Entropy</vt:lpstr>
      <vt:lpstr>Information Gain</vt:lpstr>
      <vt:lpstr>Information Gain</vt:lpstr>
      <vt:lpstr>Information Gain</vt:lpstr>
      <vt:lpstr>Gain Ratio</vt:lpstr>
      <vt:lpstr>Gini Index</vt:lpstr>
      <vt:lpstr>Evaluation</vt:lpstr>
      <vt:lpstr>Gradient Clipping</vt:lpstr>
      <vt:lpstr>Hyper-parameters</vt:lpstr>
      <vt:lpstr>Stochastic Gradient Descent</vt:lpstr>
      <vt:lpstr>Stochastic Gradient Descent</vt:lpstr>
      <vt:lpstr>AdaGrad Optimizer</vt:lpstr>
      <vt:lpstr>AdaGrad Optimizer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abilash</dc:creator>
  <cp:lastModifiedBy>abilash</cp:lastModifiedBy>
  <cp:revision>37</cp:revision>
  <dcterms:created xsi:type="dcterms:W3CDTF">2023-12-08T18:18:58Z</dcterms:created>
  <dcterms:modified xsi:type="dcterms:W3CDTF">2024-03-28T19:23:46Z</dcterms:modified>
</cp:coreProperties>
</file>