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1" r:id="rId13"/>
    <p:sldId id="272" r:id="rId14"/>
    <p:sldId id="273" r:id="rId15"/>
    <p:sldId id="270" r:id="rId16"/>
    <p:sldId id="258" r:id="rId17"/>
    <p:sldId id="266" r:id="rId18"/>
    <p:sldId id="267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0" r:id="rId29"/>
    <p:sldId id="284" r:id="rId30"/>
    <p:sldId id="285" r:id="rId31"/>
    <p:sldId id="287" r:id="rId32"/>
    <p:sldId id="288" r:id="rId33"/>
    <p:sldId id="290" r:id="rId34"/>
    <p:sldId id="291" r:id="rId35"/>
    <p:sldId id="289" r:id="rId36"/>
    <p:sldId id="28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10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86633" y="1766000"/>
            <a:ext cx="9418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86667" y="4502800"/>
            <a:ext cx="9418800" cy="5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343967" y="-96733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8623267" y="5247167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1714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950967" y="1793817"/>
            <a:ext cx="10290000" cy="21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2019100" y="4251531"/>
            <a:ext cx="81604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3008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8152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7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6668000" y="25905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6668000" y="30068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2206933" y="25905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2206933" y="30068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6668000" y="49652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6668000" y="53815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2206933" y="49652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2207000" y="53815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3171533" y="17381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7632600" y="17381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3171600" y="41103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7632600" y="41103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07631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9600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9768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960000" y="2774932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45384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55552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4538400" y="2774944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81168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91336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8116800" y="2774944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9600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9768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9600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45384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55552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45384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81168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91336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81168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3109867" y="593367"/>
            <a:ext cx="597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79511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3214000" y="3744337"/>
            <a:ext cx="5764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2457200" y="2215951"/>
            <a:ext cx="72776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74023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933200" y="3761684"/>
            <a:ext cx="5764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933200" y="2234536"/>
            <a:ext cx="72776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2476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3531200" y="2242667"/>
            <a:ext cx="5129600" cy="3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2309400" y="593367"/>
            <a:ext cx="757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93674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2659800" y="1977100"/>
            <a:ext cx="6872400" cy="1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3066000" y="3962867"/>
            <a:ext cx="60600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96283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4990467" y="2066500"/>
            <a:ext cx="6060000" cy="1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4990467" y="4052284"/>
            <a:ext cx="60600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98566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2237233" y="3349071"/>
            <a:ext cx="4953200" cy="107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4989233" y="1979591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1108833" y="4325333"/>
            <a:ext cx="6081600" cy="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400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400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50500" y="5306367"/>
            <a:ext cx="1838000" cy="164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10544967" y="-118267"/>
            <a:ext cx="1891600" cy="141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4202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619400" y="3155029"/>
            <a:ext cx="4953200" cy="109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995400" y="1785551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055200" y="4102233"/>
            <a:ext cx="6081600" cy="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10598567" y="5306367"/>
            <a:ext cx="1838000" cy="164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50500" y="-118267"/>
            <a:ext cx="1891600" cy="141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94496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9609800" y="-204233"/>
            <a:ext cx="2827200" cy="169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086772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29171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2503300" y="593367"/>
            <a:ext cx="718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1"/>
          </p:nvPr>
        </p:nvSpPr>
        <p:spPr>
          <a:xfrm>
            <a:off x="4302277" y="18738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2"/>
          </p:nvPr>
        </p:nvSpPr>
        <p:spPr>
          <a:xfrm>
            <a:off x="4302277" y="24085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3"/>
          </p:nvPr>
        </p:nvSpPr>
        <p:spPr>
          <a:xfrm>
            <a:off x="958811" y="18738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958811" y="24085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4302277" y="4228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6"/>
          </p:nvPr>
        </p:nvSpPr>
        <p:spPr>
          <a:xfrm>
            <a:off x="4302277" y="4753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958811" y="4228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8"/>
          </p:nvPr>
        </p:nvSpPr>
        <p:spPr>
          <a:xfrm>
            <a:off x="958877" y="4753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68449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7397200" y="4010333"/>
            <a:ext cx="3844000" cy="2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4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Vidaloka"/>
                <a:ea typeface="Vidaloka"/>
                <a:cs typeface="Vidaloka"/>
                <a:sym typeface="Vidaloka"/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Vidaloka"/>
                <a:ea typeface="Vidaloka"/>
                <a:cs typeface="Vidaloka"/>
                <a:sym typeface="Vidaloka"/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6979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 hasCustomPrompt="1"/>
          </p:nvPr>
        </p:nvSpPr>
        <p:spPr>
          <a:xfrm>
            <a:off x="950967" y="1793833"/>
            <a:ext cx="8160400" cy="21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950967" y="4251531"/>
            <a:ext cx="81604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648903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6608133" y="3289833"/>
            <a:ext cx="3300400" cy="8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2" hasCustomPrompt="1"/>
          </p:nvPr>
        </p:nvSpPr>
        <p:spPr>
          <a:xfrm>
            <a:off x="6608133" y="1869767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>
            <a:spLocks noGrp="1"/>
          </p:cNvSpPr>
          <p:nvPr>
            <p:ph type="subTitle" idx="1"/>
          </p:nvPr>
        </p:nvSpPr>
        <p:spPr>
          <a:xfrm>
            <a:off x="6608133" y="4155033"/>
            <a:ext cx="3300400" cy="8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6" name="Google Shape;196;p2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79467" y="3203267"/>
            <a:ext cx="4192400" cy="3719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015353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5831800" y="1259000"/>
            <a:ext cx="3300400" cy="8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 idx="2" hasCustomPrompt="1"/>
          </p:nvPr>
        </p:nvSpPr>
        <p:spPr>
          <a:xfrm>
            <a:off x="3059800" y="1462200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1"/>
          </p:nvPr>
        </p:nvSpPr>
        <p:spPr>
          <a:xfrm>
            <a:off x="5831800" y="2124200"/>
            <a:ext cx="3300400" cy="8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3" name="Google Shape;203;p2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93762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1391633" y="1230089"/>
            <a:ext cx="4164000" cy="3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1"/>
          </p:nvPr>
        </p:nvSpPr>
        <p:spPr>
          <a:xfrm>
            <a:off x="1391633" y="4481251"/>
            <a:ext cx="4018000" cy="1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2" name="Google Shape;212;p2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7096867" y="-107500"/>
            <a:ext cx="5340000" cy="267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338200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7081233" y="1283420"/>
            <a:ext cx="4164000" cy="3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1"/>
          </p:nvPr>
        </p:nvSpPr>
        <p:spPr>
          <a:xfrm>
            <a:off x="7081233" y="4534580"/>
            <a:ext cx="4018000" cy="1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8" name="Google Shape;218;p2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797593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4678667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2"/>
          </p:nvPr>
        </p:nvSpPr>
        <p:spPr>
          <a:xfrm>
            <a:off x="4678700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1270700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4"/>
          </p:nvPr>
        </p:nvSpPr>
        <p:spPr>
          <a:xfrm>
            <a:off x="1270833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8086500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6"/>
          </p:nvPr>
        </p:nvSpPr>
        <p:spPr>
          <a:xfrm>
            <a:off x="8086500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1916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628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51000" y="1697233"/>
            <a:ext cx="10290000" cy="4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467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9179867" y="-151467"/>
            <a:ext cx="3420800" cy="1741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669240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ubTitle" idx="1"/>
          </p:nvPr>
        </p:nvSpPr>
        <p:spPr>
          <a:xfrm>
            <a:off x="4678667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subTitle" idx="2"/>
          </p:nvPr>
        </p:nvSpPr>
        <p:spPr>
          <a:xfrm>
            <a:off x="4678700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subTitle" idx="3"/>
          </p:nvPr>
        </p:nvSpPr>
        <p:spPr>
          <a:xfrm>
            <a:off x="1270700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4"/>
          </p:nvPr>
        </p:nvSpPr>
        <p:spPr>
          <a:xfrm>
            <a:off x="1270833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5"/>
          </p:nvPr>
        </p:nvSpPr>
        <p:spPr>
          <a:xfrm>
            <a:off x="8086500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6"/>
          </p:nvPr>
        </p:nvSpPr>
        <p:spPr>
          <a:xfrm>
            <a:off x="8086500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1659000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7"/>
          </p:nvPr>
        </p:nvSpPr>
        <p:spPr>
          <a:xfrm>
            <a:off x="4678667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8"/>
          </p:nvPr>
        </p:nvSpPr>
        <p:spPr>
          <a:xfrm>
            <a:off x="4678700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9"/>
          </p:nvPr>
        </p:nvSpPr>
        <p:spPr>
          <a:xfrm>
            <a:off x="12707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3"/>
          </p:nvPr>
        </p:nvSpPr>
        <p:spPr>
          <a:xfrm>
            <a:off x="1270833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ubTitle" idx="14"/>
          </p:nvPr>
        </p:nvSpPr>
        <p:spPr>
          <a:xfrm>
            <a:off x="80865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15"/>
          </p:nvPr>
        </p:nvSpPr>
        <p:spPr>
          <a:xfrm>
            <a:off x="8086500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8" name="Google Shape;248;p3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815020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Title and six columns 1 -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subTitle" idx="1"/>
          </p:nvPr>
        </p:nvSpPr>
        <p:spPr>
          <a:xfrm>
            <a:off x="45520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subTitle" idx="2"/>
          </p:nvPr>
        </p:nvSpPr>
        <p:spPr>
          <a:xfrm>
            <a:off x="47522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3"/>
          </p:nvPr>
        </p:nvSpPr>
        <p:spPr>
          <a:xfrm>
            <a:off x="9409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4"/>
          </p:nvPr>
        </p:nvSpPr>
        <p:spPr>
          <a:xfrm>
            <a:off x="11411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5"/>
          </p:nvPr>
        </p:nvSpPr>
        <p:spPr>
          <a:xfrm>
            <a:off x="8163100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6"/>
          </p:nvPr>
        </p:nvSpPr>
        <p:spPr>
          <a:xfrm>
            <a:off x="8363300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7"/>
          </p:nvPr>
        </p:nvSpPr>
        <p:spPr>
          <a:xfrm>
            <a:off x="4552067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8"/>
          </p:nvPr>
        </p:nvSpPr>
        <p:spPr>
          <a:xfrm>
            <a:off x="4752267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subTitle" idx="9"/>
          </p:nvPr>
        </p:nvSpPr>
        <p:spPr>
          <a:xfrm>
            <a:off x="940967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13"/>
          </p:nvPr>
        </p:nvSpPr>
        <p:spPr>
          <a:xfrm>
            <a:off x="1141167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subTitle" idx="14"/>
          </p:nvPr>
        </p:nvSpPr>
        <p:spPr>
          <a:xfrm>
            <a:off x="8163100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15"/>
          </p:nvPr>
        </p:nvSpPr>
        <p:spPr>
          <a:xfrm>
            <a:off x="8363300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66" name="Google Shape;266;p3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363607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subTitle" idx="1"/>
          </p:nvPr>
        </p:nvSpPr>
        <p:spPr>
          <a:xfrm>
            <a:off x="45520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2"/>
          </p:nvPr>
        </p:nvSpPr>
        <p:spPr>
          <a:xfrm>
            <a:off x="47522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3"/>
          </p:nvPr>
        </p:nvSpPr>
        <p:spPr>
          <a:xfrm>
            <a:off x="9409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4"/>
          </p:nvPr>
        </p:nvSpPr>
        <p:spPr>
          <a:xfrm>
            <a:off x="11411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5"/>
          </p:nvPr>
        </p:nvSpPr>
        <p:spPr>
          <a:xfrm>
            <a:off x="8163100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6"/>
          </p:nvPr>
        </p:nvSpPr>
        <p:spPr>
          <a:xfrm>
            <a:off x="8363300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7"/>
          </p:nvPr>
        </p:nvSpPr>
        <p:spPr>
          <a:xfrm>
            <a:off x="2746484" y="41980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8"/>
          </p:nvPr>
        </p:nvSpPr>
        <p:spPr>
          <a:xfrm>
            <a:off x="2946684" y="47529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subTitle" idx="9"/>
          </p:nvPr>
        </p:nvSpPr>
        <p:spPr>
          <a:xfrm>
            <a:off x="6357517" y="41980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13"/>
          </p:nvPr>
        </p:nvSpPr>
        <p:spPr>
          <a:xfrm>
            <a:off x="6557717" y="47529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80" name="Google Shape;280;p3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313994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954967" y="1430667"/>
            <a:ext cx="75208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282821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>
            <a:spLocks noGrp="1"/>
          </p:cNvSpPr>
          <p:nvPr>
            <p:ph type="subTitle" idx="1"/>
          </p:nvPr>
        </p:nvSpPr>
        <p:spPr>
          <a:xfrm>
            <a:off x="6555800" y="2525600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4" name="Google Shape;294;p35"/>
          <p:cNvSpPr txBox="1">
            <a:spLocks noGrp="1"/>
          </p:cNvSpPr>
          <p:nvPr>
            <p:ph type="subTitle" idx="2"/>
          </p:nvPr>
        </p:nvSpPr>
        <p:spPr>
          <a:xfrm>
            <a:off x="6745200" y="306196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5"/>
          <p:cNvSpPr txBox="1">
            <a:spLocks noGrp="1"/>
          </p:cNvSpPr>
          <p:nvPr>
            <p:ph type="subTitle" idx="3"/>
          </p:nvPr>
        </p:nvSpPr>
        <p:spPr>
          <a:xfrm>
            <a:off x="2548200" y="2525600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subTitle" idx="4"/>
          </p:nvPr>
        </p:nvSpPr>
        <p:spPr>
          <a:xfrm>
            <a:off x="2737733" y="306196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subTitle" idx="5"/>
          </p:nvPr>
        </p:nvSpPr>
        <p:spPr>
          <a:xfrm>
            <a:off x="6555800" y="4705203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subTitle" idx="6"/>
          </p:nvPr>
        </p:nvSpPr>
        <p:spPr>
          <a:xfrm>
            <a:off x="6745200" y="523164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7"/>
          </p:nvPr>
        </p:nvSpPr>
        <p:spPr>
          <a:xfrm>
            <a:off x="2548200" y="4705203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8"/>
          </p:nvPr>
        </p:nvSpPr>
        <p:spPr>
          <a:xfrm>
            <a:off x="2737600" y="523164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64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02" name="Google Shape;302;p3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319362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4762567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2"/>
          </p:nvPr>
        </p:nvSpPr>
        <p:spPr>
          <a:xfrm>
            <a:off x="4762567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subTitle" idx="3"/>
          </p:nvPr>
        </p:nvSpPr>
        <p:spPr>
          <a:xfrm>
            <a:off x="1451200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4"/>
          </p:nvPr>
        </p:nvSpPr>
        <p:spPr>
          <a:xfrm>
            <a:off x="1451200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subTitle" idx="5"/>
          </p:nvPr>
        </p:nvSpPr>
        <p:spPr>
          <a:xfrm>
            <a:off x="8073933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6"/>
          </p:nvPr>
        </p:nvSpPr>
        <p:spPr>
          <a:xfrm>
            <a:off x="8073933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35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12" name="Google Shape;312;p3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9912233" y="-1674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770818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Numbers and text 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3706800" y="593367"/>
            <a:ext cx="47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37"/>
          <p:cNvSpPr txBox="1">
            <a:spLocks noGrp="1"/>
          </p:cNvSpPr>
          <p:nvPr>
            <p:ph type="subTitle" idx="1"/>
          </p:nvPr>
        </p:nvSpPr>
        <p:spPr>
          <a:xfrm>
            <a:off x="7075533" y="22802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2"/>
          </p:nvPr>
        </p:nvSpPr>
        <p:spPr>
          <a:xfrm>
            <a:off x="7075533" y="28149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subTitle" idx="3"/>
          </p:nvPr>
        </p:nvSpPr>
        <p:spPr>
          <a:xfrm>
            <a:off x="1801667" y="22802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subTitle" idx="4"/>
          </p:nvPr>
        </p:nvSpPr>
        <p:spPr>
          <a:xfrm>
            <a:off x="1801667" y="28149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37"/>
          <p:cNvSpPr txBox="1">
            <a:spLocks noGrp="1"/>
          </p:cNvSpPr>
          <p:nvPr>
            <p:ph type="subTitle" idx="5"/>
          </p:nvPr>
        </p:nvSpPr>
        <p:spPr>
          <a:xfrm>
            <a:off x="7075533" y="4736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328" name="Google Shape;328;p37"/>
          <p:cNvSpPr txBox="1">
            <a:spLocks noGrp="1"/>
          </p:cNvSpPr>
          <p:nvPr>
            <p:ph type="subTitle" idx="6"/>
          </p:nvPr>
        </p:nvSpPr>
        <p:spPr>
          <a:xfrm>
            <a:off x="7075533" y="5261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37"/>
          <p:cNvSpPr txBox="1">
            <a:spLocks noGrp="1"/>
          </p:cNvSpPr>
          <p:nvPr>
            <p:ph type="subTitle" idx="7"/>
          </p:nvPr>
        </p:nvSpPr>
        <p:spPr>
          <a:xfrm>
            <a:off x="1801667" y="4736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subTitle" idx="8"/>
          </p:nvPr>
        </p:nvSpPr>
        <p:spPr>
          <a:xfrm>
            <a:off x="1801733" y="5261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7"/>
          <p:cNvSpPr txBox="1">
            <a:spLocks noGrp="1"/>
          </p:cNvSpPr>
          <p:nvPr>
            <p:ph type="title" idx="9" hasCustomPrompt="1"/>
          </p:nvPr>
        </p:nvSpPr>
        <p:spPr>
          <a:xfrm>
            <a:off x="1801667" y="1508567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>
            <a:spLocks noGrp="1"/>
          </p:cNvSpPr>
          <p:nvPr>
            <p:ph type="title" idx="13" hasCustomPrompt="1"/>
          </p:nvPr>
        </p:nvSpPr>
        <p:spPr>
          <a:xfrm>
            <a:off x="7075533" y="1508567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>
            <a:spLocks noGrp="1"/>
          </p:cNvSpPr>
          <p:nvPr>
            <p:ph type="title" idx="14" hasCustomPrompt="1"/>
          </p:nvPr>
        </p:nvSpPr>
        <p:spPr>
          <a:xfrm>
            <a:off x="1801733" y="3952751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>
            <a:spLocks noGrp="1"/>
          </p:cNvSpPr>
          <p:nvPr>
            <p:ph type="title" idx="15" hasCustomPrompt="1"/>
          </p:nvPr>
        </p:nvSpPr>
        <p:spPr>
          <a:xfrm>
            <a:off x="7075533" y="3952751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2258320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>
            <a:spLocks noGrp="1"/>
          </p:cNvSpPr>
          <p:nvPr>
            <p:ph type="subTitle" idx="1"/>
          </p:nvPr>
        </p:nvSpPr>
        <p:spPr>
          <a:xfrm>
            <a:off x="4957767" y="4392265"/>
            <a:ext cx="21904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7" name="Google Shape;337;p38"/>
          <p:cNvSpPr txBox="1">
            <a:spLocks noGrp="1"/>
          </p:cNvSpPr>
          <p:nvPr>
            <p:ph type="subTitle" idx="2"/>
          </p:nvPr>
        </p:nvSpPr>
        <p:spPr>
          <a:xfrm>
            <a:off x="4823567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38"/>
          <p:cNvSpPr txBox="1">
            <a:spLocks noGrp="1"/>
          </p:cNvSpPr>
          <p:nvPr>
            <p:ph type="subTitle" idx="3"/>
          </p:nvPr>
        </p:nvSpPr>
        <p:spPr>
          <a:xfrm>
            <a:off x="1770700" y="4392265"/>
            <a:ext cx="21904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subTitle" idx="4"/>
          </p:nvPr>
        </p:nvSpPr>
        <p:spPr>
          <a:xfrm>
            <a:off x="1636568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subTitle" idx="5"/>
          </p:nvPr>
        </p:nvSpPr>
        <p:spPr>
          <a:xfrm>
            <a:off x="8144733" y="4392265"/>
            <a:ext cx="21908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subTitle" idx="6"/>
          </p:nvPr>
        </p:nvSpPr>
        <p:spPr>
          <a:xfrm>
            <a:off x="8010733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38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25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43" name="Google Shape;343;p3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502879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>
            <a:spLocks noGrp="1"/>
          </p:cNvSpPr>
          <p:nvPr>
            <p:ph type="subTitle" idx="1"/>
          </p:nvPr>
        </p:nvSpPr>
        <p:spPr>
          <a:xfrm>
            <a:off x="6333567" y="2176995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2"/>
          </p:nvPr>
        </p:nvSpPr>
        <p:spPr>
          <a:xfrm>
            <a:off x="6333579" y="27133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3"/>
          </p:nvPr>
        </p:nvSpPr>
        <p:spPr>
          <a:xfrm>
            <a:off x="3075267" y="2176995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9" name="Google Shape;349;p39"/>
          <p:cNvSpPr txBox="1">
            <a:spLocks noGrp="1"/>
          </p:cNvSpPr>
          <p:nvPr>
            <p:ph type="subTitle" idx="4"/>
          </p:nvPr>
        </p:nvSpPr>
        <p:spPr>
          <a:xfrm>
            <a:off x="3075283" y="27133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subTitle" idx="5"/>
          </p:nvPr>
        </p:nvSpPr>
        <p:spPr>
          <a:xfrm>
            <a:off x="6333567" y="408303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1" name="Google Shape;351;p39"/>
          <p:cNvSpPr txBox="1">
            <a:spLocks noGrp="1"/>
          </p:cNvSpPr>
          <p:nvPr>
            <p:ph type="subTitle" idx="6"/>
          </p:nvPr>
        </p:nvSpPr>
        <p:spPr>
          <a:xfrm>
            <a:off x="6333579" y="46280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subTitle" idx="7"/>
          </p:nvPr>
        </p:nvSpPr>
        <p:spPr>
          <a:xfrm>
            <a:off x="3075267" y="408303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3" name="Google Shape;353;p39"/>
          <p:cNvSpPr txBox="1">
            <a:spLocks noGrp="1"/>
          </p:cNvSpPr>
          <p:nvPr>
            <p:ph type="subTitle" idx="8"/>
          </p:nvPr>
        </p:nvSpPr>
        <p:spPr>
          <a:xfrm>
            <a:off x="3075283" y="46280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71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55" name="Google Shape;355;p3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054202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0"/>
          <p:cNvSpPr txBox="1">
            <a:spLocks noGrp="1"/>
          </p:cNvSpPr>
          <p:nvPr>
            <p:ph type="subTitle" idx="1"/>
          </p:nvPr>
        </p:nvSpPr>
        <p:spPr>
          <a:xfrm>
            <a:off x="971667" y="1483829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5" name="Google Shape;365;p40"/>
          <p:cNvSpPr txBox="1">
            <a:spLocks noGrp="1"/>
          </p:cNvSpPr>
          <p:nvPr>
            <p:ph type="subTitle" idx="2"/>
          </p:nvPr>
        </p:nvSpPr>
        <p:spPr>
          <a:xfrm>
            <a:off x="971683" y="2020199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40"/>
          <p:cNvSpPr txBox="1">
            <a:spLocks noGrp="1"/>
          </p:cNvSpPr>
          <p:nvPr>
            <p:ph type="subTitle" idx="3"/>
          </p:nvPr>
        </p:nvSpPr>
        <p:spPr>
          <a:xfrm>
            <a:off x="971667" y="271518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7" name="Google Shape;367;p40"/>
          <p:cNvSpPr txBox="1">
            <a:spLocks noGrp="1"/>
          </p:cNvSpPr>
          <p:nvPr>
            <p:ph type="subTitle" idx="4"/>
          </p:nvPr>
        </p:nvSpPr>
        <p:spPr>
          <a:xfrm>
            <a:off x="971683" y="326021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369" name="Google Shape;369;p40"/>
          <p:cNvSpPr txBox="1">
            <a:spLocks noGrp="1"/>
          </p:cNvSpPr>
          <p:nvPr>
            <p:ph type="subTitle" idx="5"/>
          </p:nvPr>
        </p:nvSpPr>
        <p:spPr>
          <a:xfrm>
            <a:off x="971667" y="3996300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0" name="Google Shape;370;p40"/>
          <p:cNvSpPr txBox="1">
            <a:spLocks noGrp="1"/>
          </p:cNvSpPr>
          <p:nvPr>
            <p:ph type="subTitle" idx="6"/>
          </p:nvPr>
        </p:nvSpPr>
        <p:spPr>
          <a:xfrm>
            <a:off x="971683" y="4541332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57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57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6718633" y="3401932"/>
            <a:ext cx="3314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718633" y="3948267"/>
            <a:ext cx="33148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2257567" y="3401932"/>
            <a:ext cx="3314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2257567" y="3948267"/>
            <a:ext cx="33148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9247667" y="5241767"/>
            <a:ext cx="3399200" cy="180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332652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>
            <a:spLocks noGrp="1"/>
          </p:cNvSpPr>
          <p:nvPr>
            <p:ph type="title" hasCustomPrompt="1"/>
          </p:nvPr>
        </p:nvSpPr>
        <p:spPr>
          <a:xfrm>
            <a:off x="3457233" y="9528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>
            <a:spLocks noGrp="1"/>
          </p:cNvSpPr>
          <p:nvPr>
            <p:ph type="subTitle" idx="1"/>
          </p:nvPr>
        </p:nvSpPr>
        <p:spPr>
          <a:xfrm>
            <a:off x="3153312" y="17952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 idx="2" hasCustomPrompt="1"/>
          </p:nvPr>
        </p:nvSpPr>
        <p:spPr>
          <a:xfrm>
            <a:off x="3457233" y="27507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7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>
            <a:spLocks noGrp="1"/>
          </p:cNvSpPr>
          <p:nvPr>
            <p:ph type="subTitle" idx="3"/>
          </p:nvPr>
        </p:nvSpPr>
        <p:spPr>
          <a:xfrm>
            <a:off x="3153312" y="35931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41"/>
          <p:cNvSpPr txBox="1">
            <a:spLocks noGrp="1"/>
          </p:cNvSpPr>
          <p:nvPr>
            <p:ph type="title" idx="4" hasCustomPrompt="1"/>
          </p:nvPr>
        </p:nvSpPr>
        <p:spPr>
          <a:xfrm>
            <a:off x="3457233" y="45486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7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>
            <a:spLocks noGrp="1"/>
          </p:cNvSpPr>
          <p:nvPr>
            <p:ph type="subTitle" idx="5"/>
          </p:nvPr>
        </p:nvSpPr>
        <p:spPr>
          <a:xfrm>
            <a:off x="3153267" y="53910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8" name="Google Shape;378;p4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33905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subTitle" idx="1"/>
          </p:nvPr>
        </p:nvSpPr>
        <p:spPr>
          <a:xfrm>
            <a:off x="7600812" y="2779025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2"/>
          </p:nvPr>
        </p:nvSpPr>
        <p:spPr>
          <a:xfrm>
            <a:off x="7600828" y="3315392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2"/>
          <p:cNvSpPr txBox="1">
            <a:spLocks noGrp="1"/>
          </p:cNvSpPr>
          <p:nvPr>
            <p:ph type="subTitle" idx="3"/>
          </p:nvPr>
        </p:nvSpPr>
        <p:spPr>
          <a:xfrm>
            <a:off x="2631984" y="1202845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4" name="Google Shape;384;p42"/>
          <p:cNvSpPr txBox="1">
            <a:spLocks noGrp="1"/>
          </p:cNvSpPr>
          <p:nvPr>
            <p:ph type="subTitle" idx="4"/>
          </p:nvPr>
        </p:nvSpPr>
        <p:spPr>
          <a:xfrm>
            <a:off x="2631984" y="1739213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42"/>
          <p:cNvSpPr txBox="1">
            <a:spLocks noGrp="1"/>
          </p:cNvSpPr>
          <p:nvPr>
            <p:ph type="subTitle" idx="5"/>
          </p:nvPr>
        </p:nvSpPr>
        <p:spPr>
          <a:xfrm>
            <a:off x="2631984" y="4387833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6" name="Google Shape;386;p42"/>
          <p:cNvSpPr txBox="1">
            <a:spLocks noGrp="1"/>
          </p:cNvSpPr>
          <p:nvPr>
            <p:ph type="subTitle" idx="6"/>
          </p:nvPr>
        </p:nvSpPr>
        <p:spPr>
          <a:xfrm>
            <a:off x="2631984" y="4932865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87" name="Google Shape;387;p4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42"/>
          <p:cNvSpPr txBox="1">
            <a:spLocks noGrp="1"/>
          </p:cNvSpPr>
          <p:nvPr>
            <p:ph type="title" hasCustomPrompt="1"/>
          </p:nvPr>
        </p:nvSpPr>
        <p:spPr>
          <a:xfrm>
            <a:off x="977333" y="1485933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>
            <a:spLocks noGrp="1"/>
          </p:cNvSpPr>
          <p:nvPr>
            <p:ph type="title" idx="7" hasCustomPrompt="1"/>
          </p:nvPr>
        </p:nvSpPr>
        <p:spPr>
          <a:xfrm>
            <a:off x="977333" y="4670900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>
            <a:spLocks noGrp="1"/>
          </p:cNvSpPr>
          <p:nvPr>
            <p:ph type="title" idx="8" hasCustomPrompt="1"/>
          </p:nvPr>
        </p:nvSpPr>
        <p:spPr>
          <a:xfrm>
            <a:off x="5921336" y="3035317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400283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title"/>
          </p:nvPr>
        </p:nvSpPr>
        <p:spPr>
          <a:xfrm>
            <a:off x="1071667" y="2720661"/>
            <a:ext cx="54500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1"/>
          </p:nvPr>
        </p:nvSpPr>
        <p:spPr>
          <a:xfrm>
            <a:off x="1071667" y="3591367"/>
            <a:ext cx="4212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98" name="Google Shape;398;p4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097712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>
            <a:spLocks noGrp="1"/>
          </p:cNvSpPr>
          <p:nvPr>
            <p:ph type="title"/>
          </p:nvPr>
        </p:nvSpPr>
        <p:spPr>
          <a:xfrm>
            <a:off x="5986867" y="2730300"/>
            <a:ext cx="4485600" cy="8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402" name="Google Shape;402;p44"/>
          <p:cNvSpPr txBox="1">
            <a:spLocks noGrp="1"/>
          </p:cNvSpPr>
          <p:nvPr>
            <p:ph type="subTitle" idx="1"/>
          </p:nvPr>
        </p:nvSpPr>
        <p:spPr>
          <a:xfrm>
            <a:off x="6474067" y="3593100"/>
            <a:ext cx="3998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cxnSp>
        <p:nvCxnSpPr>
          <p:cNvPr id="403" name="Google Shape;403;p4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263923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>
            <a:spLocks noGrp="1"/>
          </p:cNvSpPr>
          <p:nvPr>
            <p:ph type="subTitle" idx="1"/>
          </p:nvPr>
        </p:nvSpPr>
        <p:spPr>
          <a:xfrm>
            <a:off x="5555733" y="1938033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7" name="Google Shape;407;p4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60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08" name="Google Shape;408;p4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9029533" y="4884600"/>
            <a:ext cx="3764400" cy="2177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868289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46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19" name="Google Shape;419;p46"/>
          <p:cNvSpPr txBox="1">
            <a:spLocks noGrp="1"/>
          </p:cNvSpPr>
          <p:nvPr>
            <p:ph type="subTitle" idx="1"/>
          </p:nvPr>
        </p:nvSpPr>
        <p:spPr>
          <a:xfrm>
            <a:off x="6033584" y="2050217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ubTitle" idx="2"/>
          </p:nvPr>
        </p:nvSpPr>
        <p:spPr>
          <a:xfrm>
            <a:off x="881617" y="2050217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68643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>
            <a:spLocks noGrp="1"/>
          </p:cNvSpPr>
          <p:nvPr>
            <p:ph type="subTitle" idx="1"/>
          </p:nvPr>
        </p:nvSpPr>
        <p:spPr>
          <a:xfrm>
            <a:off x="6421433" y="4821833"/>
            <a:ext cx="3922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2"/>
          </p:nvPr>
        </p:nvSpPr>
        <p:spPr>
          <a:xfrm>
            <a:off x="6421600" y="5275167"/>
            <a:ext cx="3922400" cy="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subTitle" idx="3"/>
          </p:nvPr>
        </p:nvSpPr>
        <p:spPr>
          <a:xfrm>
            <a:off x="1847772" y="4821833"/>
            <a:ext cx="3922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4"/>
          </p:nvPr>
        </p:nvSpPr>
        <p:spPr>
          <a:xfrm>
            <a:off x="1848033" y="5275167"/>
            <a:ext cx="3922400" cy="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6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27" name="Google Shape;427;p4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919714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title"/>
          </p:nvPr>
        </p:nvSpPr>
        <p:spPr>
          <a:xfrm>
            <a:off x="1659000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31" name="Google Shape;431;p48"/>
          <p:cNvSpPr txBox="1">
            <a:spLocks noGrp="1"/>
          </p:cNvSpPr>
          <p:nvPr>
            <p:ph type="subTitle" idx="1"/>
          </p:nvPr>
        </p:nvSpPr>
        <p:spPr>
          <a:xfrm>
            <a:off x="4678667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2" name="Google Shape;432;p48"/>
          <p:cNvSpPr txBox="1">
            <a:spLocks noGrp="1"/>
          </p:cNvSpPr>
          <p:nvPr>
            <p:ph type="subTitle" idx="2"/>
          </p:nvPr>
        </p:nvSpPr>
        <p:spPr>
          <a:xfrm>
            <a:off x="4678700" y="5086600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48"/>
          <p:cNvSpPr txBox="1">
            <a:spLocks noGrp="1"/>
          </p:cNvSpPr>
          <p:nvPr>
            <p:ph type="subTitle" idx="3"/>
          </p:nvPr>
        </p:nvSpPr>
        <p:spPr>
          <a:xfrm>
            <a:off x="12707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4" name="Google Shape;434;p48"/>
          <p:cNvSpPr txBox="1">
            <a:spLocks noGrp="1"/>
          </p:cNvSpPr>
          <p:nvPr>
            <p:ph type="subTitle" idx="4"/>
          </p:nvPr>
        </p:nvSpPr>
        <p:spPr>
          <a:xfrm>
            <a:off x="1270833" y="5086601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48"/>
          <p:cNvSpPr txBox="1">
            <a:spLocks noGrp="1"/>
          </p:cNvSpPr>
          <p:nvPr>
            <p:ph type="subTitle" idx="5"/>
          </p:nvPr>
        </p:nvSpPr>
        <p:spPr>
          <a:xfrm>
            <a:off x="80865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subTitle" idx="6"/>
          </p:nvPr>
        </p:nvSpPr>
        <p:spPr>
          <a:xfrm>
            <a:off x="8086500" y="5086600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7" name="Google Shape;437;p4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240485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3777200" y="1054933"/>
            <a:ext cx="4637600" cy="12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ubTitle" idx="1"/>
          </p:nvPr>
        </p:nvSpPr>
        <p:spPr>
          <a:xfrm>
            <a:off x="3977800" y="2332567"/>
            <a:ext cx="4236400" cy="12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3867267" y="4584367"/>
            <a:ext cx="4457600" cy="9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67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kumimoji="0" lang="en" sz="14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kumimoji="0" lang="en" sz="1467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kumimoji="0" lang="en" sz="14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kumimoji="0" lang="en" sz="1467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kumimoji="0" lang="en" sz="14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kumimoji="0" lang="en" sz="1467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kumimoji="0" sz="1467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343967" y="5247167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8623267" y="-96733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189635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9716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298212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9912233" y="-1674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96367" y="52579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413862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9029533" y="4884600"/>
            <a:ext cx="3764400" cy="2177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1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3927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996667" y="1910733"/>
            <a:ext cx="2450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996667" y="2386733"/>
            <a:ext cx="6880400" cy="3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72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5897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496667" y="1430667"/>
            <a:ext cx="91988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9457667" y="5246767"/>
            <a:ext cx="3110400" cy="179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560600" y="-162133"/>
            <a:ext cx="3110400" cy="179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0310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1194600" y="2242667"/>
            <a:ext cx="5129600" cy="3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57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7900600" y="3730000"/>
            <a:ext cx="4504000" cy="328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4744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950967" y="589236"/>
            <a:ext cx="4742800" cy="1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  <p:cxnSp>
        <p:nvCxnSpPr>
          <p:cNvPr id="62" name="Google Shape;62;p1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8193300" y="4138300"/>
            <a:ext cx="4157600" cy="2934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1708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000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50729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NLP Flashcard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8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485140" y="567487"/>
            <a:ext cx="75732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 smtClean="0"/>
              <a:t>Negative sampling</a:t>
            </a:r>
            <a:endParaRPr lang="en-US" sz="3600" kern="0" dirty="0"/>
          </a:p>
        </p:txBody>
      </p:sp>
      <p:sp>
        <p:nvSpPr>
          <p:cNvPr id="7" name="Rectangle 6"/>
          <p:cNvSpPr/>
          <p:nvPr/>
        </p:nvSpPr>
        <p:spPr>
          <a:xfrm>
            <a:off x="574506" y="1674703"/>
            <a:ext cx="4979129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In the Skip-Gram model, our goal is to learn word embeddings by predicting context words given a target word. 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This involves calculating probabilities using the </a:t>
            </a:r>
            <a:r>
              <a:rPr lang="en-US" dirty="0" smtClean="0">
                <a:solidFill>
                  <a:srgbClr val="FF0000"/>
                </a:solidFill>
                <a:latin typeface="Montserrat" panose="00000500000000000000" pitchFamily="2" charset="0"/>
              </a:rPr>
              <a:t>softmax function</a:t>
            </a:r>
            <a:r>
              <a:rPr lang="en-US" dirty="0" smtClean="0">
                <a:latin typeface="Montserrat" panose="00000500000000000000" pitchFamily="2" charset="0"/>
              </a:rPr>
              <a:t>, which requires computing similarities between the target word and all words in the vocabulary. 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For large vocabularies, this becomes computationally expensive.</a:t>
            </a: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08058" y="1674703"/>
            <a:ext cx="550433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Negative sampling </a:t>
            </a:r>
            <a:r>
              <a:rPr lang="en-US" dirty="0">
                <a:latin typeface="Montserrat" panose="00000500000000000000" pitchFamily="2" charset="0"/>
              </a:rPr>
              <a:t>is an </a:t>
            </a:r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optimization</a:t>
            </a:r>
            <a:r>
              <a:rPr lang="en-US" dirty="0">
                <a:latin typeface="Montserrat" panose="00000500000000000000" pitchFamily="2" charset="0"/>
              </a:rPr>
              <a:t> technique introduced in Word2Vec to make training feasible by simplifying the softmax computation. 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Instead of updating weights for the entire vocabulary, we update weights for only a </a:t>
            </a:r>
            <a:r>
              <a:rPr lang="en-US" dirty="0">
                <a:solidFill>
                  <a:srgbClr val="FF0000"/>
                </a:solidFill>
                <a:latin typeface="Montserrat" panose="00000500000000000000" pitchFamily="2" charset="0"/>
              </a:rPr>
              <a:t>small subset of words</a:t>
            </a:r>
            <a:r>
              <a:rPr lang="en-US" dirty="0">
                <a:latin typeface="Montserrat" panose="00000500000000000000" pitchFamily="2" charset="0"/>
              </a:rPr>
              <a:t>. </a:t>
            </a:r>
            <a:endParaRPr lang="en-US" dirty="0" smtClean="0">
              <a:latin typeface="Montserrat" panose="00000500000000000000" pitchFamily="2" charset="0"/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This </a:t>
            </a:r>
            <a:r>
              <a:rPr lang="en-US" dirty="0">
                <a:latin typeface="Montserrat" panose="00000500000000000000" pitchFamily="2" charset="0"/>
              </a:rPr>
              <a:t>significantly reduces computation.</a:t>
            </a:r>
          </a:p>
        </p:txBody>
      </p:sp>
    </p:spTree>
    <p:extLst>
      <p:ext uri="{BB962C8B-B14F-4D97-AF65-F5344CB8AC3E}">
        <p14:creationId xmlns:p14="http://schemas.microsoft.com/office/powerpoint/2010/main" val="184386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485140" y="567487"/>
            <a:ext cx="75732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 smtClean="0"/>
              <a:t>Negative sampling</a:t>
            </a:r>
            <a:endParaRPr lang="en-US" sz="3600" kern="0" dirty="0"/>
          </a:p>
        </p:txBody>
      </p:sp>
      <p:sp>
        <p:nvSpPr>
          <p:cNvPr id="7" name="Rectangle 6"/>
          <p:cNvSpPr/>
          <p:nvPr/>
        </p:nvSpPr>
        <p:spPr>
          <a:xfrm>
            <a:off x="574506" y="1674703"/>
            <a:ext cx="497912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 For a given target word, we take actual context words. These are positive samples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Instead of computing softmax over the entire vocabulary, we randomly sample a few words and treat them as negative example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The model’s goal is now to maximize the probability of positive samples and minimize the probability of negative samples</a:t>
            </a:r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12290" name="Picture 2" descr="https://jalammar.github.io/images/word2vec/skipgram-with-negative-sampl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235" y="1815539"/>
            <a:ext cx="585787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1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485140" y="567487"/>
            <a:ext cx="75732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 smtClean="0"/>
              <a:t>Impact of window size</a:t>
            </a:r>
            <a:endParaRPr lang="en-US" sz="3600" kern="0" dirty="0"/>
          </a:p>
        </p:txBody>
      </p:sp>
      <p:sp>
        <p:nvSpPr>
          <p:cNvPr id="7" name="Rectangle 6"/>
          <p:cNvSpPr/>
          <p:nvPr/>
        </p:nvSpPr>
        <p:spPr>
          <a:xfrm>
            <a:off x="574506" y="1674703"/>
            <a:ext cx="6740694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latin typeface="Montserrat" panose="00000500000000000000" pitchFamily="2" charset="0"/>
              </a:rPr>
              <a:t>Larger window sizes</a:t>
            </a:r>
            <a:r>
              <a:rPr lang="en-US" dirty="0" smtClean="0">
                <a:latin typeface="Montserrat" panose="00000500000000000000" pitchFamily="2" charset="0"/>
              </a:rPr>
              <a:t> require more computation because more word pairs are generated, increasing the training time.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latin typeface="Montserrat" panose="00000500000000000000" pitchFamily="2" charset="0"/>
              </a:rPr>
              <a:t>Smaller window sizes</a:t>
            </a:r>
            <a:r>
              <a:rPr lang="en-US" dirty="0" smtClean="0">
                <a:latin typeface="Montserrat" panose="00000500000000000000" pitchFamily="2" charset="0"/>
              </a:rPr>
              <a:t> train faster but may not capture deeper semantic connections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Large window sizes for broader semantic relationships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Small window sizes for syntactic (local word dependencies)</a:t>
            </a:r>
            <a:endParaRPr 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2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485140" y="567487"/>
            <a:ext cx="75732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 smtClean="0"/>
              <a:t>Limitations of Word2Vec</a:t>
            </a:r>
            <a:endParaRPr lang="en-US" sz="3600" kern="0" dirty="0"/>
          </a:p>
        </p:txBody>
      </p:sp>
      <p:sp>
        <p:nvSpPr>
          <p:cNvPr id="7" name="Rectangle 6"/>
          <p:cNvSpPr/>
          <p:nvPr/>
        </p:nvSpPr>
        <p:spPr>
          <a:xfrm>
            <a:off x="574506" y="1674703"/>
            <a:ext cx="6740694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Each word is mapped to single fixed vector regardless of its context. This means a word like “Apple” will have a single representation.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Uses a window-based co-occurrence approach. So, it does not capture word order.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Since, its trained with fixed window sizes, it does not capture long range dependencies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New word representations are not handled properly</a:t>
            </a:r>
            <a:endParaRPr 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95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485140" y="567487"/>
            <a:ext cx="75732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 smtClean="0"/>
              <a:t>Word2Vec vs BERT</a:t>
            </a:r>
            <a:endParaRPr lang="en-US" sz="360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716" y="1754342"/>
            <a:ext cx="8494623" cy="412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47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485140" y="567487"/>
            <a:ext cx="75732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 smtClean="0"/>
              <a:t>Word2Vec</a:t>
            </a:r>
            <a:endParaRPr lang="en-US" sz="3600" kern="0" dirty="0"/>
          </a:p>
        </p:txBody>
      </p:sp>
      <p:sp>
        <p:nvSpPr>
          <p:cNvPr id="14" name="Rectangle 13"/>
          <p:cNvSpPr/>
          <p:nvPr/>
        </p:nvSpPr>
        <p:spPr>
          <a:xfrm>
            <a:off x="1890859" y="1331087"/>
            <a:ext cx="10583195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What is </a:t>
            </a:r>
            <a:r>
              <a:rPr lang="en-US" b="1" dirty="0" smtClean="0"/>
              <a:t>Word2Vec</a:t>
            </a:r>
            <a:r>
              <a:rPr lang="en-US" dirty="0" smtClean="0"/>
              <a:t>, and why do we use it in NLP?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What is the difference between </a:t>
            </a:r>
            <a:r>
              <a:rPr lang="en-US" b="1" dirty="0" smtClean="0"/>
              <a:t>CBOW</a:t>
            </a:r>
            <a:r>
              <a:rPr lang="en-US" dirty="0" smtClean="0"/>
              <a:t> and </a:t>
            </a:r>
            <a:r>
              <a:rPr lang="en-US" b="1" dirty="0" smtClean="0"/>
              <a:t>Skip-Gram</a:t>
            </a:r>
            <a:r>
              <a:rPr lang="en-US" dirty="0" smtClean="0"/>
              <a:t> models?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Why does Word2Vec learn </a:t>
            </a:r>
            <a:r>
              <a:rPr lang="en-US" b="1" dirty="0" smtClean="0"/>
              <a:t>dense</a:t>
            </a:r>
            <a:r>
              <a:rPr lang="en-US" dirty="0" smtClean="0"/>
              <a:t> vector representations instead of using </a:t>
            </a:r>
            <a:r>
              <a:rPr lang="en-US" b="1" dirty="0" smtClean="0"/>
              <a:t>one-hot encoding</a:t>
            </a:r>
            <a:r>
              <a:rPr lang="en-US" dirty="0" smtClean="0"/>
              <a:t>?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What is the role of the </a:t>
            </a:r>
            <a:r>
              <a:rPr lang="en-US" b="1" dirty="0" smtClean="0"/>
              <a:t>embedding matrix</a:t>
            </a:r>
            <a:r>
              <a:rPr lang="en-US" dirty="0" smtClean="0"/>
              <a:t> in Word2Vec?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What does it mean when two words have similar embeddings?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How does CBOW predict a target word?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How does Skip-Gram predict context words?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Why does Skip-Gram perform better than CBOW on smaller datasets?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What are the advantages and disadvantages of CBOW vs. Skip-Gram?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What is negative sampling, and why is it used in Skip-Gram?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Explain hierarchical softmax and how it speeds up training.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What is the impact of window size in Word2Vec models?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Why do we normalize word embeddings?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How are word embeddings stored and used after training 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endParaRPr lang="en-US" dirty="0" smtClean="0"/>
          </a:p>
          <a:p>
            <a:pPr>
              <a:spcBef>
                <a:spcPts val="600"/>
              </a:spcBef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4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8941" y="1264024"/>
            <a:ext cx="93322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Why is Word2Vec </a:t>
            </a:r>
            <a:r>
              <a:rPr lang="en-US" altLang="en-US" b="1" dirty="0">
                <a:latin typeface="Arial" panose="020B0604020202020204" pitchFamily="34" charset="0"/>
              </a:rPr>
              <a:t>unsupervised learning</a:t>
            </a:r>
            <a:r>
              <a:rPr lang="en-US" altLang="en-US" dirty="0">
                <a:latin typeface="Arial" panose="020B0604020202020204" pitchFamily="34" charset="0"/>
              </a:rPr>
              <a:t>?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What is the mathematical formulation of </a:t>
            </a:r>
            <a:r>
              <a:rPr lang="en-US" altLang="en-US" b="1" dirty="0">
                <a:latin typeface="Arial" panose="020B0604020202020204" pitchFamily="34" charset="0"/>
              </a:rPr>
              <a:t>negative sampling</a:t>
            </a:r>
            <a:r>
              <a:rPr lang="en-US" altLang="en-US" dirty="0">
                <a:latin typeface="Arial" panose="020B0604020202020204" pitchFamily="34" charset="0"/>
              </a:rPr>
              <a:t>?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Explain the </a:t>
            </a:r>
            <a:r>
              <a:rPr lang="en-US" altLang="en-US" b="1" dirty="0">
                <a:latin typeface="Arial" panose="020B0604020202020204" pitchFamily="34" charset="0"/>
              </a:rPr>
              <a:t>objective function</a:t>
            </a:r>
            <a:r>
              <a:rPr lang="en-US" altLang="en-US" dirty="0">
                <a:latin typeface="Arial" panose="020B0604020202020204" pitchFamily="34" charset="0"/>
              </a:rPr>
              <a:t> for Word2Vec.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How does </a:t>
            </a:r>
            <a:r>
              <a:rPr lang="en-US" altLang="en-US" b="1" dirty="0">
                <a:latin typeface="Arial" panose="020B0604020202020204" pitchFamily="34" charset="0"/>
              </a:rPr>
              <a:t>backpropagation</a:t>
            </a:r>
            <a:r>
              <a:rPr lang="en-US" altLang="en-US" dirty="0">
                <a:latin typeface="Arial" panose="020B0604020202020204" pitchFamily="34" charset="0"/>
              </a:rPr>
              <a:t> update word embeddings in CBOW and Skip-Gram?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How can you use pre-trained Word2Vec embeddings for a new NLP task?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Why do we use </a:t>
            </a:r>
            <a:r>
              <a:rPr lang="en-US" altLang="en-US" b="1" dirty="0">
                <a:latin typeface="Arial" panose="020B0604020202020204" pitchFamily="34" charset="0"/>
              </a:rPr>
              <a:t>cosine similarity</a:t>
            </a:r>
            <a:r>
              <a:rPr lang="en-US" altLang="en-US" dirty="0">
                <a:latin typeface="Arial" panose="020B0604020202020204" pitchFamily="34" charset="0"/>
              </a:rPr>
              <a:t> to compare word embeddings instead of </a:t>
            </a:r>
            <a:r>
              <a:rPr lang="en-US" altLang="en-US" b="1" dirty="0">
                <a:latin typeface="Arial" panose="020B0604020202020204" pitchFamily="34" charset="0"/>
              </a:rPr>
              <a:t>Euclidean distance</a:t>
            </a:r>
            <a:r>
              <a:rPr lang="en-US" altLang="en-US" dirty="0">
                <a:latin typeface="Arial" panose="020B0604020202020204" pitchFamily="34" charset="0"/>
              </a:rPr>
              <a:t>?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What are the limitations of Word2Vec? How does </a:t>
            </a:r>
            <a:r>
              <a:rPr lang="en-US" altLang="en-US" b="1" dirty="0">
                <a:latin typeface="Arial" panose="020B0604020202020204" pitchFamily="34" charset="0"/>
              </a:rPr>
              <a:t>BERT</a:t>
            </a:r>
            <a:r>
              <a:rPr lang="en-US" altLang="en-US" dirty="0">
                <a:latin typeface="Arial" panose="020B0604020202020204" pitchFamily="34" charset="0"/>
              </a:rPr>
              <a:t> improve upon it?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How would you </a:t>
            </a:r>
            <a:r>
              <a:rPr lang="en-US" altLang="en-US" b="1" dirty="0">
                <a:latin typeface="Arial" panose="020B0604020202020204" pitchFamily="34" charset="0"/>
              </a:rPr>
              <a:t>fine-tune</a:t>
            </a:r>
            <a:r>
              <a:rPr lang="en-US" altLang="en-US" dirty="0">
                <a:latin typeface="Arial" panose="020B0604020202020204" pitchFamily="34" charset="0"/>
              </a:rPr>
              <a:t> Word2Vec on a domain-specific corpus?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How does Word2Vec handle </a:t>
            </a:r>
            <a:r>
              <a:rPr lang="en-US" altLang="en-US" b="1" dirty="0">
                <a:latin typeface="Arial" panose="020B0604020202020204" pitchFamily="34" charset="0"/>
              </a:rPr>
              <a:t>polysemy</a:t>
            </a:r>
            <a:r>
              <a:rPr lang="en-US" altLang="en-US" dirty="0">
                <a:latin typeface="Arial" panose="020B0604020202020204" pitchFamily="34" charset="0"/>
              </a:rPr>
              <a:t> (words with multiple meanings)?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How does </a:t>
            </a:r>
            <a:r>
              <a:rPr lang="en-US" altLang="en-US" b="1" dirty="0" err="1">
                <a:latin typeface="Arial" panose="020B0604020202020204" pitchFamily="34" charset="0"/>
              </a:rPr>
              <a:t>subword</a:t>
            </a:r>
            <a:r>
              <a:rPr lang="en-US" altLang="en-US" b="1" dirty="0">
                <a:latin typeface="Arial" panose="020B0604020202020204" pitchFamily="34" charset="0"/>
              </a:rPr>
              <a:t> information</a:t>
            </a:r>
            <a:r>
              <a:rPr lang="en-US" altLang="en-US" dirty="0">
                <a:latin typeface="Arial" panose="020B0604020202020204" pitchFamily="34" charset="0"/>
              </a:rPr>
              <a:t> (e.g., </a:t>
            </a:r>
            <a:r>
              <a:rPr lang="en-US" altLang="en-US" dirty="0" err="1">
                <a:latin typeface="Arial" panose="020B0604020202020204" pitchFamily="34" charset="0"/>
              </a:rPr>
              <a:t>FastText</a:t>
            </a:r>
            <a:r>
              <a:rPr lang="en-US" altLang="en-US" dirty="0">
                <a:latin typeface="Arial" panose="020B0604020202020204" pitchFamily="34" charset="0"/>
              </a:rPr>
              <a:t>) improve upon Word2Vec?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Can Word2Vec capture </a:t>
            </a:r>
            <a:r>
              <a:rPr lang="en-US" altLang="en-US" b="1" dirty="0">
                <a:latin typeface="Arial" panose="020B0604020202020204" pitchFamily="34" charset="0"/>
              </a:rPr>
              <a:t>word order information</a:t>
            </a:r>
            <a:r>
              <a:rPr lang="en-US" altLang="en-US" dirty="0">
                <a:latin typeface="Arial" panose="020B0604020202020204" pitchFamily="34" charset="0"/>
              </a:rPr>
              <a:t>? Why or why not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342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8941" y="1264024"/>
            <a:ext cx="93322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Implement </a:t>
            </a:r>
            <a:r>
              <a:rPr lang="en-US" altLang="en-US" b="1" dirty="0">
                <a:latin typeface="Arial" panose="020B0604020202020204" pitchFamily="34" charset="0"/>
              </a:rPr>
              <a:t>CBOW</a:t>
            </a:r>
            <a:r>
              <a:rPr lang="en-US" altLang="en-US" dirty="0">
                <a:latin typeface="Arial" panose="020B0604020202020204" pitchFamily="34" charset="0"/>
              </a:rPr>
              <a:t> using </a:t>
            </a:r>
            <a:r>
              <a:rPr lang="en-US" altLang="en-US" dirty="0" err="1">
                <a:latin typeface="Arial" panose="020B0604020202020204" pitchFamily="34" charset="0"/>
              </a:rPr>
              <a:t>NumPy</a:t>
            </a:r>
            <a:r>
              <a:rPr lang="en-US" altLang="en-US" dirty="0">
                <a:latin typeface="Arial" panose="020B0604020202020204" pitchFamily="34" charset="0"/>
              </a:rPr>
              <a:t> and Python.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Implement </a:t>
            </a:r>
            <a:r>
              <a:rPr lang="en-US" altLang="en-US" b="1" dirty="0">
                <a:latin typeface="Arial" panose="020B0604020202020204" pitchFamily="34" charset="0"/>
              </a:rPr>
              <a:t>Skip-Gram with Negative Sampling</a:t>
            </a:r>
            <a:r>
              <a:rPr lang="en-US" altLang="en-US" dirty="0">
                <a:latin typeface="Arial" panose="020B0604020202020204" pitchFamily="34" charset="0"/>
              </a:rPr>
              <a:t> using </a:t>
            </a:r>
            <a:r>
              <a:rPr lang="en-US" altLang="en-US" dirty="0" err="1">
                <a:latin typeface="Arial" panose="020B0604020202020204" pitchFamily="34" charset="0"/>
              </a:rPr>
              <a:t>TensorFlow</a:t>
            </a:r>
            <a:r>
              <a:rPr lang="en-US" altLang="en-US" dirty="0">
                <a:latin typeface="Arial" panose="020B0604020202020204" pitchFamily="34" charset="0"/>
              </a:rPr>
              <a:t> or </a:t>
            </a:r>
            <a:r>
              <a:rPr lang="en-US" altLang="en-US" dirty="0" err="1">
                <a:latin typeface="Arial" panose="020B0604020202020204" pitchFamily="34" charset="0"/>
              </a:rPr>
              <a:t>PyTorch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Write a function to find the </a:t>
            </a:r>
            <a:r>
              <a:rPr lang="en-US" altLang="en-US" b="1" dirty="0">
                <a:latin typeface="Arial" panose="020B0604020202020204" pitchFamily="34" charset="0"/>
              </a:rPr>
              <a:t>most similar words</a:t>
            </a:r>
            <a:r>
              <a:rPr lang="en-US" altLang="en-US" dirty="0">
                <a:latin typeface="Arial" panose="020B0604020202020204" pitchFamily="34" charset="0"/>
              </a:rPr>
              <a:t> using Word2Vec embeddings.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Given a sentence, use Word2Vec to find </a:t>
            </a:r>
            <a:r>
              <a:rPr lang="en-US" altLang="en-US" b="1" dirty="0">
                <a:latin typeface="Arial" panose="020B0604020202020204" pitchFamily="34" charset="0"/>
              </a:rPr>
              <a:t>synonyms</a:t>
            </a:r>
            <a:r>
              <a:rPr lang="en-US" altLang="en-US" dirty="0">
                <a:latin typeface="Arial" panose="020B0604020202020204" pitchFamily="34" charset="0"/>
              </a:rPr>
              <a:t> for each word.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Use </a:t>
            </a:r>
            <a:r>
              <a:rPr lang="en-US" altLang="en-US" b="1" dirty="0">
                <a:latin typeface="Arial" panose="020B0604020202020204" pitchFamily="34" charset="0"/>
              </a:rPr>
              <a:t>pre-trained Word2Vec embeddings</a:t>
            </a:r>
            <a:r>
              <a:rPr lang="en-US" altLang="en-US" dirty="0">
                <a:latin typeface="Arial" panose="020B0604020202020204" pitchFamily="34" charset="0"/>
              </a:rPr>
              <a:t> (e.g., Google News) to compute similarity between two sentences. </a:t>
            </a:r>
          </a:p>
        </p:txBody>
      </p:sp>
    </p:spTree>
    <p:extLst>
      <p:ext uri="{BB962C8B-B14F-4D97-AF65-F5344CB8AC3E}">
        <p14:creationId xmlns:p14="http://schemas.microsoft.com/office/powerpoint/2010/main" val="1141003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33753" y="646566"/>
            <a:ext cx="10705974" cy="1472746"/>
          </a:xfrm>
        </p:spPr>
        <p:txBody>
          <a:bodyPr/>
          <a:lstStyle/>
          <a:p>
            <a:pPr marL="152396" indent="0">
              <a:buNone/>
            </a:pPr>
            <a:r>
              <a:rPr lang="en-US" sz="2000" dirty="0" smtClean="0"/>
              <a:t>I </a:t>
            </a:r>
            <a:r>
              <a:rPr lang="en-US" sz="2000" dirty="0"/>
              <a:t>appreciate the opportunity to discuss the compensation aspect. Currently, my total compensation is </a:t>
            </a:r>
            <a:r>
              <a:rPr lang="en-US" sz="2000" b="1" dirty="0"/>
              <a:t>32.5 LPA</a:t>
            </a:r>
            <a:r>
              <a:rPr lang="en-US" sz="2000" dirty="0"/>
              <a:t>, which includes </a:t>
            </a:r>
            <a:r>
              <a:rPr lang="en-US" sz="2000" b="1" dirty="0"/>
              <a:t>25L fixed, a 5L performance bonus, and 2.5L in stock grants per year</a:t>
            </a:r>
            <a:r>
              <a:rPr lang="en-US" sz="2000" dirty="0"/>
              <a:t>. Given my experience, expertise, and market benchmarks, my expected total compensation is in the range of </a:t>
            </a:r>
            <a:r>
              <a:rPr lang="en-US" sz="2000" b="1" dirty="0"/>
              <a:t>55 to 60 LPA</a:t>
            </a:r>
            <a:r>
              <a:rPr lang="en-US" sz="2000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859276" y="2430596"/>
            <a:ext cx="101232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 understand this might seem like a significant increase, but I’d like to highlight that I have a </a:t>
            </a:r>
            <a:r>
              <a:rPr lang="en-US" b="1" dirty="0" smtClean="0"/>
              <a:t>major deliverable coming up</a:t>
            </a:r>
            <a:r>
              <a:rPr lang="en-US" dirty="0" smtClean="0"/>
              <a:t> at my current company. Post this, I am expecting a </a:t>
            </a:r>
            <a:r>
              <a:rPr lang="en-US" b="1" dirty="0" smtClean="0"/>
              <a:t>salary revision that will likely bring my fixed component to 30L</a:t>
            </a:r>
            <a:r>
              <a:rPr lang="en-US" dirty="0" smtClean="0"/>
              <a:t>, which also increases my </a:t>
            </a:r>
            <a:r>
              <a:rPr lang="en-US" b="1" dirty="0" smtClean="0"/>
              <a:t>bonus potential</a:t>
            </a:r>
            <a:r>
              <a:rPr lang="en-US" dirty="0" smtClean="0"/>
              <a:t>, taking my total compensation to </a:t>
            </a:r>
            <a:r>
              <a:rPr lang="en-US" b="1" dirty="0" smtClean="0"/>
              <a:t>38.5 LPA</a:t>
            </a:r>
            <a:r>
              <a:rPr lang="en-US" dirty="0" smtClean="0"/>
              <a:t>. Additionally, I am on track to transition into a </a:t>
            </a:r>
            <a:r>
              <a:rPr lang="en-US" b="1" dirty="0" smtClean="0"/>
              <a:t>Squad Lead role over the next two years</a:t>
            </a:r>
            <a:r>
              <a:rPr lang="en-US" dirty="0" smtClean="0"/>
              <a:t>, which positions me for further growth. Given this, I’d ideally like to be in the </a:t>
            </a:r>
            <a:r>
              <a:rPr lang="en-US" b="1" dirty="0" smtClean="0"/>
              <a:t>55–60 LPA range</a:t>
            </a:r>
            <a:r>
              <a:rPr lang="en-US" dirty="0" smtClean="0"/>
              <a:t>, as it aligns with my experience and market standards. Would there be flexibility in bridging this gap?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9276" y="4873557"/>
            <a:ext cx="95984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Given my contributions, leadership trajectory, and the market standards for this role, I believe </a:t>
            </a:r>
            <a:r>
              <a:rPr lang="en-US" b="1" dirty="0" smtClean="0"/>
              <a:t>55–60 LPA is a fair expectation</a:t>
            </a:r>
            <a:r>
              <a:rPr lang="en-US" dirty="0" smtClean="0"/>
              <a:t>. I am excited about the opportunity at Millennium and am keen to contribute at a high level. I’d love to hear your thoughts on how we can align on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4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jalammar.github.io/images/word2vec/word2v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918" y="1533301"/>
            <a:ext cx="6251564" cy="277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85140" y="567487"/>
            <a:ext cx="75732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 smtClean="0"/>
              <a:t>Word2Vec</a:t>
            </a:r>
            <a:endParaRPr lang="en-US" sz="3600" kern="0" dirty="0"/>
          </a:p>
        </p:txBody>
      </p:sp>
      <p:sp>
        <p:nvSpPr>
          <p:cNvPr id="7" name="Rectangle 6"/>
          <p:cNvSpPr/>
          <p:nvPr/>
        </p:nvSpPr>
        <p:spPr>
          <a:xfrm>
            <a:off x="266776" y="1777956"/>
            <a:ext cx="5333923" cy="2385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Word2Vec is a neural network-based algorithm for learning word embeddings, transforming words into dense vector representations that capture </a:t>
            </a:r>
            <a:r>
              <a:rPr lang="en-US" dirty="0" smtClean="0">
                <a:solidFill>
                  <a:srgbClr val="FF0000"/>
                </a:solidFill>
                <a:latin typeface="Montserrat" panose="00000500000000000000" pitchFamily="2" charset="0"/>
              </a:rPr>
              <a:t>semantic and syntactic relationships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A </a:t>
            </a:r>
            <a:r>
              <a:rPr lang="en-US" dirty="0" smtClean="0">
                <a:solidFill>
                  <a:srgbClr val="FF0000"/>
                </a:solidFill>
                <a:latin typeface="Montserrat" panose="00000500000000000000" pitchFamily="2" charset="0"/>
              </a:rPr>
              <a:t>shallow, two-layer neural network </a:t>
            </a:r>
            <a:r>
              <a:rPr lang="en-US" dirty="0" smtClean="0">
                <a:latin typeface="Montserrat" panose="00000500000000000000" pitchFamily="2" charset="0"/>
              </a:rPr>
              <a:t>that predicts word relationships based on surrounding words in a given context</a:t>
            </a:r>
            <a:endParaRPr 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94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4039" y="1020832"/>
            <a:ext cx="93322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I was really excited about this role, but I was expecting a package that reflects both my experience and the market value for similar roles. Do you think there’s </a:t>
            </a:r>
            <a:r>
              <a:rPr lang="en-US" b="1" dirty="0" smtClean="0"/>
              <a:t>any flexibility in structuring the offer differently</a:t>
            </a:r>
            <a:r>
              <a:rPr lang="en-US" dirty="0" smtClean="0"/>
              <a:t>, perhaps with a </a:t>
            </a:r>
            <a:r>
              <a:rPr lang="en-US" b="1" dirty="0" smtClean="0"/>
              <a:t>higher fixed component or additional stock grants</a:t>
            </a:r>
            <a:r>
              <a:rPr lang="en-US" dirty="0" smtClean="0"/>
              <a:t>? If I move, I want to ensure financial stability without depending too much on variable pay.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Before we dive into specific numbers, could you share the budget range for this role? I’d love to understand how my expectations align with your compensation structure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3342" y="3825682"/>
            <a:ext cx="9724513" cy="1203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I’d love to explore how we can structure this to maximize both the fixed and variable components. Is there room for flexibility to bring the offer closer to my expectation? I really see this as a long-term move and am excited about the role. If we can </a:t>
            </a:r>
            <a:r>
              <a:rPr lang="en-US" b="1" dirty="0" smtClean="0"/>
              <a:t>finalize at 50L fixed</a:t>
            </a:r>
            <a:r>
              <a:rPr lang="en-US" dirty="0" smtClean="0"/>
              <a:t>, I’m ready to proceed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11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485140" y="567487"/>
            <a:ext cx="75732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 err="1" smtClean="0"/>
              <a:t>Summac</a:t>
            </a:r>
            <a:endParaRPr lang="en-US" sz="3600" kern="0" dirty="0"/>
          </a:p>
        </p:txBody>
      </p:sp>
      <p:sp>
        <p:nvSpPr>
          <p:cNvPr id="7" name="Rectangle 6"/>
          <p:cNvSpPr/>
          <p:nvPr/>
        </p:nvSpPr>
        <p:spPr>
          <a:xfrm>
            <a:off x="574506" y="1674703"/>
            <a:ext cx="4979129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Montserrat" panose="00000500000000000000" pitchFamily="2" charset="0"/>
              </a:rPr>
              <a:t>Summac</a:t>
            </a:r>
            <a:r>
              <a:rPr lang="en-US" dirty="0" smtClean="0">
                <a:latin typeface="Montserrat" panose="00000500000000000000" pitchFamily="2" charset="0"/>
              </a:rPr>
              <a:t> (Summarization Consistency) is an evaluation metric designed to measure how well a generated summary preserves the key facts and meaning of the original text.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Montserrat" panose="00000500000000000000" pitchFamily="2" charset="0"/>
              </a:rPr>
              <a:t>Summac</a:t>
            </a:r>
            <a:r>
              <a:rPr lang="en-US" dirty="0" smtClean="0">
                <a:latin typeface="Montserrat" panose="00000500000000000000" pitchFamily="2" charset="0"/>
              </a:rPr>
              <a:t> primarily focuses on </a:t>
            </a:r>
            <a:r>
              <a:rPr lang="en-US" dirty="0" smtClean="0">
                <a:solidFill>
                  <a:srgbClr val="FF0000"/>
                </a:solidFill>
                <a:latin typeface="Montserrat" panose="00000500000000000000" pitchFamily="2" charset="0"/>
              </a:rPr>
              <a:t>factual consistency</a:t>
            </a:r>
            <a:r>
              <a:rPr lang="en-US" dirty="0" smtClean="0">
                <a:latin typeface="Montserrat" panose="00000500000000000000" pitchFamily="2" charset="0"/>
              </a:rPr>
              <a:t> rather than just </a:t>
            </a:r>
            <a:r>
              <a:rPr lang="en-US" dirty="0" smtClean="0">
                <a:solidFill>
                  <a:srgbClr val="FF0000"/>
                </a:solidFill>
                <a:latin typeface="Montserrat" panose="00000500000000000000" pitchFamily="2" charset="0"/>
              </a:rPr>
              <a:t>word overlap</a:t>
            </a:r>
            <a:r>
              <a:rPr lang="en-US" dirty="0" smtClean="0">
                <a:latin typeface="Montserrat" panose="00000500000000000000" pitchFamily="2" charset="0"/>
              </a:rPr>
              <a:t>, which is a limitation of traditional metrics like ROUGE. 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It uses semantic similarity </a:t>
            </a:r>
            <a:r>
              <a:rPr lang="en-US" dirty="0" smtClean="0">
                <a:solidFill>
                  <a:srgbClr val="FF0000"/>
                </a:solidFill>
                <a:latin typeface="Montserrat" panose="00000500000000000000" pitchFamily="2" charset="0"/>
              </a:rPr>
              <a:t>and natural language inference</a:t>
            </a:r>
            <a:r>
              <a:rPr lang="en-US" dirty="0" smtClean="0">
                <a:latin typeface="Montserrat" panose="00000500000000000000" pitchFamily="2" charset="0"/>
              </a:rPr>
              <a:t> (NLI) techniques to determine whether the generated summary maintains the factual claims made in the original document</a:t>
            </a:r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390" y="1794964"/>
            <a:ext cx="4616422" cy="370328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677390" y="567487"/>
            <a:ext cx="3377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https://arxiv.org/pdf/2111.09525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2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485140" y="567487"/>
            <a:ext cx="75732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 err="1" smtClean="0"/>
              <a:t>Summac</a:t>
            </a:r>
            <a:endParaRPr lang="en-US" sz="3600" kern="0" dirty="0"/>
          </a:p>
        </p:txBody>
      </p:sp>
      <p:sp>
        <p:nvSpPr>
          <p:cNvPr id="7" name="Rectangle 6"/>
          <p:cNvSpPr/>
          <p:nvPr/>
        </p:nvSpPr>
        <p:spPr>
          <a:xfrm>
            <a:off x="574506" y="1674703"/>
            <a:ext cx="555392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We generate an NLI Pair Matrix by splitting a (document, summary) pair into sentence blocks. 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Document is split into M blocks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Summary is split into N blocks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Each pair is run through a NLI model which produces probability distribution over entailment, contradiction and neutral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Reduce the M*N into one dimensional N shape by taking max of each column.</a:t>
            </a:r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592" y="988113"/>
            <a:ext cx="3877216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1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485140" y="567487"/>
            <a:ext cx="75732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 err="1" smtClean="0"/>
              <a:t>Summac</a:t>
            </a:r>
            <a:endParaRPr lang="en-US" sz="3600" kern="0" dirty="0"/>
          </a:p>
        </p:txBody>
      </p:sp>
      <p:sp>
        <p:nvSpPr>
          <p:cNvPr id="7" name="Rectangle 6"/>
          <p:cNvSpPr/>
          <p:nvPr/>
        </p:nvSpPr>
        <p:spPr>
          <a:xfrm>
            <a:off x="574506" y="1674703"/>
            <a:ext cx="555392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Convert each pair into fixes size histogram containing distribution of scores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The binned matrix is then passed through a 1-D convolution layer with a kernel size of H.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The convolution layer scans the summary histograms one at a time, and compiles each into a scalar value for each summary.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Finally, the scores of each summary sentence are averaged to obtain the final summary-level score</a:t>
            </a:r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592" y="988113"/>
            <a:ext cx="3877216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485140" y="567487"/>
            <a:ext cx="75732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 err="1" smtClean="0"/>
              <a:t>AlignScore</a:t>
            </a:r>
            <a:endParaRPr lang="en-US" sz="3600" kern="0" dirty="0"/>
          </a:p>
        </p:txBody>
      </p:sp>
      <p:sp>
        <p:nvSpPr>
          <p:cNvPr id="7" name="Rectangle 6"/>
          <p:cNvSpPr/>
          <p:nvPr/>
        </p:nvSpPr>
        <p:spPr>
          <a:xfrm>
            <a:off x="574506" y="1674703"/>
            <a:ext cx="3794091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Montserrat" panose="00000500000000000000" pitchFamily="2" charset="0"/>
              </a:rPr>
              <a:t>AlignScore</a:t>
            </a:r>
            <a:r>
              <a:rPr lang="en-US" dirty="0" smtClean="0">
                <a:latin typeface="Montserrat" panose="00000500000000000000" pitchFamily="2" charset="0"/>
              </a:rPr>
              <a:t> is an evaluation metric that measures how well a generated response aligns with a given reference text or instruction.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It’s particularly useful in evaluating summarization, paraphrasing, and instruction-following tasks, where we want to ensure that the AI-generated output stays true to the intended meaning and context</a:t>
            </a:r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333" y="1412015"/>
            <a:ext cx="7754432" cy="45726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57525" y="579955"/>
            <a:ext cx="3412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https://arxiv.org/pdf/2305.16739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61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485140" y="567487"/>
            <a:ext cx="75732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 smtClean="0"/>
              <a:t>Low Rank Adaptation</a:t>
            </a:r>
            <a:endParaRPr lang="en-US" sz="3600" kern="0" dirty="0"/>
          </a:p>
        </p:txBody>
      </p:sp>
      <p:sp>
        <p:nvSpPr>
          <p:cNvPr id="7" name="Rectangle 6"/>
          <p:cNvSpPr/>
          <p:nvPr/>
        </p:nvSpPr>
        <p:spPr>
          <a:xfrm>
            <a:off x="111984" y="1331087"/>
            <a:ext cx="5461965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Montserrat" panose="00000500000000000000" pitchFamily="2" charset="0"/>
              </a:rPr>
              <a:t>LoRA</a:t>
            </a:r>
            <a:r>
              <a:rPr lang="en-US" dirty="0" smtClean="0">
                <a:latin typeface="Montserrat" panose="00000500000000000000" pitchFamily="2" charset="0"/>
              </a:rPr>
              <a:t> (Low-Rank Adaptation) is a technique designed to efficiently fine-tune large language models (LLMs) while significantly </a:t>
            </a:r>
            <a:r>
              <a:rPr lang="en-US" dirty="0" smtClean="0">
                <a:solidFill>
                  <a:srgbClr val="FF0000"/>
                </a:solidFill>
                <a:latin typeface="Montserrat" panose="00000500000000000000" pitchFamily="2" charset="0"/>
              </a:rPr>
              <a:t>reducing computational </a:t>
            </a:r>
            <a:r>
              <a:rPr lang="en-US" dirty="0" smtClean="0">
                <a:latin typeface="Montserrat" panose="00000500000000000000" pitchFamily="2" charset="0"/>
              </a:rPr>
              <a:t>and memory costs. 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The key idea behind </a:t>
            </a:r>
            <a:r>
              <a:rPr lang="en-US" dirty="0" err="1" smtClean="0">
                <a:latin typeface="Montserrat" panose="00000500000000000000" pitchFamily="2" charset="0"/>
              </a:rPr>
              <a:t>LoRA</a:t>
            </a:r>
            <a:r>
              <a:rPr lang="en-US" dirty="0" smtClean="0">
                <a:latin typeface="Montserrat" panose="00000500000000000000" pitchFamily="2" charset="0"/>
              </a:rPr>
              <a:t> is that instead of updating all the parameters of a pre-trained model, we introduce small, </a:t>
            </a:r>
            <a:r>
              <a:rPr lang="en-US" dirty="0" smtClean="0">
                <a:solidFill>
                  <a:srgbClr val="FF0000"/>
                </a:solidFill>
                <a:latin typeface="Montserrat" panose="00000500000000000000" pitchFamily="2" charset="0"/>
              </a:rPr>
              <a:t>trainable low-rank matrices </a:t>
            </a:r>
            <a:r>
              <a:rPr lang="en-US" dirty="0" smtClean="0">
                <a:latin typeface="Montserrat" panose="00000500000000000000" pitchFamily="2" charset="0"/>
              </a:rPr>
              <a:t>into specific layers. 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This drastically reduces the number of </a:t>
            </a:r>
            <a:r>
              <a:rPr lang="en-US" dirty="0" smtClean="0">
                <a:solidFill>
                  <a:srgbClr val="FF0000"/>
                </a:solidFill>
                <a:latin typeface="Montserrat" panose="00000500000000000000" pitchFamily="2" charset="0"/>
              </a:rPr>
              <a:t>trainable parameters</a:t>
            </a:r>
            <a:r>
              <a:rPr lang="en-US" dirty="0" smtClean="0">
                <a:latin typeface="Montserrat" panose="00000500000000000000" pitchFamily="2" charset="0"/>
              </a:rPr>
              <a:t> while still allowing the model to adapt to new tasks</a:t>
            </a: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57525" y="579955"/>
            <a:ext cx="3412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https://arxiv.org/pdf/2106.09685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057" y="1148844"/>
            <a:ext cx="4202296" cy="377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0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485140" y="567487"/>
            <a:ext cx="75732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 smtClean="0"/>
              <a:t>Low Rank Adaptation</a:t>
            </a:r>
            <a:endParaRPr lang="en-US" sz="3600" kern="0" dirty="0"/>
          </a:p>
        </p:txBody>
      </p:sp>
      <p:sp>
        <p:nvSpPr>
          <p:cNvPr id="7" name="Rectangle 6"/>
          <p:cNvSpPr/>
          <p:nvPr/>
        </p:nvSpPr>
        <p:spPr>
          <a:xfrm>
            <a:off x="111984" y="1331087"/>
            <a:ext cx="5461965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The core idea behind </a:t>
            </a:r>
            <a:r>
              <a:rPr lang="en-US" dirty="0" err="1" smtClean="0">
                <a:latin typeface="Montserrat" panose="00000500000000000000" pitchFamily="2" charset="0"/>
              </a:rPr>
              <a:t>LoRA</a:t>
            </a:r>
            <a:r>
              <a:rPr lang="en-US" dirty="0" smtClean="0">
                <a:latin typeface="Montserrat" panose="00000500000000000000" pitchFamily="2" charset="0"/>
              </a:rPr>
              <a:t> is that neural networks have an </a:t>
            </a:r>
            <a:r>
              <a:rPr lang="en-US" dirty="0" smtClean="0">
                <a:solidFill>
                  <a:srgbClr val="FF0000"/>
                </a:solidFill>
                <a:latin typeface="Montserrat" panose="00000500000000000000" pitchFamily="2" charset="0"/>
              </a:rPr>
              <a:t>intrinsic low-rank structure</a:t>
            </a:r>
            <a:r>
              <a:rPr lang="en-US" dirty="0" smtClean="0">
                <a:latin typeface="Montserrat" panose="00000500000000000000" pitchFamily="2" charset="0"/>
              </a:rPr>
              <a:t>—meaning that most of the information needed for adaptation can be captured using fewer parameters. 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Instead of updating a weight matrix W in a model, </a:t>
            </a:r>
            <a:r>
              <a:rPr lang="en-US" dirty="0" err="1" smtClean="0">
                <a:latin typeface="Montserrat" panose="00000500000000000000" pitchFamily="2" charset="0"/>
              </a:rPr>
              <a:t>LoRA</a:t>
            </a:r>
            <a:r>
              <a:rPr lang="en-US" dirty="0" smtClean="0">
                <a:latin typeface="Montserrat" panose="00000500000000000000" pitchFamily="2" charset="0"/>
              </a:rPr>
              <a:t> represents the updates as the product of two much smaller matrices, A and B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T</a:t>
            </a:r>
            <a:r>
              <a:rPr lang="en-US" dirty="0" smtClean="0">
                <a:latin typeface="Montserrat" panose="00000500000000000000" pitchFamily="2" charset="0"/>
              </a:rPr>
              <a:t>he rank of a matrix refers to the number of linearly independent rows or columns in the matrix</a:t>
            </a:r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057" y="1148844"/>
            <a:ext cx="4202296" cy="377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9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485140" y="567487"/>
            <a:ext cx="75732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 smtClean="0"/>
              <a:t>QLORA</a:t>
            </a:r>
            <a:endParaRPr lang="en-US" sz="3600" kern="0" dirty="0"/>
          </a:p>
        </p:txBody>
      </p:sp>
      <p:sp>
        <p:nvSpPr>
          <p:cNvPr id="7" name="Rectangle 6"/>
          <p:cNvSpPr/>
          <p:nvPr/>
        </p:nvSpPr>
        <p:spPr>
          <a:xfrm>
            <a:off x="111985" y="1331087"/>
            <a:ext cx="5024220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Montserrat" panose="00000500000000000000" pitchFamily="2" charset="0"/>
              </a:rPr>
              <a:t>QLoRA</a:t>
            </a:r>
            <a:r>
              <a:rPr lang="en-US" dirty="0" smtClean="0">
                <a:latin typeface="Montserrat" panose="00000500000000000000" pitchFamily="2" charset="0"/>
              </a:rPr>
              <a:t> (Quantized Low-Rank Adaptation) is a technique designed to fine-tune large language models (LLMs) efficiently while significantly reducing the memory footprint. 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It allows us to take advantage of quantized models, which use </a:t>
            </a:r>
            <a:r>
              <a:rPr lang="en-US" dirty="0" smtClean="0">
                <a:solidFill>
                  <a:srgbClr val="FF0000"/>
                </a:solidFill>
                <a:latin typeface="Montserrat" panose="00000500000000000000" pitchFamily="2" charset="0"/>
              </a:rPr>
              <a:t>reduced precision</a:t>
            </a:r>
            <a:r>
              <a:rPr lang="en-US" dirty="0" smtClean="0">
                <a:latin typeface="Montserrat" panose="00000500000000000000" pitchFamily="2" charset="0"/>
              </a:rPr>
              <a:t> (e.g., 4-bit instead of 16-bit or 32-bit) to lower memory usage, and then apply </a:t>
            </a:r>
            <a:r>
              <a:rPr lang="en-US" dirty="0" smtClean="0">
                <a:solidFill>
                  <a:srgbClr val="FF0000"/>
                </a:solidFill>
                <a:latin typeface="Montserrat" panose="00000500000000000000" pitchFamily="2" charset="0"/>
              </a:rPr>
              <a:t>Low-Rank Adaptation (</a:t>
            </a:r>
            <a:r>
              <a:rPr lang="en-US" dirty="0" err="1" smtClean="0">
                <a:solidFill>
                  <a:srgbClr val="FF0000"/>
                </a:solidFill>
                <a:latin typeface="Montserrat" panose="00000500000000000000" pitchFamily="2" charset="0"/>
              </a:rPr>
              <a:t>LoRA</a:t>
            </a:r>
            <a:r>
              <a:rPr lang="en-US" dirty="0" smtClean="0">
                <a:solidFill>
                  <a:srgbClr val="FF0000"/>
                </a:solidFill>
                <a:latin typeface="Montserrat" panose="00000500000000000000" pitchFamily="2" charset="0"/>
              </a:rPr>
              <a:t>)</a:t>
            </a:r>
            <a:r>
              <a:rPr lang="en-US" dirty="0" smtClean="0">
                <a:latin typeface="Montserrat" panose="00000500000000000000" pitchFamily="2" charset="0"/>
              </a:rPr>
              <a:t> to fine-tune only a small set of additional parameters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Double quantization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Paged optimizer</a:t>
            </a:r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359" y="1468136"/>
            <a:ext cx="6563641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8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485140" y="567487"/>
            <a:ext cx="75732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 err="1" smtClean="0"/>
              <a:t>LoMo</a:t>
            </a:r>
            <a:endParaRPr lang="en-US" sz="3600" kern="0" dirty="0"/>
          </a:p>
        </p:txBody>
      </p:sp>
      <p:sp>
        <p:nvSpPr>
          <p:cNvPr id="7" name="Rectangle 6"/>
          <p:cNvSpPr/>
          <p:nvPr/>
        </p:nvSpPr>
        <p:spPr>
          <a:xfrm>
            <a:off x="574506" y="1674703"/>
            <a:ext cx="3794091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Montserrat" panose="00000500000000000000" pitchFamily="2" charset="0"/>
              </a:rPr>
              <a:t>AlignScore</a:t>
            </a:r>
            <a:r>
              <a:rPr lang="en-US" dirty="0" smtClean="0">
                <a:latin typeface="Montserrat" panose="00000500000000000000" pitchFamily="2" charset="0"/>
              </a:rPr>
              <a:t> is an evaluation metric that measures how well a generated response aligns with a given reference text or instruction.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It’s particularly useful in evaluating summarization, paraphrasing, and instruction-following tasks, where we want to ensure that the AI-generated output stays true to the intended meaning and context</a:t>
            </a: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57525" y="579955"/>
            <a:ext cx="3412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https://arxiv.org/pdf/2306.09782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66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485140" y="567487"/>
            <a:ext cx="75732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 smtClean="0"/>
              <a:t>RLHF</a:t>
            </a:r>
            <a:endParaRPr lang="en-US" sz="3600" kern="0" dirty="0"/>
          </a:p>
        </p:txBody>
      </p:sp>
      <p:sp>
        <p:nvSpPr>
          <p:cNvPr id="7" name="Rectangle 6"/>
          <p:cNvSpPr/>
          <p:nvPr/>
        </p:nvSpPr>
        <p:spPr>
          <a:xfrm>
            <a:off x="111985" y="1331087"/>
            <a:ext cx="5024220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The goal of RL is to train an agent that maximizes this return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States and actions have discrete values, while rewards are real numbers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Two type of functions: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Policy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Transition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Given an input, policy outputs a probability distribution over the possible list of actions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Agent executes the action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Transition consumes the action and current state to output the next state</a:t>
            </a:r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14338" name="Picture 2" descr="https://substackcdn.com/image/fetch/w_1456,c_limit,f_auto,q_auto:good,fl_progressive:steep/https%3A%2F%2Fsubstack-post-media.s3.amazonaws.com%2Fpublic%2Fimages%2Fedf33673-4c64-49a2-bd7a-d722dbf5e566_1700x93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983" y="1651350"/>
            <a:ext cx="5817208" cy="319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10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485140" y="567487"/>
            <a:ext cx="75732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 smtClean="0"/>
              <a:t>Continuous Bag-of-Words (CBOW)</a:t>
            </a:r>
            <a:endParaRPr lang="en-US" sz="3600" kern="0" dirty="0"/>
          </a:p>
        </p:txBody>
      </p:sp>
      <p:sp>
        <p:nvSpPr>
          <p:cNvPr id="7" name="Rectangle 6"/>
          <p:cNvSpPr/>
          <p:nvPr/>
        </p:nvSpPr>
        <p:spPr>
          <a:xfrm>
            <a:off x="196437" y="1692288"/>
            <a:ext cx="5333923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CBOW is based on </a:t>
            </a:r>
            <a:r>
              <a:rPr lang="en-US" dirty="0" smtClean="0">
                <a:solidFill>
                  <a:srgbClr val="FF0000"/>
                </a:solidFill>
                <a:latin typeface="Montserrat" panose="00000500000000000000" pitchFamily="2" charset="0"/>
              </a:rPr>
              <a:t>predicting a target word</a:t>
            </a:r>
            <a:r>
              <a:rPr lang="en-US" dirty="0" smtClean="0">
                <a:latin typeface="Montserrat" panose="00000500000000000000" pitchFamily="2" charset="0"/>
              </a:rPr>
              <a:t> given the context of the surrounding words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It is trained using a </a:t>
            </a:r>
            <a:r>
              <a:rPr lang="en-US" dirty="0" smtClean="0">
                <a:solidFill>
                  <a:srgbClr val="FF0000"/>
                </a:solidFill>
                <a:latin typeface="Montserrat" panose="00000500000000000000" pitchFamily="2" charset="0"/>
              </a:rPr>
              <a:t>feedforward neural </a:t>
            </a:r>
            <a:r>
              <a:rPr lang="en-US" dirty="0" smtClean="0">
                <a:latin typeface="Montserrat" panose="00000500000000000000" pitchFamily="2" charset="0"/>
              </a:rPr>
              <a:t>network where the input is a set of context words, and the output is the target word. 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The model learns to adjust the weights of the neurons in the hidden layer to produce an output that is most likely to be the target word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721" y="1417471"/>
            <a:ext cx="5820587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942083"/>
              </p:ext>
            </p:extLst>
          </p:nvPr>
        </p:nvGraphicFramePr>
        <p:xfrm>
          <a:off x="873092" y="887402"/>
          <a:ext cx="10290174" cy="660527"/>
        </p:xfrm>
        <a:graphic>
          <a:graphicData uri="http://schemas.openxmlformats.org/drawingml/2006/table">
            <a:tbl>
              <a:tblPr/>
              <a:tblGrid>
                <a:gridCol w="3430058">
                  <a:extLst>
                    <a:ext uri="{9D8B030D-6E8A-4147-A177-3AD203B41FA5}">
                      <a16:colId xmlns:a16="http://schemas.microsoft.com/office/drawing/2014/main" val="2860150120"/>
                    </a:ext>
                  </a:extLst>
                </a:gridCol>
                <a:gridCol w="3430058">
                  <a:extLst>
                    <a:ext uri="{9D8B030D-6E8A-4147-A177-3AD203B41FA5}">
                      <a16:colId xmlns:a16="http://schemas.microsoft.com/office/drawing/2014/main" val="2953406575"/>
                    </a:ext>
                  </a:extLst>
                </a:gridCol>
                <a:gridCol w="3430058">
                  <a:extLst>
                    <a:ext uri="{9D8B030D-6E8A-4147-A177-3AD203B41FA5}">
                      <a16:colId xmlns:a16="http://schemas.microsoft.com/office/drawing/2014/main" val="2578300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PPO (Proximal Policy Optimization)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DPO (Direct Preference Optimization)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48838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746570"/>
              </p:ext>
            </p:extLst>
          </p:nvPr>
        </p:nvGraphicFramePr>
        <p:xfrm>
          <a:off x="873092" y="1832388"/>
          <a:ext cx="10290174" cy="660527"/>
        </p:xfrm>
        <a:graphic>
          <a:graphicData uri="http://schemas.openxmlformats.org/drawingml/2006/table">
            <a:tbl>
              <a:tblPr/>
              <a:tblGrid>
                <a:gridCol w="3430058">
                  <a:extLst>
                    <a:ext uri="{9D8B030D-6E8A-4147-A177-3AD203B41FA5}">
                      <a16:colId xmlns:a16="http://schemas.microsoft.com/office/drawing/2014/main" val="673296916"/>
                    </a:ext>
                  </a:extLst>
                </a:gridCol>
                <a:gridCol w="3430058">
                  <a:extLst>
                    <a:ext uri="{9D8B030D-6E8A-4147-A177-3AD203B41FA5}">
                      <a16:colId xmlns:a16="http://schemas.microsoft.com/office/drawing/2014/main" val="2959264201"/>
                    </a:ext>
                  </a:extLst>
                </a:gridCol>
                <a:gridCol w="3430058">
                  <a:extLst>
                    <a:ext uri="{9D8B030D-6E8A-4147-A177-3AD203B41FA5}">
                      <a16:colId xmlns:a16="http://schemas.microsoft.com/office/drawing/2014/main" val="23799567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Optimization Type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Reinforcement Learning (RL)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Supervised-like Learning (Preference-based)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18923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033672"/>
              </p:ext>
            </p:extLst>
          </p:nvPr>
        </p:nvGraphicFramePr>
        <p:xfrm>
          <a:off x="873092" y="2777458"/>
          <a:ext cx="10290174" cy="375984"/>
        </p:xfrm>
        <a:graphic>
          <a:graphicData uri="http://schemas.openxmlformats.org/drawingml/2006/table">
            <a:tbl>
              <a:tblPr/>
              <a:tblGrid>
                <a:gridCol w="3430058">
                  <a:extLst>
                    <a:ext uri="{9D8B030D-6E8A-4147-A177-3AD203B41FA5}">
                      <a16:colId xmlns:a16="http://schemas.microsoft.com/office/drawing/2014/main" val="2355069892"/>
                    </a:ext>
                  </a:extLst>
                </a:gridCol>
                <a:gridCol w="3430058">
                  <a:extLst>
                    <a:ext uri="{9D8B030D-6E8A-4147-A177-3AD203B41FA5}">
                      <a16:colId xmlns:a16="http://schemas.microsoft.com/office/drawing/2014/main" val="3570748250"/>
                    </a:ext>
                  </a:extLst>
                </a:gridCol>
                <a:gridCol w="3430058">
                  <a:extLst>
                    <a:ext uri="{9D8B030D-6E8A-4147-A177-3AD203B41FA5}">
                      <a16:colId xmlns:a16="http://schemas.microsoft.com/office/drawing/2014/main" val="2155080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Loss Function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Policy gradient with clipping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Preference classification loss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37858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848974"/>
              </p:ext>
            </p:extLst>
          </p:nvPr>
        </p:nvGraphicFramePr>
        <p:xfrm>
          <a:off x="873092" y="3439272"/>
          <a:ext cx="10290174" cy="660527"/>
        </p:xfrm>
        <a:graphic>
          <a:graphicData uri="http://schemas.openxmlformats.org/drawingml/2006/table">
            <a:tbl>
              <a:tblPr/>
              <a:tblGrid>
                <a:gridCol w="3430058">
                  <a:extLst>
                    <a:ext uri="{9D8B030D-6E8A-4147-A177-3AD203B41FA5}">
                      <a16:colId xmlns:a16="http://schemas.microsoft.com/office/drawing/2014/main" val="4117676737"/>
                    </a:ext>
                  </a:extLst>
                </a:gridCol>
                <a:gridCol w="3430058">
                  <a:extLst>
                    <a:ext uri="{9D8B030D-6E8A-4147-A177-3AD203B41FA5}">
                      <a16:colId xmlns:a16="http://schemas.microsoft.com/office/drawing/2014/main" val="3155139447"/>
                    </a:ext>
                  </a:extLst>
                </a:gridCol>
                <a:gridCol w="3430058">
                  <a:extLst>
                    <a:ext uri="{9D8B030D-6E8A-4147-A177-3AD203B41FA5}">
                      <a16:colId xmlns:a16="http://schemas.microsoft.com/office/drawing/2014/main" val="31749487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Requires Rewards?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✅ Yes, needs a reward function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❌ No, learns directly from preferences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76466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059345"/>
              </p:ext>
            </p:extLst>
          </p:nvPr>
        </p:nvGraphicFramePr>
        <p:xfrm>
          <a:off x="814726" y="4385629"/>
          <a:ext cx="10290174" cy="660527"/>
        </p:xfrm>
        <a:graphic>
          <a:graphicData uri="http://schemas.openxmlformats.org/drawingml/2006/table">
            <a:tbl>
              <a:tblPr/>
              <a:tblGrid>
                <a:gridCol w="3430058">
                  <a:extLst>
                    <a:ext uri="{9D8B030D-6E8A-4147-A177-3AD203B41FA5}">
                      <a16:colId xmlns:a16="http://schemas.microsoft.com/office/drawing/2014/main" val="4110400567"/>
                    </a:ext>
                  </a:extLst>
                </a:gridCol>
                <a:gridCol w="3430058">
                  <a:extLst>
                    <a:ext uri="{9D8B030D-6E8A-4147-A177-3AD203B41FA5}">
                      <a16:colId xmlns:a16="http://schemas.microsoft.com/office/drawing/2014/main" val="497496987"/>
                    </a:ext>
                  </a:extLst>
                </a:gridCol>
                <a:gridCol w="3430058">
                  <a:extLst>
                    <a:ext uri="{9D8B030D-6E8A-4147-A177-3AD203B41FA5}">
                      <a16:colId xmlns:a16="http://schemas.microsoft.com/office/drawing/2014/main" val="10513722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Training Complexity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More complex, needs environment interaction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Simpler, preference-based fine-tuning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055117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759818"/>
              </p:ext>
            </p:extLst>
          </p:nvPr>
        </p:nvGraphicFramePr>
        <p:xfrm>
          <a:off x="950913" y="5330615"/>
          <a:ext cx="10290174" cy="660527"/>
        </p:xfrm>
        <a:graphic>
          <a:graphicData uri="http://schemas.openxmlformats.org/drawingml/2006/table">
            <a:tbl>
              <a:tblPr/>
              <a:tblGrid>
                <a:gridCol w="3430058">
                  <a:extLst>
                    <a:ext uri="{9D8B030D-6E8A-4147-A177-3AD203B41FA5}">
                      <a16:colId xmlns:a16="http://schemas.microsoft.com/office/drawing/2014/main" val="2880278775"/>
                    </a:ext>
                  </a:extLst>
                </a:gridCol>
                <a:gridCol w="3430058">
                  <a:extLst>
                    <a:ext uri="{9D8B030D-6E8A-4147-A177-3AD203B41FA5}">
                      <a16:colId xmlns:a16="http://schemas.microsoft.com/office/drawing/2014/main" val="892504443"/>
                    </a:ext>
                  </a:extLst>
                </a:gridCol>
                <a:gridCol w="3430058">
                  <a:extLst>
                    <a:ext uri="{9D8B030D-6E8A-4147-A177-3AD203B41FA5}">
                      <a16:colId xmlns:a16="http://schemas.microsoft.com/office/drawing/2014/main" val="15905495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Example Use Cases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Game AI, Robotics, LLM fine-tuning (RLHF)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LLM fine-tuning via human preferences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86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475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485140" y="567487"/>
            <a:ext cx="75732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 smtClean="0"/>
              <a:t>DISTIL BERT</a:t>
            </a:r>
            <a:endParaRPr lang="en-US" sz="3600" kern="0" dirty="0"/>
          </a:p>
        </p:txBody>
      </p:sp>
      <p:sp>
        <p:nvSpPr>
          <p:cNvPr id="7" name="Rectangle 6"/>
          <p:cNvSpPr/>
          <p:nvPr/>
        </p:nvSpPr>
        <p:spPr>
          <a:xfrm>
            <a:off x="111985" y="1515912"/>
            <a:ext cx="502422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Montserrat" panose="00000500000000000000" pitchFamily="2" charset="0"/>
              </a:rPr>
              <a:t>DistilBERT</a:t>
            </a:r>
            <a:r>
              <a:rPr lang="en-US" dirty="0" smtClean="0">
                <a:latin typeface="Montserrat" panose="00000500000000000000" pitchFamily="2" charset="0"/>
              </a:rPr>
              <a:t> (Distilled BERT) is a lighter and faster version of BERT, designed to retain 97% of BERT’s performance while being 60% faster and using 40% fewer parameters. 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It achieves this by applying knowledge distillation—a technique where a smaller model (the student) learns from a larger, fully trained model (the teacher)</a:t>
            </a: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91200" y="1445195"/>
            <a:ext cx="6096000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Knowledge distillation is a technique where a large, computationally expensive model (teacher model) transfers its knowledge to a smaller, more efficient model (student model). </a:t>
            </a:r>
            <a:endParaRPr lang="en-US" dirty="0" smtClean="0">
              <a:latin typeface="Montserrat" panose="00000500000000000000" pitchFamily="2" charset="0"/>
            </a:endParaRP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The </a:t>
            </a:r>
            <a:r>
              <a:rPr lang="en-US" dirty="0">
                <a:latin typeface="Montserrat" panose="00000500000000000000" pitchFamily="2" charset="0"/>
              </a:rPr>
              <a:t>student mimics the teacher’s behavior rather than learning from scratch</a:t>
            </a:r>
          </a:p>
        </p:txBody>
      </p:sp>
      <p:sp>
        <p:nvSpPr>
          <p:cNvPr id="8" name="Rectangle 7"/>
          <p:cNvSpPr/>
          <p:nvPr/>
        </p:nvSpPr>
        <p:spPr>
          <a:xfrm>
            <a:off x="5791200" y="3529377"/>
            <a:ext cx="6096000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Instead of training on hard labels (e.g., "cat" or "dog"), the student model learns from the probabilistic outputs of the teacher.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If BERT predicts "Finance" with 90% probability and "Economics" with 8%, </a:t>
            </a:r>
            <a:r>
              <a:rPr lang="en-US" dirty="0" err="1">
                <a:latin typeface="Montserrat" panose="00000500000000000000" pitchFamily="2" charset="0"/>
              </a:rPr>
              <a:t>DistilBERT</a:t>
            </a:r>
            <a:r>
              <a:rPr lang="en-US" dirty="0">
                <a:latin typeface="Montserrat" panose="00000500000000000000" pitchFamily="2" charset="0"/>
              </a:rPr>
              <a:t> will try to replicate this distribution instead of just the correct label</a:t>
            </a:r>
          </a:p>
        </p:txBody>
      </p:sp>
    </p:spTree>
    <p:extLst>
      <p:ext uri="{BB962C8B-B14F-4D97-AF65-F5344CB8AC3E}">
        <p14:creationId xmlns:p14="http://schemas.microsoft.com/office/powerpoint/2010/main" val="174935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485140" y="567487"/>
            <a:ext cx="75732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 smtClean="0"/>
              <a:t>DISTIL BERT</a:t>
            </a:r>
            <a:endParaRPr lang="en-US" sz="3600" kern="0" dirty="0"/>
          </a:p>
        </p:txBody>
      </p:sp>
      <p:sp>
        <p:nvSpPr>
          <p:cNvPr id="7" name="Rectangle 6"/>
          <p:cNvSpPr/>
          <p:nvPr/>
        </p:nvSpPr>
        <p:spPr>
          <a:xfrm>
            <a:off x="111985" y="1515912"/>
            <a:ext cx="5024220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The student’s output is trained to match the teacher’s predictions using </a:t>
            </a:r>
            <a:r>
              <a:rPr lang="en-US" dirty="0" err="1" smtClean="0">
                <a:latin typeface="Montserrat" panose="00000500000000000000" pitchFamily="2" charset="0"/>
              </a:rPr>
              <a:t>Kullback-Leibler</a:t>
            </a:r>
            <a:r>
              <a:rPr lang="en-US" dirty="0" smtClean="0">
                <a:latin typeface="Montserrat" panose="00000500000000000000" pitchFamily="2" charset="0"/>
              </a:rPr>
              <a:t> (KL) Divergence loss instead of just cross-entropy loss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Since the student follows the teacher’s distributions, it generalizes better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Instead of learning from one-hot labels, the student learns nuanced decision-making from the teacher’s soft probabilities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154" y="1377570"/>
            <a:ext cx="6813854" cy="338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485140" y="567487"/>
            <a:ext cx="75732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 smtClean="0"/>
              <a:t>Layer Normalization</a:t>
            </a:r>
            <a:endParaRPr lang="en-US" sz="3600" kern="0" dirty="0"/>
          </a:p>
        </p:txBody>
      </p:sp>
      <p:sp>
        <p:nvSpPr>
          <p:cNvPr id="7" name="Rectangle 6"/>
          <p:cNvSpPr/>
          <p:nvPr/>
        </p:nvSpPr>
        <p:spPr>
          <a:xfrm>
            <a:off x="111985" y="1515912"/>
            <a:ext cx="5024220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Montserrat" panose="00000500000000000000" pitchFamily="2" charset="0"/>
              </a:rPr>
              <a:t>LayerNorm</a:t>
            </a:r>
            <a:r>
              <a:rPr lang="en-US" dirty="0" smtClean="0">
                <a:latin typeface="Montserrat" panose="00000500000000000000" pitchFamily="2" charset="0"/>
              </a:rPr>
              <a:t>: Normalizes activations across the feature dimension (the embedding dimension) for each individual sequence. 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This makes it independent of the batch size and well-suited for handling sequences of different lengths</a:t>
            </a:r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29700" name="Picture 4" descr="AI : Layer Normalization. AI | by Shahwar Alam Naqvi | Medi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43" y="1331087"/>
            <a:ext cx="5476740" cy="304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63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485140" y="567487"/>
            <a:ext cx="75732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 err="1" smtClean="0"/>
              <a:t>XGBoost</a:t>
            </a:r>
            <a:endParaRPr lang="en-US" sz="3600" kern="0" dirty="0"/>
          </a:p>
        </p:txBody>
      </p:sp>
      <p:sp>
        <p:nvSpPr>
          <p:cNvPr id="7" name="Rectangle 6"/>
          <p:cNvSpPr/>
          <p:nvPr/>
        </p:nvSpPr>
        <p:spPr>
          <a:xfrm>
            <a:off x="111985" y="1515912"/>
            <a:ext cx="502422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Uses L1 and L2 Regularization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Uses second order approximation (hessians). Uses second order </a:t>
            </a:r>
            <a:r>
              <a:rPr lang="en-US" dirty="0" err="1" smtClean="0">
                <a:latin typeface="Montserrat" panose="00000500000000000000" pitchFamily="2" charset="0"/>
              </a:rPr>
              <a:t>taylor</a:t>
            </a:r>
            <a:r>
              <a:rPr lang="en-US" dirty="0" smtClean="0">
                <a:latin typeface="Montserrat" panose="00000500000000000000" pitchFamily="2" charset="0"/>
              </a:rPr>
              <a:t> expansion for loss calculation which uses both gradient and hessian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Grows tree to max depth and then prunes backward, removing branches that don’t contribute </a:t>
            </a:r>
            <a:r>
              <a:rPr lang="en-US" dirty="0" smtClean="0">
                <a:latin typeface="Montserrat" panose="00000500000000000000" pitchFamily="2" charset="0"/>
              </a:rPr>
              <a:t>significantly to reduce the loss. Gamma threshold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Handles missing data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Speeds up training</a:t>
            </a:r>
            <a:endParaRPr 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70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83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485140" y="567487"/>
            <a:ext cx="75732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 smtClean="0"/>
              <a:t>Continuous Bag-of-Words (CBOW)</a:t>
            </a:r>
            <a:endParaRPr lang="en-US" sz="3600" kern="0" dirty="0"/>
          </a:p>
        </p:txBody>
      </p:sp>
      <p:sp>
        <p:nvSpPr>
          <p:cNvPr id="7" name="Rectangle 6"/>
          <p:cNvSpPr/>
          <p:nvPr/>
        </p:nvSpPr>
        <p:spPr>
          <a:xfrm>
            <a:off x="196437" y="1692288"/>
            <a:ext cx="533392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Goal is to learn a dense representation of words, where semantically similar words are close to each other in the embedding space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The model transforms this sentence into word pairs (context word and target word). The user must configure the window size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187" y="1458566"/>
            <a:ext cx="3942135" cy="354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2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485140" y="567487"/>
            <a:ext cx="75732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 smtClean="0"/>
              <a:t>Continuous Bag-of-Words (CBOW)</a:t>
            </a:r>
            <a:endParaRPr lang="en-US" sz="3600" kern="0" dirty="0"/>
          </a:p>
        </p:txBody>
      </p:sp>
      <p:sp>
        <p:nvSpPr>
          <p:cNvPr id="7" name="Rectangle 6"/>
          <p:cNvSpPr/>
          <p:nvPr/>
        </p:nvSpPr>
        <p:spPr>
          <a:xfrm>
            <a:off x="196437" y="1692288"/>
            <a:ext cx="5914217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Random weight initialization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Embedding lookup (E)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Embeddings of context words are average to form a single hidden layer representation (h)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Hidden layer is multiplied by a weight matrix through softmax function to obtain prediction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Montserrat" panose="00000500000000000000" pitchFamily="2" charset="0"/>
              </a:rPr>
              <a:t>Backpropagate</a:t>
            </a:r>
            <a:r>
              <a:rPr lang="en-US" dirty="0" smtClean="0">
                <a:latin typeface="Montserrat" panose="00000500000000000000" pitchFamily="2" charset="0"/>
              </a:rPr>
              <a:t> to update weight matrix (W) and embedding matrix (E)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58" y="4662332"/>
            <a:ext cx="3667637" cy="981212"/>
          </a:xfrm>
          <a:prstGeom prst="rect">
            <a:avLst/>
          </a:prstGeom>
        </p:spPr>
      </p:pic>
      <p:pic>
        <p:nvPicPr>
          <p:cNvPr id="3074" name="Picture 2" descr="Continuous Bag-of-Words (CBoW) - PRIMO.a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916" y="1263150"/>
            <a:ext cx="5162550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93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485140" y="567487"/>
            <a:ext cx="75732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 smtClean="0"/>
              <a:t>Skip-gram</a:t>
            </a:r>
            <a:endParaRPr lang="en-US" sz="3600" kern="0" dirty="0"/>
          </a:p>
        </p:txBody>
      </p:sp>
      <p:sp>
        <p:nvSpPr>
          <p:cNvPr id="7" name="Rectangle 6"/>
          <p:cNvSpPr/>
          <p:nvPr/>
        </p:nvSpPr>
        <p:spPr>
          <a:xfrm>
            <a:off x="196437" y="1692288"/>
            <a:ext cx="5914217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Montserrat" panose="00000500000000000000" pitchFamily="2" charset="0"/>
              </a:rPr>
              <a:t>Skipgram</a:t>
            </a:r>
            <a:r>
              <a:rPr lang="en-US" dirty="0" smtClean="0">
                <a:latin typeface="Montserrat" panose="00000500000000000000" pitchFamily="2" charset="0"/>
              </a:rPr>
              <a:t> is based on </a:t>
            </a:r>
            <a:r>
              <a:rPr lang="en-US" dirty="0" smtClean="0">
                <a:solidFill>
                  <a:srgbClr val="FF0000"/>
                </a:solidFill>
                <a:latin typeface="Montserrat" panose="00000500000000000000" pitchFamily="2" charset="0"/>
              </a:rPr>
              <a:t>predicting context words </a:t>
            </a:r>
            <a:r>
              <a:rPr lang="en-US" dirty="0" smtClean="0">
                <a:latin typeface="Montserrat" panose="00000500000000000000" pitchFamily="2" charset="0"/>
              </a:rPr>
              <a:t>given a target word.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It is trained using </a:t>
            </a:r>
            <a:r>
              <a:rPr lang="en-US" dirty="0" smtClean="0">
                <a:solidFill>
                  <a:srgbClr val="FF0000"/>
                </a:solidFill>
                <a:latin typeface="Montserrat" panose="00000500000000000000" pitchFamily="2" charset="0"/>
              </a:rPr>
              <a:t>a feedforward neural network</a:t>
            </a:r>
            <a:r>
              <a:rPr lang="en-US" dirty="0" smtClean="0">
                <a:latin typeface="Montserrat" panose="00000500000000000000" pitchFamily="2" charset="0"/>
              </a:rPr>
              <a:t>, where the input is a single word, and the output consists of multiple context words.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The model learns to adjust the weights of the neurons in the hidden layer to produce outputs that are most likely to be the context words.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5122" name="Picture 2" descr="https://jalammar.github.io/images/word2vec/skipgram-sliding-window-samp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628" y="1692288"/>
            <a:ext cx="4200525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22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485140" y="567487"/>
            <a:ext cx="75732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 smtClean="0"/>
              <a:t>Skip-gram</a:t>
            </a:r>
            <a:endParaRPr lang="en-US" sz="3600" kern="0" dirty="0"/>
          </a:p>
        </p:txBody>
      </p:sp>
      <p:sp>
        <p:nvSpPr>
          <p:cNvPr id="7" name="Rectangle 6"/>
          <p:cNvSpPr/>
          <p:nvPr/>
        </p:nvSpPr>
        <p:spPr>
          <a:xfrm>
            <a:off x="196437" y="1692288"/>
            <a:ext cx="5914217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Goal is to learn a dense representation of words, where semantically similar words are close to each other in the embedding space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The model transforms a sentence into word pairs (target word and context words). 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The user must configure the window size, which determines how many nearby words are considered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6146" name="Picture 2" descr="https://jalammar.github.io/images/word2vec/skipgram-sliding-window-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045" y="1512287"/>
            <a:ext cx="5501155" cy="284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jalammar.github.io/images/word2vec/language-model-expensiv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763" y="4052046"/>
            <a:ext cx="3787315" cy="232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71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485140" y="567487"/>
            <a:ext cx="75732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 smtClean="0"/>
              <a:t>Skip-gram</a:t>
            </a:r>
            <a:endParaRPr lang="en-US" sz="3600" kern="0" dirty="0"/>
          </a:p>
        </p:txBody>
      </p:sp>
      <p:sp>
        <p:nvSpPr>
          <p:cNvPr id="7" name="Rectangle 6"/>
          <p:cNvSpPr/>
          <p:nvPr/>
        </p:nvSpPr>
        <p:spPr>
          <a:xfrm>
            <a:off x="636052" y="2703403"/>
            <a:ext cx="45602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S</a:t>
            </a:r>
            <a:r>
              <a:rPr lang="en-US" dirty="0" smtClean="0">
                <a:latin typeface="Montserrat" panose="00000500000000000000" pitchFamily="2" charset="0"/>
              </a:rPr>
              <a:t>witch it to a model that takes the input and output word, and outputs a score indicating if they’re neighbors or not (0 for “not neighbors”, 1 for “neighbors”)</a:t>
            </a:r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7170" name="Picture 2" descr="https://jalammar.github.io/images/word2vec/are-the-words-neighb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092" y="1970487"/>
            <a:ext cx="5779232" cy="255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33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485140" y="567487"/>
            <a:ext cx="75732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 smtClean="0"/>
              <a:t>Skip-gram</a:t>
            </a:r>
            <a:endParaRPr lang="en-US" sz="3600" kern="0" dirty="0"/>
          </a:p>
        </p:txBody>
      </p:sp>
      <p:sp>
        <p:nvSpPr>
          <p:cNvPr id="7" name="Rectangle 6"/>
          <p:cNvSpPr/>
          <p:nvPr/>
        </p:nvSpPr>
        <p:spPr>
          <a:xfrm>
            <a:off x="574506" y="1674703"/>
            <a:ext cx="4560201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Initialize Embedding and Context matrix to random values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Lookup Embedding and Context matrix for input and output words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Sigmoid of dot product 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Compute loss and </a:t>
            </a:r>
            <a:r>
              <a:rPr lang="en-US" dirty="0" err="1" smtClean="0">
                <a:latin typeface="Montserrat" panose="00000500000000000000" pitchFamily="2" charset="0"/>
              </a:rPr>
              <a:t>backpropagate</a:t>
            </a:r>
            <a:r>
              <a:rPr lang="en-US" dirty="0" smtClean="0">
                <a:latin typeface="Montserrat" panose="00000500000000000000" pitchFamily="2" charset="0"/>
              </a:rPr>
              <a:t> to update model parameters</a:t>
            </a:r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8194" name="Picture 2" descr="https://jalammar.github.io/images/word2vec/word2vec-embedding-context-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937" y="1331087"/>
            <a:ext cx="5838825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49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3114</TotalTime>
  <Words>2425</Words>
  <Application>Microsoft Office PowerPoint</Application>
  <PresentationFormat>Widescreen</PresentationFormat>
  <Paragraphs>179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Arial</vt:lpstr>
      <vt:lpstr>Crimson Text</vt:lpstr>
      <vt:lpstr>Josefin Sans</vt:lpstr>
      <vt:lpstr>Lato</vt:lpstr>
      <vt:lpstr>Mako</vt:lpstr>
      <vt:lpstr>Merriweather Light</vt:lpstr>
      <vt:lpstr>Montserrat</vt:lpstr>
      <vt:lpstr>Open Sans</vt:lpstr>
      <vt:lpstr>Open Sans SemiBold</vt:lpstr>
      <vt:lpstr>Russo One</vt:lpstr>
      <vt:lpstr>Vidaloka</vt:lpstr>
      <vt:lpstr>Minimalist Business Slides XL by Slidesgo</vt:lpstr>
      <vt:lpstr>NLP Flashcard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Flashcard</dc:title>
  <dc:creator>abilash</dc:creator>
  <cp:lastModifiedBy>abilash</cp:lastModifiedBy>
  <cp:revision>31</cp:revision>
  <dcterms:created xsi:type="dcterms:W3CDTF">2025-02-16T16:06:45Z</dcterms:created>
  <dcterms:modified xsi:type="dcterms:W3CDTF">2025-02-18T20:01:33Z</dcterms:modified>
</cp:coreProperties>
</file>