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6633" y="1766000"/>
            <a:ext cx="9418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86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1386667" y="4502800"/>
            <a:ext cx="9418800" cy="589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cxnSp>
        <p:nvCxnSpPr>
          <p:cNvPr id="11" name="Google Shape;11;p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3439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86232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79570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950967" y="1793817"/>
            <a:ext cx="10290000" cy="2192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6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7" name="Google Shape;67;p11"/>
          <p:cNvSpPr txBox="1">
            <a:spLocks noGrp="1"/>
          </p:cNvSpPr>
          <p:nvPr>
            <p:ph type="subTitle" idx="1"/>
          </p:nvPr>
        </p:nvSpPr>
        <p:spPr>
          <a:xfrm>
            <a:off x="2019100" y="4251531"/>
            <a:ext cx="8160400" cy="500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2133"/>
            </a:lvl1pPr>
            <a:lvl2pPr lvl="1" algn="ctr">
              <a:spcBef>
                <a:spcPts val="0"/>
              </a:spcBef>
              <a:spcAft>
                <a:spcPts val="0"/>
              </a:spcAft>
              <a:buSzPts val="1600"/>
              <a:buNone/>
              <a:defRPr sz="2133"/>
            </a:lvl2pPr>
            <a:lvl3pPr lvl="2" algn="ctr">
              <a:spcBef>
                <a:spcPts val="0"/>
              </a:spcBef>
              <a:spcAft>
                <a:spcPts val="0"/>
              </a:spcAft>
              <a:buSzPts val="1600"/>
              <a:buNone/>
              <a:defRPr sz="2133"/>
            </a:lvl3pPr>
            <a:lvl4pPr lvl="3" algn="ctr">
              <a:spcBef>
                <a:spcPts val="0"/>
              </a:spcBef>
              <a:spcAft>
                <a:spcPts val="0"/>
              </a:spcAft>
              <a:buSzPts val="1600"/>
              <a:buNone/>
              <a:defRPr sz="2133"/>
            </a:lvl4pPr>
            <a:lvl5pPr lvl="4" algn="ctr">
              <a:spcBef>
                <a:spcPts val="0"/>
              </a:spcBef>
              <a:spcAft>
                <a:spcPts val="0"/>
              </a:spcAft>
              <a:buSzPts val="1600"/>
              <a:buNone/>
              <a:defRPr sz="2133"/>
            </a:lvl5pPr>
            <a:lvl6pPr lvl="5" algn="ctr">
              <a:spcBef>
                <a:spcPts val="0"/>
              </a:spcBef>
              <a:spcAft>
                <a:spcPts val="0"/>
              </a:spcAft>
              <a:buSzPts val="1600"/>
              <a:buNone/>
              <a:defRPr sz="2133"/>
            </a:lvl6pPr>
            <a:lvl7pPr lvl="6" algn="ctr">
              <a:spcBef>
                <a:spcPts val="0"/>
              </a:spcBef>
              <a:spcAft>
                <a:spcPts val="0"/>
              </a:spcAft>
              <a:buSzPts val="1600"/>
              <a:buNone/>
              <a:defRPr sz="2133"/>
            </a:lvl7pPr>
            <a:lvl8pPr lvl="7" algn="ctr">
              <a:spcBef>
                <a:spcPts val="0"/>
              </a:spcBef>
              <a:spcAft>
                <a:spcPts val="0"/>
              </a:spcAft>
              <a:buSzPts val="1600"/>
              <a:buNone/>
              <a:defRPr sz="2133"/>
            </a:lvl8pPr>
            <a:lvl9pPr lvl="8" algn="ctr">
              <a:spcBef>
                <a:spcPts val="0"/>
              </a:spcBef>
              <a:spcAft>
                <a:spcPts val="0"/>
              </a:spcAft>
              <a:buSzPts val="1600"/>
              <a:buNone/>
              <a:defRPr sz="2133"/>
            </a:lvl9pPr>
          </a:lstStyle>
          <a:p>
            <a:endParaRPr/>
          </a:p>
        </p:txBody>
      </p:sp>
      <p:cxnSp>
        <p:nvCxnSpPr>
          <p:cNvPr id="68" name="Google Shape;68;p1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96762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extLst>
      <p:ext uri="{BB962C8B-B14F-4D97-AF65-F5344CB8AC3E}">
        <p14:creationId xmlns:p14="http://schemas.microsoft.com/office/powerpoint/2010/main" val="1184989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950967" y="593367"/>
            <a:ext cx="4778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6668000" y="25905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76" name="Google Shape;76;p13"/>
          <p:cNvSpPr txBox="1">
            <a:spLocks noGrp="1"/>
          </p:cNvSpPr>
          <p:nvPr>
            <p:ph type="subTitle" idx="2"/>
          </p:nvPr>
        </p:nvSpPr>
        <p:spPr>
          <a:xfrm>
            <a:off x="6668000" y="30068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2206933" y="25905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78" name="Google Shape;78;p13"/>
          <p:cNvSpPr txBox="1">
            <a:spLocks noGrp="1"/>
          </p:cNvSpPr>
          <p:nvPr>
            <p:ph type="subTitle" idx="4"/>
          </p:nvPr>
        </p:nvSpPr>
        <p:spPr>
          <a:xfrm>
            <a:off x="2206933" y="30068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6668000" y="49652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80" name="Google Shape;80;p13"/>
          <p:cNvSpPr txBox="1">
            <a:spLocks noGrp="1"/>
          </p:cNvSpPr>
          <p:nvPr>
            <p:ph type="subTitle" idx="6"/>
          </p:nvPr>
        </p:nvSpPr>
        <p:spPr>
          <a:xfrm>
            <a:off x="6668000" y="53815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2206933" y="49652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82" name="Google Shape;82;p13"/>
          <p:cNvSpPr txBox="1">
            <a:spLocks noGrp="1"/>
          </p:cNvSpPr>
          <p:nvPr>
            <p:ph type="subTitle" idx="8"/>
          </p:nvPr>
        </p:nvSpPr>
        <p:spPr>
          <a:xfrm>
            <a:off x="2207000" y="53815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3171533" y="17381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4" name="Google Shape;84;p13"/>
          <p:cNvSpPr txBox="1">
            <a:spLocks noGrp="1"/>
          </p:cNvSpPr>
          <p:nvPr>
            <p:ph type="title" idx="13" hasCustomPrompt="1"/>
          </p:nvPr>
        </p:nvSpPr>
        <p:spPr>
          <a:xfrm>
            <a:off x="7632600" y="17381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5" name="Google Shape;85;p13"/>
          <p:cNvSpPr txBox="1">
            <a:spLocks noGrp="1"/>
          </p:cNvSpPr>
          <p:nvPr>
            <p:ph type="title" idx="14" hasCustomPrompt="1"/>
          </p:nvPr>
        </p:nvSpPr>
        <p:spPr>
          <a:xfrm>
            <a:off x="3171600" y="41103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6" name="Google Shape;86;p13"/>
          <p:cNvSpPr txBox="1">
            <a:spLocks noGrp="1"/>
          </p:cNvSpPr>
          <p:nvPr>
            <p:ph type="title" idx="15" hasCustomPrompt="1"/>
          </p:nvPr>
        </p:nvSpPr>
        <p:spPr>
          <a:xfrm>
            <a:off x="7632600" y="41103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cxnSp>
        <p:nvCxnSpPr>
          <p:cNvPr id="87" name="Google Shape;87;p1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54257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9600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1" name="Google Shape;91;p14"/>
          <p:cNvSpPr txBox="1">
            <a:spLocks noGrp="1"/>
          </p:cNvSpPr>
          <p:nvPr>
            <p:ph type="title" idx="2" hasCustomPrompt="1"/>
          </p:nvPr>
        </p:nvSpPr>
        <p:spPr>
          <a:xfrm>
            <a:off x="19768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2" name="Google Shape;92;p14"/>
          <p:cNvSpPr txBox="1">
            <a:spLocks noGrp="1"/>
          </p:cNvSpPr>
          <p:nvPr>
            <p:ph type="subTitle" idx="1"/>
          </p:nvPr>
        </p:nvSpPr>
        <p:spPr>
          <a:xfrm>
            <a:off x="960000" y="2774932"/>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45384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4" name="Google Shape;94;p14"/>
          <p:cNvSpPr txBox="1">
            <a:spLocks noGrp="1"/>
          </p:cNvSpPr>
          <p:nvPr>
            <p:ph type="title" idx="4" hasCustomPrompt="1"/>
          </p:nvPr>
        </p:nvSpPr>
        <p:spPr>
          <a:xfrm>
            <a:off x="55552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5" name="Google Shape;95;p14"/>
          <p:cNvSpPr txBox="1">
            <a:spLocks noGrp="1"/>
          </p:cNvSpPr>
          <p:nvPr>
            <p:ph type="subTitle" idx="5"/>
          </p:nvPr>
        </p:nvSpPr>
        <p:spPr>
          <a:xfrm>
            <a:off x="45384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81168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7" name="Google Shape;97;p14"/>
          <p:cNvSpPr txBox="1">
            <a:spLocks noGrp="1"/>
          </p:cNvSpPr>
          <p:nvPr>
            <p:ph type="title" idx="7" hasCustomPrompt="1"/>
          </p:nvPr>
        </p:nvSpPr>
        <p:spPr>
          <a:xfrm>
            <a:off x="91336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8" name="Google Shape;98;p14"/>
          <p:cNvSpPr txBox="1">
            <a:spLocks noGrp="1"/>
          </p:cNvSpPr>
          <p:nvPr>
            <p:ph type="subTitle" idx="8"/>
          </p:nvPr>
        </p:nvSpPr>
        <p:spPr>
          <a:xfrm>
            <a:off x="81168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9600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0" name="Google Shape;100;p14"/>
          <p:cNvSpPr txBox="1">
            <a:spLocks noGrp="1"/>
          </p:cNvSpPr>
          <p:nvPr>
            <p:ph type="title" idx="13" hasCustomPrompt="1"/>
          </p:nvPr>
        </p:nvSpPr>
        <p:spPr>
          <a:xfrm>
            <a:off x="19768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1" name="Google Shape;101;p14"/>
          <p:cNvSpPr txBox="1">
            <a:spLocks noGrp="1"/>
          </p:cNvSpPr>
          <p:nvPr>
            <p:ph type="subTitle" idx="14"/>
          </p:nvPr>
        </p:nvSpPr>
        <p:spPr>
          <a:xfrm>
            <a:off x="9600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45384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3" name="Google Shape;103;p14"/>
          <p:cNvSpPr txBox="1">
            <a:spLocks noGrp="1"/>
          </p:cNvSpPr>
          <p:nvPr>
            <p:ph type="title" idx="16" hasCustomPrompt="1"/>
          </p:nvPr>
        </p:nvSpPr>
        <p:spPr>
          <a:xfrm>
            <a:off x="55552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4" name="Google Shape;104;p14"/>
          <p:cNvSpPr txBox="1">
            <a:spLocks noGrp="1"/>
          </p:cNvSpPr>
          <p:nvPr>
            <p:ph type="subTitle" idx="17"/>
          </p:nvPr>
        </p:nvSpPr>
        <p:spPr>
          <a:xfrm>
            <a:off x="45384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81168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6" name="Google Shape;106;p14"/>
          <p:cNvSpPr txBox="1">
            <a:spLocks noGrp="1"/>
          </p:cNvSpPr>
          <p:nvPr>
            <p:ph type="title" idx="19" hasCustomPrompt="1"/>
          </p:nvPr>
        </p:nvSpPr>
        <p:spPr>
          <a:xfrm>
            <a:off x="91336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7" name="Google Shape;107;p14"/>
          <p:cNvSpPr txBox="1">
            <a:spLocks noGrp="1"/>
          </p:cNvSpPr>
          <p:nvPr>
            <p:ph type="subTitle" idx="20"/>
          </p:nvPr>
        </p:nvSpPr>
        <p:spPr>
          <a:xfrm>
            <a:off x="81168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3109867" y="593367"/>
            <a:ext cx="59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421218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214000" y="3744337"/>
            <a:ext cx="57640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2457200" y="2215951"/>
            <a:ext cx="7277600" cy="13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82115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933200" y="3761684"/>
            <a:ext cx="5764000" cy="663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933200" y="2234536"/>
            <a:ext cx="7277600" cy="13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657792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35312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2309400" y="593367"/>
            <a:ext cx="7573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929781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2659800" y="1977100"/>
            <a:ext cx="6872400" cy="172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12000"/>
            </a:lvl1pPr>
            <a:lvl2pPr lvl="1" algn="ctr" rtl="0">
              <a:spcBef>
                <a:spcPts val="0"/>
              </a:spcBef>
              <a:spcAft>
                <a:spcPts val="0"/>
              </a:spcAft>
              <a:buSzPts val="9000"/>
              <a:buNone/>
              <a:defRPr sz="12000"/>
            </a:lvl2pPr>
            <a:lvl3pPr lvl="2" algn="ctr" rtl="0">
              <a:spcBef>
                <a:spcPts val="0"/>
              </a:spcBef>
              <a:spcAft>
                <a:spcPts val="0"/>
              </a:spcAft>
              <a:buSzPts val="9000"/>
              <a:buNone/>
              <a:defRPr sz="12000"/>
            </a:lvl3pPr>
            <a:lvl4pPr lvl="3" algn="ctr" rtl="0">
              <a:spcBef>
                <a:spcPts val="0"/>
              </a:spcBef>
              <a:spcAft>
                <a:spcPts val="0"/>
              </a:spcAft>
              <a:buSzPts val="9000"/>
              <a:buNone/>
              <a:defRPr sz="12000"/>
            </a:lvl4pPr>
            <a:lvl5pPr lvl="4" algn="ctr" rtl="0">
              <a:spcBef>
                <a:spcPts val="0"/>
              </a:spcBef>
              <a:spcAft>
                <a:spcPts val="0"/>
              </a:spcAft>
              <a:buSzPts val="9000"/>
              <a:buNone/>
              <a:defRPr sz="12000"/>
            </a:lvl5pPr>
            <a:lvl6pPr lvl="5" algn="ctr" rtl="0">
              <a:spcBef>
                <a:spcPts val="0"/>
              </a:spcBef>
              <a:spcAft>
                <a:spcPts val="0"/>
              </a:spcAft>
              <a:buSzPts val="9000"/>
              <a:buNone/>
              <a:defRPr sz="12000"/>
            </a:lvl6pPr>
            <a:lvl7pPr lvl="6" algn="ctr" rtl="0">
              <a:spcBef>
                <a:spcPts val="0"/>
              </a:spcBef>
              <a:spcAft>
                <a:spcPts val="0"/>
              </a:spcAft>
              <a:buSzPts val="9000"/>
              <a:buNone/>
              <a:defRPr sz="12000"/>
            </a:lvl7pPr>
            <a:lvl8pPr lvl="7" algn="ctr" rtl="0">
              <a:spcBef>
                <a:spcPts val="0"/>
              </a:spcBef>
              <a:spcAft>
                <a:spcPts val="0"/>
              </a:spcAft>
              <a:buSzPts val="9000"/>
              <a:buNone/>
              <a:defRPr sz="12000"/>
            </a:lvl8pPr>
            <a:lvl9pPr lvl="8" algn="ctr" rtl="0">
              <a:spcBef>
                <a:spcPts val="0"/>
              </a:spcBef>
              <a:spcAft>
                <a:spcPts val="0"/>
              </a:spcAft>
              <a:buSzPts val="9000"/>
              <a:buNone/>
              <a:defRPr sz="12000"/>
            </a:lvl9pPr>
          </a:lstStyle>
          <a:p>
            <a:endParaRPr/>
          </a:p>
        </p:txBody>
      </p:sp>
      <p:sp>
        <p:nvSpPr>
          <p:cNvPr id="134" name="Google Shape;134;p18"/>
          <p:cNvSpPr txBox="1">
            <a:spLocks noGrp="1"/>
          </p:cNvSpPr>
          <p:nvPr>
            <p:ph type="subTitle" idx="1"/>
          </p:nvPr>
        </p:nvSpPr>
        <p:spPr>
          <a:xfrm>
            <a:off x="3066000" y="3962867"/>
            <a:ext cx="60600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cxnSp>
        <p:nvCxnSpPr>
          <p:cNvPr id="135" name="Google Shape;135;p1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771387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990467" y="2066500"/>
            <a:ext cx="6060000" cy="17216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12000"/>
            </a:lvl1pPr>
            <a:lvl2pPr lvl="1" rtl="0">
              <a:spcBef>
                <a:spcPts val="0"/>
              </a:spcBef>
              <a:spcAft>
                <a:spcPts val="0"/>
              </a:spcAft>
              <a:buSzPts val="9000"/>
              <a:buNone/>
              <a:defRPr sz="12000"/>
            </a:lvl2pPr>
            <a:lvl3pPr lvl="2" rtl="0">
              <a:spcBef>
                <a:spcPts val="0"/>
              </a:spcBef>
              <a:spcAft>
                <a:spcPts val="0"/>
              </a:spcAft>
              <a:buSzPts val="9000"/>
              <a:buNone/>
              <a:defRPr sz="12000"/>
            </a:lvl3pPr>
            <a:lvl4pPr lvl="3" rtl="0">
              <a:spcBef>
                <a:spcPts val="0"/>
              </a:spcBef>
              <a:spcAft>
                <a:spcPts val="0"/>
              </a:spcAft>
              <a:buSzPts val="9000"/>
              <a:buNone/>
              <a:defRPr sz="12000"/>
            </a:lvl4pPr>
            <a:lvl5pPr lvl="4" rtl="0">
              <a:spcBef>
                <a:spcPts val="0"/>
              </a:spcBef>
              <a:spcAft>
                <a:spcPts val="0"/>
              </a:spcAft>
              <a:buSzPts val="9000"/>
              <a:buNone/>
              <a:defRPr sz="12000"/>
            </a:lvl5pPr>
            <a:lvl6pPr lvl="5" rtl="0">
              <a:spcBef>
                <a:spcPts val="0"/>
              </a:spcBef>
              <a:spcAft>
                <a:spcPts val="0"/>
              </a:spcAft>
              <a:buSzPts val="9000"/>
              <a:buNone/>
              <a:defRPr sz="12000"/>
            </a:lvl6pPr>
            <a:lvl7pPr lvl="6" rtl="0">
              <a:spcBef>
                <a:spcPts val="0"/>
              </a:spcBef>
              <a:spcAft>
                <a:spcPts val="0"/>
              </a:spcAft>
              <a:buSzPts val="9000"/>
              <a:buNone/>
              <a:defRPr sz="12000"/>
            </a:lvl7pPr>
            <a:lvl8pPr lvl="7" rtl="0">
              <a:spcBef>
                <a:spcPts val="0"/>
              </a:spcBef>
              <a:spcAft>
                <a:spcPts val="0"/>
              </a:spcAft>
              <a:buSzPts val="9000"/>
              <a:buNone/>
              <a:defRPr sz="12000"/>
            </a:lvl8pPr>
            <a:lvl9pPr lvl="8" rtl="0">
              <a:spcBef>
                <a:spcPts val="0"/>
              </a:spcBef>
              <a:spcAft>
                <a:spcPts val="0"/>
              </a:spcAft>
              <a:buSzPts val="9000"/>
              <a:buNone/>
              <a:defRPr sz="12000"/>
            </a:lvl9pPr>
          </a:lstStyle>
          <a:p>
            <a:endParaRPr/>
          </a:p>
        </p:txBody>
      </p:sp>
      <p:sp>
        <p:nvSpPr>
          <p:cNvPr id="139" name="Google Shape;139;p19"/>
          <p:cNvSpPr txBox="1">
            <a:spLocks noGrp="1"/>
          </p:cNvSpPr>
          <p:nvPr>
            <p:ph type="subTitle" idx="1"/>
          </p:nvPr>
        </p:nvSpPr>
        <p:spPr>
          <a:xfrm>
            <a:off x="4990467" y="4052284"/>
            <a:ext cx="6060000" cy="73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cxnSp>
        <p:nvCxnSpPr>
          <p:cNvPr id="140" name="Google Shape;140;p1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572062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2237233" y="3349071"/>
            <a:ext cx="4953200" cy="10744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48" name="Google Shape;148;p20"/>
          <p:cNvSpPr txBox="1">
            <a:spLocks noGrp="1"/>
          </p:cNvSpPr>
          <p:nvPr>
            <p:ph type="title" idx="2" hasCustomPrompt="1"/>
          </p:nvPr>
        </p:nvSpPr>
        <p:spPr>
          <a:xfrm>
            <a:off x="4989233" y="1979591"/>
            <a:ext cx="2201200" cy="130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49" name="Google Shape;149;p20"/>
          <p:cNvSpPr txBox="1">
            <a:spLocks noGrp="1"/>
          </p:cNvSpPr>
          <p:nvPr>
            <p:ph type="subTitle" idx="1"/>
          </p:nvPr>
        </p:nvSpPr>
        <p:spPr>
          <a:xfrm>
            <a:off x="1108833" y="4325333"/>
            <a:ext cx="6081600" cy="52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400"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400"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50500"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10544967"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68558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619400" y="3155029"/>
            <a:ext cx="4953200" cy="1091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7" name="Google Shape;17;p3"/>
          <p:cNvSpPr txBox="1">
            <a:spLocks noGrp="1"/>
          </p:cNvSpPr>
          <p:nvPr>
            <p:ph type="title" idx="2" hasCustomPrompt="1"/>
          </p:nvPr>
        </p:nvSpPr>
        <p:spPr>
          <a:xfrm>
            <a:off x="4995400" y="1785551"/>
            <a:ext cx="22012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8" name="Google Shape;18;p3"/>
          <p:cNvSpPr txBox="1">
            <a:spLocks noGrp="1"/>
          </p:cNvSpPr>
          <p:nvPr>
            <p:ph type="subTitle" idx="1"/>
          </p:nvPr>
        </p:nvSpPr>
        <p:spPr>
          <a:xfrm>
            <a:off x="3055200" y="4102233"/>
            <a:ext cx="6081600" cy="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10598567"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50500"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422880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9609800" y="-204233"/>
            <a:ext cx="2827200" cy="1698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857294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9"/>
        <p:cNvGrpSpPr/>
        <p:nvPr/>
      </p:nvGrpSpPr>
      <p:grpSpPr>
        <a:xfrm>
          <a:off x="0" y="0"/>
          <a:ext cx="0" cy="0"/>
          <a:chOff x="0" y="0"/>
          <a:chExt cx="0" cy="0"/>
        </a:xfrm>
      </p:grpSpPr>
      <p:cxnSp>
        <p:nvCxnSpPr>
          <p:cNvPr id="160" name="Google Shape;160;p2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2714084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2503300" y="593367"/>
            <a:ext cx="718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4302277"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0" name="Google Shape;170;p23"/>
          <p:cNvSpPr txBox="1">
            <a:spLocks noGrp="1"/>
          </p:cNvSpPr>
          <p:nvPr>
            <p:ph type="subTitle" idx="2"/>
          </p:nvPr>
        </p:nvSpPr>
        <p:spPr>
          <a:xfrm>
            <a:off x="4302277"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958811"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2" name="Google Shape;172;p23"/>
          <p:cNvSpPr txBox="1">
            <a:spLocks noGrp="1"/>
          </p:cNvSpPr>
          <p:nvPr>
            <p:ph type="subTitle" idx="4"/>
          </p:nvPr>
        </p:nvSpPr>
        <p:spPr>
          <a:xfrm>
            <a:off x="958811"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4302277"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4" name="Google Shape;174;p23"/>
          <p:cNvSpPr txBox="1">
            <a:spLocks noGrp="1"/>
          </p:cNvSpPr>
          <p:nvPr>
            <p:ph type="subTitle" idx="6"/>
          </p:nvPr>
        </p:nvSpPr>
        <p:spPr>
          <a:xfrm>
            <a:off x="43022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958811"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6" name="Google Shape;176;p23"/>
          <p:cNvSpPr txBox="1">
            <a:spLocks noGrp="1"/>
          </p:cNvSpPr>
          <p:nvPr>
            <p:ph type="subTitle" idx="8"/>
          </p:nvPr>
        </p:nvSpPr>
        <p:spPr>
          <a:xfrm>
            <a:off x="9588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554516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9"/>
        <p:cNvGrpSpPr/>
        <p:nvPr/>
      </p:nvGrpSpPr>
      <p:grpSpPr>
        <a:xfrm>
          <a:off x="0" y="0"/>
          <a:ext cx="0" cy="0"/>
          <a:chOff x="0" y="0"/>
          <a:chExt cx="0" cy="0"/>
        </a:xfrm>
      </p:grpSpPr>
      <p:cxnSp>
        <p:nvCxnSpPr>
          <p:cNvPr id="180" name="Google Shape;180;p2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7397200" y="4010333"/>
            <a:ext cx="3844000" cy="21272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sz="4000">
                <a:solidFill>
                  <a:schemeClr val="dk1"/>
                </a:solidFill>
                <a:latin typeface="Vidaloka"/>
                <a:ea typeface="Vidaloka"/>
                <a:cs typeface="Vidaloka"/>
                <a:sym typeface="Vidaloka"/>
              </a:defRPr>
            </a:lvl1pPr>
            <a:lvl2pPr marL="1219170" lvl="1" indent="-423323" rtl="0">
              <a:lnSpc>
                <a:spcPct val="100000"/>
              </a:lnSpc>
              <a:spcBef>
                <a:spcPts val="0"/>
              </a:spcBef>
              <a:spcAft>
                <a:spcPts val="0"/>
              </a:spcAft>
              <a:buSzPts val="1400"/>
              <a:buChar char="○"/>
              <a:defRPr sz="4000">
                <a:latin typeface="Vidaloka"/>
                <a:ea typeface="Vidaloka"/>
                <a:cs typeface="Vidaloka"/>
                <a:sym typeface="Vidaloka"/>
              </a:defRPr>
            </a:lvl2pPr>
            <a:lvl3pPr marL="1828754" lvl="2" indent="-423323" rtl="0">
              <a:lnSpc>
                <a:spcPct val="100000"/>
              </a:lnSpc>
              <a:spcBef>
                <a:spcPts val="0"/>
              </a:spcBef>
              <a:spcAft>
                <a:spcPts val="0"/>
              </a:spcAft>
              <a:buSzPts val="1400"/>
              <a:buChar char="■"/>
              <a:defRPr sz="4000">
                <a:latin typeface="Vidaloka"/>
                <a:ea typeface="Vidaloka"/>
                <a:cs typeface="Vidaloka"/>
                <a:sym typeface="Vidaloka"/>
              </a:defRPr>
            </a:lvl3pPr>
            <a:lvl4pPr marL="2438339" lvl="3" indent="-423323" rtl="0">
              <a:lnSpc>
                <a:spcPct val="100000"/>
              </a:lnSpc>
              <a:spcBef>
                <a:spcPts val="0"/>
              </a:spcBef>
              <a:spcAft>
                <a:spcPts val="0"/>
              </a:spcAft>
              <a:buSzPts val="1400"/>
              <a:buChar char="●"/>
              <a:defRPr sz="4000">
                <a:latin typeface="Vidaloka"/>
                <a:ea typeface="Vidaloka"/>
                <a:cs typeface="Vidaloka"/>
                <a:sym typeface="Vidaloka"/>
              </a:defRPr>
            </a:lvl4pPr>
            <a:lvl5pPr marL="3047924" lvl="4" indent="-423323" rtl="0">
              <a:lnSpc>
                <a:spcPct val="100000"/>
              </a:lnSpc>
              <a:spcBef>
                <a:spcPts val="0"/>
              </a:spcBef>
              <a:spcAft>
                <a:spcPts val="0"/>
              </a:spcAft>
              <a:buSzPts val="1400"/>
              <a:buChar char="○"/>
              <a:defRPr sz="4000">
                <a:latin typeface="Vidaloka"/>
                <a:ea typeface="Vidaloka"/>
                <a:cs typeface="Vidaloka"/>
                <a:sym typeface="Vidaloka"/>
              </a:defRPr>
            </a:lvl5pPr>
            <a:lvl6pPr marL="3657509" lvl="5" indent="-423323" rtl="0">
              <a:lnSpc>
                <a:spcPct val="100000"/>
              </a:lnSpc>
              <a:spcBef>
                <a:spcPts val="0"/>
              </a:spcBef>
              <a:spcAft>
                <a:spcPts val="0"/>
              </a:spcAft>
              <a:buSzPts val="1400"/>
              <a:buChar char="■"/>
              <a:defRPr sz="4000">
                <a:latin typeface="Vidaloka"/>
                <a:ea typeface="Vidaloka"/>
                <a:cs typeface="Vidaloka"/>
                <a:sym typeface="Vidaloka"/>
              </a:defRPr>
            </a:lvl6pPr>
            <a:lvl7pPr marL="4267093" lvl="6" indent="-423323" rtl="0">
              <a:lnSpc>
                <a:spcPct val="100000"/>
              </a:lnSpc>
              <a:spcBef>
                <a:spcPts val="0"/>
              </a:spcBef>
              <a:spcAft>
                <a:spcPts val="0"/>
              </a:spcAft>
              <a:buSzPts val="1400"/>
              <a:buChar char="●"/>
              <a:defRPr sz="4000">
                <a:latin typeface="Vidaloka"/>
                <a:ea typeface="Vidaloka"/>
                <a:cs typeface="Vidaloka"/>
                <a:sym typeface="Vidaloka"/>
              </a:defRPr>
            </a:lvl7pPr>
            <a:lvl8pPr marL="4876678" lvl="7" indent="-423323" rtl="0">
              <a:lnSpc>
                <a:spcPct val="100000"/>
              </a:lnSpc>
              <a:spcBef>
                <a:spcPts val="0"/>
              </a:spcBef>
              <a:spcAft>
                <a:spcPts val="0"/>
              </a:spcAft>
              <a:buSzPts val="1400"/>
              <a:buChar char="○"/>
              <a:defRPr sz="4000">
                <a:latin typeface="Vidaloka"/>
                <a:ea typeface="Vidaloka"/>
                <a:cs typeface="Vidaloka"/>
                <a:sym typeface="Vidaloka"/>
              </a:defRPr>
            </a:lvl8pPr>
            <a:lvl9pPr marL="5486263" lvl="8" indent="-423323" rtl="0">
              <a:lnSpc>
                <a:spcPct val="100000"/>
              </a:lnSpc>
              <a:spcBef>
                <a:spcPts val="0"/>
              </a:spcBef>
              <a:spcAft>
                <a:spcPts val="0"/>
              </a:spcAft>
              <a:buSzPts val="1400"/>
              <a:buChar char="■"/>
              <a:defRPr sz="4000">
                <a:latin typeface="Vidaloka"/>
                <a:ea typeface="Vidaloka"/>
                <a:cs typeface="Vidaloka"/>
                <a:sym typeface="Vidaloka"/>
              </a:defRPr>
            </a:lvl9pPr>
          </a:lstStyle>
          <a:p>
            <a:endParaRPr/>
          </a:p>
        </p:txBody>
      </p:sp>
    </p:spTree>
    <p:extLst>
      <p:ext uri="{BB962C8B-B14F-4D97-AF65-F5344CB8AC3E}">
        <p14:creationId xmlns:p14="http://schemas.microsoft.com/office/powerpoint/2010/main" val="3788114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950967" y="1793833"/>
            <a:ext cx="8160400" cy="21924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6000">
                <a:solidFill>
                  <a:schemeClr val="accent1"/>
                </a:solidFill>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87" name="Google Shape;187;p25"/>
          <p:cNvSpPr txBox="1">
            <a:spLocks noGrp="1"/>
          </p:cNvSpPr>
          <p:nvPr>
            <p:ph type="subTitle" idx="1"/>
          </p:nvPr>
        </p:nvSpPr>
        <p:spPr>
          <a:xfrm>
            <a:off x="950967" y="4251531"/>
            <a:ext cx="8160400" cy="50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cxnSp>
        <p:nvCxnSpPr>
          <p:cNvPr id="188" name="Google Shape;188;p2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2770545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6608133" y="3289833"/>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94" name="Google Shape;194;p26"/>
          <p:cNvSpPr txBox="1">
            <a:spLocks noGrp="1"/>
          </p:cNvSpPr>
          <p:nvPr>
            <p:ph type="title" idx="2" hasCustomPrompt="1"/>
          </p:nvPr>
        </p:nvSpPr>
        <p:spPr>
          <a:xfrm>
            <a:off x="6608133" y="1869767"/>
            <a:ext cx="2201200" cy="130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95" name="Google Shape;195;p26"/>
          <p:cNvSpPr txBox="1">
            <a:spLocks noGrp="1"/>
          </p:cNvSpPr>
          <p:nvPr>
            <p:ph type="subTitle" idx="1"/>
          </p:nvPr>
        </p:nvSpPr>
        <p:spPr>
          <a:xfrm>
            <a:off x="6608133" y="4155033"/>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79467" y="3203267"/>
            <a:ext cx="4192400" cy="3719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9517944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5831800" y="1259000"/>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201" name="Google Shape;201;p27"/>
          <p:cNvSpPr txBox="1">
            <a:spLocks noGrp="1"/>
          </p:cNvSpPr>
          <p:nvPr>
            <p:ph type="title" idx="2" hasCustomPrompt="1"/>
          </p:nvPr>
        </p:nvSpPr>
        <p:spPr>
          <a:xfrm>
            <a:off x="3059800" y="1462200"/>
            <a:ext cx="2201200" cy="130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202" name="Google Shape;202;p27"/>
          <p:cNvSpPr txBox="1">
            <a:spLocks noGrp="1"/>
          </p:cNvSpPr>
          <p:nvPr>
            <p:ph type="subTitle" idx="1"/>
          </p:nvPr>
        </p:nvSpPr>
        <p:spPr>
          <a:xfrm>
            <a:off x="5831800" y="2124200"/>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238430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391633" y="1230089"/>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391633" y="4481251"/>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7096867" y="-107500"/>
            <a:ext cx="5340000" cy="267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9676328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7081233" y="1283420"/>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7081233" y="4534580"/>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870239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4678667"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46787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12707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1270833"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80865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80865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950967" y="593367"/>
            <a:ext cx="887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22498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50967" y="593367"/>
            <a:ext cx="628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951000" y="1697233"/>
            <a:ext cx="10290000" cy="4394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Clr>
                <a:schemeClr val="dk1"/>
              </a:buClr>
              <a:buSzPts val="1800"/>
              <a:buFont typeface="Lato"/>
              <a:buChar char="●"/>
              <a:defRPr sz="1467"/>
            </a:lvl1pPr>
            <a:lvl2pPr marL="1219170" lvl="1" indent="-423323">
              <a:spcBef>
                <a:spcPts val="0"/>
              </a:spcBef>
              <a:spcAft>
                <a:spcPts val="0"/>
              </a:spcAft>
              <a:buClr>
                <a:schemeClr val="dk1"/>
              </a:buClr>
              <a:buSzPts val="1400"/>
              <a:buFont typeface="Lato"/>
              <a:buChar char="○"/>
              <a:defRPr/>
            </a:lvl2pPr>
            <a:lvl3pPr marL="1828754" lvl="2" indent="-423323">
              <a:spcBef>
                <a:spcPts val="0"/>
              </a:spcBef>
              <a:spcAft>
                <a:spcPts val="0"/>
              </a:spcAft>
              <a:buClr>
                <a:schemeClr val="dk1"/>
              </a:buClr>
              <a:buSzPts val="1400"/>
              <a:buFont typeface="Lato"/>
              <a:buChar char="■"/>
              <a:defRPr/>
            </a:lvl3pPr>
            <a:lvl4pPr marL="2438339" lvl="3" indent="-423323">
              <a:spcBef>
                <a:spcPts val="0"/>
              </a:spcBef>
              <a:spcAft>
                <a:spcPts val="0"/>
              </a:spcAft>
              <a:buClr>
                <a:schemeClr val="dk1"/>
              </a:buClr>
              <a:buSzPts val="1400"/>
              <a:buFont typeface="Lato"/>
              <a:buChar char="●"/>
              <a:defRPr/>
            </a:lvl4pPr>
            <a:lvl5pPr marL="3047924" lvl="4" indent="-423323">
              <a:spcBef>
                <a:spcPts val="0"/>
              </a:spcBef>
              <a:spcAft>
                <a:spcPts val="0"/>
              </a:spcAft>
              <a:buClr>
                <a:schemeClr val="dk1"/>
              </a:buClr>
              <a:buSzPts val="1400"/>
              <a:buFont typeface="Lato"/>
              <a:buChar char="○"/>
              <a:defRPr/>
            </a:lvl5pPr>
            <a:lvl6pPr marL="3657509" lvl="5" indent="-423323">
              <a:spcBef>
                <a:spcPts val="0"/>
              </a:spcBef>
              <a:spcAft>
                <a:spcPts val="0"/>
              </a:spcAft>
              <a:buClr>
                <a:schemeClr val="dk1"/>
              </a:buClr>
              <a:buSzPts val="1400"/>
              <a:buFont typeface="Lato"/>
              <a:buChar char="■"/>
              <a:defRPr/>
            </a:lvl6pPr>
            <a:lvl7pPr marL="4267093" lvl="6" indent="-423323">
              <a:spcBef>
                <a:spcPts val="0"/>
              </a:spcBef>
              <a:spcAft>
                <a:spcPts val="0"/>
              </a:spcAft>
              <a:buClr>
                <a:schemeClr val="dk1"/>
              </a:buClr>
              <a:buSzPts val="1400"/>
              <a:buFont typeface="Lato"/>
              <a:buChar char="●"/>
              <a:defRPr/>
            </a:lvl7pPr>
            <a:lvl8pPr marL="4876678" lvl="7" indent="-423323">
              <a:spcBef>
                <a:spcPts val="0"/>
              </a:spcBef>
              <a:spcAft>
                <a:spcPts val="0"/>
              </a:spcAft>
              <a:buClr>
                <a:schemeClr val="dk1"/>
              </a:buClr>
              <a:buSzPts val="1400"/>
              <a:buFont typeface="Lato"/>
              <a:buChar char="○"/>
              <a:defRPr/>
            </a:lvl8pPr>
            <a:lvl9pPr marL="5486263" lvl="8" indent="-423323">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9179867" y="-151467"/>
            <a:ext cx="3420800" cy="1741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651914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4678667"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46787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12707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1270833"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80865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80865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46787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1270833"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80865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1608340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Title and six columns 1 -">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4" name="Google Shape;254;p32"/>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6" name="Google Shape;256;p32"/>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8" name="Google Shape;258;p32"/>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45520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0" name="Google Shape;260;p32"/>
          <p:cNvSpPr txBox="1">
            <a:spLocks noGrp="1"/>
          </p:cNvSpPr>
          <p:nvPr>
            <p:ph type="subTitle" idx="8"/>
          </p:nvPr>
        </p:nvSpPr>
        <p:spPr>
          <a:xfrm>
            <a:off x="47522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9409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2" name="Google Shape;262;p32"/>
          <p:cNvSpPr txBox="1">
            <a:spLocks noGrp="1"/>
          </p:cNvSpPr>
          <p:nvPr>
            <p:ph type="subTitle" idx="13"/>
          </p:nvPr>
        </p:nvSpPr>
        <p:spPr>
          <a:xfrm>
            <a:off x="11411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8163100"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4" name="Google Shape;264;p32"/>
          <p:cNvSpPr txBox="1">
            <a:spLocks noGrp="1"/>
          </p:cNvSpPr>
          <p:nvPr>
            <p:ph type="subTitle" idx="15"/>
          </p:nvPr>
        </p:nvSpPr>
        <p:spPr>
          <a:xfrm>
            <a:off x="8363300"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950967" y="593367"/>
            <a:ext cx="810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66" name="Google Shape;266;p3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5000312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746484"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946684"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6357517"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6557717"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3385143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954967" y="1430667"/>
            <a:ext cx="7520800" cy="3808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cxnSp>
        <p:nvCxnSpPr>
          <p:cNvPr id="286" name="Google Shape;286;p3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194881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65558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4" name="Google Shape;294;p35"/>
          <p:cNvSpPr txBox="1">
            <a:spLocks noGrp="1"/>
          </p:cNvSpPr>
          <p:nvPr>
            <p:ph type="subTitle" idx="2"/>
          </p:nvPr>
        </p:nvSpPr>
        <p:spPr>
          <a:xfrm>
            <a:off x="6745200"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25482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6" name="Google Shape;296;p35"/>
          <p:cNvSpPr txBox="1">
            <a:spLocks noGrp="1"/>
          </p:cNvSpPr>
          <p:nvPr>
            <p:ph type="subTitle" idx="4"/>
          </p:nvPr>
        </p:nvSpPr>
        <p:spPr>
          <a:xfrm>
            <a:off x="2737733"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65558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8" name="Google Shape;298;p35"/>
          <p:cNvSpPr txBox="1">
            <a:spLocks noGrp="1"/>
          </p:cNvSpPr>
          <p:nvPr>
            <p:ph type="subTitle" idx="6"/>
          </p:nvPr>
        </p:nvSpPr>
        <p:spPr>
          <a:xfrm>
            <a:off x="67452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25482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0" name="Google Shape;300;p35"/>
          <p:cNvSpPr txBox="1">
            <a:spLocks noGrp="1"/>
          </p:cNvSpPr>
          <p:nvPr>
            <p:ph type="subTitle" idx="8"/>
          </p:nvPr>
        </p:nvSpPr>
        <p:spPr>
          <a:xfrm>
            <a:off x="27376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950967" y="593367"/>
            <a:ext cx="864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02" name="Google Shape;302;p3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2754662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4762567"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4762567"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451200"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451200"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8073933"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8073933"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950967" y="593367"/>
            <a:ext cx="735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3749005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315"/>
        <p:cNvGrpSpPr/>
        <p:nvPr/>
      </p:nvGrpSpPr>
      <p:grpSpPr>
        <a:xfrm>
          <a:off x="0" y="0"/>
          <a:ext cx="0" cy="0"/>
          <a:chOff x="0" y="0"/>
          <a:chExt cx="0" cy="0"/>
        </a:xfrm>
      </p:grpSpPr>
      <p:cxnSp>
        <p:nvCxnSpPr>
          <p:cNvPr id="316" name="Google Shape;316;p3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3706800" y="593367"/>
            <a:ext cx="477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37"/>
          <p:cNvSpPr txBox="1">
            <a:spLocks noGrp="1"/>
          </p:cNvSpPr>
          <p:nvPr>
            <p:ph type="subTitle" idx="1"/>
          </p:nvPr>
        </p:nvSpPr>
        <p:spPr>
          <a:xfrm>
            <a:off x="7075533"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4" name="Google Shape;324;p37"/>
          <p:cNvSpPr txBox="1">
            <a:spLocks noGrp="1"/>
          </p:cNvSpPr>
          <p:nvPr>
            <p:ph type="subTitle" idx="2"/>
          </p:nvPr>
        </p:nvSpPr>
        <p:spPr>
          <a:xfrm>
            <a:off x="7075533"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37"/>
          <p:cNvSpPr txBox="1">
            <a:spLocks noGrp="1"/>
          </p:cNvSpPr>
          <p:nvPr>
            <p:ph type="subTitle" idx="3"/>
          </p:nvPr>
        </p:nvSpPr>
        <p:spPr>
          <a:xfrm>
            <a:off x="1801667"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6" name="Google Shape;326;p37"/>
          <p:cNvSpPr txBox="1">
            <a:spLocks noGrp="1"/>
          </p:cNvSpPr>
          <p:nvPr>
            <p:ph type="subTitle" idx="4"/>
          </p:nvPr>
        </p:nvSpPr>
        <p:spPr>
          <a:xfrm>
            <a:off x="1801667"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37"/>
          <p:cNvSpPr txBox="1">
            <a:spLocks noGrp="1"/>
          </p:cNvSpPr>
          <p:nvPr>
            <p:ph type="subTitle" idx="5"/>
          </p:nvPr>
        </p:nvSpPr>
        <p:spPr>
          <a:xfrm>
            <a:off x="7075533"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8" name="Google Shape;328;p37"/>
          <p:cNvSpPr txBox="1">
            <a:spLocks noGrp="1"/>
          </p:cNvSpPr>
          <p:nvPr>
            <p:ph type="subTitle" idx="6"/>
          </p:nvPr>
        </p:nvSpPr>
        <p:spPr>
          <a:xfrm>
            <a:off x="70755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37"/>
          <p:cNvSpPr txBox="1">
            <a:spLocks noGrp="1"/>
          </p:cNvSpPr>
          <p:nvPr>
            <p:ph type="subTitle" idx="7"/>
          </p:nvPr>
        </p:nvSpPr>
        <p:spPr>
          <a:xfrm>
            <a:off x="1801667"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30" name="Google Shape;330;p37"/>
          <p:cNvSpPr txBox="1">
            <a:spLocks noGrp="1"/>
          </p:cNvSpPr>
          <p:nvPr>
            <p:ph type="subTitle" idx="8"/>
          </p:nvPr>
        </p:nvSpPr>
        <p:spPr>
          <a:xfrm>
            <a:off x="18017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37"/>
          <p:cNvSpPr txBox="1">
            <a:spLocks noGrp="1"/>
          </p:cNvSpPr>
          <p:nvPr>
            <p:ph type="title" idx="9" hasCustomPrompt="1"/>
          </p:nvPr>
        </p:nvSpPr>
        <p:spPr>
          <a:xfrm>
            <a:off x="1801667"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2" name="Google Shape;332;p37"/>
          <p:cNvSpPr txBox="1">
            <a:spLocks noGrp="1"/>
          </p:cNvSpPr>
          <p:nvPr>
            <p:ph type="title" idx="13" hasCustomPrompt="1"/>
          </p:nvPr>
        </p:nvSpPr>
        <p:spPr>
          <a:xfrm>
            <a:off x="7075533"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3" name="Google Shape;333;p37"/>
          <p:cNvSpPr txBox="1">
            <a:spLocks noGrp="1"/>
          </p:cNvSpPr>
          <p:nvPr>
            <p:ph type="title" idx="14" hasCustomPrompt="1"/>
          </p:nvPr>
        </p:nvSpPr>
        <p:spPr>
          <a:xfrm>
            <a:off x="18017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4" name="Google Shape;334;p37"/>
          <p:cNvSpPr txBox="1">
            <a:spLocks noGrp="1"/>
          </p:cNvSpPr>
          <p:nvPr>
            <p:ph type="title" idx="15" hasCustomPrompt="1"/>
          </p:nvPr>
        </p:nvSpPr>
        <p:spPr>
          <a:xfrm>
            <a:off x="70755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Tree>
    <p:extLst>
      <p:ext uri="{BB962C8B-B14F-4D97-AF65-F5344CB8AC3E}">
        <p14:creationId xmlns:p14="http://schemas.microsoft.com/office/powerpoint/2010/main" val="4185869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4957767"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37" name="Google Shape;337;p38"/>
          <p:cNvSpPr txBox="1">
            <a:spLocks noGrp="1"/>
          </p:cNvSpPr>
          <p:nvPr>
            <p:ph type="subTitle" idx="2"/>
          </p:nvPr>
        </p:nvSpPr>
        <p:spPr>
          <a:xfrm>
            <a:off x="4823567"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770700"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39" name="Google Shape;339;p38"/>
          <p:cNvSpPr txBox="1">
            <a:spLocks noGrp="1"/>
          </p:cNvSpPr>
          <p:nvPr>
            <p:ph type="subTitle" idx="4"/>
          </p:nvPr>
        </p:nvSpPr>
        <p:spPr>
          <a:xfrm>
            <a:off x="1636568"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8144733" y="4392265"/>
            <a:ext cx="21908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1" name="Google Shape;341;p38"/>
          <p:cNvSpPr txBox="1">
            <a:spLocks noGrp="1"/>
          </p:cNvSpPr>
          <p:nvPr>
            <p:ph type="subTitle" idx="6"/>
          </p:nvPr>
        </p:nvSpPr>
        <p:spPr>
          <a:xfrm>
            <a:off x="8010733"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950967" y="593367"/>
            <a:ext cx="4251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43" name="Google Shape;343;p3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5586824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6333567" y="2176995"/>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7" name="Google Shape;347;p39"/>
          <p:cNvSpPr txBox="1">
            <a:spLocks noGrp="1"/>
          </p:cNvSpPr>
          <p:nvPr>
            <p:ph type="subTitle" idx="2"/>
          </p:nvPr>
        </p:nvSpPr>
        <p:spPr>
          <a:xfrm>
            <a:off x="6333579" y="27133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3075267" y="2176995"/>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9" name="Google Shape;349;p39"/>
          <p:cNvSpPr txBox="1">
            <a:spLocks noGrp="1"/>
          </p:cNvSpPr>
          <p:nvPr>
            <p:ph type="subTitle" idx="4"/>
          </p:nvPr>
        </p:nvSpPr>
        <p:spPr>
          <a:xfrm>
            <a:off x="3075283" y="27133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6333567" y="408303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51" name="Google Shape;351;p39"/>
          <p:cNvSpPr txBox="1">
            <a:spLocks noGrp="1"/>
          </p:cNvSpPr>
          <p:nvPr>
            <p:ph type="subTitle" idx="6"/>
          </p:nvPr>
        </p:nvSpPr>
        <p:spPr>
          <a:xfrm>
            <a:off x="6333579" y="46280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3075267" y="4083031"/>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53" name="Google Shape;353;p39"/>
          <p:cNvSpPr txBox="1">
            <a:spLocks noGrp="1"/>
          </p:cNvSpPr>
          <p:nvPr>
            <p:ph type="subTitle" idx="8"/>
          </p:nvPr>
        </p:nvSpPr>
        <p:spPr>
          <a:xfrm>
            <a:off x="3075283" y="46280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950967" y="593367"/>
            <a:ext cx="3714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5" name="Google Shape;355;p3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5686804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57"/>
        <p:cNvGrpSpPr/>
        <p:nvPr/>
      </p:nvGrpSpPr>
      <p:grpSpPr>
        <a:xfrm>
          <a:off x="0" y="0"/>
          <a:ext cx="0" cy="0"/>
          <a:chOff x="0" y="0"/>
          <a:chExt cx="0" cy="0"/>
        </a:xfrm>
      </p:grpSpPr>
      <p:cxnSp>
        <p:nvCxnSpPr>
          <p:cNvPr id="358" name="Google Shape;358;p4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971667" y="1483829"/>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971683" y="2020199"/>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971667" y="271518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971683" y="326021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971667" y="3996300"/>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971683" y="4541332"/>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312371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50967" y="593367"/>
            <a:ext cx="7574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6718633"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6718633"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2257567"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2257567"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9247667" y="5241767"/>
            <a:ext cx="3399200" cy="180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5096987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3457233" y="9528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3153312" y="17952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3457233" y="27507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3153312" y="3593100"/>
            <a:ext cx="5885600" cy="5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3457233" y="45486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3153267" y="53910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086049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7600812" y="277902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2" name="Google Shape;382;p42"/>
          <p:cNvSpPr txBox="1">
            <a:spLocks noGrp="1"/>
          </p:cNvSpPr>
          <p:nvPr>
            <p:ph type="subTitle" idx="2"/>
          </p:nvPr>
        </p:nvSpPr>
        <p:spPr>
          <a:xfrm>
            <a:off x="7600828" y="3315392"/>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2631984" y="120284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4" name="Google Shape;384;p42"/>
          <p:cNvSpPr txBox="1">
            <a:spLocks noGrp="1"/>
          </p:cNvSpPr>
          <p:nvPr>
            <p:ph type="subTitle" idx="4"/>
          </p:nvPr>
        </p:nvSpPr>
        <p:spPr>
          <a:xfrm>
            <a:off x="2631984" y="1739213"/>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2631984" y="4387833"/>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6" name="Google Shape;386;p42"/>
          <p:cNvSpPr txBox="1">
            <a:spLocks noGrp="1"/>
          </p:cNvSpPr>
          <p:nvPr>
            <p:ph type="subTitle" idx="6"/>
          </p:nvPr>
        </p:nvSpPr>
        <p:spPr>
          <a:xfrm>
            <a:off x="2631984" y="4932865"/>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977333" y="1485933"/>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977333" y="4670900"/>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5921336" y="3035317"/>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Tree>
    <p:extLst>
      <p:ext uri="{BB962C8B-B14F-4D97-AF65-F5344CB8AC3E}">
        <p14:creationId xmlns:p14="http://schemas.microsoft.com/office/powerpoint/2010/main" val="16516969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1071667" y="2720661"/>
            <a:ext cx="5450000" cy="8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1071667" y="3591367"/>
            <a:ext cx="4212400" cy="7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6559484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5986867" y="2730300"/>
            <a:ext cx="4485600" cy="83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6474067" y="3593100"/>
            <a:ext cx="3998400" cy="74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867">
                <a:solidFill>
                  <a:schemeClr val="dk1"/>
                </a:solidFill>
              </a:defRPr>
            </a:lvl1pPr>
            <a:lvl2pPr lvl="1" rtl="0">
              <a:spcBef>
                <a:spcPts val="0"/>
              </a:spcBef>
              <a:spcAft>
                <a:spcPts val="0"/>
              </a:spcAft>
              <a:buSzPts val="1500"/>
              <a:buNone/>
              <a:defRPr sz="2000"/>
            </a:lvl2pPr>
            <a:lvl3pPr lvl="2" rtl="0">
              <a:spcBef>
                <a:spcPts val="0"/>
              </a:spcBef>
              <a:spcAft>
                <a:spcPts val="0"/>
              </a:spcAft>
              <a:buSzPts val="1500"/>
              <a:buNone/>
              <a:defRPr sz="2000"/>
            </a:lvl3pPr>
            <a:lvl4pPr lvl="3" rtl="0">
              <a:spcBef>
                <a:spcPts val="0"/>
              </a:spcBef>
              <a:spcAft>
                <a:spcPts val="0"/>
              </a:spcAft>
              <a:buSzPts val="1500"/>
              <a:buNone/>
              <a:defRPr sz="2000"/>
            </a:lvl4pPr>
            <a:lvl5pPr lvl="4" rtl="0">
              <a:spcBef>
                <a:spcPts val="0"/>
              </a:spcBef>
              <a:spcAft>
                <a:spcPts val="0"/>
              </a:spcAft>
              <a:buSzPts val="1500"/>
              <a:buNone/>
              <a:defRPr sz="2000"/>
            </a:lvl5pPr>
            <a:lvl6pPr lvl="5" rtl="0">
              <a:spcBef>
                <a:spcPts val="0"/>
              </a:spcBef>
              <a:spcAft>
                <a:spcPts val="0"/>
              </a:spcAft>
              <a:buSzPts val="1500"/>
              <a:buNone/>
              <a:defRPr sz="2000"/>
            </a:lvl6pPr>
            <a:lvl7pPr lvl="6" rtl="0">
              <a:spcBef>
                <a:spcPts val="0"/>
              </a:spcBef>
              <a:spcAft>
                <a:spcPts val="0"/>
              </a:spcAft>
              <a:buSzPts val="1500"/>
              <a:buNone/>
              <a:defRPr sz="2000"/>
            </a:lvl7pPr>
            <a:lvl8pPr lvl="7" rtl="0">
              <a:spcBef>
                <a:spcPts val="0"/>
              </a:spcBef>
              <a:spcAft>
                <a:spcPts val="0"/>
              </a:spcAft>
              <a:buSzPts val="1500"/>
              <a:buNone/>
              <a:defRPr sz="2000"/>
            </a:lvl8pPr>
            <a:lvl9pPr lvl="8" rtl="0">
              <a:spcBef>
                <a:spcPts val="0"/>
              </a:spcBef>
              <a:spcAft>
                <a:spcPts val="0"/>
              </a:spcAft>
              <a:buSzPts val="1500"/>
              <a:buNone/>
              <a:defRPr sz="2000"/>
            </a:lvl9pPr>
          </a:lstStyle>
          <a:p>
            <a:endParaRPr/>
          </a:p>
        </p:txBody>
      </p:sp>
      <p:cxnSp>
        <p:nvCxnSpPr>
          <p:cNvPr id="403" name="Google Shape;403;p4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3768503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5555733" y="1938033"/>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950967" y="593367"/>
            <a:ext cx="6003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0223664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11"/>
        <p:cNvGrpSpPr/>
        <p:nvPr/>
      </p:nvGrpSpPr>
      <p:grpSpPr>
        <a:xfrm>
          <a:off x="0" y="0"/>
          <a:ext cx="0" cy="0"/>
          <a:chOff x="0" y="0"/>
          <a:chExt cx="0" cy="0"/>
        </a:xfrm>
      </p:grpSpPr>
      <p:cxnSp>
        <p:nvCxnSpPr>
          <p:cNvPr id="412" name="Google Shape;412;p4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6033584"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881617"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25416487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6421433"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23" name="Google Shape;423;p47"/>
          <p:cNvSpPr txBox="1">
            <a:spLocks noGrp="1"/>
          </p:cNvSpPr>
          <p:nvPr>
            <p:ph type="subTitle" idx="2"/>
          </p:nvPr>
        </p:nvSpPr>
        <p:spPr>
          <a:xfrm>
            <a:off x="6421600"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47"/>
          <p:cNvSpPr txBox="1">
            <a:spLocks noGrp="1"/>
          </p:cNvSpPr>
          <p:nvPr>
            <p:ph type="subTitle" idx="3"/>
          </p:nvPr>
        </p:nvSpPr>
        <p:spPr>
          <a:xfrm>
            <a:off x="1847772"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25" name="Google Shape;425;p47"/>
          <p:cNvSpPr txBox="1">
            <a:spLocks noGrp="1"/>
          </p:cNvSpPr>
          <p:nvPr>
            <p:ph type="subTitle" idx="4"/>
          </p:nvPr>
        </p:nvSpPr>
        <p:spPr>
          <a:xfrm>
            <a:off x="1848033"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47"/>
          <p:cNvSpPr txBox="1">
            <a:spLocks noGrp="1"/>
          </p:cNvSpPr>
          <p:nvPr>
            <p:ph type="title"/>
          </p:nvPr>
        </p:nvSpPr>
        <p:spPr>
          <a:xfrm>
            <a:off x="950967" y="593367"/>
            <a:ext cx="363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27" name="Google Shape;427;p4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5773989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31" name="Google Shape;431;p48"/>
          <p:cNvSpPr txBox="1">
            <a:spLocks noGrp="1"/>
          </p:cNvSpPr>
          <p:nvPr>
            <p:ph type="subTitle" idx="1"/>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2" name="Google Shape;432;p48"/>
          <p:cNvSpPr txBox="1">
            <a:spLocks noGrp="1"/>
          </p:cNvSpPr>
          <p:nvPr>
            <p:ph type="subTitle" idx="2"/>
          </p:nvPr>
        </p:nvSpPr>
        <p:spPr>
          <a:xfrm>
            <a:off x="46787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4" name="Google Shape;434;p48"/>
          <p:cNvSpPr txBox="1">
            <a:spLocks noGrp="1"/>
          </p:cNvSpPr>
          <p:nvPr>
            <p:ph type="subTitle" idx="4"/>
          </p:nvPr>
        </p:nvSpPr>
        <p:spPr>
          <a:xfrm>
            <a:off x="1270833" y="5086601"/>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6" name="Google Shape;436;p48"/>
          <p:cNvSpPr txBox="1">
            <a:spLocks noGrp="1"/>
          </p:cNvSpPr>
          <p:nvPr>
            <p:ph type="subTitle" idx="6"/>
          </p:nvPr>
        </p:nvSpPr>
        <p:spPr>
          <a:xfrm>
            <a:off x="80865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8486648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3777200" y="1054933"/>
            <a:ext cx="4637600" cy="12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9333"/>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3977800" y="2332567"/>
            <a:ext cx="4236400" cy="12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3867267" y="4584367"/>
            <a:ext cx="4457600" cy="9556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 typeface="Arial"/>
              <a:buNone/>
              <a:tabLst/>
              <a:defRPr/>
            </a:pPr>
            <a:r>
              <a:rPr kumimoji="0" lang="en" sz="1467" b="1" i="0" u="none" strike="noStrike" kern="0" cap="none" spc="0" normalizeH="0" baseline="0" noProof="0">
                <a:ln>
                  <a:noFill/>
                </a:ln>
                <a:solidFill>
                  <a:srgbClr val="000000"/>
                </a:solidFill>
                <a:effectLst/>
                <a:uLnTx/>
                <a:uFillTx/>
                <a:latin typeface="Montserrat"/>
                <a:ea typeface="Montserrat"/>
                <a:cs typeface="Montserrat"/>
                <a:sym typeface="Montserrat"/>
              </a:rPr>
              <a:t>CREDITS</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This presentation template was created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including icons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infographics &amp; images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kumimoji="0" sz="1467" b="1" i="0" u="none" strike="noStrike" kern="0" cap="none" spc="0" normalizeH="0" baseline="0" noProof="0">
              <a:ln>
                <a:noFill/>
              </a:ln>
              <a:solidFill>
                <a:srgbClr val="000000"/>
              </a:solidFill>
              <a:effectLst/>
              <a:uLnTx/>
              <a:uFillTx/>
              <a:latin typeface="Montserrat"/>
              <a:ea typeface="Montserrat"/>
              <a:cs typeface="Montserrat"/>
              <a:sym typeface="Montserrat"/>
            </a:endParaRPr>
          </a:p>
        </p:txBody>
      </p:sp>
      <p:cxnSp>
        <p:nvCxnSpPr>
          <p:cNvPr id="445" name="Google Shape;445;p4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3439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86232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4300744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49"/>
        <p:cNvGrpSpPr/>
        <p:nvPr/>
      </p:nvGrpSpPr>
      <p:grpSpPr>
        <a:xfrm>
          <a:off x="0" y="0"/>
          <a:ext cx="0" cy="0"/>
          <a:chOff x="0" y="0"/>
          <a:chExt cx="0" cy="0"/>
        </a:xfrm>
      </p:grpSpPr>
      <p:cxnSp>
        <p:nvCxnSpPr>
          <p:cNvPr id="450" name="Google Shape;450;p5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8444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761836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52"/>
        <p:cNvGrpSpPr/>
        <p:nvPr/>
      </p:nvGrpSpPr>
      <p:grpSpPr>
        <a:xfrm>
          <a:off x="0" y="0"/>
          <a:ext cx="0" cy="0"/>
          <a:chOff x="0" y="0"/>
          <a:chExt cx="0" cy="0"/>
        </a:xfrm>
      </p:grpSpPr>
      <p:cxnSp>
        <p:nvCxnSpPr>
          <p:cNvPr id="453" name="Google Shape;453;p5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96367" y="52579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7609621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57"/>
        <p:cNvGrpSpPr/>
        <p:nvPr/>
      </p:nvGrpSpPr>
      <p:grpSpPr>
        <a:xfrm>
          <a:off x="0" y="0"/>
          <a:ext cx="0" cy="0"/>
          <a:chOff x="0" y="0"/>
          <a:chExt cx="0" cy="0"/>
        </a:xfrm>
      </p:grpSpPr>
      <p:cxnSp>
        <p:nvCxnSpPr>
          <p:cNvPr id="458" name="Google Shape;458;p5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4296194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461"/>
        <p:cNvGrpSpPr/>
        <p:nvPr/>
      </p:nvGrpSpPr>
      <p:grpSpPr>
        <a:xfrm>
          <a:off x="0" y="0"/>
          <a:ext cx="0" cy="0"/>
          <a:chOff x="0" y="0"/>
          <a:chExt cx="0" cy="0"/>
        </a:xfrm>
      </p:grpSpPr>
      <p:cxnSp>
        <p:nvCxnSpPr>
          <p:cNvPr id="462" name="Google Shape;462;p5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10081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996667" y="1910733"/>
            <a:ext cx="24508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996667" y="2386733"/>
            <a:ext cx="6880400" cy="3672000"/>
          </a:xfrm>
          <a:prstGeom prst="rect">
            <a:avLst/>
          </a:prstGeom>
        </p:spPr>
        <p:txBody>
          <a:bodyPr spcFirstLastPara="1" wrap="square" lIns="91425" tIns="91425" rIns="91425" bIns="91425" anchor="t" anchorCtr="0">
            <a:noAutofit/>
          </a:bodyPr>
          <a:lstStyle>
            <a:lvl1pPr marR="67732" lvl="0" rtl="0">
              <a:lnSpc>
                <a:spcPct val="166000"/>
              </a:lnSpc>
              <a:spcBef>
                <a:spcPts val="0"/>
              </a:spcBef>
              <a:spcAft>
                <a:spcPts val="0"/>
              </a:spcAft>
              <a:buClr>
                <a:schemeClr val="accent1"/>
              </a:buClr>
              <a:buSzPts val="1400"/>
              <a:buChar char="●"/>
              <a:defRPr sz="1867">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950967" y="593367"/>
            <a:ext cx="572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159048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496667" y="1430667"/>
            <a:ext cx="9198800" cy="380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cxnSp>
        <p:nvCxnSpPr>
          <p:cNvPr id="50" name="Google Shape;50;p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9457667" y="5246767"/>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560600" y="-162133"/>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77182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11946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950967" y="593367"/>
            <a:ext cx="757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7900600" y="3730000"/>
            <a:ext cx="4504000" cy="328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92353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950967" y="589236"/>
            <a:ext cx="4742800" cy="1303600"/>
          </a:xfrm>
          <a:prstGeom prst="rect">
            <a:avLst/>
          </a:prstGeom>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1800"/>
              <a:buNone/>
              <a:defRPr sz="4000">
                <a:latin typeface="Vidaloka"/>
                <a:ea typeface="Vidaloka"/>
                <a:cs typeface="Vidaloka"/>
                <a:sym typeface="Vidaloka"/>
              </a:defRPr>
            </a:lvl1pPr>
          </a:lstStyle>
          <a:p>
            <a:endParaRPr/>
          </a:p>
        </p:txBody>
      </p:sp>
      <p:cxnSp>
        <p:nvCxnSpPr>
          <p:cNvPr id="62" name="Google Shape;62;p1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8193300" y="4138300"/>
            <a:ext cx="4157600" cy="2934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477833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951000" y="1536633"/>
            <a:ext cx="10290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148438273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t>Natural Language Processing</a:t>
            </a:r>
            <a:endParaRPr lang="en-US" sz="44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4074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Recurrent Neural Networks</a:t>
            </a:r>
            <a:endParaRPr lang="en-US" dirty="0"/>
          </a:p>
        </p:txBody>
      </p:sp>
      <p:sp>
        <p:nvSpPr>
          <p:cNvPr id="3" name="Text Placeholder 2"/>
          <p:cNvSpPr>
            <a:spLocks noGrp="1"/>
          </p:cNvSpPr>
          <p:nvPr>
            <p:ph type="body" idx="1"/>
          </p:nvPr>
        </p:nvSpPr>
        <p:spPr>
          <a:xfrm>
            <a:off x="566952" y="1139449"/>
            <a:ext cx="10290000" cy="4394400"/>
          </a:xfrm>
        </p:spPr>
        <p:txBody>
          <a:bodyPr/>
          <a:lstStyle/>
          <a:p>
            <a:pPr>
              <a:spcBef>
                <a:spcPts val="600"/>
              </a:spcBef>
              <a:spcAft>
                <a:spcPts val="600"/>
              </a:spcAft>
            </a:pPr>
            <a:r>
              <a:rPr lang="en-US" sz="1600" dirty="0" smtClean="0"/>
              <a:t>Variable length context:</a:t>
            </a:r>
          </a:p>
          <a:p>
            <a:pPr lvl="1">
              <a:spcBef>
                <a:spcPts val="600"/>
              </a:spcBef>
              <a:spcAft>
                <a:spcPts val="600"/>
              </a:spcAft>
            </a:pPr>
            <a:r>
              <a:rPr lang="en-US" sz="1400" dirty="0" smtClean="0"/>
              <a:t>RNNs can process sequence of variable lengths and can capture dependencies over arbitrary distances by managing a hidden state across time steps</a:t>
            </a:r>
          </a:p>
          <a:p>
            <a:pPr lvl="1">
              <a:spcBef>
                <a:spcPts val="600"/>
              </a:spcBef>
              <a:spcAft>
                <a:spcPts val="600"/>
              </a:spcAft>
            </a:pPr>
            <a:r>
              <a:rPr lang="en-US" sz="1400" dirty="0" smtClean="0"/>
              <a:t>This flexibility allows RNN to capture long-range dependencies and context information effectively</a:t>
            </a:r>
          </a:p>
          <a:p>
            <a:pPr>
              <a:spcBef>
                <a:spcPts val="600"/>
              </a:spcBef>
              <a:spcAft>
                <a:spcPts val="600"/>
              </a:spcAft>
            </a:pPr>
            <a:r>
              <a:rPr lang="en-US" sz="1600" dirty="0"/>
              <a:t>Sequential </a:t>
            </a:r>
            <a:r>
              <a:rPr lang="en-US" sz="1600" dirty="0" smtClean="0"/>
              <a:t>Modeling:</a:t>
            </a:r>
          </a:p>
          <a:p>
            <a:pPr lvl="1">
              <a:spcBef>
                <a:spcPts val="600"/>
              </a:spcBef>
              <a:spcAft>
                <a:spcPts val="600"/>
              </a:spcAft>
            </a:pPr>
            <a:r>
              <a:rPr lang="en-US" sz="1400" dirty="0" smtClean="0"/>
              <a:t>RNNs </a:t>
            </a:r>
            <a:r>
              <a:rPr lang="en-US" sz="1400" dirty="0"/>
              <a:t>explicitly model sequential information and encode the context of each word based on its position within a sequence. By recurrently updating hidden states, RNNs can capture the sequential structure of input sequences and infer the meaning of words based on their context.</a:t>
            </a:r>
          </a:p>
          <a:p>
            <a:pPr>
              <a:spcBef>
                <a:spcPts val="600"/>
              </a:spcBef>
              <a:spcAft>
                <a:spcPts val="600"/>
              </a:spcAft>
            </a:pPr>
            <a:r>
              <a:rPr lang="en-US" sz="1600" dirty="0"/>
              <a:t>Handling Out-of-Vocabulary </a:t>
            </a:r>
            <a:r>
              <a:rPr lang="en-US" sz="1600" dirty="0" smtClean="0"/>
              <a:t>Words:</a:t>
            </a:r>
          </a:p>
          <a:p>
            <a:pPr lvl="1">
              <a:spcBef>
                <a:spcPts val="600"/>
              </a:spcBef>
              <a:spcAft>
                <a:spcPts val="600"/>
              </a:spcAft>
            </a:pPr>
            <a:r>
              <a:rPr lang="en-US" sz="1400" dirty="0" smtClean="0"/>
              <a:t>RNNs </a:t>
            </a:r>
            <a:r>
              <a:rPr lang="en-US" sz="1400" dirty="0"/>
              <a:t>can handle out-of-vocabulary words by learning word representations dynamically from input sequences. Through backpropagation, RNNs can update word representations based on their context, allowing them to adapt to new or unseen words during training.</a:t>
            </a:r>
          </a:p>
          <a:p>
            <a:pPr>
              <a:spcBef>
                <a:spcPts val="600"/>
              </a:spcBef>
              <a:spcAft>
                <a:spcPts val="600"/>
              </a:spcAft>
            </a:pPr>
            <a:r>
              <a:rPr lang="en-US" sz="1600" dirty="0"/>
              <a:t>Context </a:t>
            </a:r>
            <a:r>
              <a:rPr lang="en-US" sz="1600" dirty="0" smtClean="0"/>
              <a:t>Sensitivity:</a:t>
            </a:r>
          </a:p>
          <a:p>
            <a:pPr lvl="1">
              <a:spcBef>
                <a:spcPts val="600"/>
              </a:spcBef>
              <a:spcAft>
                <a:spcPts val="600"/>
              </a:spcAft>
            </a:pPr>
            <a:r>
              <a:rPr lang="en-US" sz="1400" dirty="0" smtClean="0"/>
              <a:t>RNNs </a:t>
            </a:r>
            <a:r>
              <a:rPr lang="en-US" sz="1400" dirty="0"/>
              <a:t>capture the dynamic context of words in different contexts by maintaining hidden states that encode contextual information. This enables RNNs to produce context-sensitive word representations that reflect the semantic meaning of words in diverse contexts.</a:t>
            </a:r>
          </a:p>
        </p:txBody>
      </p:sp>
    </p:spTree>
    <p:extLst>
      <p:ext uri="{BB962C8B-B14F-4D97-AF65-F5344CB8AC3E}">
        <p14:creationId xmlns:p14="http://schemas.microsoft.com/office/powerpoint/2010/main" val="331226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Bag of Words</a:t>
            </a:r>
            <a:endParaRPr lang="en-US" dirty="0"/>
          </a:p>
        </p:txBody>
      </p:sp>
      <p:sp>
        <p:nvSpPr>
          <p:cNvPr id="5" name="Text Placeholder 4"/>
          <p:cNvSpPr>
            <a:spLocks noGrp="1"/>
          </p:cNvSpPr>
          <p:nvPr>
            <p:ph type="body" idx="1"/>
          </p:nvPr>
        </p:nvSpPr>
        <p:spPr>
          <a:xfrm>
            <a:off x="681252" y="1343250"/>
            <a:ext cx="5824704" cy="2835558"/>
          </a:xfrm>
        </p:spPr>
        <p:txBody>
          <a:bodyPr/>
          <a:lstStyle/>
          <a:p>
            <a:pPr marL="0">
              <a:spcBef>
                <a:spcPts val="600"/>
              </a:spcBef>
              <a:spcAft>
                <a:spcPts val="600"/>
              </a:spcAft>
            </a:pPr>
            <a:r>
              <a:rPr lang="en-US" dirty="0" smtClean="0"/>
              <a:t>Bag of words is NLP technique that represents in text based on their occurrence in the document. In other words, it captures the frequency of words.</a:t>
            </a:r>
          </a:p>
          <a:p>
            <a:pPr marL="0">
              <a:spcBef>
                <a:spcPts val="600"/>
              </a:spcBef>
              <a:spcAft>
                <a:spcPts val="600"/>
              </a:spcAft>
            </a:pPr>
            <a:r>
              <a:rPr lang="en-US" dirty="0" err="1" smtClean="0"/>
              <a:t>BoW</a:t>
            </a:r>
            <a:r>
              <a:rPr lang="en-US" dirty="0" smtClean="0"/>
              <a:t> only represents the occurrence of words on the document and does not represent the context of the words</a:t>
            </a:r>
          </a:p>
          <a:p>
            <a:pPr marL="0">
              <a:spcAft>
                <a:spcPts val="600"/>
              </a:spcAft>
            </a:pPr>
            <a:r>
              <a:rPr lang="en-US" dirty="0" smtClean="0"/>
              <a:t>Steps:</a:t>
            </a:r>
          </a:p>
          <a:p>
            <a:pPr marL="609584" lvl="2">
              <a:lnSpc>
                <a:spcPct val="100000"/>
              </a:lnSpc>
              <a:spcAft>
                <a:spcPts val="600"/>
              </a:spcAft>
            </a:pPr>
            <a:r>
              <a:rPr lang="en-US" sz="1400" dirty="0" smtClean="0"/>
              <a:t>Tokenization</a:t>
            </a:r>
          </a:p>
          <a:p>
            <a:pPr marL="609584" lvl="2">
              <a:lnSpc>
                <a:spcPct val="100000"/>
              </a:lnSpc>
              <a:spcAft>
                <a:spcPts val="600"/>
              </a:spcAft>
            </a:pPr>
            <a:r>
              <a:rPr lang="en-US" sz="1400" dirty="0" smtClean="0"/>
              <a:t>Build Vocabulary of words</a:t>
            </a:r>
          </a:p>
          <a:p>
            <a:pPr marL="609584" lvl="2">
              <a:lnSpc>
                <a:spcPct val="100000"/>
              </a:lnSpc>
              <a:spcAft>
                <a:spcPts val="600"/>
              </a:spcAft>
            </a:pPr>
            <a:r>
              <a:rPr lang="en-US" sz="1400" dirty="0" smtClean="0"/>
              <a:t>Count occurrence of words in each document</a:t>
            </a:r>
          </a:p>
          <a:p>
            <a:endParaRPr lang="en-US" dirty="0"/>
          </a:p>
        </p:txBody>
      </p:sp>
      <p:pic>
        <p:nvPicPr>
          <p:cNvPr id="1028" name="Picture 4" descr="4 — Bag of Words Model in NLP. In this article, we will cover the Bag… | by  Aysel Aydin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3923" t="32129" r="62966" b="16390"/>
          <a:stretch/>
        </p:blipFill>
        <p:spPr bwMode="auto">
          <a:xfrm>
            <a:off x="2891766" y="4201667"/>
            <a:ext cx="2816352" cy="1892809"/>
          </a:xfrm>
          <a:prstGeom prst="ellipse">
            <a:avLst/>
          </a:prstGeom>
          <a:noFill/>
          <a:extLst>
            <a:ext uri="{909E8E84-426E-40DD-AFC4-6F175D3DCCD1}">
              <a14:hiddenFill xmlns:a14="http://schemas.microsoft.com/office/drawing/2010/main">
                <a:solidFill>
                  <a:srgbClr val="FFFFFF"/>
                </a:solidFill>
              </a14:hiddenFill>
            </a:ext>
          </a:extLst>
        </p:spPr>
      </p:pic>
      <p:pic>
        <p:nvPicPr>
          <p:cNvPr id="8" name="Picture 4" descr="4 — Bag of Words Model in NLP. In this article, we will cover the Bag… | by  Aysel Aydin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55238" t="32709" r="3481" b="7105"/>
          <a:stretch/>
        </p:blipFill>
        <p:spPr bwMode="auto">
          <a:xfrm>
            <a:off x="7059168" y="4018787"/>
            <a:ext cx="3511296" cy="2212848"/>
          </a:xfrm>
          <a:prstGeom prst="rect">
            <a:avLst/>
          </a:prstGeom>
          <a:noFill/>
          <a:extLst>
            <a:ext uri="{909E8E84-426E-40DD-AFC4-6F175D3DCCD1}">
              <a14:hiddenFill xmlns:a14="http://schemas.microsoft.com/office/drawing/2010/main">
                <a:solidFill>
                  <a:srgbClr val="FFFFFF"/>
                </a:solidFill>
              </a14:hiddenFill>
            </a:ext>
          </a:extLst>
        </p:spPr>
      </p:pic>
      <p:sp>
        <p:nvSpPr>
          <p:cNvPr id="7" name="Down Arrow 6"/>
          <p:cNvSpPr/>
          <p:nvPr/>
        </p:nvSpPr>
        <p:spPr>
          <a:xfrm rot="16200000">
            <a:off x="6318480" y="4640580"/>
            <a:ext cx="301752" cy="96926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27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Text Placeholder 2"/>
          <p:cNvSpPr>
            <a:spLocks noGrp="1"/>
          </p:cNvSpPr>
          <p:nvPr>
            <p:ph type="body" idx="1"/>
          </p:nvPr>
        </p:nvSpPr>
        <p:spPr>
          <a:xfrm>
            <a:off x="786408" y="1733809"/>
            <a:ext cx="5541240" cy="4394400"/>
          </a:xfrm>
        </p:spPr>
        <p:txBody>
          <a:bodyPr/>
          <a:lstStyle/>
          <a:p>
            <a:pPr>
              <a:spcBef>
                <a:spcPts val="600"/>
              </a:spcBef>
            </a:pPr>
            <a:r>
              <a:rPr lang="en-US" dirty="0" smtClean="0"/>
              <a:t>Term Frequency – Inverse Document Frequency</a:t>
            </a:r>
          </a:p>
          <a:p>
            <a:pPr>
              <a:spcBef>
                <a:spcPts val="600"/>
              </a:spcBef>
            </a:pPr>
            <a:r>
              <a:rPr lang="en-US" dirty="0" smtClean="0"/>
              <a:t>TF-IDF is a text representation of how relevant is a word in a document in a collection of documents</a:t>
            </a:r>
          </a:p>
          <a:p>
            <a:pPr>
              <a:spcBef>
                <a:spcPts val="600"/>
              </a:spcBef>
            </a:pPr>
            <a:r>
              <a:rPr lang="en-US" b="1" dirty="0" smtClean="0"/>
              <a:t>Term frequency</a:t>
            </a:r>
            <a:r>
              <a:rPr lang="en-US" dirty="0" smtClean="0"/>
              <a:t>: </a:t>
            </a:r>
            <a:r>
              <a:rPr lang="en-US" dirty="0"/>
              <a:t>raw count of instances a word appears in a </a:t>
            </a:r>
            <a:r>
              <a:rPr lang="en-US" dirty="0" smtClean="0"/>
              <a:t>document</a:t>
            </a:r>
          </a:p>
          <a:p>
            <a:pPr>
              <a:spcBef>
                <a:spcPts val="600"/>
              </a:spcBef>
            </a:pPr>
            <a:r>
              <a:rPr lang="en-US" b="1" dirty="0" smtClean="0"/>
              <a:t>Inverse Document frequency</a:t>
            </a:r>
            <a:r>
              <a:rPr lang="en-US" dirty="0" smtClean="0"/>
              <a:t>: </a:t>
            </a:r>
            <a:r>
              <a:rPr lang="en-US" dirty="0"/>
              <a:t>how common or rare a word is in the entire document </a:t>
            </a:r>
            <a:r>
              <a:rPr lang="en-US" dirty="0" smtClean="0"/>
              <a:t>set</a:t>
            </a:r>
          </a:p>
          <a:p>
            <a:endParaRPr lang="en-US" dirty="0"/>
          </a:p>
        </p:txBody>
      </p:sp>
      <p:pic>
        <p:nvPicPr>
          <p:cNvPr id="2050" name="Picture 2" descr="Demystify TF-IDF in Indexing and Ranking | by Ted Mei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040" y="2019684"/>
            <a:ext cx="6102688" cy="203110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5660136" y="4856765"/>
                <a:ext cx="6153912" cy="667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𝐼𝐷𝐹</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𝑑𝑜𝑐𝑢𝑚𝑒𝑛𝑡𝑠</m:t>
                              </m:r>
                            </m:num>
                            <m:den>
                              <m:r>
                                <a:rPr lang="en-US" b="0" i="1" smtClean="0">
                                  <a:latin typeface="Cambria Math" panose="02040503050406030204" pitchFamily="18" charset="0"/>
                                </a:rPr>
                                <m:t>𝑁𝑜</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𝑑𝑜𝑐𝑢𝑚𝑒𝑛𝑡𝑠</m:t>
                              </m:r>
                              <m:r>
                                <a:rPr lang="en-US" b="0" i="1" smtClean="0">
                                  <a:latin typeface="Cambria Math" panose="02040503050406030204" pitchFamily="18" charset="0"/>
                                </a:rPr>
                                <m:t> </m:t>
                              </m:r>
                              <m:r>
                                <a:rPr lang="en-US" b="0" i="1" smtClean="0">
                                  <a:latin typeface="Cambria Math" panose="02040503050406030204" pitchFamily="18" charset="0"/>
                                </a:rPr>
                                <m:t>𝑐𝑜𝑛𝑡𝑎𝑖𝑛𝑖𝑛𝑔</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𝑤𝑜𝑟𝑑</m:t>
                              </m:r>
                              <m:r>
                                <a:rPr lang="en-US" b="0" i="1" smtClean="0">
                                  <a:latin typeface="Cambria Math" panose="02040503050406030204" pitchFamily="18" charset="0"/>
                                </a:rPr>
                                <m:t> </m:t>
                              </m:r>
                              <m:r>
                                <a:rPr lang="en-US" b="0" i="1" smtClean="0">
                                  <a:latin typeface="Cambria Math" panose="02040503050406030204" pitchFamily="18" charset="0"/>
                                </a:rPr>
                                <m:t>𝑥</m:t>
                              </m:r>
                            </m:den>
                          </m:f>
                          <m:r>
                            <a:rPr lang="en-US" b="0" i="1" smtClean="0">
                              <a:latin typeface="Cambria Math" panose="02040503050406030204" pitchFamily="18" charset="0"/>
                            </a:rPr>
                            <m:t>)</m:t>
                          </m:r>
                        </m:e>
                      </m:func>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660136" y="4856765"/>
                <a:ext cx="6153912" cy="66749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7536" y="4856765"/>
                <a:ext cx="6153912" cy="667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𝑇𝐹</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𝑜𝑐𝑐𝑢𝑟𝑟𝑒𝑛𝑐𝑒𝑠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𝑤𝑜𝑟𝑑</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𝑤𝑜𝑟𝑑𝑠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𝑑𝑜𝑐𝑢𝑚𝑒𝑛𝑡</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97536" y="4856765"/>
                <a:ext cx="6153912" cy="66749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6380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Text Placeholder 2"/>
          <p:cNvSpPr>
            <a:spLocks noGrp="1"/>
          </p:cNvSpPr>
          <p:nvPr>
            <p:ph type="body" idx="1"/>
          </p:nvPr>
        </p:nvSpPr>
        <p:spPr>
          <a:xfrm>
            <a:off x="951000" y="1697233"/>
            <a:ext cx="4398240" cy="3048503"/>
          </a:xfrm>
        </p:spPr>
        <p:txBody>
          <a:bodyPr/>
          <a:lstStyle/>
          <a:p>
            <a:pPr marL="152396" indent="0">
              <a:buNone/>
            </a:pPr>
            <a:r>
              <a:rPr lang="en-US" dirty="0" smtClean="0"/>
              <a:t>Advantages:</a:t>
            </a:r>
          </a:p>
          <a:p>
            <a:r>
              <a:rPr lang="en-US" dirty="0" smtClean="0"/>
              <a:t>Term importance by considering both frequency and rarity of a word</a:t>
            </a:r>
          </a:p>
          <a:p>
            <a:r>
              <a:rPr lang="en-US" dirty="0" smtClean="0"/>
              <a:t>Keyword extraction</a:t>
            </a:r>
          </a:p>
          <a:p>
            <a:r>
              <a:rPr lang="en-US" dirty="0" smtClean="0"/>
              <a:t>Dimensionality reduction</a:t>
            </a:r>
          </a:p>
          <a:p>
            <a:r>
              <a:rPr lang="en-US" dirty="0" smtClean="0"/>
              <a:t>Language independence</a:t>
            </a:r>
          </a:p>
          <a:p>
            <a:endParaRPr lang="en-US" dirty="0"/>
          </a:p>
          <a:p>
            <a:endParaRPr lang="en-US" dirty="0" smtClean="0"/>
          </a:p>
          <a:p>
            <a:pPr marL="152396" indent="0">
              <a:buNone/>
            </a:pPr>
            <a:r>
              <a:rPr lang="en-US" dirty="0" smtClean="0"/>
              <a:t>Disadvantages:</a:t>
            </a:r>
          </a:p>
          <a:p>
            <a:r>
              <a:rPr lang="en-US" dirty="0" smtClean="0"/>
              <a:t>Sparse representation can cause increased overload for computation</a:t>
            </a:r>
          </a:p>
          <a:p>
            <a:r>
              <a:rPr lang="en-US" dirty="0" smtClean="0"/>
              <a:t>Does not capture Semantic information as it treats words independently of their context</a:t>
            </a:r>
            <a:endParaRPr lang="en-US" dirty="0"/>
          </a:p>
        </p:txBody>
      </p:sp>
    </p:spTree>
    <p:extLst>
      <p:ext uri="{BB962C8B-B14F-4D97-AF65-F5344CB8AC3E}">
        <p14:creationId xmlns:p14="http://schemas.microsoft.com/office/powerpoint/2010/main" val="71232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a:t>
            </a:r>
            <a:endParaRPr lang="en-US" dirty="0"/>
          </a:p>
        </p:txBody>
      </p:sp>
      <p:sp>
        <p:nvSpPr>
          <p:cNvPr id="3" name="Text Placeholder 2"/>
          <p:cNvSpPr>
            <a:spLocks noGrp="1"/>
          </p:cNvSpPr>
          <p:nvPr>
            <p:ph type="body" idx="1"/>
          </p:nvPr>
        </p:nvSpPr>
        <p:spPr>
          <a:xfrm>
            <a:off x="859560" y="1285753"/>
            <a:ext cx="5586960" cy="4394400"/>
          </a:xfrm>
        </p:spPr>
        <p:txBody>
          <a:bodyPr/>
          <a:lstStyle/>
          <a:p>
            <a:pPr>
              <a:spcBef>
                <a:spcPts val="600"/>
              </a:spcBef>
              <a:spcAft>
                <a:spcPts val="600"/>
              </a:spcAft>
            </a:pPr>
            <a:r>
              <a:rPr lang="en-US" dirty="0" smtClean="0"/>
              <a:t>Word2Vec are word representations that captures the semantic meaning of words by mapping them into </a:t>
            </a:r>
            <a:r>
              <a:rPr lang="en-US" dirty="0" smtClean="0">
                <a:solidFill>
                  <a:srgbClr val="FF0000"/>
                </a:solidFill>
              </a:rPr>
              <a:t>dense vector spaces</a:t>
            </a:r>
          </a:p>
          <a:p>
            <a:pPr>
              <a:spcBef>
                <a:spcPts val="600"/>
              </a:spcBef>
              <a:spcAft>
                <a:spcPts val="600"/>
              </a:spcAft>
            </a:pPr>
            <a:r>
              <a:rPr lang="en-US" dirty="0"/>
              <a:t>In word embeddings, each word is represented as a </a:t>
            </a:r>
            <a:r>
              <a:rPr lang="en-US" dirty="0">
                <a:solidFill>
                  <a:srgbClr val="FF0000"/>
                </a:solidFill>
              </a:rPr>
              <a:t>high-dimensional vector</a:t>
            </a:r>
            <a:r>
              <a:rPr lang="en-US" dirty="0"/>
              <a:t>, where similar words are located close to each other in the vector space. </a:t>
            </a:r>
            <a:endParaRPr lang="en-US" dirty="0" smtClean="0"/>
          </a:p>
          <a:p>
            <a:pPr>
              <a:spcBef>
                <a:spcPts val="600"/>
              </a:spcBef>
              <a:spcAft>
                <a:spcPts val="600"/>
              </a:spcAft>
            </a:pPr>
            <a:r>
              <a:rPr lang="en-US" dirty="0" smtClean="0"/>
              <a:t>These </a:t>
            </a:r>
            <a:r>
              <a:rPr lang="en-US" dirty="0"/>
              <a:t>vectors are learned in an unsupervised manner from large text corpora using techniques such as </a:t>
            </a:r>
            <a:r>
              <a:rPr lang="en-US" dirty="0">
                <a:solidFill>
                  <a:srgbClr val="FF0000"/>
                </a:solidFill>
              </a:rPr>
              <a:t>Word2Vec, </a:t>
            </a:r>
            <a:r>
              <a:rPr lang="en-US" dirty="0" err="1">
                <a:solidFill>
                  <a:srgbClr val="FF0000"/>
                </a:solidFill>
              </a:rPr>
              <a:t>GloVe</a:t>
            </a:r>
            <a:r>
              <a:rPr lang="en-US" dirty="0">
                <a:solidFill>
                  <a:srgbClr val="FF0000"/>
                </a:solidFill>
              </a:rPr>
              <a:t>, or </a:t>
            </a:r>
            <a:r>
              <a:rPr lang="en-US" dirty="0" err="1" smtClean="0">
                <a:solidFill>
                  <a:srgbClr val="FF0000"/>
                </a:solidFill>
              </a:rPr>
              <a:t>FastTex</a:t>
            </a:r>
            <a:endParaRPr lang="en-US" dirty="0" smtClean="0">
              <a:solidFill>
                <a:srgbClr val="FF0000"/>
              </a:solidFill>
            </a:endParaRPr>
          </a:p>
          <a:p>
            <a:pPr>
              <a:spcBef>
                <a:spcPts val="600"/>
              </a:spcBef>
              <a:spcAft>
                <a:spcPts val="600"/>
              </a:spcAft>
            </a:pPr>
            <a:r>
              <a:rPr lang="en-US" dirty="0"/>
              <a:t>Technically, Word2Vec is a two-layer neural network that processes text by taking in batches of raw textual data, processing them and producing a vector space of several hundred dimensions</a:t>
            </a:r>
            <a:r>
              <a:rPr lang="en-US" dirty="0" smtClean="0"/>
              <a:t>.</a:t>
            </a:r>
          </a:p>
          <a:p>
            <a:pPr>
              <a:spcBef>
                <a:spcPts val="600"/>
              </a:spcBef>
              <a:spcAft>
                <a:spcPts val="600"/>
              </a:spcAft>
            </a:pPr>
            <a:r>
              <a:rPr lang="en-US" dirty="0" smtClean="0"/>
              <a:t>Each </a:t>
            </a:r>
            <a:r>
              <a:rPr lang="en-US" dirty="0"/>
              <a:t>unique word in the data is assigned a corresponding vector in the space. The positioning of these vectors in the space is determined by the words’ semantic meanings and proximity to other words.</a:t>
            </a:r>
            <a:endParaRPr lang="en-US" dirty="0" smtClean="0"/>
          </a:p>
          <a:p>
            <a:endParaRPr lang="en-US" dirty="0" smtClean="0"/>
          </a:p>
          <a:p>
            <a:endParaRPr lang="en-US" dirty="0"/>
          </a:p>
        </p:txBody>
      </p:sp>
      <p:pic>
        <p:nvPicPr>
          <p:cNvPr id="3076" name="Picture 4" descr="https://jalammar.github.io/images/word2vec/word2v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888" y="1550711"/>
            <a:ext cx="5376672" cy="2957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12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a:t>
            </a:r>
            <a:endParaRPr lang="en-US" dirty="0"/>
          </a:p>
        </p:txBody>
      </p:sp>
      <p:sp>
        <p:nvSpPr>
          <p:cNvPr id="3" name="Text Placeholder 2"/>
          <p:cNvSpPr>
            <a:spLocks noGrp="1"/>
          </p:cNvSpPr>
          <p:nvPr>
            <p:ph type="body" idx="1"/>
          </p:nvPr>
        </p:nvSpPr>
        <p:spPr>
          <a:xfrm>
            <a:off x="192024" y="1697233"/>
            <a:ext cx="4873752" cy="4394400"/>
          </a:xfrm>
        </p:spPr>
        <p:txBody>
          <a:bodyPr/>
          <a:lstStyle/>
          <a:p>
            <a:r>
              <a:rPr lang="en-US" dirty="0"/>
              <a:t>The Word2Vec model can be implemented using two architectural designs: </a:t>
            </a:r>
            <a:endParaRPr lang="en-US" dirty="0" smtClean="0"/>
          </a:p>
          <a:p>
            <a:pPr lvl="1"/>
            <a:r>
              <a:rPr lang="en-US" sz="1400" dirty="0" smtClean="0"/>
              <a:t>Continuous </a:t>
            </a:r>
            <a:r>
              <a:rPr lang="en-US" sz="1400" dirty="0"/>
              <a:t>Bag of Words (CBOW) </a:t>
            </a:r>
            <a:r>
              <a:rPr lang="en-US" sz="1400" dirty="0" smtClean="0"/>
              <a:t>Model</a:t>
            </a:r>
          </a:p>
          <a:p>
            <a:pPr lvl="1"/>
            <a:r>
              <a:rPr lang="en-US" sz="1400" dirty="0" smtClean="0"/>
              <a:t>Continuous </a:t>
            </a:r>
            <a:r>
              <a:rPr lang="en-US" sz="1400" dirty="0"/>
              <a:t>Skip-Gram Model</a:t>
            </a:r>
            <a:r>
              <a:rPr lang="en-US" sz="1400" dirty="0" smtClean="0"/>
              <a:t>.</a:t>
            </a:r>
          </a:p>
          <a:p>
            <a:endParaRPr lang="en-US" dirty="0" smtClean="0"/>
          </a:p>
          <a:p>
            <a:r>
              <a:rPr lang="en-US" dirty="0" smtClean="0"/>
              <a:t>The </a:t>
            </a:r>
            <a:r>
              <a:rPr lang="en-US" dirty="0">
                <a:solidFill>
                  <a:srgbClr val="FF0000"/>
                </a:solidFill>
              </a:rPr>
              <a:t>CBOW</a:t>
            </a:r>
            <a:r>
              <a:rPr lang="en-US" dirty="0"/>
              <a:t> model predicts the target word from its surrounding context words. In other words, it uses the surrounding words to predict the word in the middle</a:t>
            </a:r>
            <a:r>
              <a:rPr lang="en-US" dirty="0" smtClean="0"/>
              <a:t>.</a:t>
            </a:r>
          </a:p>
          <a:p>
            <a:endParaRPr lang="en-US" dirty="0" smtClean="0"/>
          </a:p>
          <a:p>
            <a:r>
              <a:rPr lang="en-US" dirty="0"/>
              <a:t>The </a:t>
            </a:r>
            <a:r>
              <a:rPr lang="en-US" dirty="0">
                <a:solidFill>
                  <a:srgbClr val="FF0000"/>
                </a:solidFill>
              </a:rPr>
              <a:t>Skip-Gram</a:t>
            </a:r>
            <a:r>
              <a:rPr lang="en-US" dirty="0"/>
              <a:t> model predicts the surrounding context words from a target word. In other words, it uses a single word to predict its surrounding context.</a:t>
            </a:r>
            <a:r>
              <a:rPr lang="en-US" sz="1000" dirty="0" smtClean="0"/>
              <a:t> </a:t>
            </a:r>
            <a:endParaRPr lang="en-US" sz="1000" dirty="0"/>
          </a:p>
        </p:txBody>
      </p:sp>
      <p:pic>
        <p:nvPicPr>
          <p:cNvPr id="5" name="Picture 4"/>
          <p:cNvPicPr>
            <a:picLocks noChangeAspect="1"/>
          </p:cNvPicPr>
          <p:nvPr/>
        </p:nvPicPr>
        <p:blipFill>
          <a:blip r:embed="rId2"/>
          <a:stretch>
            <a:fillRect/>
          </a:stretch>
        </p:blipFill>
        <p:spPr>
          <a:xfrm>
            <a:off x="5173889" y="2055851"/>
            <a:ext cx="6763694" cy="3677163"/>
          </a:xfrm>
          <a:prstGeom prst="rect">
            <a:avLst/>
          </a:prstGeom>
        </p:spPr>
      </p:pic>
    </p:spTree>
    <p:extLst>
      <p:ext uri="{BB962C8B-B14F-4D97-AF65-F5344CB8AC3E}">
        <p14:creationId xmlns:p14="http://schemas.microsoft.com/office/powerpoint/2010/main" val="9041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600"/>
              </a:spcBef>
              <a:spcAft>
                <a:spcPts val="600"/>
              </a:spcAft>
            </a:pPr>
            <a:r>
              <a:rPr lang="en-US" dirty="0" smtClean="0"/>
              <a:t>Training Word2Vec</a:t>
            </a:r>
            <a:endParaRPr lang="en-US" dirty="0"/>
          </a:p>
        </p:txBody>
      </p:sp>
      <p:sp>
        <p:nvSpPr>
          <p:cNvPr id="3" name="Text Placeholder 2"/>
          <p:cNvSpPr>
            <a:spLocks noGrp="1"/>
          </p:cNvSpPr>
          <p:nvPr>
            <p:ph type="body" idx="1"/>
          </p:nvPr>
        </p:nvSpPr>
        <p:spPr>
          <a:xfrm>
            <a:off x="438958" y="2243293"/>
            <a:ext cx="5029177" cy="2115815"/>
          </a:xfrm>
        </p:spPr>
        <p:txBody>
          <a:bodyPr/>
          <a:lstStyle/>
          <a:p>
            <a:pPr>
              <a:spcBef>
                <a:spcPts val="600"/>
              </a:spcBef>
              <a:spcAft>
                <a:spcPts val="600"/>
              </a:spcAft>
            </a:pPr>
            <a:r>
              <a:rPr lang="en-US" dirty="0"/>
              <a:t>Each word in the corpus is initially represented as a high-dimensional vector with random values. These vectors serve as the starting point for the training </a:t>
            </a:r>
            <a:r>
              <a:rPr lang="en-US" dirty="0" smtClean="0"/>
              <a:t>process</a:t>
            </a:r>
          </a:p>
          <a:p>
            <a:pPr>
              <a:spcBef>
                <a:spcPts val="600"/>
              </a:spcBef>
              <a:spcAft>
                <a:spcPts val="600"/>
              </a:spcAft>
            </a:pPr>
            <a:r>
              <a:rPr lang="en-US" dirty="0"/>
              <a:t>The dimension of these vectors is typically around 100-300, and sometimes up to a thousand, depending on the size of the corpus and the specific requirements of the task at </a:t>
            </a:r>
            <a:r>
              <a:rPr lang="en-US" dirty="0" smtClean="0"/>
              <a:t>hand</a:t>
            </a:r>
          </a:p>
          <a:p>
            <a:pPr>
              <a:spcBef>
                <a:spcPts val="600"/>
              </a:spcBef>
              <a:spcAft>
                <a:spcPts val="600"/>
              </a:spcAft>
            </a:pPr>
            <a:r>
              <a:rPr lang="en-US" dirty="0"/>
              <a:t>As the training progresses, these vectors are updated based on the objective function of the Word2Vec </a:t>
            </a:r>
            <a:r>
              <a:rPr lang="en-US" dirty="0" smtClean="0"/>
              <a:t>model</a:t>
            </a:r>
          </a:p>
          <a:p>
            <a:pPr>
              <a:spcBef>
                <a:spcPts val="600"/>
              </a:spcBef>
              <a:spcAft>
                <a:spcPts val="600"/>
              </a:spcAft>
            </a:pPr>
            <a:endParaRPr lang="en-US" dirty="0"/>
          </a:p>
        </p:txBody>
      </p:sp>
      <p:sp>
        <p:nvSpPr>
          <p:cNvPr id="4" name="Rectangle 3"/>
          <p:cNvSpPr/>
          <p:nvPr/>
        </p:nvSpPr>
        <p:spPr>
          <a:xfrm>
            <a:off x="6541008" y="2140357"/>
            <a:ext cx="4934712" cy="3724096"/>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en-US" sz="1400" b="0" i="0" dirty="0" smtClean="0">
                <a:solidFill>
                  <a:srgbClr val="1D1E2B"/>
                </a:solidFill>
                <a:effectLst/>
                <a:latin typeface="Montserrat" panose="00000500000000000000" pitchFamily="2" charset="0"/>
              </a:rPr>
              <a:t>Another critical aspect of training Word2Vec embeddings is the choice of window size. </a:t>
            </a:r>
          </a:p>
          <a:p>
            <a:pPr marL="285750" indent="-285750">
              <a:spcBef>
                <a:spcPts val="600"/>
              </a:spcBef>
              <a:spcAft>
                <a:spcPts val="600"/>
              </a:spcAft>
              <a:buFont typeface="Arial" panose="020B0604020202020204" pitchFamily="34" charset="0"/>
              <a:buChar char="•"/>
            </a:pPr>
            <a:r>
              <a:rPr lang="en-US" sz="1400" b="0" i="0" dirty="0" smtClean="0">
                <a:solidFill>
                  <a:srgbClr val="1D1E2B"/>
                </a:solidFill>
                <a:effectLst/>
                <a:latin typeface="Montserrat" panose="00000500000000000000" pitchFamily="2" charset="0"/>
              </a:rPr>
              <a:t>The window size is like a </a:t>
            </a:r>
            <a:r>
              <a:rPr lang="en-US" sz="1400" b="0" i="0" dirty="0" smtClean="0">
                <a:solidFill>
                  <a:srgbClr val="FF0000"/>
                </a:solidFill>
                <a:effectLst/>
                <a:latin typeface="Montserrat" panose="00000500000000000000" pitchFamily="2" charset="0"/>
              </a:rPr>
              <a:t>sliding window </a:t>
            </a:r>
            <a:r>
              <a:rPr lang="en-US" sz="1400" b="0" i="0" dirty="0" smtClean="0">
                <a:solidFill>
                  <a:srgbClr val="1D1E2B"/>
                </a:solidFill>
                <a:effectLst/>
                <a:latin typeface="Montserrat" panose="00000500000000000000" pitchFamily="2" charset="0"/>
              </a:rPr>
              <a:t>that passes over the text and determines which words are analyzed in context of a target word. </a:t>
            </a:r>
          </a:p>
          <a:p>
            <a:pPr marL="285750" indent="-285750">
              <a:spcBef>
                <a:spcPts val="600"/>
              </a:spcBef>
              <a:spcAft>
                <a:spcPts val="600"/>
              </a:spcAft>
              <a:buFont typeface="Arial" panose="020B0604020202020204" pitchFamily="34" charset="0"/>
              <a:buChar char="•"/>
            </a:pPr>
            <a:r>
              <a:rPr lang="en-US" sz="1400" b="0" i="0" dirty="0" smtClean="0">
                <a:solidFill>
                  <a:srgbClr val="1D1E2B"/>
                </a:solidFill>
                <a:effectLst/>
                <a:latin typeface="Montserrat" panose="00000500000000000000" pitchFamily="2" charset="0"/>
              </a:rPr>
              <a:t>Words within the window are considered as context words, while those outside are ignored.</a:t>
            </a:r>
          </a:p>
          <a:p>
            <a:pPr marL="285750" indent="-285750">
              <a:spcBef>
                <a:spcPts val="600"/>
              </a:spcBef>
              <a:spcAft>
                <a:spcPts val="600"/>
              </a:spcAft>
              <a:buFont typeface="Arial" panose="020B0604020202020204" pitchFamily="34" charset="0"/>
              <a:buChar char="•"/>
            </a:pPr>
            <a:r>
              <a:rPr lang="en-US" sz="1400" dirty="0" smtClean="0">
                <a:latin typeface="Montserrat" panose="00000500000000000000" pitchFamily="2" charset="0"/>
              </a:rPr>
              <a:t>A smaller window size results in learning more about the </a:t>
            </a:r>
            <a:r>
              <a:rPr lang="en-US" sz="1400" dirty="0" smtClean="0">
                <a:solidFill>
                  <a:srgbClr val="FF0000"/>
                </a:solidFill>
                <a:latin typeface="Montserrat" panose="00000500000000000000" pitchFamily="2" charset="0"/>
              </a:rPr>
              <a:t>word’s syntactic roles</a:t>
            </a:r>
            <a:r>
              <a:rPr lang="en-US" sz="1400" dirty="0" smtClean="0">
                <a:latin typeface="Montserrat" panose="00000500000000000000" pitchFamily="2" charset="0"/>
              </a:rPr>
              <a:t>, while a larger window size helps the model understand the broader </a:t>
            </a:r>
            <a:r>
              <a:rPr lang="en-US" sz="1400" dirty="0" smtClean="0">
                <a:solidFill>
                  <a:srgbClr val="FF0000"/>
                </a:solidFill>
                <a:latin typeface="Montserrat" panose="00000500000000000000" pitchFamily="2" charset="0"/>
              </a:rPr>
              <a:t>semantic context</a:t>
            </a:r>
            <a:r>
              <a:rPr lang="en-US" sz="1400" dirty="0" smtClean="0">
                <a:latin typeface="Montserrat" panose="00000500000000000000" pitchFamily="2" charset="0"/>
              </a:rPr>
              <a:t>.</a:t>
            </a:r>
          </a:p>
          <a:p>
            <a:pPr marL="285750" indent="-285750">
              <a:spcBef>
                <a:spcPts val="600"/>
              </a:spcBef>
              <a:spcAft>
                <a:spcPts val="600"/>
              </a:spcAft>
              <a:buFont typeface="Arial" panose="020B0604020202020204" pitchFamily="34" charset="0"/>
              <a:buChar char="•"/>
            </a:pPr>
            <a:r>
              <a:rPr lang="en-US" sz="1400" dirty="0" smtClean="0">
                <a:latin typeface="Montserrat" panose="00000500000000000000" pitchFamily="2" charset="0"/>
              </a:rPr>
              <a:t>A larger window size increases the computational complexity as more context words have to be processed for each target word</a:t>
            </a:r>
            <a:endParaRPr lang="en-US" sz="1400" dirty="0">
              <a:latin typeface="Montserrat" panose="00000500000000000000" pitchFamily="2" charset="0"/>
            </a:endParaRPr>
          </a:p>
        </p:txBody>
      </p:sp>
      <p:sp>
        <p:nvSpPr>
          <p:cNvPr id="5" name="Title 1"/>
          <p:cNvSpPr txBox="1">
            <a:spLocks/>
          </p:cNvSpPr>
          <p:nvPr/>
        </p:nvSpPr>
        <p:spPr>
          <a:xfrm>
            <a:off x="6961632" y="1597620"/>
            <a:ext cx="62820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spcBef>
                <a:spcPts val="600"/>
              </a:spcBef>
              <a:spcAft>
                <a:spcPts val="600"/>
              </a:spcAft>
            </a:pPr>
            <a:r>
              <a:rPr lang="en-US" sz="2000" b="1" kern="0" dirty="0" smtClean="0">
                <a:latin typeface="Montserrat" panose="00000500000000000000" pitchFamily="2" charset="0"/>
              </a:rPr>
              <a:t>Importance of window size</a:t>
            </a:r>
            <a:endParaRPr lang="en-US" sz="2000" b="1" kern="0" dirty="0">
              <a:latin typeface="Montserrat" panose="00000500000000000000" pitchFamily="2" charset="0"/>
            </a:endParaRPr>
          </a:p>
        </p:txBody>
      </p:sp>
      <p:sp>
        <p:nvSpPr>
          <p:cNvPr id="6" name="Rounded Rectangle 5"/>
          <p:cNvSpPr/>
          <p:nvPr/>
        </p:nvSpPr>
        <p:spPr>
          <a:xfrm>
            <a:off x="6455664" y="1517904"/>
            <a:ext cx="5020056" cy="4773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endParaRPr lang="en-US"/>
          </a:p>
        </p:txBody>
      </p:sp>
      <p:sp>
        <p:nvSpPr>
          <p:cNvPr id="8" name="Rounded Rectangle 7"/>
          <p:cNvSpPr/>
          <p:nvPr/>
        </p:nvSpPr>
        <p:spPr>
          <a:xfrm>
            <a:off x="448079" y="1517904"/>
            <a:ext cx="5020056" cy="4773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endParaRPr lang="en-US"/>
          </a:p>
        </p:txBody>
      </p:sp>
      <p:sp>
        <p:nvSpPr>
          <p:cNvPr id="9" name="Title 1"/>
          <p:cNvSpPr txBox="1">
            <a:spLocks/>
          </p:cNvSpPr>
          <p:nvPr/>
        </p:nvSpPr>
        <p:spPr>
          <a:xfrm>
            <a:off x="1121655" y="1677336"/>
            <a:ext cx="3139449"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spcBef>
                <a:spcPts val="600"/>
              </a:spcBef>
              <a:spcAft>
                <a:spcPts val="600"/>
              </a:spcAft>
            </a:pPr>
            <a:r>
              <a:rPr lang="en-US" sz="2000" b="1" kern="0" dirty="0" smtClean="0">
                <a:latin typeface="Montserrat" panose="00000500000000000000" pitchFamily="2" charset="0"/>
              </a:rPr>
              <a:t>Initialization of vectors</a:t>
            </a:r>
            <a:endParaRPr lang="en-US" sz="2000" b="1" kern="0" dirty="0">
              <a:latin typeface="Montserrat" panose="00000500000000000000" pitchFamily="2" charset="0"/>
            </a:endParaRPr>
          </a:p>
        </p:txBody>
      </p:sp>
    </p:spTree>
    <p:extLst>
      <p:ext uri="{BB962C8B-B14F-4D97-AF65-F5344CB8AC3E}">
        <p14:creationId xmlns:p14="http://schemas.microsoft.com/office/powerpoint/2010/main" val="419458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Word2Vec</a:t>
            </a:r>
          </a:p>
        </p:txBody>
      </p:sp>
      <p:sp>
        <p:nvSpPr>
          <p:cNvPr id="4" name="Rectangle 3"/>
          <p:cNvSpPr/>
          <p:nvPr/>
        </p:nvSpPr>
        <p:spPr>
          <a:xfrm>
            <a:off x="697992" y="2359813"/>
            <a:ext cx="4934712" cy="3724096"/>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en-US" sz="1400" dirty="0" smtClean="0">
                <a:solidFill>
                  <a:srgbClr val="1D1E2B"/>
                </a:solidFill>
                <a:latin typeface="Montserrat" panose="00000500000000000000" pitchFamily="2" charset="0"/>
              </a:rPr>
              <a:t>Negative sampling is employed in word2vec to increase the efficiency and scalability of the training process</a:t>
            </a:r>
          </a:p>
          <a:p>
            <a:pPr marL="285750" indent="-285750">
              <a:spcBef>
                <a:spcPts val="600"/>
              </a:spcBef>
              <a:spcAft>
                <a:spcPts val="600"/>
              </a:spcAft>
              <a:buFont typeface="Arial" panose="020B0604020202020204" pitchFamily="34" charset="0"/>
              <a:buChar char="•"/>
            </a:pPr>
            <a:r>
              <a:rPr lang="en-US" sz="1400" dirty="0" smtClean="0">
                <a:solidFill>
                  <a:srgbClr val="1D1E2B"/>
                </a:solidFill>
                <a:latin typeface="Montserrat" panose="00000500000000000000" pitchFamily="2" charset="0"/>
              </a:rPr>
              <a:t>Lets take </a:t>
            </a:r>
            <a:r>
              <a:rPr lang="en-US" sz="1400" dirty="0" err="1" smtClean="0">
                <a:solidFill>
                  <a:srgbClr val="1D1E2B"/>
                </a:solidFill>
                <a:latin typeface="Montserrat" panose="00000500000000000000" pitchFamily="2" charset="0"/>
              </a:rPr>
              <a:t>skipgram</a:t>
            </a:r>
            <a:r>
              <a:rPr lang="en-US" sz="1400" dirty="0" smtClean="0">
                <a:solidFill>
                  <a:srgbClr val="1D1E2B"/>
                </a:solidFill>
                <a:latin typeface="Montserrat" panose="00000500000000000000" pitchFamily="2" charset="0"/>
              </a:rPr>
              <a:t> for example, for a given word we’ll have to identify the probability of being a context word for all the words in vocabulary </a:t>
            </a:r>
          </a:p>
          <a:p>
            <a:pPr marL="285750" indent="-285750">
              <a:spcBef>
                <a:spcPts val="600"/>
              </a:spcBef>
              <a:spcAft>
                <a:spcPts val="600"/>
              </a:spcAft>
              <a:buFont typeface="Arial" panose="020B0604020202020204" pitchFamily="34" charset="0"/>
              <a:buChar char="•"/>
            </a:pPr>
            <a:r>
              <a:rPr lang="en-US" sz="1400" dirty="0" smtClean="0">
                <a:solidFill>
                  <a:srgbClr val="1D1E2B"/>
                </a:solidFill>
                <a:latin typeface="Montserrat" panose="00000500000000000000" pitchFamily="2" charset="0"/>
              </a:rPr>
              <a:t>Negative sampling addresses the issue by restructuring the training objective. Instead of trying to predict probabilities of all the words in the vocabulary, negative sampling only focuses on small set of words</a:t>
            </a:r>
          </a:p>
          <a:p>
            <a:pPr marL="285750" indent="-285750">
              <a:spcBef>
                <a:spcPts val="600"/>
              </a:spcBef>
              <a:spcAft>
                <a:spcPts val="600"/>
              </a:spcAft>
              <a:buFont typeface="Arial" panose="020B0604020202020204" pitchFamily="34" charset="0"/>
              <a:buChar char="•"/>
            </a:pPr>
            <a:r>
              <a:rPr lang="en-US" sz="1400" dirty="0" smtClean="0">
                <a:solidFill>
                  <a:srgbClr val="1D1E2B"/>
                </a:solidFill>
                <a:latin typeface="Montserrat" panose="00000500000000000000" pitchFamily="2" charset="0"/>
              </a:rPr>
              <a:t>For each example, we randomly sample  a small number of records to act as a negative sample </a:t>
            </a:r>
          </a:p>
          <a:p>
            <a:pPr marL="285750" indent="-285750">
              <a:spcBef>
                <a:spcPts val="600"/>
              </a:spcBef>
              <a:spcAft>
                <a:spcPts val="600"/>
              </a:spcAft>
              <a:buFont typeface="Arial" panose="020B0604020202020204" pitchFamily="34" charset="0"/>
              <a:buChar char="•"/>
            </a:pPr>
            <a:endParaRPr lang="en-US" sz="1400" dirty="0">
              <a:latin typeface="Montserrat" panose="00000500000000000000" pitchFamily="2" charset="0"/>
            </a:endParaRPr>
          </a:p>
        </p:txBody>
      </p:sp>
      <p:sp>
        <p:nvSpPr>
          <p:cNvPr id="5" name="Title 1"/>
          <p:cNvSpPr txBox="1">
            <a:spLocks/>
          </p:cNvSpPr>
          <p:nvPr/>
        </p:nvSpPr>
        <p:spPr>
          <a:xfrm>
            <a:off x="1118616" y="1817076"/>
            <a:ext cx="62820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spcBef>
                <a:spcPts val="600"/>
              </a:spcBef>
              <a:spcAft>
                <a:spcPts val="600"/>
              </a:spcAft>
            </a:pPr>
            <a:r>
              <a:rPr lang="en-US" sz="2000" b="1" kern="0" dirty="0" smtClean="0">
                <a:latin typeface="Montserrat" panose="00000500000000000000" pitchFamily="2" charset="0"/>
              </a:rPr>
              <a:t>Negative sampling</a:t>
            </a:r>
            <a:endParaRPr lang="en-US" sz="2000" b="1" kern="0" dirty="0">
              <a:latin typeface="Montserrat" panose="00000500000000000000" pitchFamily="2" charset="0"/>
            </a:endParaRPr>
          </a:p>
        </p:txBody>
      </p:sp>
      <p:sp>
        <p:nvSpPr>
          <p:cNvPr id="6" name="Rounded Rectangle 5"/>
          <p:cNvSpPr/>
          <p:nvPr/>
        </p:nvSpPr>
        <p:spPr>
          <a:xfrm>
            <a:off x="612648" y="1737360"/>
            <a:ext cx="5020056" cy="4773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endParaRPr lang="en-US"/>
          </a:p>
        </p:txBody>
      </p:sp>
      <p:sp>
        <p:nvSpPr>
          <p:cNvPr id="7" name="Rectangle 6"/>
          <p:cNvSpPr/>
          <p:nvPr/>
        </p:nvSpPr>
        <p:spPr>
          <a:xfrm>
            <a:off x="6556248" y="2311513"/>
            <a:ext cx="4934712" cy="954107"/>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en-US" sz="1400" dirty="0" smtClean="0">
                <a:solidFill>
                  <a:srgbClr val="1D1E2B"/>
                </a:solidFill>
                <a:latin typeface="Montserrat" panose="00000500000000000000" pitchFamily="2" charset="0"/>
              </a:rPr>
              <a:t>During training, we aim to maximize the probability of predicting a true context word and minimize the probability of predicting the negative sample</a:t>
            </a:r>
          </a:p>
        </p:txBody>
      </p:sp>
      <p:sp>
        <p:nvSpPr>
          <p:cNvPr id="8" name="Title 1"/>
          <p:cNvSpPr txBox="1">
            <a:spLocks/>
          </p:cNvSpPr>
          <p:nvPr/>
        </p:nvSpPr>
        <p:spPr>
          <a:xfrm>
            <a:off x="6976872" y="1768776"/>
            <a:ext cx="62820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spcBef>
                <a:spcPts val="600"/>
              </a:spcBef>
              <a:spcAft>
                <a:spcPts val="600"/>
              </a:spcAft>
            </a:pPr>
            <a:r>
              <a:rPr lang="en-US" sz="2000" b="1" kern="0" dirty="0" smtClean="0">
                <a:latin typeface="Montserrat" panose="00000500000000000000" pitchFamily="2" charset="0"/>
              </a:rPr>
              <a:t>Negative sampling</a:t>
            </a:r>
            <a:endParaRPr lang="en-US" sz="2000" b="1" kern="0" dirty="0">
              <a:latin typeface="Montserrat" panose="00000500000000000000" pitchFamily="2" charset="0"/>
            </a:endParaRPr>
          </a:p>
        </p:txBody>
      </p:sp>
      <p:sp>
        <p:nvSpPr>
          <p:cNvPr id="9" name="Rounded Rectangle 8"/>
          <p:cNvSpPr/>
          <p:nvPr/>
        </p:nvSpPr>
        <p:spPr>
          <a:xfrm>
            <a:off x="6470904" y="1689060"/>
            <a:ext cx="5020056" cy="17307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endParaRPr lang="en-US"/>
          </a:p>
        </p:txBody>
      </p:sp>
      <p:pic>
        <p:nvPicPr>
          <p:cNvPr id="10" name="Picture 9"/>
          <p:cNvPicPr>
            <a:picLocks noChangeAspect="1"/>
          </p:cNvPicPr>
          <p:nvPr/>
        </p:nvPicPr>
        <p:blipFill>
          <a:blip r:embed="rId2"/>
          <a:stretch>
            <a:fillRect/>
          </a:stretch>
        </p:blipFill>
        <p:spPr>
          <a:xfrm>
            <a:off x="6049690" y="3917202"/>
            <a:ext cx="5725324" cy="2133898"/>
          </a:xfrm>
          <a:prstGeom prst="rect">
            <a:avLst/>
          </a:prstGeom>
        </p:spPr>
      </p:pic>
    </p:spTree>
    <p:extLst>
      <p:ext uri="{BB962C8B-B14F-4D97-AF65-F5344CB8AC3E}">
        <p14:creationId xmlns:p14="http://schemas.microsoft.com/office/powerpoint/2010/main" val="18276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 of Word2Vec</a:t>
            </a:r>
            <a:endParaRPr lang="en-US" dirty="0"/>
          </a:p>
        </p:txBody>
      </p:sp>
      <p:sp>
        <p:nvSpPr>
          <p:cNvPr id="3" name="Text Placeholder 2"/>
          <p:cNvSpPr>
            <a:spLocks noGrp="1"/>
          </p:cNvSpPr>
          <p:nvPr>
            <p:ph type="body" idx="1"/>
          </p:nvPr>
        </p:nvSpPr>
        <p:spPr>
          <a:xfrm>
            <a:off x="951000" y="1697233"/>
            <a:ext cx="6693384" cy="4394400"/>
          </a:xfrm>
        </p:spPr>
        <p:txBody>
          <a:bodyPr/>
          <a:lstStyle/>
          <a:p>
            <a:pPr>
              <a:spcBef>
                <a:spcPts val="600"/>
              </a:spcBef>
              <a:spcAft>
                <a:spcPts val="600"/>
              </a:spcAft>
            </a:pPr>
            <a:r>
              <a:rPr lang="en-US" dirty="0" smtClean="0">
                <a:solidFill>
                  <a:srgbClr val="FF0000"/>
                </a:solidFill>
              </a:rPr>
              <a:t>Lack of context awareness</a:t>
            </a:r>
            <a:r>
              <a:rPr lang="en-US" dirty="0" smtClean="0"/>
              <a:t>: </a:t>
            </a:r>
            <a:r>
              <a:rPr lang="en-US" dirty="0" smtClean="0"/>
              <a:t>Word2vec </a:t>
            </a:r>
            <a:r>
              <a:rPr lang="en-US" dirty="0" smtClean="0"/>
              <a:t>treats each word as a standalone word and ignores the context in which it appears. This leads to suboptimal embeddings when working with words/phrases that have multiple meanings</a:t>
            </a:r>
          </a:p>
          <a:p>
            <a:pPr>
              <a:spcBef>
                <a:spcPts val="600"/>
              </a:spcBef>
              <a:spcAft>
                <a:spcPts val="600"/>
              </a:spcAft>
            </a:pPr>
            <a:r>
              <a:rPr lang="en-US" dirty="0" smtClean="0">
                <a:solidFill>
                  <a:srgbClr val="FF0000"/>
                </a:solidFill>
              </a:rPr>
              <a:t>Limited vocabulary</a:t>
            </a:r>
            <a:r>
              <a:rPr lang="en-US" dirty="0" smtClean="0"/>
              <a:t>: OOV words are treated as special tokens. </a:t>
            </a:r>
            <a:r>
              <a:rPr lang="en-US" dirty="0"/>
              <a:t>This can be problematic for tasks involving rare or domain-specific words not present in the training data</a:t>
            </a:r>
            <a:endParaRPr lang="en-US" dirty="0" smtClean="0"/>
          </a:p>
          <a:p>
            <a:pPr>
              <a:spcBef>
                <a:spcPts val="600"/>
              </a:spcBef>
              <a:spcAft>
                <a:spcPts val="600"/>
              </a:spcAft>
            </a:pPr>
            <a:r>
              <a:rPr lang="en-US" dirty="0" smtClean="0">
                <a:solidFill>
                  <a:srgbClr val="FF0000"/>
                </a:solidFill>
              </a:rPr>
              <a:t>Fixed length word embeddings</a:t>
            </a:r>
            <a:r>
              <a:rPr lang="en-US" dirty="0" smtClean="0"/>
              <a:t>: </a:t>
            </a:r>
            <a:r>
              <a:rPr lang="en-US" dirty="0"/>
              <a:t>Word2vec produces fixed-length embeddings for each word, regardless of the word's semantic complexity or variability in usage. As a result, it may not capture fine-grained semantic nuances or word variations effectively</a:t>
            </a:r>
            <a:r>
              <a:rPr lang="en-US" dirty="0" smtClean="0"/>
              <a:t>.</a:t>
            </a:r>
          </a:p>
          <a:p>
            <a:pPr>
              <a:spcBef>
                <a:spcPts val="600"/>
              </a:spcBef>
              <a:spcAft>
                <a:spcPts val="600"/>
              </a:spcAft>
            </a:pPr>
            <a:r>
              <a:rPr lang="en-US" dirty="0">
                <a:solidFill>
                  <a:srgbClr val="FF0000"/>
                </a:solidFill>
              </a:rPr>
              <a:t>Difficulty in capturing long-range dependencies</a:t>
            </a:r>
            <a:r>
              <a:rPr lang="en-US" dirty="0"/>
              <a:t>: Word2vec relies on local context windows to learn word embeddings, making it challenging to capture long-range dependencies or semantic relationships that span multiple words or sentences.</a:t>
            </a:r>
          </a:p>
        </p:txBody>
      </p:sp>
    </p:spTree>
    <p:extLst>
      <p:ext uri="{BB962C8B-B14F-4D97-AF65-F5344CB8AC3E}">
        <p14:creationId xmlns:p14="http://schemas.microsoft.com/office/powerpoint/2010/main" val="1091559001"/>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1021</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Cambria Math</vt:lpstr>
      <vt:lpstr>Crimson Text</vt:lpstr>
      <vt:lpstr>Josefin Sans</vt:lpstr>
      <vt:lpstr>Lato</vt:lpstr>
      <vt:lpstr>Mako</vt:lpstr>
      <vt:lpstr>Merriweather Light</vt:lpstr>
      <vt:lpstr>Montserrat</vt:lpstr>
      <vt:lpstr>Open Sans</vt:lpstr>
      <vt:lpstr>Open Sans SemiBold</vt:lpstr>
      <vt:lpstr>Russo One</vt:lpstr>
      <vt:lpstr>Vidaloka</vt:lpstr>
      <vt:lpstr>Minimalist Business Slides XL by Slidesgo</vt:lpstr>
      <vt:lpstr>Natural Language Processing</vt:lpstr>
      <vt:lpstr>Bag of Words</vt:lpstr>
      <vt:lpstr>TF-IDF</vt:lpstr>
      <vt:lpstr>TF-IDF</vt:lpstr>
      <vt:lpstr>Word2Vec</vt:lpstr>
      <vt:lpstr>Word2Vec</vt:lpstr>
      <vt:lpstr>Training Word2Vec</vt:lpstr>
      <vt:lpstr>Training Word2Vec</vt:lpstr>
      <vt:lpstr>Shortcomings of Word2Vec</vt:lpstr>
      <vt:lpstr>Recurrent Neural Networks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abilash</dc:creator>
  <cp:lastModifiedBy>abilash</cp:lastModifiedBy>
  <cp:revision>12</cp:revision>
  <dcterms:created xsi:type="dcterms:W3CDTF">2024-03-27T15:16:50Z</dcterms:created>
  <dcterms:modified xsi:type="dcterms:W3CDTF">2024-03-28T19:32:52Z</dcterms:modified>
</cp:coreProperties>
</file>