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freepik.com/" TargetMode="Externa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0A4F-635F-4D8D-886D-690CD866231E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A6E5-758C-45F3-9E10-263A4172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9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0A4F-635F-4D8D-886D-690CD866231E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A6E5-758C-45F3-9E10-263A4172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1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0A4F-635F-4D8D-886D-690CD866231E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A6E5-758C-45F3-9E10-263A4172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71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86633" y="1766000"/>
            <a:ext cx="9418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86667" y="4502800"/>
            <a:ext cx="9418800" cy="5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343967" y="-96733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8623267" y="5247167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0275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628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51000" y="1697233"/>
            <a:ext cx="10290000" cy="4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467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9179867" y="-151467"/>
            <a:ext cx="3420800" cy="1741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1979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57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6718633" y="3401932"/>
            <a:ext cx="3314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718633" y="3948267"/>
            <a:ext cx="33148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2257567" y="3401932"/>
            <a:ext cx="3314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2257567" y="3948267"/>
            <a:ext cx="33148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9247667" y="5241767"/>
            <a:ext cx="3399200" cy="180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54761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41761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996667" y="1910733"/>
            <a:ext cx="2450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996667" y="2386733"/>
            <a:ext cx="6880400" cy="3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572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9989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496667" y="1430667"/>
            <a:ext cx="91988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9457667" y="5246767"/>
            <a:ext cx="3110400" cy="179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560600" y="-162133"/>
            <a:ext cx="3110400" cy="179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55267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1194600" y="2242667"/>
            <a:ext cx="5129600" cy="3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57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7900600" y="3730000"/>
            <a:ext cx="4504000" cy="328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2712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950967" y="589236"/>
            <a:ext cx="4742800" cy="1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endParaRPr/>
          </a:p>
        </p:txBody>
      </p:sp>
      <p:cxnSp>
        <p:nvCxnSpPr>
          <p:cNvPr id="62" name="Google Shape;62;p1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8193300" y="4138300"/>
            <a:ext cx="4157600" cy="2934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8124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0A4F-635F-4D8D-886D-690CD866231E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A6E5-758C-45F3-9E10-263A4172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52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950967" y="1793817"/>
            <a:ext cx="10290000" cy="21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2019100" y="4251531"/>
            <a:ext cx="81604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063360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53413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47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6668000" y="25905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6668000" y="30068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2206933" y="25905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2206933" y="30068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6668000" y="49652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6668000" y="53815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2206933" y="49652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2207000" y="53815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3171533" y="17381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7632600" y="17381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3171600" y="41103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7632600" y="41103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152223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9600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9768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960000" y="2774932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45384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55552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4538400" y="2774944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81168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91336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8116800" y="2774944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9600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9768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9600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45384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55552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45384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81168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91336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81168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3109867" y="593367"/>
            <a:ext cx="597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893970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3214000" y="3744337"/>
            <a:ext cx="5764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2457200" y="2215951"/>
            <a:ext cx="72776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547434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933200" y="3761684"/>
            <a:ext cx="5764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933200" y="2234536"/>
            <a:ext cx="72776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495029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3531200" y="2242667"/>
            <a:ext cx="5129600" cy="3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2309400" y="593367"/>
            <a:ext cx="757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773244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2659800" y="1977100"/>
            <a:ext cx="6872400" cy="1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3066000" y="3962867"/>
            <a:ext cx="60600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342305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4990467" y="2066500"/>
            <a:ext cx="6060000" cy="1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4990467" y="4052284"/>
            <a:ext cx="60600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548384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2237233" y="3349071"/>
            <a:ext cx="4953200" cy="107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4989233" y="1979591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1108833" y="4325333"/>
            <a:ext cx="6081600" cy="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400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400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50500" y="5306367"/>
            <a:ext cx="1838000" cy="164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10544967" y="-118267"/>
            <a:ext cx="1891600" cy="141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9468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0A4F-635F-4D8D-886D-690CD866231E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A6E5-758C-45F3-9E10-263A4172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151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9609800" y="-204233"/>
            <a:ext cx="2827200" cy="169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5057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33634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2503300" y="593367"/>
            <a:ext cx="718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1"/>
          </p:nvPr>
        </p:nvSpPr>
        <p:spPr>
          <a:xfrm>
            <a:off x="4302277" y="18738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2"/>
          </p:nvPr>
        </p:nvSpPr>
        <p:spPr>
          <a:xfrm>
            <a:off x="4302277" y="24085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3"/>
          </p:nvPr>
        </p:nvSpPr>
        <p:spPr>
          <a:xfrm>
            <a:off x="958811" y="18738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958811" y="24085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4302277" y="4228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6"/>
          </p:nvPr>
        </p:nvSpPr>
        <p:spPr>
          <a:xfrm>
            <a:off x="4302277" y="4753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958811" y="4228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8"/>
          </p:nvPr>
        </p:nvSpPr>
        <p:spPr>
          <a:xfrm>
            <a:off x="958877" y="4753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005081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7397200" y="4010333"/>
            <a:ext cx="3844000" cy="2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4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Vidaloka"/>
                <a:ea typeface="Vidaloka"/>
                <a:cs typeface="Vidaloka"/>
                <a:sym typeface="Vidaloka"/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Vidaloka"/>
                <a:ea typeface="Vidaloka"/>
                <a:cs typeface="Vidaloka"/>
                <a:sym typeface="Vidaloka"/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841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 hasCustomPrompt="1"/>
          </p:nvPr>
        </p:nvSpPr>
        <p:spPr>
          <a:xfrm>
            <a:off x="950967" y="1793833"/>
            <a:ext cx="8160400" cy="21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950967" y="4251531"/>
            <a:ext cx="81604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330491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6608133" y="3289833"/>
            <a:ext cx="3300400" cy="8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 idx="2" hasCustomPrompt="1"/>
          </p:nvPr>
        </p:nvSpPr>
        <p:spPr>
          <a:xfrm>
            <a:off x="6608133" y="1869767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>
            <a:spLocks noGrp="1"/>
          </p:cNvSpPr>
          <p:nvPr>
            <p:ph type="subTitle" idx="1"/>
          </p:nvPr>
        </p:nvSpPr>
        <p:spPr>
          <a:xfrm>
            <a:off x="6608133" y="4155033"/>
            <a:ext cx="3300400" cy="8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6" name="Google Shape;196;p2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79467" y="3203267"/>
            <a:ext cx="4192400" cy="3719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17770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5831800" y="1259000"/>
            <a:ext cx="3300400" cy="8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 idx="2" hasCustomPrompt="1"/>
          </p:nvPr>
        </p:nvSpPr>
        <p:spPr>
          <a:xfrm>
            <a:off x="3059800" y="1462200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1"/>
          </p:nvPr>
        </p:nvSpPr>
        <p:spPr>
          <a:xfrm>
            <a:off x="5831800" y="2124200"/>
            <a:ext cx="3300400" cy="8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3" name="Google Shape;203;p2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848530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1391633" y="1230089"/>
            <a:ext cx="4164000" cy="3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1"/>
          </p:nvPr>
        </p:nvSpPr>
        <p:spPr>
          <a:xfrm>
            <a:off x="1391633" y="4481251"/>
            <a:ext cx="4018000" cy="1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2" name="Google Shape;212;p2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7096867" y="-107500"/>
            <a:ext cx="5340000" cy="267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42171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7081233" y="1283420"/>
            <a:ext cx="4164000" cy="3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1"/>
          </p:nvPr>
        </p:nvSpPr>
        <p:spPr>
          <a:xfrm>
            <a:off x="7081233" y="4534580"/>
            <a:ext cx="4018000" cy="1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8" name="Google Shape;218;p2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870160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4678667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2"/>
          </p:nvPr>
        </p:nvSpPr>
        <p:spPr>
          <a:xfrm>
            <a:off x="4678700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3"/>
          </p:nvPr>
        </p:nvSpPr>
        <p:spPr>
          <a:xfrm>
            <a:off x="1270700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4"/>
          </p:nvPr>
        </p:nvSpPr>
        <p:spPr>
          <a:xfrm>
            <a:off x="1270833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5"/>
          </p:nvPr>
        </p:nvSpPr>
        <p:spPr>
          <a:xfrm>
            <a:off x="8086500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6"/>
          </p:nvPr>
        </p:nvSpPr>
        <p:spPr>
          <a:xfrm>
            <a:off x="8086500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4139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0A4F-635F-4D8D-886D-690CD866231E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A6E5-758C-45F3-9E10-263A4172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229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ubTitle" idx="1"/>
          </p:nvPr>
        </p:nvSpPr>
        <p:spPr>
          <a:xfrm>
            <a:off x="4678667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subTitle" idx="2"/>
          </p:nvPr>
        </p:nvSpPr>
        <p:spPr>
          <a:xfrm>
            <a:off x="4678700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subTitle" idx="3"/>
          </p:nvPr>
        </p:nvSpPr>
        <p:spPr>
          <a:xfrm>
            <a:off x="1270700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subTitle" idx="4"/>
          </p:nvPr>
        </p:nvSpPr>
        <p:spPr>
          <a:xfrm>
            <a:off x="1270833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5"/>
          </p:nvPr>
        </p:nvSpPr>
        <p:spPr>
          <a:xfrm>
            <a:off x="8086500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6"/>
          </p:nvPr>
        </p:nvSpPr>
        <p:spPr>
          <a:xfrm>
            <a:off x="8086500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1659000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7"/>
          </p:nvPr>
        </p:nvSpPr>
        <p:spPr>
          <a:xfrm>
            <a:off x="4678667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8"/>
          </p:nvPr>
        </p:nvSpPr>
        <p:spPr>
          <a:xfrm>
            <a:off x="4678700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9"/>
          </p:nvPr>
        </p:nvSpPr>
        <p:spPr>
          <a:xfrm>
            <a:off x="12707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3"/>
          </p:nvPr>
        </p:nvSpPr>
        <p:spPr>
          <a:xfrm>
            <a:off x="1270833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ubTitle" idx="14"/>
          </p:nvPr>
        </p:nvSpPr>
        <p:spPr>
          <a:xfrm>
            <a:off x="80865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15"/>
          </p:nvPr>
        </p:nvSpPr>
        <p:spPr>
          <a:xfrm>
            <a:off x="8086500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8" name="Google Shape;248;p3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55133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Title and six columns 1 -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subTitle" idx="1"/>
          </p:nvPr>
        </p:nvSpPr>
        <p:spPr>
          <a:xfrm>
            <a:off x="45520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subTitle" idx="2"/>
          </p:nvPr>
        </p:nvSpPr>
        <p:spPr>
          <a:xfrm>
            <a:off x="47522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3"/>
          </p:nvPr>
        </p:nvSpPr>
        <p:spPr>
          <a:xfrm>
            <a:off x="9409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4"/>
          </p:nvPr>
        </p:nvSpPr>
        <p:spPr>
          <a:xfrm>
            <a:off x="11411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5"/>
          </p:nvPr>
        </p:nvSpPr>
        <p:spPr>
          <a:xfrm>
            <a:off x="8163100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6"/>
          </p:nvPr>
        </p:nvSpPr>
        <p:spPr>
          <a:xfrm>
            <a:off x="8363300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7"/>
          </p:nvPr>
        </p:nvSpPr>
        <p:spPr>
          <a:xfrm>
            <a:off x="4552067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8"/>
          </p:nvPr>
        </p:nvSpPr>
        <p:spPr>
          <a:xfrm>
            <a:off x="4752267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subTitle" idx="9"/>
          </p:nvPr>
        </p:nvSpPr>
        <p:spPr>
          <a:xfrm>
            <a:off x="940967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13"/>
          </p:nvPr>
        </p:nvSpPr>
        <p:spPr>
          <a:xfrm>
            <a:off x="1141167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subTitle" idx="14"/>
          </p:nvPr>
        </p:nvSpPr>
        <p:spPr>
          <a:xfrm>
            <a:off x="8163100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15"/>
          </p:nvPr>
        </p:nvSpPr>
        <p:spPr>
          <a:xfrm>
            <a:off x="8363300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66" name="Google Shape;266;p3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011620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subTitle" idx="1"/>
          </p:nvPr>
        </p:nvSpPr>
        <p:spPr>
          <a:xfrm>
            <a:off x="45520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ubTitle" idx="2"/>
          </p:nvPr>
        </p:nvSpPr>
        <p:spPr>
          <a:xfrm>
            <a:off x="47522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3"/>
          </p:nvPr>
        </p:nvSpPr>
        <p:spPr>
          <a:xfrm>
            <a:off x="9409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4"/>
          </p:nvPr>
        </p:nvSpPr>
        <p:spPr>
          <a:xfrm>
            <a:off x="11411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5"/>
          </p:nvPr>
        </p:nvSpPr>
        <p:spPr>
          <a:xfrm>
            <a:off x="8163100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6"/>
          </p:nvPr>
        </p:nvSpPr>
        <p:spPr>
          <a:xfrm>
            <a:off x="8363300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7"/>
          </p:nvPr>
        </p:nvSpPr>
        <p:spPr>
          <a:xfrm>
            <a:off x="2746484" y="41980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8"/>
          </p:nvPr>
        </p:nvSpPr>
        <p:spPr>
          <a:xfrm>
            <a:off x="2946684" y="47529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subTitle" idx="9"/>
          </p:nvPr>
        </p:nvSpPr>
        <p:spPr>
          <a:xfrm>
            <a:off x="6357517" y="41980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13"/>
          </p:nvPr>
        </p:nvSpPr>
        <p:spPr>
          <a:xfrm>
            <a:off x="6557717" y="47529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80" name="Google Shape;280;p3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833196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954967" y="1430667"/>
            <a:ext cx="75208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41462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>
            <a:spLocks noGrp="1"/>
          </p:cNvSpPr>
          <p:nvPr>
            <p:ph type="subTitle" idx="1"/>
          </p:nvPr>
        </p:nvSpPr>
        <p:spPr>
          <a:xfrm>
            <a:off x="6555800" y="2525600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4" name="Google Shape;294;p35"/>
          <p:cNvSpPr txBox="1">
            <a:spLocks noGrp="1"/>
          </p:cNvSpPr>
          <p:nvPr>
            <p:ph type="subTitle" idx="2"/>
          </p:nvPr>
        </p:nvSpPr>
        <p:spPr>
          <a:xfrm>
            <a:off x="6745200" y="306196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35"/>
          <p:cNvSpPr txBox="1">
            <a:spLocks noGrp="1"/>
          </p:cNvSpPr>
          <p:nvPr>
            <p:ph type="subTitle" idx="3"/>
          </p:nvPr>
        </p:nvSpPr>
        <p:spPr>
          <a:xfrm>
            <a:off x="2548200" y="2525600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subTitle" idx="4"/>
          </p:nvPr>
        </p:nvSpPr>
        <p:spPr>
          <a:xfrm>
            <a:off x="2737733" y="306196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subTitle" idx="5"/>
          </p:nvPr>
        </p:nvSpPr>
        <p:spPr>
          <a:xfrm>
            <a:off x="6555800" y="4705203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subTitle" idx="6"/>
          </p:nvPr>
        </p:nvSpPr>
        <p:spPr>
          <a:xfrm>
            <a:off x="6745200" y="523164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7"/>
          </p:nvPr>
        </p:nvSpPr>
        <p:spPr>
          <a:xfrm>
            <a:off x="2548200" y="4705203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8"/>
          </p:nvPr>
        </p:nvSpPr>
        <p:spPr>
          <a:xfrm>
            <a:off x="2737600" y="523164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64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02" name="Google Shape;302;p3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9683170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4762567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2"/>
          </p:nvPr>
        </p:nvSpPr>
        <p:spPr>
          <a:xfrm>
            <a:off x="4762567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subTitle" idx="3"/>
          </p:nvPr>
        </p:nvSpPr>
        <p:spPr>
          <a:xfrm>
            <a:off x="1451200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4"/>
          </p:nvPr>
        </p:nvSpPr>
        <p:spPr>
          <a:xfrm>
            <a:off x="1451200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subTitle" idx="5"/>
          </p:nvPr>
        </p:nvSpPr>
        <p:spPr>
          <a:xfrm>
            <a:off x="8073933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6"/>
          </p:nvPr>
        </p:nvSpPr>
        <p:spPr>
          <a:xfrm>
            <a:off x="8073933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35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12" name="Google Shape;312;p3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9912233" y="-1674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340741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Numbers and text 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3706800" y="593367"/>
            <a:ext cx="47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37"/>
          <p:cNvSpPr txBox="1">
            <a:spLocks noGrp="1"/>
          </p:cNvSpPr>
          <p:nvPr>
            <p:ph type="subTitle" idx="1"/>
          </p:nvPr>
        </p:nvSpPr>
        <p:spPr>
          <a:xfrm>
            <a:off x="7075533" y="22802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2"/>
          </p:nvPr>
        </p:nvSpPr>
        <p:spPr>
          <a:xfrm>
            <a:off x="7075533" y="28149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subTitle" idx="3"/>
          </p:nvPr>
        </p:nvSpPr>
        <p:spPr>
          <a:xfrm>
            <a:off x="1801667" y="22802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subTitle" idx="4"/>
          </p:nvPr>
        </p:nvSpPr>
        <p:spPr>
          <a:xfrm>
            <a:off x="1801667" y="28149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37"/>
          <p:cNvSpPr txBox="1">
            <a:spLocks noGrp="1"/>
          </p:cNvSpPr>
          <p:nvPr>
            <p:ph type="subTitle" idx="5"/>
          </p:nvPr>
        </p:nvSpPr>
        <p:spPr>
          <a:xfrm>
            <a:off x="7075533" y="4736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328" name="Google Shape;328;p37"/>
          <p:cNvSpPr txBox="1">
            <a:spLocks noGrp="1"/>
          </p:cNvSpPr>
          <p:nvPr>
            <p:ph type="subTitle" idx="6"/>
          </p:nvPr>
        </p:nvSpPr>
        <p:spPr>
          <a:xfrm>
            <a:off x="7075533" y="5261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37"/>
          <p:cNvSpPr txBox="1">
            <a:spLocks noGrp="1"/>
          </p:cNvSpPr>
          <p:nvPr>
            <p:ph type="subTitle" idx="7"/>
          </p:nvPr>
        </p:nvSpPr>
        <p:spPr>
          <a:xfrm>
            <a:off x="1801667" y="4736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subTitle" idx="8"/>
          </p:nvPr>
        </p:nvSpPr>
        <p:spPr>
          <a:xfrm>
            <a:off x="1801733" y="5261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37"/>
          <p:cNvSpPr txBox="1">
            <a:spLocks noGrp="1"/>
          </p:cNvSpPr>
          <p:nvPr>
            <p:ph type="title" idx="9" hasCustomPrompt="1"/>
          </p:nvPr>
        </p:nvSpPr>
        <p:spPr>
          <a:xfrm>
            <a:off x="1801667" y="1508567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>
            <a:spLocks noGrp="1"/>
          </p:cNvSpPr>
          <p:nvPr>
            <p:ph type="title" idx="13" hasCustomPrompt="1"/>
          </p:nvPr>
        </p:nvSpPr>
        <p:spPr>
          <a:xfrm>
            <a:off x="7075533" y="1508567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>
            <a:spLocks noGrp="1"/>
          </p:cNvSpPr>
          <p:nvPr>
            <p:ph type="title" idx="14" hasCustomPrompt="1"/>
          </p:nvPr>
        </p:nvSpPr>
        <p:spPr>
          <a:xfrm>
            <a:off x="1801733" y="3952751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>
            <a:spLocks noGrp="1"/>
          </p:cNvSpPr>
          <p:nvPr>
            <p:ph type="title" idx="15" hasCustomPrompt="1"/>
          </p:nvPr>
        </p:nvSpPr>
        <p:spPr>
          <a:xfrm>
            <a:off x="7075533" y="3952751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96000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>
            <a:spLocks noGrp="1"/>
          </p:cNvSpPr>
          <p:nvPr>
            <p:ph type="subTitle" idx="1"/>
          </p:nvPr>
        </p:nvSpPr>
        <p:spPr>
          <a:xfrm>
            <a:off x="4957767" y="4392265"/>
            <a:ext cx="21904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7" name="Google Shape;337;p38"/>
          <p:cNvSpPr txBox="1">
            <a:spLocks noGrp="1"/>
          </p:cNvSpPr>
          <p:nvPr>
            <p:ph type="subTitle" idx="2"/>
          </p:nvPr>
        </p:nvSpPr>
        <p:spPr>
          <a:xfrm>
            <a:off x="4823567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38"/>
          <p:cNvSpPr txBox="1">
            <a:spLocks noGrp="1"/>
          </p:cNvSpPr>
          <p:nvPr>
            <p:ph type="subTitle" idx="3"/>
          </p:nvPr>
        </p:nvSpPr>
        <p:spPr>
          <a:xfrm>
            <a:off x="1770700" y="4392265"/>
            <a:ext cx="21904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9" name="Google Shape;339;p38"/>
          <p:cNvSpPr txBox="1">
            <a:spLocks noGrp="1"/>
          </p:cNvSpPr>
          <p:nvPr>
            <p:ph type="subTitle" idx="4"/>
          </p:nvPr>
        </p:nvSpPr>
        <p:spPr>
          <a:xfrm>
            <a:off x="1636568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subTitle" idx="5"/>
          </p:nvPr>
        </p:nvSpPr>
        <p:spPr>
          <a:xfrm>
            <a:off x="8144733" y="4392265"/>
            <a:ext cx="21908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subTitle" idx="6"/>
          </p:nvPr>
        </p:nvSpPr>
        <p:spPr>
          <a:xfrm>
            <a:off x="8010733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38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425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43" name="Google Shape;343;p3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476866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>
            <a:spLocks noGrp="1"/>
          </p:cNvSpPr>
          <p:nvPr>
            <p:ph type="subTitle" idx="1"/>
          </p:nvPr>
        </p:nvSpPr>
        <p:spPr>
          <a:xfrm>
            <a:off x="6333567" y="2176995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7" name="Google Shape;347;p39"/>
          <p:cNvSpPr txBox="1">
            <a:spLocks noGrp="1"/>
          </p:cNvSpPr>
          <p:nvPr>
            <p:ph type="subTitle" idx="2"/>
          </p:nvPr>
        </p:nvSpPr>
        <p:spPr>
          <a:xfrm>
            <a:off x="6333579" y="27133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3"/>
          </p:nvPr>
        </p:nvSpPr>
        <p:spPr>
          <a:xfrm>
            <a:off x="3075267" y="2176995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9" name="Google Shape;349;p39"/>
          <p:cNvSpPr txBox="1">
            <a:spLocks noGrp="1"/>
          </p:cNvSpPr>
          <p:nvPr>
            <p:ph type="subTitle" idx="4"/>
          </p:nvPr>
        </p:nvSpPr>
        <p:spPr>
          <a:xfrm>
            <a:off x="3075283" y="27133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subTitle" idx="5"/>
          </p:nvPr>
        </p:nvSpPr>
        <p:spPr>
          <a:xfrm>
            <a:off x="6333567" y="408303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1" name="Google Shape;351;p39"/>
          <p:cNvSpPr txBox="1">
            <a:spLocks noGrp="1"/>
          </p:cNvSpPr>
          <p:nvPr>
            <p:ph type="subTitle" idx="6"/>
          </p:nvPr>
        </p:nvSpPr>
        <p:spPr>
          <a:xfrm>
            <a:off x="6333579" y="46280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subTitle" idx="7"/>
          </p:nvPr>
        </p:nvSpPr>
        <p:spPr>
          <a:xfrm>
            <a:off x="3075267" y="408303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3" name="Google Shape;353;p39"/>
          <p:cNvSpPr txBox="1">
            <a:spLocks noGrp="1"/>
          </p:cNvSpPr>
          <p:nvPr>
            <p:ph type="subTitle" idx="8"/>
          </p:nvPr>
        </p:nvSpPr>
        <p:spPr>
          <a:xfrm>
            <a:off x="3075283" y="46280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3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71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55" name="Google Shape;355;p3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928679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0"/>
          <p:cNvSpPr txBox="1">
            <a:spLocks noGrp="1"/>
          </p:cNvSpPr>
          <p:nvPr>
            <p:ph type="subTitle" idx="1"/>
          </p:nvPr>
        </p:nvSpPr>
        <p:spPr>
          <a:xfrm>
            <a:off x="971667" y="1483829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5" name="Google Shape;365;p40"/>
          <p:cNvSpPr txBox="1">
            <a:spLocks noGrp="1"/>
          </p:cNvSpPr>
          <p:nvPr>
            <p:ph type="subTitle" idx="2"/>
          </p:nvPr>
        </p:nvSpPr>
        <p:spPr>
          <a:xfrm>
            <a:off x="971683" y="2020199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40"/>
          <p:cNvSpPr txBox="1">
            <a:spLocks noGrp="1"/>
          </p:cNvSpPr>
          <p:nvPr>
            <p:ph type="subTitle" idx="3"/>
          </p:nvPr>
        </p:nvSpPr>
        <p:spPr>
          <a:xfrm>
            <a:off x="971667" y="271518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7" name="Google Shape;367;p40"/>
          <p:cNvSpPr txBox="1">
            <a:spLocks noGrp="1"/>
          </p:cNvSpPr>
          <p:nvPr>
            <p:ph type="subTitle" idx="4"/>
          </p:nvPr>
        </p:nvSpPr>
        <p:spPr>
          <a:xfrm>
            <a:off x="971683" y="326021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369" name="Google Shape;369;p40"/>
          <p:cNvSpPr txBox="1">
            <a:spLocks noGrp="1"/>
          </p:cNvSpPr>
          <p:nvPr>
            <p:ph type="subTitle" idx="5"/>
          </p:nvPr>
        </p:nvSpPr>
        <p:spPr>
          <a:xfrm>
            <a:off x="971667" y="3996300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0" name="Google Shape;370;p40"/>
          <p:cNvSpPr txBox="1">
            <a:spLocks noGrp="1"/>
          </p:cNvSpPr>
          <p:nvPr>
            <p:ph type="subTitle" idx="6"/>
          </p:nvPr>
        </p:nvSpPr>
        <p:spPr>
          <a:xfrm>
            <a:off x="971683" y="4541332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12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0A4F-635F-4D8D-886D-690CD866231E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A6E5-758C-45F3-9E10-263A4172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0264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>
            <a:spLocks noGrp="1"/>
          </p:cNvSpPr>
          <p:nvPr>
            <p:ph type="title" hasCustomPrompt="1"/>
          </p:nvPr>
        </p:nvSpPr>
        <p:spPr>
          <a:xfrm>
            <a:off x="3457233" y="9528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>
            <a:spLocks noGrp="1"/>
          </p:cNvSpPr>
          <p:nvPr>
            <p:ph type="subTitle" idx="1"/>
          </p:nvPr>
        </p:nvSpPr>
        <p:spPr>
          <a:xfrm>
            <a:off x="3153312" y="17952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 idx="2" hasCustomPrompt="1"/>
          </p:nvPr>
        </p:nvSpPr>
        <p:spPr>
          <a:xfrm>
            <a:off x="3457233" y="27507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7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>
            <a:spLocks noGrp="1"/>
          </p:cNvSpPr>
          <p:nvPr>
            <p:ph type="subTitle" idx="3"/>
          </p:nvPr>
        </p:nvSpPr>
        <p:spPr>
          <a:xfrm>
            <a:off x="3153312" y="35931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41"/>
          <p:cNvSpPr txBox="1">
            <a:spLocks noGrp="1"/>
          </p:cNvSpPr>
          <p:nvPr>
            <p:ph type="title" idx="4" hasCustomPrompt="1"/>
          </p:nvPr>
        </p:nvSpPr>
        <p:spPr>
          <a:xfrm>
            <a:off x="3457233" y="45486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7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>
            <a:spLocks noGrp="1"/>
          </p:cNvSpPr>
          <p:nvPr>
            <p:ph type="subTitle" idx="5"/>
          </p:nvPr>
        </p:nvSpPr>
        <p:spPr>
          <a:xfrm>
            <a:off x="3153267" y="53910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8" name="Google Shape;378;p4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6619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subTitle" idx="1"/>
          </p:nvPr>
        </p:nvSpPr>
        <p:spPr>
          <a:xfrm>
            <a:off x="7600812" y="2779025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2"/>
          </p:nvPr>
        </p:nvSpPr>
        <p:spPr>
          <a:xfrm>
            <a:off x="7600828" y="3315392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2"/>
          <p:cNvSpPr txBox="1">
            <a:spLocks noGrp="1"/>
          </p:cNvSpPr>
          <p:nvPr>
            <p:ph type="subTitle" idx="3"/>
          </p:nvPr>
        </p:nvSpPr>
        <p:spPr>
          <a:xfrm>
            <a:off x="2631984" y="1202845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4" name="Google Shape;384;p42"/>
          <p:cNvSpPr txBox="1">
            <a:spLocks noGrp="1"/>
          </p:cNvSpPr>
          <p:nvPr>
            <p:ph type="subTitle" idx="4"/>
          </p:nvPr>
        </p:nvSpPr>
        <p:spPr>
          <a:xfrm>
            <a:off x="2631984" y="1739213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42"/>
          <p:cNvSpPr txBox="1">
            <a:spLocks noGrp="1"/>
          </p:cNvSpPr>
          <p:nvPr>
            <p:ph type="subTitle" idx="5"/>
          </p:nvPr>
        </p:nvSpPr>
        <p:spPr>
          <a:xfrm>
            <a:off x="2631984" y="4387833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6" name="Google Shape;386;p42"/>
          <p:cNvSpPr txBox="1">
            <a:spLocks noGrp="1"/>
          </p:cNvSpPr>
          <p:nvPr>
            <p:ph type="subTitle" idx="6"/>
          </p:nvPr>
        </p:nvSpPr>
        <p:spPr>
          <a:xfrm>
            <a:off x="2631984" y="4932865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87" name="Google Shape;387;p4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42"/>
          <p:cNvSpPr txBox="1">
            <a:spLocks noGrp="1"/>
          </p:cNvSpPr>
          <p:nvPr>
            <p:ph type="title" hasCustomPrompt="1"/>
          </p:nvPr>
        </p:nvSpPr>
        <p:spPr>
          <a:xfrm>
            <a:off x="977333" y="1485933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>
            <a:spLocks noGrp="1"/>
          </p:cNvSpPr>
          <p:nvPr>
            <p:ph type="title" idx="7" hasCustomPrompt="1"/>
          </p:nvPr>
        </p:nvSpPr>
        <p:spPr>
          <a:xfrm>
            <a:off x="977333" y="4670900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>
            <a:spLocks noGrp="1"/>
          </p:cNvSpPr>
          <p:nvPr>
            <p:ph type="title" idx="8" hasCustomPrompt="1"/>
          </p:nvPr>
        </p:nvSpPr>
        <p:spPr>
          <a:xfrm>
            <a:off x="5921336" y="3035317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1510735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title"/>
          </p:nvPr>
        </p:nvSpPr>
        <p:spPr>
          <a:xfrm>
            <a:off x="1071667" y="2720661"/>
            <a:ext cx="54500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1"/>
          </p:nvPr>
        </p:nvSpPr>
        <p:spPr>
          <a:xfrm>
            <a:off x="1071667" y="3591367"/>
            <a:ext cx="4212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98" name="Google Shape;398;p4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0584837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>
            <a:spLocks noGrp="1"/>
          </p:cNvSpPr>
          <p:nvPr>
            <p:ph type="title"/>
          </p:nvPr>
        </p:nvSpPr>
        <p:spPr>
          <a:xfrm>
            <a:off x="5986867" y="2730300"/>
            <a:ext cx="4485600" cy="8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402" name="Google Shape;402;p44"/>
          <p:cNvSpPr txBox="1">
            <a:spLocks noGrp="1"/>
          </p:cNvSpPr>
          <p:nvPr>
            <p:ph type="subTitle" idx="1"/>
          </p:nvPr>
        </p:nvSpPr>
        <p:spPr>
          <a:xfrm>
            <a:off x="6474067" y="3593100"/>
            <a:ext cx="3998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cxnSp>
        <p:nvCxnSpPr>
          <p:cNvPr id="403" name="Google Shape;403;p4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258584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>
            <a:spLocks noGrp="1"/>
          </p:cNvSpPr>
          <p:nvPr>
            <p:ph type="subTitle" idx="1"/>
          </p:nvPr>
        </p:nvSpPr>
        <p:spPr>
          <a:xfrm>
            <a:off x="5555733" y="1938033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7" name="Google Shape;407;p4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60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08" name="Google Shape;408;p4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9029533" y="4884600"/>
            <a:ext cx="3764400" cy="2177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127763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46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19" name="Google Shape;419;p46"/>
          <p:cNvSpPr txBox="1">
            <a:spLocks noGrp="1"/>
          </p:cNvSpPr>
          <p:nvPr>
            <p:ph type="subTitle" idx="1"/>
          </p:nvPr>
        </p:nvSpPr>
        <p:spPr>
          <a:xfrm>
            <a:off x="6033584" y="2050217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subTitle" idx="2"/>
          </p:nvPr>
        </p:nvSpPr>
        <p:spPr>
          <a:xfrm>
            <a:off x="881617" y="2050217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20537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>
            <a:spLocks noGrp="1"/>
          </p:cNvSpPr>
          <p:nvPr>
            <p:ph type="subTitle" idx="1"/>
          </p:nvPr>
        </p:nvSpPr>
        <p:spPr>
          <a:xfrm>
            <a:off x="6421433" y="4821833"/>
            <a:ext cx="3922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2"/>
          </p:nvPr>
        </p:nvSpPr>
        <p:spPr>
          <a:xfrm>
            <a:off x="6421600" y="5275167"/>
            <a:ext cx="3922400" cy="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subTitle" idx="3"/>
          </p:nvPr>
        </p:nvSpPr>
        <p:spPr>
          <a:xfrm>
            <a:off x="1847772" y="4821833"/>
            <a:ext cx="3922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subTitle" idx="4"/>
          </p:nvPr>
        </p:nvSpPr>
        <p:spPr>
          <a:xfrm>
            <a:off x="1848033" y="5275167"/>
            <a:ext cx="3922400" cy="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6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27" name="Google Shape;427;p4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525434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>
            <a:spLocks noGrp="1"/>
          </p:cNvSpPr>
          <p:nvPr>
            <p:ph type="title"/>
          </p:nvPr>
        </p:nvSpPr>
        <p:spPr>
          <a:xfrm>
            <a:off x="1659000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31" name="Google Shape;431;p48"/>
          <p:cNvSpPr txBox="1">
            <a:spLocks noGrp="1"/>
          </p:cNvSpPr>
          <p:nvPr>
            <p:ph type="subTitle" idx="1"/>
          </p:nvPr>
        </p:nvSpPr>
        <p:spPr>
          <a:xfrm>
            <a:off x="4678667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2" name="Google Shape;432;p48"/>
          <p:cNvSpPr txBox="1">
            <a:spLocks noGrp="1"/>
          </p:cNvSpPr>
          <p:nvPr>
            <p:ph type="subTitle" idx="2"/>
          </p:nvPr>
        </p:nvSpPr>
        <p:spPr>
          <a:xfrm>
            <a:off x="4678700" y="5086600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48"/>
          <p:cNvSpPr txBox="1">
            <a:spLocks noGrp="1"/>
          </p:cNvSpPr>
          <p:nvPr>
            <p:ph type="subTitle" idx="3"/>
          </p:nvPr>
        </p:nvSpPr>
        <p:spPr>
          <a:xfrm>
            <a:off x="12707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4" name="Google Shape;434;p48"/>
          <p:cNvSpPr txBox="1">
            <a:spLocks noGrp="1"/>
          </p:cNvSpPr>
          <p:nvPr>
            <p:ph type="subTitle" idx="4"/>
          </p:nvPr>
        </p:nvSpPr>
        <p:spPr>
          <a:xfrm>
            <a:off x="1270833" y="5086601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48"/>
          <p:cNvSpPr txBox="1">
            <a:spLocks noGrp="1"/>
          </p:cNvSpPr>
          <p:nvPr>
            <p:ph type="subTitle" idx="5"/>
          </p:nvPr>
        </p:nvSpPr>
        <p:spPr>
          <a:xfrm>
            <a:off x="80865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subTitle" idx="6"/>
          </p:nvPr>
        </p:nvSpPr>
        <p:spPr>
          <a:xfrm>
            <a:off x="8086500" y="5086600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7" name="Google Shape;437;p4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595088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3777200" y="1054933"/>
            <a:ext cx="4637600" cy="12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subTitle" idx="1"/>
          </p:nvPr>
        </p:nvSpPr>
        <p:spPr>
          <a:xfrm>
            <a:off x="3977800" y="2332567"/>
            <a:ext cx="4236400" cy="12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3867267" y="4584367"/>
            <a:ext cx="4457600" cy="9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67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kumimoji="0" lang="en" sz="14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kumimoji="0" lang="en" sz="1467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kumimoji="0" lang="en" sz="14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kumimoji="0" lang="en" sz="1467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kumimoji="0" lang="en" sz="14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kumimoji="0" lang="en" sz="1467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kumimoji="0" sz="1467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343967" y="5247167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8623267" y="-96733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1850979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6238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0A4F-635F-4D8D-886D-690CD866231E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A6E5-758C-45F3-9E10-263A4172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2535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9912233" y="-1674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96367" y="52579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4053973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9029533" y="4884600"/>
            <a:ext cx="3764400" cy="2177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11360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8685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0A4F-635F-4D8D-886D-690CD866231E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A6E5-758C-45F3-9E10-263A4172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7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0A4F-635F-4D8D-886D-690CD866231E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A6E5-758C-45F3-9E10-263A4172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7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0A4F-635F-4D8D-886D-690CD866231E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AA6E5-758C-45F3-9E10-263A4172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8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30A4F-635F-4D8D-886D-690CD866231E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AA6E5-758C-45F3-9E10-263A41721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5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000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78424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  <p:sldLayoutId id="2147483707" r:id="rId46"/>
    <p:sldLayoutId id="2147483708" r:id="rId47"/>
    <p:sldLayoutId id="2147483709" r:id="rId48"/>
    <p:sldLayoutId id="2147483710" r:id="rId49"/>
    <p:sldLayoutId id="2147483711" r:id="rId50"/>
    <p:sldLayoutId id="2147483712" r:id="rId5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/>
              <a:t>Naïve Bayes</a:t>
            </a:r>
            <a:r>
              <a:rPr lang="en-US" sz="8000" dirty="0" smtClean="0"/>
              <a:t> </a:t>
            </a:r>
            <a:r>
              <a:rPr lang="en-US" sz="8000" dirty="0" smtClean="0"/>
              <a:t>Flashcard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811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Naïve Bayes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918891"/>
              </p:ext>
            </p:extLst>
          </p:nvPr>
        </p:nvGraphicFramePr>
        <p:xfrm>
          <a:off x="530746" y="1579475"/>
          <a:ext cx="8817972" cy="352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493">
                  <a:extLst>
                    <a:ext uri="{9D8B030D-6E8A-4147-A177-3AD203B41FA5}">
                      <a16:colId xmlns:a16="http://schemas.microsoft.com/office/drawing/2014/main" val="3440768390"/>
                    </a:ext>
                  </a:extLst>
                </a:gridCol>
                <a:gridCol w="2382671">
                  <a:extLst>
                    <a:ext uri="{9D8B030D-6E8A-4147-A177-3AD203B41FA5}">
                      <a16:colId xmlns:a16="http://schemas.microsoft.com/office/drawing/2014/main" val="2555121106"/>
                    </a:ext>
                  </a:extLst>
                </a:gridCol>
                <a:gridCol w="2026315">
                  <a:extLst>
                    <a:ext uri="{9D8B030D-6E8A-4147-A177-3AD203B41FA5}">
                      <a16:colId xmlns:a16="http://schemas.microsoft.com/office/drawing/2014/main" val="2732001917"/>
                    </a:ext>
                  </a:extLst>
                </a:gridCol>
                <a:gridCol w="2204493">
                  <a:extLst>
                    <a:ext uri="{9D8B030D-6E8A-4147-A177-3AD203B41FA5}">
                      <a16:colId xmlns:a16="http://schemas.microsoft.com/office/drawing/2014/main" val="3739635180"/>
                    </a:ext>
                  </a:extLst>
                </a:gridCol>
              </a:tblGrid>
              <a:tr h="1207935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Type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Likelihood Assumption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Common use-cases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578686"/>
                  </a:ext>
                </a:extLst>
              </a:tr>
              <a:tr h="687579">
                <a:tc>
                  <a:txBody>
                    <a:bodyPr/>
                    <a:lstStyle/>
                    <a:p>
                      <a:r>
                        <a:rPr lang="en-US" dirty="0" smtClean="0"/>
                        <a:t>Gaussian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Normally distributed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200228"/>
                  </a:ext>
                </a:extLst>
              </a:tr>
              <a:tr h="687579">
                <a:tc>
                  <a:txBody>
                    <a:bodyPr/>
                    <a:lstStyle/>
                    <a:p>
                      <a:r>
                        <a:rPr lang="en-US" dirty="0" smtClean="0"/>
                        <a:t>Multinomial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Discrete (count/frequencies)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Count-based</a:t>
                      </a:r>
                      <a:r>
                        <a:rPr lang="en-US" baseline="0" dirty="0" smtClean="0"/>
                        <a:t> probability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classification/NLP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978104"/>
                  </a:ext>
                </a:extLst>
              </a:tr>
              <a:tr h="687579">
                <a:tc>
                  <a:txBody>
                    <a:bodyPr/>
                    <a:lstStyle/>
                    <a:p>
                      <a:r>
                        <a:rPr lang="en-US" dirty="0" smtClean="0"/>
                        <a:t>Bernoulli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Discrete (binary)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Presence or absence of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 features, document classification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826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712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3673" y="1048889"/>
            <a:ext cx="2076904" cy="7636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43700" y="2070857"/>
            <a:ext cx="6374600" cy="1967743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3200" dirty="0" smtClean="0"/>
              <a:t>How does </a:t>
            </a:r>
            <a:r>
              <a:rPr lang="en-US" sz="3200" dirty="0"/>
              <a:t>Naive Bayes handle categorical versus continuous features</a:t>
            </a:r>
            <a:endParaRPr lang="en-US" sz="3200" dirty="0"/>
          </a:p>
        </p:txBody>
      </p:sp>
      <p:pic>
        <p:nvPicPr>
          <p:cNvPr id="2" name="Picture 2" descr="Naive Bayes Algorithm in ML: Simplifying Classification Probl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473" y="582258"/>
            <a:ext cx="5313528" cy="531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28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30550" y="1249471"/>
            <a:ext cx="5513094" cy="454248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Naïve Bayes is quite versatile and can handle both categorical and continuous features, but the way it processes them depends on the type of Naïve Bayes model being </a:t>
            </a:r>
            <a:r>
              <a:rPr lang="en-US" sz="1800" dirty="0" smtClean="0"/>
              <a:t>used</a:t>
            </a:r>
          </a:p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smtClean="0"/>
              <a:t>Categorical Features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When dealing with </a:t>
            </a:r>
            <a:r>
              <a:rPr lang="en-US" sz="1800" b="1" dirty="0"/>
              <a:t>categorical features</a:t>
            </a:r>
            <a:r>
              <a:rPr lang="en-US" sz="1800" dirty="0"/>
              <a:t>, Naïve Bayes relies on </a:t>
            </a:r>
            <a:r>
              <a:rPr lang="en-US" sz="1800" b="1" dirty="0"/>
              <a:t>frequency counts</a:t>
            </a:r>
            <a:r>
              <a:rPr lang="en-US" sz="1800" dirty="0"/>
              <a:t> or </a:t>
            </a:r>
            <a:r>
              <a:rPr lang="en-US" sz="1800" b="1" dirty="0"/>
              <a:t>probability </a:t>
            </a:r>
            <a:r>
              <a:rPr lang="en-US" sz="1800" b="1" dirty="0" smtClean="0"/>
              <a:t>tables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1" dirty="0" smtClean="0"/>
              <a:t>Assumption: </a:t>
            </a:r>
            <a:r>
              <a:rPr lang="en-US" sz="1800" dirty="0"/>
              <a:t>For categorical features, it assumes the features are discrete and takes into account the conditional probability of each category given the class label</a:t>
            </a:r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feature types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23030" y="593366"/>
            <a:ext cx="5555241" cy="5711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600"/>
              </a:spcBef>
              <a:spcAft>
                <a:spcPts val="600"/>
              </a:spcAft>
              <a:buClr>
                <a:srgbClr val="3F3533"/>
              </a:buClr>
              <a:buSzPts val="1400"/>
              <a:buFont typeface="Montserrat"/>
              <a:buChar char="●"/>
              <a:defRPr/>
            </a:pPr>
            <a:r>
              <a:rPr lang="en-US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How it works</a:t>
            </a:r>
            <a:r>
              <a:rPr lang="en-US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if we have a feature X with distinct categories x1, x2, … , </a:t>
            </a:r>
            <a:r>
              <a:rPr lang="en-US" dirty="0" err="1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xk</a:t>
            </a:r>
            <a:r>
              <a:rPr lang="en-US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Naïve Bayes computes:</a:t>
            </a:r>
          </a:p>
          <a:p>
            <a:pPr marL="457200" lvl="0" indent="-342900">
              <a:spcBef>
                <a:spcPts val="600"/>
              </a:spcBef>
              <a:spcAft>
                <a:spcPts val="600"/>
              </a:spcAft>
              <a:buClr>
                <a:srgbClr val="3F3533"/>
              </a:buClr>
              <a:buSzPts val="1400"/>
              <a:buFont typeface="Montserrat"/>
              <a:buChar char="●"/>
              <a:defRPr/>
            </a:pPr>
            <a:r>
              <a:rPr lang="en-US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Multinomial and Bernoulli Naïve Bayes are well-suited for categorical data. Bernoulli works specifically with binary features (presence/absence), while Multinomial extends to counts or </a:t>
            </a:r>
            <a:r>
              <a:rPr lang="en-US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frequencies</a:t>
            </a:r>
          </a:p>
          <a:p>
            <a:pPr marL="457200" lvl="0" indent="-342900">
              <a:spcBef>
                <a:spcPts val="600"/>
              </a:spcBef>
              <a:spcAft>
                <a:spcPts val="600"/>
              </a:spcAft>
              <a:buClr>
                <a:srgbClr val="3F3533"/>
              </a:buClr>
              <a:buSzPts val="1400"/>
              <a:buFont typeface="Montserrat"/>
              <a:buChar char="●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>
              <a:spcBef>
                <a:spcPts val="600"/>
              </a:spcBef>
              <a:spcAft>
                <a:spcPts val="600"/>
              </a:spcAft>
              <a:buClr>
                <a:srgbClr val="3F3533"/>
              </a:buClr>
              <a:buSzPts val="1400"/>
              <a:buFont typeface="Montserrat"/>
              <a:buChar char="●"/>
              <a:defRPr/>
            </a:pPr>
            <a:endParaRPr lang="en-US" dirty="0" smtClean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>
              <a:spcBef>
                <a:spcPts val="600"/>
              </a:spcBef>
              <a:spcAft>
                <a:spcPts val="600"/>
              </a:spcAft>
              <a:buClr>
                <a:srgbClr val="3F3533"/>
              </a:buClr>
              <a:buSzPts val="1400"/>
              <a:buFont typeface="Montserrat"/>
              <a:buChar char="●"/>
              <a:defRPr/>
            </a:pPr>
            <a:r>
              <a:rPr lang="en-US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Imagine a dataset for customer churn, where a feature like "Plan Type" could have categories like 'Basic,' 'Premium,' and 'Enterprise</a:t>
            </a:r>
            <a:r>
              <a:rPr lang="en-US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457200" lvl="0" indent="-342900">
              <a:spcBef>
                <a:spcPts val="600"/>
              </a:spcBef>
              <a:spcAft>
                <a:spcPts val="600"/>
              </a:spcAft>
              <a:buClr>
                <a:srgbClr val="3F3533"/>
              </a:buClr>
              <a:buSzPts val="1400"/>
              <a:buFont typeface="Montserrat"/>
              <a:buChar char="●"/>
              <a:defRPr/>
            </a:pPr>
            <a:r>
              <a:rPr lang="en-US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Naïve Bayes would calculate the probability of each plan type given whether a customer churned or not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370" y="3097634"/>
            <a:ext cx="5993630" cy="84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8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30550" y="1249471"/>
            <a:ext cx="5513094" cy="4542488"/>
          </a:xfrm>
        </p:spPr>
        <p:txBody>
          <a:bodyPr/>
          <a:lstStyle/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smtClean="0"/>
              <a:t>Continuous Features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For </a:t>
            </a:r>
            <a:r>
              <a:rPr lang="en-US" sz="1800" b="1" dirty="0"/>
              <a:t>continuous features</a:t>
            </a:r>
            <a:r>
              <a:rPr lang="en-US" sz="1800" dirty="0"/>
              <a:t>, Naïve Bayes uses </a:t>
            </a:r>
            <a:r>
              <a:rPr lang="en-US" sz="1800" b="1" dirty="0"/>
              <a:t>probability density functions</a:t>
            </a:r>
            <a:r>
              <a:rPr lang="en-US" sz="1800" dirty="0"/>
              <a:t> (PDFs) to estimate the likelihood of a feature value given a class. This is commonly done using the </a:t>
            </a:r>
            <a:r>
              <a:rPr lang="en-US" sz="1800" b="1" dirty="0"/>
              <a:t>Gaussian Naïve Bayes</a:t>
            </a:r>
            <a:r>
              <a:rPr lang="en-US" sz="1800" dirty="0"/>
              <a:t> </a:t>
            </a:r>
            <a:r>
              <a:rPr lang="en-US" sz="1800" dirty="0" smtClean="0"/>
              <a:t>model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1" dirty="0" smtClean="0"/>
              <a:t>Assumption: </a:t>
            </a:r>
            <a:r>
              <a:rPr lang="en-US" sz="1800" dirty="0"/>
              <a:t>Continuous features are assumed to follow a </a:t>
            </a:r>
            <a:r>
              <a:rPr lang="en-US" sz="1800" b="1" dirty="0"/>
              <a:t>normal distribution</a:t>
            </a:r>
            <a:r>
              <a:rPr lang="en-US" sz="1800" dirty="0"/>
              <a:t> within each </a:t>
            </a:r>
            <a:r>
              <a:rPr lang="en-US" sz="1800" dirty="0" smtClean="0"/>
              <a:t>class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/>
              <a:t>Mechanism: For a feature X with value x, the likelihood P(X=x | Y=y) is computed using Gaussian formula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feature types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23030" y="593366"/>
            <a:ext cx="5555241" cy="5711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600"/>
              </a:spcBef>
              <a:spcAft>
                <a:spcPts val="600"/>
              </a:spcAft>
              <a:buClr>
                <a:srgbClr val="3F3533"/>
              </a:buClr>
              <a:buSzPts val="1400"/>
              <a:buFont typeface="Montserrat"/>
              <a:buChar char="●"/>
              <a:defRPr/>
            </a:pPr>
            <a:r>
              <a:rPr lang="en-US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 a medical diagnosis dataset, a continuous feature like "Age" or "Blood Pressure" might be used. </a:t>
            </a:r>
            <a:endParaRPr lang="en-US" dirty="0" smtClean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>
              <a:spcBef>
                <a:spcPts val="600"/>
              </a:spcBef>
              <a:spcAft>
                <a:spcPts val="600"/>
              </a:spcAft>
              <a:buClr>
                <a:srgbClr val="3F3533"/>
              </a:buClr>
              <a:buSzPts val="1400"/>
              <a:buFont typeface="Montserrat"/>
              <a:buChar char="●"/>
              <a:defRPr/>
            </a:pPr>
            <a:r>
              <a:rPr lang="en-US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Gaussian </a:t>
            </a:r>
            <a:r>
              <a:rPr lang="en-US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Naïve Bayes would model the distribution of these features for different diagnosis classes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05271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30550" y="1249471"/>
            <a:ext cx="5513094" cy="4542488"/>
          </a:xfrm>
        </p:spPr>
        <p:txBody>
          <a:bodyPr/>
          <a:lstStyle/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/>
              <a:t>In real-world datasets, you often encounter a mix of categorical and continuous features. While Naïve Bayes itself doesn’t natively combine them, you can preprocess the data to use the right techniques for </a:t>
            </a:r>
            <a:r>
              <a:rPr lang="en-US" sz="1800" dirty="0" smtClean="0"/>
              <a:t>each</a:t>
            </a:r>
          </a:p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/>
              <a:t>For </a:t>
            </a:r>
            <a:r>
              <a:rPr lang="en-US" sz="1800" dirty="0">
                <a:solidFill>
                  <a:srgbClr val="FF0000"/>
                </a:solidFill>
              </a:rPr>
              <a:t>categorical </a:t>
            </a:r>
            <a:r>
              <a:rPr lang="en-US" sz="1800" dirty="0" smtClean="0">
                <a:solidFill>
                  <a:srgbClr val="FF0000"/>
                </a:solidFill>
              </a:rPr>
              <a:t>features</a:t>
            </a:r>
            <a:r>
              <a:rPr lang="en-US" sz="1800" dirty="0" smtClean="0"/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Encode them using one-hot encoding or frequency </a:t>
            </a:r>
            <a:r>
              <a:rPr lang="en-US" sz="1800" dirty="0" smtClean="0"/>
              <a:t>encoding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Use Multinomial or Bernoulli Naïve </a:t>
            </a:r>
            <a:r>
              <a:rPr lang="en-US" sz="1800" dirty="0" smtClean="0"/>
              <a:t>Bayes</a:t>
            </a:r>
          </a:p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smtClean="0"/>
              <a:t>For </a:t>
            </a:r>
            <a:r>
              <a:rPr lang="en-US" sz="1800" dirty="0" smtClean="0">
                <a:solidFill>
                  <a:srgbClr val="FF0000"/>
                </a:solidFill>
              </a:rPr>
              <a:t>continuous features</a:t>
            </a:r>
            <a:r>
              <a:rPr lang="en-US" sz="1800" dirty="0" smtClean="0"/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/>
              <a:t>Scale </a:t>
            </a:r>
            <a:r>
              <a:rPr lang="en-US" sz="1800" dirty="0"/>
              <a:t>or normalize them if necessary, and use Gaussian Naïve Bayes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feature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3673" y="1048889"/>
            <a:ext cx="2076904" cy="7636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43700" y="2070857"/>
            <a:ext cx="6374600" cy="1967743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3200" dirty="0"/>
              <a:t>What </a:t>
            </a:r>
            <a:r>
              <a:rPr lang="en-US" sz="3200" dirty="0" smtClean="0"/>
              <a:t>is Naïve Bayes algorithm and what is its primary assumption</a:t>
            </a:r>
            <a:endParaRPr lang="en-US" sz="3200" dirty="0"/>
          </a:p>
        </p:txBody>
      </p:sp>
      <p:pic>
        <p:nvPicPr>
          <p:cNvPr id="2" name="Picture 2" descr="Naive Bayes Algorithm in ML: Simplifying Classification Probl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473" y="582258"/>
            <a:ext cx="5313528" cy="531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74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85141" y="1604312"/>
            <a:ext cx="5513094" cy="454248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Naïve Bayes is a family of algorithms that use </a:t>
            </a:r>
            <a:r>
              <a:rPr lang="en-US" sz="1800" dirty="0">
                <a:solidFill>
                  <a:srgbClr val="FF0000"/>
                </a:solidFill>
              </a:rPr>
              <a:t>Bayes' Theorem</a:t>
            </a:r>
            <a:r>
              <a:rPr lang="en-US" sz="1800" dirty="0"/>
              <a:t> to predict the probability of a data point belonging to a particular class. </a:t>
            </a:r>
            <a:endParaRPr lang="en-US" sz="18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/>
              <a:t>The </a:t>
            </a:r>
            <a:r>
              <a:rPr lang="en-US" sz="1800" dirty="0"/>
              <a:t>core idea is to calculate the </a:t>
            </a:r>
            <a:r>
              <a:rPr lang="en-US" sz="1800" dirty="0">
                <a:solidFill>
                  <a:srgbClr val="FF0000"/>
                </a:solidFill>
              </a:rPr>
              <a:t>posterior probability</a:t>
            </a:r>
            <a:r>
              <a:rPr lang="en-US" sz="1800" dirty="0"/>
              <a:t> P(C|X) the probability that a given data point belongs to a </a:t>
            </a:r>
            <a:r>
              <a:rPr lang="en-US" sz="1800" dirty="0" smtClean="0"/>
              <a:t>class C, given the features X.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Naïve Bayes?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23030" y="593367"/>
            <a:ext cx="5487001" cy="3135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F3533"/>
              </a:buClr>
              <a:buSzPts val="1400"/>
              <a:buFont typeface="Montserrat"/>
              <a:buChar char="●"/>
              <a:tabLst/>
              <a:defRPr/>
            </a:pPr>
            <a:r>
              <a:rPr lang="en-US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P(C|X): Posterior probability of class C given feature X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F3533"/>
              </a:buClr>
              <a:buSzPts val="1400"/>
              <a:buFont typeface="Montserrat"/>
              <a:buChar char="●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P(X|C): Likelihood of feature X given class C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F3533"/>
              </a:buClr>
              <a:buSzPts val="1400"/>
              <a:buFont typeface="Montserrat"/>
              <a:buChar char="●"/>
              <a:tabLst/>
              <a:defRPr/>
            </a:pPr>
            <a:r>
              <a:rPr lang="en-US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P(C): Prior probability of class C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F3533"/>
              </a:buClr>
              <a:buSzPts val="1400"/>
              <a:buFont typeface="Montserrat"/>
              <a:buChar char="●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P(X): Evidence, the overall probability of feature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 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56" y="4368300"/>
            <a:ext cx="3814451" cy="106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39481" y="1329670"/>
            <a:ext cx="9368544" cy="4839117"/>
          </a:xfrm>
        </p:spPr>
        <p:txBody>
          <a:bodyPr/>
          <a:lstStyle/>
          <a:p>
            <a:r>
              <a:rPr lang="en-US" sz="1800" dirty="0"/>
              <a:t>The "naïve" part of Naïve Bayes comes from its key assumption: </a:t>
            </a:r>
            <a:r>
              <a:rPr lang="en-US" sz="1800" dirty="0">
                <a:solidFill>
                  <a:srgbClr val="FF0000"/>
                </a:solidFill>
              </a:rPr>
              <a:t>all features are conditionally independent given the class.</a:t>
            </a:r>
          </a:p>
          <a:p>
            <a:endParaRPr lang="en-US" sz="1800" dirty="0" smtClean="0"/>
          </a:p>
          <a:p>
            <a:r>
              <a:rPr lang="en-US" sz="1800" dirty="0" smtClean="0"/>
              <a:t>In </a:t>
            </a:r>
            <a:r>
              <a:rPr lang="en-US" sz="1800" dirty="0"/>
              <a:t>simpler terms, this means that the presence (or value) of one feature does not affect the presence (or value) of another feature, given the </a:t>
            </a:r>
            <a:r>
              <a:rPr lang="en-US" sz="1800" dirty="0" smtClean="0"/>
              <a:t>class</a:t>
            </a:r>
          </a:p>
          <a:p>
            <a:endParaRPr lang="en-US" sz="1800" dirty="0" smtClean="0"/>
          </a:p>
          <a:p>
            <a:r>
              <a:rPr lang="en-US" sz="1800" dirty="0" smtClean="0"/>
              <a:t>For </a:t>
            </a:r>
            <a:r>
              <a:rPr lang="en-US" sz="1800" dirty="0"/>
              <a:t>example, if we’re classifying emails as spam or not spam, Naïve Bayes assumes that the occurrence of specific words like "discount" and "limited" are </a:t>
            </a:r>
            <a:r>
              <a:rPr lang="en-US" sz="1800" dirty="0">
                <a:solidFill>
                  <a:srgbClr val="FF0000"/>
                </a:solidFill>
              </a:rPr>
              <a:t>independent of each other</a:t>
            </a:r>
            <a:r>
              <a:rPr lang="en-US" sz="1800" dirty="0"/>
              <a:t>, given whether the email is spam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This </a:t>
            </a:r>
            <a:r>
              <a:rPr lang="en-US" sz="1800" dirty="0"/>
              <a:t>assumption simplifies the computation of the likelihood </a:t>
            </a:r>
            <a:r>
              <a:rPr lang="en-US" sz="1800" dirty="0" smtClean="0"/>
              <a:t>P(X</a:t>
            </a:r>
            <a:r>
              <a:rPr lang="en-US" sz="1800" dirty="0"/>
              <a:t>∣C). Instead of needing to compute a joint probability for all features together, which can be computationally expensive, we compute the </a:t>
            </a:r>
            <a:r>
              <a:rPr lang="en-US" sz="1800" dirty="0">
                <a:solidFill>
                  <a:srgbClr val="FF0000"/>
                </a:solidFill>
              </a:rPr>
              <a:t>product of individual </a:t>
            </a:r>
            <a:r>
              <a:rPr lang="en-US" sz="1800" dirty="0" smtClean="0">
                <a:solidFill>
                  <a:srgbClr val="FF0000"/>
                </a:solidFill>
              </a:rPr>
              <a:t>probabilities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 smtClean="0"/>
              <a:t>P(X|C) = P(x_1|C) * P(x_2|C) * …. * P(</a:t>
            </a:r>
            <a:r>
              <a:rPr lang="en-US" sz="1800" dirty="0" err="1" smtClean="0"/>
              <a:t>x_n|C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0591" y="456889"/>
            <a:ext cx="7573200" cy="763600"/>
          </a:xfrm>
        </p:spPr>
        <p:txBody>
          <a:bodyPr/>
          <a:lstStyle/>
          <a:p>
            <a:r>
              <a:rPr lang="en-US" dirty="0" smtClean="0"/>
              <a:t>Primary Assumptions – Naïve Bayes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9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2230" y="1283785"/>
            <a:ext cx="5527943" cy="555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>
              <a:spcBef>
                <a:spcPts val="600"/>
              </a:spcBef>
              <a:spcAft>
                <a:spcPts val="600"/>
              </a:spcAft>
              <a:buClr>
                <a:srgbClr val="3F3533"/>
              </a:buClr>
              <a:buSzPts val="1400"/>
              <a:defRPr/>
            </a:pPr>
            <a:r>
              <a:rPr lang="en-US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Credit Risk Analysis:</a:t>
            </a:r>
          </a:p>
          <a:p>
            <a:pPr marL="457200" lvl="0" indent="-342900">
              <a:spcBef>
                <a:spcPts val="600"/>
              </a:spcBef>
              <a:spcAft>
                <a:spcPts val="600"/>
              </a:spcAft>
              <a:buClr>
                <a:srgbClr val="3F3533"/>
              </a:buClr>
              <a:buSzPts val="1400"/>
              <a:buFont typeface="Montserrat"/>
              <a:buChar char="●"/>
              <a:defRPr/>
            </a:pPr>
            <a:r>
              <a:rPr lang="en-US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bank can use historical data on loan defaults to calculate the prior probability of a borrower defaulting on a loan.</a:t>
            </a:r>
          </a:p>
          <a:p>
            <a:pPr marL="457200" lvl="0" indent="-342900">
              <a:spcBef>
                <a:spcPts val="600"/>
              </a:spcBef>
              <a:spcAft>
                <a:spcPts val="600"/>
              </a:spcAft>
              <a:buClr>
                <a:srgbClr val="3F3533"/>
              </a:buClr>
              <a:buSzPts val="1400"/>
              <a:buFont typeface="Montserrat"/>
              <a:buChar char="●"/>
              <a:defRPr/>
            </a:pPr>
            <a:r>
              <a:rPr lang="en-US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As new information becomes available, such as changes in the borrower's credit score or financial statements, the bank can update its prior probability using Bayes' Theorem to obtain a more accurate estimate of the borrower's credit risk</a:t>
            </a:r>
          </a:p>
          <a:p>
            <a:pPr marL="457200" lvl="0" indent="-342900">
              <a:spcBef>
                <a:spcPts val="600"/>
              </a:spcBef>
              <a:spcAft>
                <a:spcPts val="600"/>
              </a:spcAft>
              <a:buClr>
                <a:srgbClr val="3F3533"/>
              </a:buClr>
              <a:buSzPts val="1400"/>
              <a:buFont typeface="Montserrat"/>
              <a:buChar char="●"/>
              <a:defRPr/>
            </a:pPr>
            <a:r>
              <a:rPr lang="en-US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This allows the bank to make better-informed decisions on loan approvals, interest rates, and collateral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08682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23673" y="1048889"/>
            <a:ext cx="2076904" cy="7636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43700" y="2070857"/>
            <a:ext cx="6374600" cy="1967743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3200" dirty="0" smtClean="0"/>
              <a:t>Can you explain the difference between Gaussian, Multinomial and Bernoulli Naïve Bayes</a:t>
            </a:r>
            <a:endParaRPr lang="en-US" sz="3200" dirty="0"/>
          </a:p>
        </p:txBody>
      </p:sp>
      <p:pic>
        <p:nvPicPr>
          <p:cNvPr id="2" name="Picture 2" descr="Naive Bayes Algorithm in ML: Simplifying Classification Probl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473" y="582258"/>
            <a:ext cx="5313528" cy="531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32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85141" y="1604312"/>
            <a:ext cx="5513094" cy="454248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Naïve Bayes is a family of algorithms based on Bayes' Theorem, and the difference between the types—Gaussian, Multinomial, and Bernoulli—lies in how they handle feature </a:t>
            </a:r>
            <a:r>
              <a:rPr lang="en-US" sz="1800" dirty="0" smtClean="0"/>
              <a:t>distributions</a:t>
            </a:r>
          </a:p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smtClean="0"/>
              <a:t>Gaussian Naïve Bayes</a:t>
            </a:r>
            <a:endParaRPr lang="en-US" sz="1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Gaussian Naïve Bayes assumes that the features are </a:t>
            </a:r>
            <a:r>
              <a:rPr lang="en-US" sz="1800" dirty="0">
                <a:solidFill>
                  <a:srgbClr val="FF0000"/>
                </a:solidFill>
              </a:rPr>
              <a:t>continuous</a:t>
            </a:r>
            <a:r>
              <a:rPr lang="en-US" sz="1800" dirty="0"/>
              <a:t> and follow a </a:t>
            </a:r>
            <a:r>
              <a:rPr lang="en-US" sz="1800" dirty="0">
                <a:solidFill>
                  <a:srgbClr val="FF0000"/>
                </a:solidFill>
              </a:rPr>
              <a:t>normal (Gaussian) distribution</a:t>
            </a:r>
            <a:r>
              <a:rPr lang="en-US" sz="1800" dirty="0"/>
              <a:t>. It’s commonly used when dealing with numerical data</a:t>
            </a:r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Naïve Bayes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23030" y="593367"/>
            <a:ext cx="5487001" cy="4852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600"/>
              </a:spcBef>
              <a:spcAft>
                <a:spcPts val="600"/>
              </a:spcAft>
              <a:buClr>
                <a:srgbClr val="3F3533"/>
              </a:buClr>
              <a:buSzPts val="1400"/>
              <a:buFont typeface="Montserrat"/>
              <a:buChar char="●"/>
              <a:defRPr/>
            </a:pPr>
            <a:r>
              <a:rPr lang="en-US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How it works</a:t>
            </a:r>
            <a:r>
              <a:rPr lang="en-US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For a given feature, the likelihood 𝑃</a:t>
            </a:r>
            <a:r>
              <a:rPr lang="en-US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x|C</a:t>
            </a:r>
            <a:r>
              <a:rPr lang="en-US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 </a:t>
            </a:r>
            <a:r>
              <a:rPr lang="en-US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is calculated using the probability density function of the Gaussian </a:t>
            </a:r>
            <a:r>
              <a:rPr lang="en-US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distribution.</a:t>
            </a:r>
          </a:p>
          <a:p>
            <a:pPr marL="457200" lvl="0" indent="-342900">
              <a:spcBef>
                <a:spcPts val="600"/>
              </a:spcBef>
              <a:spcAft>
                <a:spcPts val="600"/>
              </a:spcAft>
              <a:buClr>
                <a:srgbClr val="3F3533"/>
              </a:buClr>
              <a:buSzPts val="1400"/>
              <a:buFont typeface="Montserrat"/>
              <a:buChar char="●"/>
              <a:defRPr/>
            </a:pPr>
            <a:r>
              <a:rPr lang="en-US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Gaussian Naïve Bayes is ideal for datasets where features are continuous and approximately normally </a:t>
            </a:r>
            <a:r>
              <a:rPr lang="en-US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distributed</a:t>
            </a:r>
          </a:p>
          <a:p>
            <a:pPr marL="114300" lvl="0">
              <a:spcBef>
                <a:spcPts val="600"/>
              </a:spcBef>
              <a:spcAft>
                <a:spcPts val="600"/>
              </a:spcAft>
              <a:buClr>
                <a:srgbClr val="3F3533"/>
              </a:buClr>
              <a:buSzPts val="1400"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Examples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marL="457200" lvl="0" indent="-342900">
              <a:spcBef>
                <a:spcPts val="600"/>
              </a:spcBef>
              <a:spcAft>
                <a:spcPts val="600"/>
              </a:spcAft>
              <a:buClr>
                <a:srgbClr val="3F3533"/>
              </a:buClr>
              <a:buSzPts val="1400"/>
              <a:buFont typeface="Montserrat"/>
              <a:buChar char="●"/>
              <a:defRPr/>
            </a:pPr>
            <a:r>
              <a:rPr lang="en-US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Predicting if a patient has a disease based on vital statistics (e.g., blood pressure, heart rate</a:t>
            </a:r>
            <a:r>
              <a:rPr lang="en-US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</a:p>
          <a:p>
            <a:pPr marL="457200" lvl="0" indent="-342900">
              <a:spcBef>
                <a:spcPts val="600"/>
              </a:spcBef>
              <a:spcAft>
                <a:spcPts val="600"/>
              </a:spcAft>
              <a:buClr>
                <a:srgbClr val="3F3533"/>
              </a:buClr>
              <a:buSzPts val="1400"/>
              <a:buFont typeface="Montserrat"/>
              <a:buChar char="●"/>
              <a:defRPr/>
            </a:pPr>
            <a:r>
              <a:rPr lang="en-US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Classifying images based on pixel intensity values.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6502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85141" y="1604312"/>
            <a:ext cx="5513094" cy="4542488"/>
          </a:xfrm>
        </p:spPr>
        <p:txBody>
          <a:bodyPr/>
          <a:lstStyle/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smtClean="0"/>
              <a:t>Multinomial Naïve Bayes</a:t>
            </a:r>
            <a:endParaRPr lang="en-US" sz="1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Multinomial Naïve Bayes is designed for </a:t>
            </a:r>
            <a:r>
              <a:rPr lang="en-US" sz="1800" dirty="0">
                <a:solidFill>
                  <a:srgbClr val="FF0000"/>
                </a:solidFill>
              </a:rPr>
              <a:t>discrete data</a:t>
            </a:r>
            <a:r>
              <a:rPr lang="en-US" sz="1800" dirty="0"/>
              <a:t>, especially where features represent </a:t>
            </a:r>
            <a:r>
              <a:rPr lang="en-US" sz="1800" dirty="0">
                <a:solidFill>
                  <a:srgbClr val="FF0000"/>
                </a:solidFill>
              </a:rPr>
              <a:t>counts or frequencies</a:t>
            </a:r>
            <a:r>
              <a:rPr lang="en-US" sz="1800" dirty="0"/>
              <a:t>. </a:t>
            </a:r>
            <a:endParaRPr lang="en-US" sz="18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/>
              <a:t>It </a:t>
            </a:r>
            <a:r>
              <a:rPr lang="en-US" sz="1800" dirty="0"/>
              <a:t>models the </a:t>
            </a:r>
            <a:r>
              <a:rPr lang="en-US" sz="1800" dirty="0" smtClean="0"/>
              <a:t>likelihood P(</a:t>
            </a:r>
            <a:r>
              <a:rPr lang="en-US" sz="1800" dirty="0" err="1" smtClean="0"/>
              <a:t>x|C</a:t>
            </a:r>
            <a:r>
              <a:rPr lang="en-US" sz="1800" dirty="0"/>
              <a:t>) as the probability of observing a certain count of a feature within a </a:t>
            </a:r>
            <a:r>
              <a:rPr lang="en-US" sz="1800" dirty="0" smtClean="0"/>
              <a:t>class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1" dirty="0"/>
              <a:t>How it works</a:t>
            </a:r>
            <a:r>
              <a:rPr lang="en-US" sz="1800" dirty="0"/>
              <a:t>: It calculates probabilities based on the frequency of each feature within each class</a:t>
            </a:r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Naïve Bayes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23030" y="593367"/>
            <a:ext cx="5487001" cy="4852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600"/>
              </a:spcBef>
              <a:spcAft>
                <a:spcPts val="600"/>
              </a:spcAft>
              <a:buClr>
                <a:srgbClr val="3F3533"/>
              </a:buClr>
              <a:buSzPts val="1400"/>
              <a:buFont typeface="Montserrat"/>
              <a:buChar char="●"/>
              <a:defRPr/>
            </a:pPr>
            <a:r>
              <a:rPr lang="en-US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 Case: Multinomial Naïve Bayes is widely used in text classification tasks, where features are word counts or term </a:t>
            </a:r>
            <a:r>
              <a:rPr lang="en-US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frequencies</a:t>
            </a: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>
              <a:spcBef>
                <a:spcPts val="600"/>
              </a:spcBef>
              <a:spcAft>
                <a:spcPts val="600"/>
              </a:spcAft>
              <a:buClr>
                <a:srgbClr val="3F3533"/>
              </a:buClr>
              <a:buSzPts val="1400"/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Examples:</a:t>
            </a:r>
          </a:p>
          <a:p>
            <a:pPr marL="457200" lvl="0" indent="-342900">
              <a:spcBef>
                <a:spcPts val="600"/>
              </a:spcBef>
              <a:spcAft>
                <a:spcPts val="600"/>
              </a:spcAft>
              <a:buClr>
                <a:srgbClr val="3F3533"/>
              </a:buClr>
              <a:buSzPts val="1400"/>
              <a:buFont typeface="Montserrat"/>
              <a:buChar char="●"/>
              <a:defRPr/>
            </a:pPr>
            <a:r>
              <a:rPr lang="en-US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Spam email </a:t>
            </a:r>
            <a:r>
              <a:rPr lang="en-US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detection</a:t>
            </a:r>
          </a:p>
          <a:p>
            <a:pPr marL="457200" lvl="0" indent="-342900">
              <a:spcBef>
                <a:spcPts val="600"/>
              </a:spcBef>
              <a:spcAft>
                <a:spcPts val="600"/>
              </a:spcAft>
              <a:buClr>
                <a:srgbClr val="3F3533"/>
              </a:buClr>
              <a:buSzPts val="1400"/>
              <a:buFont typeface="Montserrat"/>
              <a:buChar char="●"/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Sentiment Analysis</a:t>
            </a:r>
          </a:p>
          <a:p>
            <a:pPr marL="114300" lvl="0">
              <a:spcBef>
                <a:spcPts val="600"/>
              </a:spcBef>
              <a:spcAft>
                <a:spcPts val="600"/>
              </a:spcAft>
              <a:buClr>
                <a:srgbClr val="3F3533"/>
              </a:buClr>
              <a:buSzPts val="1400"/>
              <a:defRPr/>
            </a:pPr>
            <a:r>
              <a:rPr lang="en-US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Equation:</a:t>
            </a:r>
          </a:p>
          <a:p>
            <a:pPr marL="114300" lvl="0">
              <a:spcBef>
                <a:spcPts val="600"/>
              </a:spcBef>
              <a:spcAft>
                <a:spcPts val="600"/>
              </a:spcAft>
              <a:buClr>
                <a:srgbClr val="3F3533"/>
              </a:buClr>
              <a:buSzPts val="1400"/>
              <a:defRPr/>
            </a:pPr>
            <a:r>
              <a:rPr lang="en-US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-US" noProof="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_</a:t>
            </a:r>
            <a:r>
              <a:rPr lang="en-US" noProof="0" dirty="0" err="1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i,C</a:t>
            </a:r>
            <a:r>
              <a:rPr lang="en-US" noProof="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= Count of feature </a:t>
            </a:r>
            <a:r>
              <a:rPr lang="en-US" noProof="0" dirty="0" err="1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noProof="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in class C</a:t>
            </a:r>
          </a:p>
          <a:p>
            <a:pPr marL="114300" lvl="0">
              <a:spcBef>
                <a:spcPts val="600"/>
              </a:spcBef>
              <a:spcAft>
                <a:spcPts val="600"/>
              </a:spcAft>
              <a:buClr>
                <a:srgbClr val="3F3533"/>
              </a:buClr>
              <a:buSzPts val="1400"/>
              <a:defRPr/>
            </a:pPr>
            <a:r>
              <a:rPr kumimoji="0" lang="en-US" sz="180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Alpha</a:t>
            </a:r>
            <a:r>
              <a:rPr kumimoji="0" lang="en-US" sz="1800" i="0" u="none" strike="noStrike" kern="120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 = smoothing parameter to handle zero probabilities (Laplace smoothing)</a:t>
            </a:r>
          </a:p>
          <a:p>
            <a:pPr marL="114300" lvl="0">
              <a:spcBef>
                <a:spcPts val="600"/>
              </a:spcBef>
              <a:spcAft>
                <a:spcPts val="600"/>
              </a:spcAft>
              <a:buClr>
                <a:srgbClr val="3F3533"/>
              </a:buClr>
              <a:buSzPts val="1400"/>
              <a:defRPr/>
            </a:pPr>
            <a:r>
              <a:rPr lang="en-US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-US" noProof="0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= Total </a:t>
            </a:r>
            <a:r>
              <a:rPr lang="en-US" noProof="0" dirty="0" err="1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numbe</a:t>
            </a:r>
            <a:r>
              <a:rPr lang="en-US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 of features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653" y="5031061"/>
            <a:ext cx="4116691" cy="111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8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85141" y="1604312"/>
            <a:ext cx="5513094" cy="4542488"/>
          </a:xfrm>
        </p:spPr>
        <p:txBody>
          <a:bodyPr/>
          <a:lstStyle/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 smtClean="0"/>
              <a:t>Bernoulli</a:t>
            </a:r>
            <a:r>
              <a:rPr lang="en-US" sz="1800" dirty="0" smtClean="0"/>
              <a:t> Naïve Bayes</a:t>
            </a:r>
            <a:endParaRPr lang="en-US" sz="1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Bernoulli Naïve Bayes is also for discrete data, but it focuses on </a:t>
            </a:r>
            <a:r>
              <a:rPr lang="en-US" sz="1800" b="1" dirty="0"/>
              <a:t>binary features</a:t>
            </a:r>
            <a:r>
              <a:rPr lang="en-US" sz="1800" dirty="0"/>
              <a:t>—whether a feature is present or absent. Instead of using counts, it works with binary indicators (0 or </a:t>
            </a:r>
            <a:r>
              <a:rPr lang="en-US" sz="1800" dirty="0" smtClean="0"/>
              <a:t>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1" dirty="0"/>
              <a:t>How it works</a:t>
            </a:r>
            <a:r>
              <a:rPr lang="en-US" sz="1800" dirty="0"/>
              <a:t>: For each feature, it calculates the </a:t>
            </a:r>
            <a:r>
              <a:rPr lang="en-US" sz="1800" dirty="0" smtClean="0"/>
              <a:t>likelihood P(</a:t>
            </a:r>
            <a:r>
              <a:rPr lang="en-US" sz="1800" dirty="0" err="1" smtClean="0"/>
              <a:t>x|C</a:t>
            </a:r>
            <a:r>
              <a:rPr lang="en-US" sz="1800" dirty="0" smtClean="0"/>
              <a:t>) based on whether the feature is present (</a:t>
            </a:r>
            <a:r>
              <a:rPr lang="en-US" sz="1800" dirty="0" err="1" smtClean="0"/>
              <a:t>x_i</a:t>
            </a:r>
            <a:r>
              <a:rPr lang="en-US" sz="1800" dirty="0" smtClean="0"/>
              <a:t> = 1) or absent (</a:t>
            </a:r>
            <a:r>
              <a:rPr lang="en-US" sz="1800" dirty="0" err="1" smtClean="0"/>
              <a:t>x_i</a:t>
            </a:r>
            <a:r>
              <a:rPr lang="en-US" sz="1800" dirty="0" smtClean="0"/>
              <a:t> = 0)</a:t>
            </a:r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Naïve Bayes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6410544" y="593367"/>
            <a:ext cx="5513094" cy="454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 dirty="0"/>
              <a:t>Use Case</a:t>
            </a:r>
            <a:r>
              <a:rPr lang="en-US" sz="1800" dirty="0"/>
              <a:t>: Bernoulli Naïve Bayes is particularly suited for </a:t>
            </a:r>
            <a:r>
              <a:rPr lang="en-US" sz="1800" b="1" dirty="0"/>
              <a:t>binary or </a:t>
            </a:r>
            <a:r>
              <a:rPr lang="en-US" sz="1800" b="1" dirty="0" err="1"/>
              <a:t>boolean</a:t>
            </a:r>
            <a:r>
              <a:rPr lang="en-US" sz="1800" b="1" dirty="0"/>
              <a:t> data</a:t>
            </a:r>
            <a:r>
              <a:rPr lang="en-US" sz="1800" dirty="0"/>
              <a:t>, such </a:t>
            </a:r>
            <a:r>
              <a:rPr lang="en-US" sz="1800" dirty="0" smtClean="0"/>
              <a:t>as: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Document classification, where features indicate whether a word appears in a </a:t>
            </a:r>
            <a:r>
              <a:rPr lang="en-US" sz="1800" dirty="0" smtClean="0"/>
              <a:t>document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 smtClean="0"/>
              <a:t>Fraud </a:t>
            </a:r>
            <a:r>
              <a:rPr lang="en-US" sz="1800" dirty="0"/>
              <a:t>detection, where features indicate the presence of certain behaviors or conditions</a:t>
            </a:r>
            <a:endParaRPr lang="en-US" sz="1800" kern="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30" y="5127337"/>
            <a:ext cx="6542825" cy="10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0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3646</TotalTime>
  <Words>1145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Arial</vt:lpstr>
      <vt:lpstr>Calibri</vt:lpstr>
      <vt:lpstr>Calibri Light</vt:lpstr>
      <vt:lpstr>Crimson Text</vt:lpstr>
      <vt:lpstr>Josefin Sans</vt:lpstr>
      <vt:lpstr>Lato</vt:lpstr>
      <vt:lpstr>Mako</vt:lpstr>
      <vt:lpstr>Merriweather Light</vt:lpstr>
      <vt:lpstr>Montserrat</vt:lpstr>
      <vt:lpstr>Open Sans</vt:lpstr>
      <vt:lpstr>Open Sans SemiBold</vt:lpstr>
      <vt:lpstr>Russo One</vt:lpstr>
      <vt:lpstr>Vidaloka</vt:lpstr>
      <vt:lpstr>Office Theme</vt:lpstr>
      <vt:lpstr>Minimalist Business Slides XL by Slidesgo</vt:lpstr>
      <vt:lpstr>Naïve Bayes Flashcard</vt:lpstr>
      <vt:lpstr>Question</vt:lpstr>
      <vt:lpstr>What is Naïve Bayes? </vt:lpstr>
      <vt:lpstr>Primary Assumptions – Naïve Bayes </vt:lpstr>
      <vt:lpstr>Example</vt:lpstr>
      <vt:lpstr>Question</vt:lpstr>
      <vt:lpstr>Types of Naïve Bayes </vt:lpstr>
      <vt:lpstr>Types of Naïve Bayes </vt:lpstr>
      <vt:lpstr>Types of Naïve Bayes </vt:lpstr>
      <vt:lpstr>Types of Naïve Bayes</vt:lpstr>
      <vt:lpstr>Question</vt:lpstr>
      <vt:lpstr>Handling feature types</vt:lpstr>
      <vt:lpstr>Handling feature types</vt:lpstr>
      <vt:lpstr>Handling feature types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 Flashcard</dc:title>
  <dc:creator>abilash</dc:creator>
  <cp:lastModifiedBy>abilash</cp:lastModifiedBy>
  <cp:revision>8</cp:revision>
  <dcterms:created xsi:type="dcterms:W3CDTF">2024-11-23T18:00:39Z</dcterms:created>
  <dcterms:modified xsi:type="dcterms:W3CDTF">2024-11-26T06:47:31Z</dcterms:modified>
</cp:coreProperties>
</file>