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4" r:id="rId7"/>
    <p:sldId id="261" r:id="rId8"/>
    <p:sldId id="262" r:id="rId9"/>
    <p:sldId id="263"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60A84F-39B3-4119-AEC9-8D9951C042E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305279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0A84F-39B3-4119-AEC9-8D9951C042E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149595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0A84F-39B3-4119-AEC9-8D9951C042E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865392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2576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85550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096870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9063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090570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16224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8332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8064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0A84F-39B3-4119-AEC9-8D9951C042E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2132914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endParaRP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38084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38381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62261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6668000"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6" name="Google Shape;76;p13"/>
          <p:cNvSpPr txBox="1">
            <a:spLocks noGrp="1"/>
          </p:cNvSpPr>
          <p:nvPr>
            <p:ph type="subTitle" idx="2"/>
          </p:nvPr>
        </p:nvSpPr>
        <p:spPr>
          <a:xfrm>
            <a:off x="6668000"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2206933"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8" name="Google Shape;78;p13"/>
          <p:cNvSpPr txBox="1">
            <a:spLocks noGrp="1"/>
          </p:cNvSpPr>
          <p:nvPr>
            <p:ph type="subTitle" idx="4"/>
          </p:nvPr>
        </p:nvSpPr>
        <p:spPr>
          <a:xfrm>
            <a:off x="2206933"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6668000"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0" name="Google Shape;80;p13"/>
          <p:cNvSpPr txBox="1">
            <a:spLocks noGrp="1"/>
          </p:cNvSpPr>
          <p:nvPr>
            <p:ph type="subTitle" idx="6"/>
          </p:nvPr>
        </p:nvSpPr>
        <p:spPr>
          <a:xfrm>
            <a:off x="6668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2206933"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2" name="Google Shape;82;p13"/>
          <p:cNvSpPr txBox="1">
            <a:spLocks noGrp="1"/>
          </p:cNvSpPr>
          <p:nvPr>
            <p:ph type="subTitle" idx="8"/>
          </p:nvPr>
        </p:nvSpPr>
        <p:spPr>
          <a:xfrm>
            <a:off x="2207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3171533"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7632600"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3171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7632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90612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41546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559605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8805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03063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13093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18194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60A84F-39B3-4119-AEC9-8D9951C042E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1236626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32796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119982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41157426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285753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endParaRPr/>
          </a:p>
        </p:txBody>
      </p:sp>
    </p:spTree>
    <p:extLst>
      <p:ext uri="{BB962C8B-B14F-4D97-AF65-F5344CB8AC3E}">
        <p14:creationId xmlns:p14="http://schemas.microsoft.com/office/powerpoint/2010/main" val="3340507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76752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967643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579453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900823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3728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60A84F-39B3-4119-AEC9-8D9951C042E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1009692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130676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48782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4605849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302414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5067172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6510172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046587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34921871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640487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4249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60A84F-39B3-4119-AEC9-8D9951C042E2}"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42884119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7025262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04105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1910371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6684364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0332365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28471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22530321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10996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94635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1467" b="1" i="0" u="none" strike="noStrike" kern="0" cap="none" spc="0" normalizeH="0" baseline="0" noProof="0">
                <a:ln>
                  <a:noFill/>
                </a:ln>
                <a:solidFill>
                  <a:srgbClr val="000000"/>
                </a:solidFill>
                <a:effectLst/>
                <a:uLnTx/>
                <a:uFillTx/>
                <a:latin typeface="Montserrat"/>
                <a:ea typeface="Montserrat"/>
                <a:cs typeface="Montserrat"/>
                <a:sym typeface="Montserrat"/>
              </a:rPr>
              <a:t>CREDITS</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This presentation template was created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including icons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infographics &amp; images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kumimoji="0" sz="1467" b="1" i="0" u="none" strike="noStrike" kern="0" cap="none" spc="0" normalizeH="0" baseline="0" noProof="0">
              <a:ln>
                <a:noFill/>
              </a:ln>
              <a:solidFill>
                <a:srgbClr val="000000"/>
              </a:solidFill>
              <a:effectLst/>
              <a:uLnTx/>
              <a:uFillTx/>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1632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60A84F-39B3-4119-AEC9-8D9951C042E2}"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12765332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4943935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833223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111041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2285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0A84F-39B3-4119-AEC9-8D9951C042E2}"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60465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0A84F-39B3-4119-AEC9-8D9951C042E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75767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0A84F-39B3-4119-AEC9-8D9951C042E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F1538-2012-4A7E-9018-7943BE7568E2}" type="slidenum">
              <a:rPr lang="en-US" smtClean="0"/>
              <a:t>‹#›</a:t>
            </a:fld>
            <a:endParaRPr lang="en-US"/>
          </a:p>
        </p:txBody>
      </p:sp>
    </p:spTree>
    <p:extLst>
      <p:ext uri="{BB962C8B-B14F-4D97-AF65-F5344CB8AC3E}">
        <p14:creationId xmlns:p14="http://schemas.microsoft.com/office/powerpoint/2010/main" val="331721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0A84F-39B3-4119-AEC9-8D9951C042E2}"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F1538-2012-4A7E-9018-7943BE7568E2}" type="slidenum">
              <a:rPr lang="en-US" smtClean="0"/>
              <a:t>‹#›</a:t>
            </a:fld>
            <a:endParaRPr lang="en-US"/>
          </a:p>
        </p:txBody>
      </p:sp>
    </p:spTree>
    <p:extLst>
      <p:ext uri="{BB962C8B-B14F-4D97-AF65-F5344CB8AC3E}">
        <p14:creationId xmlns:p14="http://schemas.microsoft.com/office/powerpoint/2010/main" val="658189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667391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000" dirty="0" smtClean="0"/>
              <a:t>SVM Flashcard</a:t>
            </a:r>
            <a:endParaRPr lang="en-US" sz="8000" dirty="0"/>
          </a:p>
        </p:txBody>
      </p:sp>
    </p:spTree>
    <p:extLst>
      <p:ext uri="{BB962C8B-B14F-4D97-AF65-F5344CB8AC3E}">
        <p14:creationId xmlns:p14="http://schemas.microsoft.com/office/powerpoint/2010/main" val="86660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1140" y="975166"/>
            <a:ext cx="6024842" cy="5692103"/>
          </a:xfrm>
        </p:spPr>
        <p:txBody>
          <a:bodyPr/>
          <a:lstStyle/>
          <a:p>
            <a:pPr marL="114300" indent="0">
              <a:spcBef>
                <a:spcPts val="600"/>
              </a:spcBef>
              <a:spcAft>
                <a:spcPts val="600"/>
              </a:spcAft>
              <a:buNone/>
            </a:pPr>
            <a:r>
              <a:rPr lang="en-US" sz="1800" dirty="0" smtClean="0"/>
              <a:t>Both </a:t>
            </a:r>
            <a:r>
              <a:rPr lang="en-US" sz="1800" dirty="0"/>
              <a:t>SVMs for classification and SVR for regression rely on finding a decision boundary or line with the largest possible margin. </a:t>
            </a:r>
            <a:endParaRPr lang="en-US" sz="1800" dirty="0" smtClean="0"/>
          </a:p>
          <a:p>
            <a:pPr marL="114300" indent="0">
              <a:spcBef>
                <a:spcPts val="600"/>
              </a:spcBef>
              <a:spcAft>
                <a:spcPts val="600"/>
              </a:spcAft>
              <a:buNone/>
            </a:pPr>
            <a:r>
              <a:rPr lang="en-US" sz="1800" dirty="0" smtClean="0">
                <a:solidFill>
                  <a:srgbClr val="FF0000"/>
                </a:solidFill>
              </a:rPr>
              <a:t>Classification:</a:t>
            </a:r>
            <a:r>
              <a:rPr lang="en-US" sz="1800" dirty="0" smtClean="0"/>
              <a:t> In </a:t>
            </a:r>
            <a:r>
              <a:rPr lang="en-US" sz="1800" dirty="0"/>
              <a:t>a classification task, the main goal of an SVM is to find the </a:t>
            </a:r>
            <a:r>
              <a:rPr lang="en-US" sz="1800" dirty="0">
                <a:solidFill>
                  <a:srgbClr val="FF0000"/>
                </a:solidFill>
              </a:rPr>
              <a:t>optimal hyperplane </a:t>
            </a:r>
            <a:r>
              <a:rPr lang="en-US" sz="1800" dirty="0"/>
              <a:t>that best separates the classes in the feature space. This hyperplane is determined by maximizing the margin, which is the distance between the hyperplane and the nearest data points of each class, known as support vectors. By </a:t>
            </a:r>
            <a:r>
              <a:rPr lang="en-US" sz="1800" dirty="0">
                <a:solidFill>
                  <a:srgbClr val="FF0000"/>
                </a:solidFill>
              </a:rPr>
              <a:t>maximizing this margin</a:t>
            </a:r>
            <a:r>
              <a:rPr lang="en-US" sz="1800" dirty="0"/>
              <a:t>, we create a robust classifier that can generalize well to new </a:t>
            </a:r>
            <a:r>
              <a:rPr lang="en-US" sz="1800" dirty="0" smtClean="0"/>
              <a:t>data</a:t>
            </a:r>
          </a:p>
          <a:p>
            <a:pPr marL="114300" indent="0">
              <a:spcBef>
                <a:spcPts val="600"/>
              </a:spcBef>
              <a:spcAft>
                <a:spcPts val="600"/>
              </a:spcAft>
              <a:buNone/>
            </a:pPr>
            <a:r>
              <a:rPr lang="en-US" sz="1800" dirty="0"/>
              <a:t>To allow SVM to handle non-linearly separable data, we use something called the </a:t>
            </a:r>
            <a:r>
              <a:rPr lang="en-US" sz="1800" b="1" dirty="0"/>
              <a:t>kernel trick</a:t>
            </a:r>
            <a:r>
              <a:rPr lang="en-US" sz="1800" dirty="0"/>
              <a:t>. Kernels allow us to map data into higher-dimensional spaces, making it possible to find a linear separation in cases where the original feature space doesn’t allow it</a:t>
            </a:r>
          </a:p>
        </p:txBody>
      </p:sp>
      <p:sp>
        <p:nvSpPr>
          <p:cNvPr id="3" name="Title 2"/>
          <p:cNvSpPr>
            <a:spLocks noGrp="1"/>
          </p:cNvSpPr>
          <p:nvPr>
            <p:ph type="title"/>
          </p:nvPr>
        </p:nvSpPr>
        <p:spPr>
          <a:xfrm>
            <a:off x="869080" y="402297"/>
            <a:ext cx="7573200" cy="763600"/>
          </a:xfrm>
        </p:spPr>
        <p:txBody>
          <a:bodyPr/>
          <a:lstStyle/>
          <a:p>
            <a:r>
              <a:rPr lang="en-US" dirty="0" smtClean="0"/>
              <a:t>SVM Classification vs Regression</a:t>
            </a:r>
            <a:endParaRPr lang="en-US" dirty="0"/>
          </a:p>
        </p:txBody>
      </p:sp>
      <p:sp>
        <p:nvSpPr>
          <p:cNvPr id="4" name="Subtitle 1"/>
          <p:cNvSpPr txBox="1">
            <a:spLocks/>
          </p:cNvSpPr>
          <p:nvPr/>
        </p:nvSpPr>
        <p:spPr>
          <a:xfrm>
            <a:off x="6315982" y="975167"/>
            <a:ext cx="5845791" cy="56921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endParaRPr lang="en-US" sz="1800" kern="0" dirty="0"/>
          </a:p>
        </p:txBody>
      </p:sp>
      <p:sp>
        <p:nvSpPr>
          <p:cNvPr id="7" name="Subtitle 1"/>
          <p:cNvSpPr txBox="1">
            <a:spLocks/>
          </p:cNvSpPr>
          <p:nvPr/>
        </p:nvSpPr>
        <p:spPr>
          <a:xfrm>
            <a:off x="6612328" y="784097"/>
            <a:ext cx="5370406" cy="56921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Font typeface="Montserrat"/>
              <a:buNone/>
            </a:pPr>
            <a:r>
              <a:rPr lang="en-US" sz="1800" kern="0" dirty="0" smtClean="0">
                <a:solidFill>
                  <a:srgbClr val="FF0000"/>
                </a:solidFill>
              </a:rPr>
              <a:t>Regression</a:t>
            </a:r>
            <a:r>
              <a:rPr lang="en-US" sz="1800" kern="0" dirty="0" smtClean="0"/>
              <a:t>:</a:t>
            </a:r>
          </a:p>
          <a:p>
            <a:pPr marL="114300" indent="0">
              <a:spcBef>
                <a:spcPts val="600"/>
              </a:spcBef>
              <a:spcAft>
                <a:spcPts val="600"/>
              </a:spcAft>
              <a:buNone/>
            </a:pPr>
            <a:r>
              <a:rPr lang="en-US" sz="1800" dirty="0" smtClean="0"/>
              <a:t>Support Vector Regression  </a:t>
            </a:r>
            <a:r>
              <a:rPr lang="en-US" sz="1800" dirty="0"/>
              <a:t>adapts the same principles of SVM to tackle regression problems. However, instead of finding a hyperplane to separate classes, SVR aims to fit a </a:t>
            </a:r>
            <a:r>
              <a:rPr lang="en-US" sz="1800" b="1" dirty="0"/>
              <a:t>hyperplane within a margin of tolerance</a:t>
            </a:r>
            <a:r>
              <a:rPr lang="en-US" sz="1800" dirty="0"/>
              <a:t> around the data </a:t>
            </a:r>
            <a:r>
              <a:rPr lang="en-US" sz="1800" dirty="0" smtClean="0"/>
              <a:t>points.</a:t>
            </a:r>
          </a:p>
          <a:p>
            <a:pPr marL="114300" indent="0">
              <a:spcBef>
                <a:spcPts val="600"/>
              </a:spcBef>
              <a:spcAft>
                <a:spcPts val="600"/>
              </a:spcAft>
              <a:buNone/>
            </a:pPr>
            <a:r>
              <a:rPr lang="en-US" sz="1800" dirty="0" smtClean="0">
                <a:solidFill>
                  <a:srgbClr val="FF0000"/>
                </a:solidFill>
              </a:rPr>
              <a:t>Objective</a:t>
            </a:r>
            <a:r>
              <a:rPr lang="en-US" sz="1800" dirty="0" smtClean="0"/>
              <a:t>: we </a:t>
            </a:r>
            <a:r>
              <a:rPr lang="en-US" sz="1800" dirty="0"/>
              <a:t>define a </a:t>
            </a:r>
            <a:r>
              <a:rPr lang="en-US" sz="1800" dirty="0">
                <a:solidFill>
                  <a:srgbClr val="FF0000"/>
                </a:solidFill>
              </a:rPr>
              <a:t>margin of tolerance</a:t>
            </a:r>
            <a:r>
              <a:rPr lang="en-US" sz="1800" dirty="0"/>
              <a:t>, typically with an </a:t>
            </a:r>
            <a:r>
              <a:rPr lang="en-US" sz="1800" dirty="0">
                <a:solidFill>
                  <a:srgbClr val="FF0000"/>
                </a:solidFill>
              </a:rPr>
              <a:t>epsilon</a:t>
            </a:r>
            <a:r>
              <a:rPr lang="en-US" sz="1800" dirty="0"/>
              <a:t> </a:t>
            </a:r>
            <a:r>
              <a:rPr lang="en-US" sz="1800" dirty="0" smtClean="0"/>
              <a:t>(ϵ</a:t>
            </a:r>
            <a:r>
              <a:rPr lang="en-US" sz="1800" dirty="0"/>
              <a:t>) parameter. Our objective is to find a function that fits the data points with as many points as possible within this </a:t>
            </a:r>
            <a:r>
              <a:rPr lang="en-US" sz="1800" dirty="0">
                <a:solidFill>
                  <a:srgbClr val="FF0000"/>
                </a:solidFill>
              </a:rPr>
              <a:t>margin</a:t>
            </a:r>
            <a:r>
              <a:rPr lang="en-US" sz="1800" dirty="0"/>
              <a:t>. The result is a line or curve that approximates the data while allowing some error within the epsilon boundary. This keeps the model robust to noise in the data</a:t>
            </a:r>
            <a:r>
              <a:rPr lang="en-US" sz="1800" kern="0" dirty="0" smtClean="0"/>
              <a:t> </a:t>
            </a:r>
            <a:endParaRPr lang="en-US" sz="1800" kern="0" dirty="0"/>
          </a:p>
        </p:txBody>
      </p:sp>
    </p:spTree>
    <p:extLst>
      <p:ext uri="{BB962C8B-B14F-4D97-AF65-F5344CB8AC3E}">
        <p14:creationId xmlns:p14="http://schemas.microsoft.com/office/powerpoint/2010/main" val="3232008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374600" cy="1967743"/>
          </a:xfrm>
          <a:noFill/>
          <a:ln>
            <a:noFill/>
          </a:ln>
        </p:spPr>
        <p:txBody>
          <a:bodyPr spcFirstLastPara="1" wrap="square" lIns="91425" tIns="91425" rIns="91425" bIns="91425" anchor="t" anchorCtr="0">
            <a:noAutofit/>
          </a:bodyPr>
          <a:lstStyle/>
          <a:p>
            <a:pPr marL="114300" indent="0">
              <a:buNone/>
            </a:pPr>
            <a:r>
              <a:rPr lang="en-US" sz="3200" dirty="0" smtClean="0"/>
              <a:t>What is the role of kernel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4290157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a:spcBef>
                <a:spcPts val="600"/>
              </a:spcBef>
              <a:spcAft>
                <a:spcPts val="600"/>
              </a:spcAft>
            </a:pPr>
            <a:r>
              <a:rPr lang="en-US" sz="1800" dirty="0"/>
              <a:t>The kernel in Support Vector </a:t>
            </a:r>
            <a:r>
              <a:rPr lang="en-US" sz="1800" dirty="0" smtClean="0"/>
              <a:t>Machines plays </a:t>
            </a:r>
            <a:r>
              <a:rPr lang="en-US" sz="1800" dirty="0"/>
              <a:t>a crucial role when dealing with data that isn’t </a:t>
            </a:r>
            <a:r>
              <a:rPr lang="en-US" sz="1800" dirty="0">
                <a:solidFill>
                  <a:srgbClr val="FF0000"/>
                </a:solidFill>
              </a:rPr>
              <a:t>linearly separable</a:t>
            </a:r>
            <a:r>
              <a:rPr lang="en-US" sz="1800" dirty="0"/>
              <a:t> in its original feature space. </a:t>
            </a:r>
            <a:endParaRPr lang="en-US" sz="1800" dirty="0" smtClean="0"/>
          </a:p>
          <a:p>
            <a:pPr>
              <a:spcBef>
                <a:spcPts val="600"/>
              </a:spcBef>
              <a:spcAft>
                <a:spcPts val="600"/>
              </a:spcAft>
            </a:pPr>
            <a:r>
              <a:rPr lang="en-US" sz="1800" dirty="0" smtClean="0"/>
              <a:t>The </a:t>
            </a:r>
            <a:r>
              <a:rPr lang="en-US" sz="1800" dirty="0"/>
              <a:t>kernel function allows us to project data into a </a:t>
            </a:r>
            <a:r>
              <a:rPr lang="en-US" sz="1800" dirty="0">
                <a:solidFill>
                  <a:srgbClr val="FF0000"/>
                </a:solidFill>
              </a:rPr>
              <a:t>higher-dimensional space</a:t>
            </a:r>
            <a:r>
              <a:rPr lang="en-US" sz="1800" dirty="0"/>
              <a:t> where it becomes easier to separate classes with a linear boundary, or </a:t>
            </a:r>
            <a:r>
              <a:rPr lang="en-US" sz="1800" dirty="0" smtClean="0"/>
              <a:t>hyperplane.</a:t>
            </a:r>
          </a:p>
          <a:p>
            <a:pPr>
              <a:spcBef>
                <a:spcPts val="600"/>
              </a:spcBef>
              <a:spcAft>
                <a:spcPts val="600"/>
              </a:spcAft>
            </a:pPr>
            <a:r>
              <a:rPr lang="en-US" sz="1800" dirty="0" smtClean="0"/>
              <a:t>In </a:t>
            </a:r>
            <a:r>
              <a:rPr lang="en-US" sz="1800" dirty="0"/>
              <a:t>many real-world applications, data isn’t perfectly separable with a straight line or flat plane. Imagine trying to classify data points that form a </a:t>
            </a:r>
            <a:r>
              <a:rPr lang="en-US" sz="1800" dirty="0">
                <a:solidFill>
                  <a:srgbClr val="FF0000"/>
                </a:solidFill>
              </a:rPr>
              <a:t>circular or spiral pattern</a:t>
            </a:r>
            <a:r>
              <a:rPr lang="en-US" sz="1800" dirty="0"/>
              <a:t>. </a:t>
            </a:r>
            <a:endParaRPr lang="en-US" sz="1800" dirty="0" smtClean="0"/>
          </a:p>
          <a:p>
            <a:pPr>
              <a:spcBef>
                <a:spcPts val="600"/>
              </a:spcBef>
              <a:spcAft>
                <a:spcPts val="600"/>
              </a:spcAft>
            </a:pPr>
            <a:r>
              <a:rPr lang="en-US" sz="1800" dirty="0" smtClean="0"/>
              <a:t>In </a:t>
            </a:r>
            <a:r>
              <a:rPr lang="en-US" sz="1800" dirty="0"/>
              <a:t>these cases, the data isn’t linearly separable in the original feature space, so a straightforward linear classifier won’t be able to draw an appropriate decision boundary.</a:t>
            </a:r>
          </a:p>
        </p:txBody>
      </p:sp>
      <p:sp>
        <p:nvSpPr>
          <p:cNvPr id="3" name="Title 2"/>
          <p:cNvSpPr>
            <a:spLocks noGrp="1"/>
          </p:cNvSpPr>
          <p:nvPr>
            <p:ph type="title"/>
          </p:nvPr>
        </p:nvSpPr>
        <p:spPr/>
        <p:txBody>
          <a:bodyPr/>
          <a:lstStyle/>
          <a:p>
            <a:r>
              <a:rPr lang="en-US" dirty="0" smtClean="0"/>
              <a:t>Kernel Function</a:t>
            </a:r>
            <a:endParaRPr lang="en-US" dirty="0"/>
          </a:p>
        </p:txBody>
      </p:sp>
      <p:sp>
        <p:nvSpPr>
          <p:cNvPr id="4" name="Subtitle 1"/>
          <p:cNvSpPr txBox="1">
            <a:spLocks/>
          </p:cNvSpPr>
          <p:nvPr/>
        </p:nvSpPr>
        <p:spPr>
          <a:xfrm>
            <a:off x="6123940" y="491624"/>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Instead of manually finding complex transformations, </a:t>
            </a:r>
            <a:r>
              <a:rPr lang="en-US" sz="1800" b="1" dirty="0"/>
              <a:t>the kernel trick</a:t>
            </a:r>
            <a:r>
              <a:rPr lang="en-US" sz="1800" dirty="0"/>
              <a:t> enables us to map data into higher dimensions in an efficient </a:t>
            </a:r>
            <a:r>
              <a:rPr lang="en-US" sz="1800" dirty="0" smtClean="0"/>
              <a:t>way</a:t>
            </a:r>
          </a:p>
          <a:p>
            <a:pPr marL="114300" indent="0">
              <a:spcBef>
                <a:spcPts val="600"/>
              </a:spcBef>
              <a:spcAft>
                <a:spcPts val="600"/>
              </a:spcAft>
              <a:buNone/>
            </a:pPr>
            <a:r>
              <a:rPr lang="en-US" sz="1800" kern="0" dirty="0" smtClean="0"/>
              <a:t>Types</a:t>
            </a:r>
          </a:p>
          <a:p>
            <a:pPr>
              <a:spcBef>
                <a:spcPts val="600"/>
              </a:spcBef>
              <a:spcAft>
                <a:spcPts val="600"/>
              </a:spcAft>
            </a:pPr>
            <a:r>
              <a:rPr lang="en-US" sz="1800" kern="0" dirty="0" smtClean="0"/>
              <a:t>Linear Kernel</a:t>
            </a:r>
          </a:p>
          <a:p>
            <a:pPr>
              <a:spcBef>
                <a:spcPts val="600"/>
              </a:spcBef>
              <a:spcAft>
                <a:spcPts val="600"/>
              </a:spcAft>
            </a:pPr>
            <a:r>
              <a:rPr lang="en-US" sz="1800" kern="0" dirty="0" smtClean="0"/>
              <a:t>Polynomial Kernel</a:t>
            </a:r>
          </a:p>
          <a:p>
            <a:pPr>
              <a:spcBef>
                <a:spcPts val="600"/>
              </a:spcBef>
              <a:spcAft>
                <a:spcPts val="600"/>
              </a:spcAft>
            </a:pPr>
            <a:r>
              <a:rPr lang="en-US" sz="1800" kern="0" dirty="0" smtClean="0"/>
              <a:t>Radial Basis Function Kernel</a:t>
            </a:r>
          </a:p>
          <a:p>
            <a:pPr>
              <a:spcBef>
                <a:spcPts val="600"/>
              </a:spcBef>
              <a:spcAft>
                <a:spcPts val="600"/>
              </a:spcAft>
            </a:pPr>
            <a:r>
              <a:rPr lang="en-US" sz="1800" kern="0" dirty="0" smtClean="0"/>
              <a:t>Sigmoid Kernel</a:t>
            </a:r>
          </a:p>
          <a:p>
            <a:pPr>
              <a:spcBef>
                <a:spcPts val="600"/>
              </a:spcBef>
              <a:spcAft>
                <a:spcPts val="600"/>
              </a:spcAft>
            </a:pPr>
            <a:endParaRPr lang="en-US" sz="1800" kern="0" dirty="0"/>
          </a:p>
        </p:txBody>
      </p:sp>
    </p:spTree>
    <p:extLst>
      <p:ext uri="{BB962C8B-B14F-4D97-AF65-F5344CB8AC3E}">
        <p14:creationId xmlns:p14="http://schemas.microsoft.com/office/powerpoint/2010/main" val="3173172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179930" cy="1967743"/>
          </a:xfrm>
          <a:noFill/>
          <a:ln>
            <a:noFill/>
          </a:ln>
        </p:spPr>
        <p:txBody>
          <a:bodyPr spcFirstLastPara="1" wrap="square" lIns="91425" tIns="91425" rIns="91425" bIns="91425" anchor="t" anchorCtr="0">
            <a:noAutofit/>
          </a:bodyPr>
          <a:lstStyle/>
          <a:p>
            <a:pPr marL="114300" indent="0">
              <a:buNone/>
            </a:pPr>
            <a:r>
              <a:rPr lang="en-US" sz="3200" dirty="0" smtClean="0"/>
              <a:t>Mathematical formulation of linear SVM Classifier?</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030603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5174472"/>
          </a:xfrm>
        </p:spPr>
        <p:txBody>
          <a:bodyPr/>
          <a:lstStyle/>
          <a:p>
            <a:pPr marL="114300" indent="0">
              <a:spcBef>
                <a:spcPts val="600"/>
              </a:spcBef>
              <a:spcAft>
                <a:spcPts val="600"/>
              </a:spcAft>
              <a:buNone/>
            </a:pPr>
            <a:r>
              <a:rPr lang="en-US" sz="1800" dirty="0" smtClean="0"/>
              <a:t>Objective Function:</a:t>
            </a:r>
          </a:p>
          <a:p>
            <a:pPr>
              <a:spcBef>
                <a:spcPts val="600"/>
              </a:spcBef>
              <a:spcAft>
                <a:spcPts val="600"/>
              </a:spcAft>
            </a:pPr>
            <a:r>
              <a:rPr lang="en-US" sz="1800" dirty="0" smtClean="0"/>
              <a:t>Hyperplane can be defined us:</a:t>
            </a:r>
          </a:p>
          <a:p>
            <a:pPr marL="114300" indent="0">
              <a:spcBef>
                <a:spcPts val="600"/>
              </a:spcBef>
              <a:spcAft>
                <a:spcPts val="600"/>
              </a:spcAft>
              <a:buNone/>
            </a:pPr>
            <a:r>
              <a:rPr lang="en-US" sz="1800" dirty="0" smtClean="0"/>
              <a:t>		w * x + b = 0</a:t>
            </a:r>
          </a:p>
          <a:p>
            <a:pPr>
              <a:spcBef>
                <a:spcPts val="600"/>
              </a:spcBef>
              <a:spcAft>
                <a:spcPts val="600"/>
              </a:spcAft>
            </a:pPr>
            <a:r>
              <a:rPr lang="en-US" sz="1800" dirty="0"/>
              <a:t>w is the weight vector perpendicular to the </a:t>
            </a:r>
            <a:r>
              <a:rPr lang="en-US" sz="1800" dirty="0" smtClean="0"/>
              <a:t>hyperplane</a:t>
            </a:r>
          </a:p>
          <a:p>
            <a:pPr>
              <a:spcBef>
                <a:spcPts val="600"/>
              </a:spcBef>
              <a:spcAft>
                <a:spcPts val="600"/>
              </a:spcAft>
            </a:pPr>
            <a:r>
              <a:rPr lang="en-US" sz="1800" dirty="0"/>
              <a:t>b is the bias term, which helps to position the </a:t>
            </a:r>
            <a:r>
              <a:rPr lang="en-US" sz="1800" dirty="0" smtClean="0"/>
              <a:t>hyperplane</a:t>
            </a:r>
          </a:p>
          <a:p>
            <a:pPr marL="114300" indent="0">
              <a:spcBef>
                <a:spcPts val="600"/>
              </a:spcBef>
              <a:spcAft>
                <a:spcPts val="600"/>
              </a:spcAft>
              <a:buNone/>
            </a:pPr>
            <a:r>
              <a:rPr lang="en-US" sz="1800" dirty="0" smtClean="0"/>
              <a:t>Margin Maximization:</a:t>
            </a:r>
          </a:p>
          <a:p>
            <a:pPr>
              <a:spcBef>
                <a:spcPts val="600"/>
              </a:spcBef>
              <a:spcAft>
                <a:spcPts val="600"/>
              </a:spcAft>
            </a:pPr>
            <a:endParaRPr lang="en-US" sz="1800" dirty="0" smtClean="0"/>
          </a:p>
          <a:p>
            <a:pPr marL="114300" indent="0">
              <a:spcBef>
                <a:spcPts val="600"/>
              </a:spcBef>
              <a:spcAft>
                <a:spcPts val="600"/>
              </a:spcAft>
              <a:buNone/>
            </a:pPr>
            <a:endParaRPr lang="en-US" sz="1800" dirty="0"/>
          </a:p>
        </p:txBody>
      </p:sp>
      <p:sp>
        <p:nvSpPr>
          <p:cNvPr id="3" name="Title 2"/>
          <p:cNvSpPr>
            <a:spLocks noGrp="1"/>
          </p:cNvSpPr>
          <p:nvPr>
            <p:ph type="title"/>
          </p:nvPr>
        </p:nvSpPr>
        <p:spPr/>
        <p:txBody>
          <a:bodyPr/>
          <a:lstStyle/>
          <a:p>
            <a:r>
              <a:rPr lang="en-US" dirty="0" smtClean="0"/>
              <a:t>Linear SVM Classifier</a:t>
            </a:r>
            <a:endParaRPr lang="en-US" dirty="0"/>
          </a:p>
        </p:txBody>
      </p:sp>
      <p:sp>
        <p:nvSpPr>
          <p:cNvPr id="4" name="Subtitle 1"/>
          <p:cNvSpPr txBox="1">
            <a:spLocks/>
          </p:cNvSpPr>
          <p:nvPr/>
        </p:nvSpPr>
        <p:spPr>
          <a:xfrm>
            <a:off x="6096644" y="491623"/>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smtClean="0"/>
              <a:t>Soft Margin SVM</a:t>
            </a:r>
          </a:p>
          <a:p>
            <a:pPr>
              <a:spcBef>
                <a:spcPts val="600"/>
              </a:spcBef>
              <a:spcAft>
                <a:spcPts val="600"/>
              </a:spcAft>
            </a:pPr>
            <a:endParaRPr lang="en-US" sz="1800" kern="0" dirty="0"/>
          </a:p>
          <a:p>
            <a:pPr>
              <a:spcBef>
                <a:spcPts val="600"/>
              </a:spcBef>
              <a:spcAft>
                <a:spcPts val="600"/>
              </a:spcAft>
            </a:pPr>
            <a:endParaRPr lang="en-US" sz="1800" kern="0" dirty="0" smtClean="0"/>
          </a:p>
          <a:p>
            <a:pPr>
              <a:spcBef>
                <a:spcPts val="600"/>
              </a:spcBef>
              <a:spcAft>
                <a:spcPts val="600"/>
              </a:spcAft>
            </a:pPr>
            <a:endParaRPr lang="en-US" sz="1800" kern="0" dirty="0"/>
          </a:p>
          <a:p>
            <a:pPr>
              <a:spcBef>
                <a:spcPts val="600"/>
              </a:spcBef>
              <a:spcAft>
                <a:spcPts val="600"/>
              </a:spcAft>
            </a:pPr>
            <a:endParaRPr lang="en-US" sz="1800" kern="0" dirty="0"/>
          </a:p>
        </p:txBody>
      </p:sp>
      <p:pic>
        <p:nvPicPr>
          <p:cNvPr id="6" name="Picture 5"/>
          <p:cNvPicPr>
            <a:picLocks noChangeAspect="1"/>
          </p:cNvPicPr>
          <p:nvPr/>
        </p:nvPicPr>
        <p:blipFill>
          <a:blip r:embed="rId2"/>
          <a:stretch>
            <a:fillRect/>
          </a:stretch>
        </p:blipFill>
        <p:spPr>
          <a:xfrm>
            <a:off x="950967" y="5535499"/>
            <a:ext cx="4302297" cy="592346"/>
          </a:xfrm>
          <a:prstGeom prst="rect">
            <a:avLst/>
          </a:prstGeom>
        </p:spPr>
      </p:pic>
      <p:pic>
        <p:nvPicPr>
          <p:cNvPr id="7" name="Picture 6"/>
          <p:cNvPicPr>
            <a:picLocks noChangeAspect="1"/>
          </p:cNvPicPr>
          <p:nvPr/>
        </p:nvPicPr>
        <p:blipFill>
          <a:blip r:embed="rId3"/>
          <a:stretch>
            <a:fillRect/>
          </a:stretch>
        </p:blipFill>
        <p:spPr>
          <a:xfrm>
            <a:off x="1988909" y="4543225"/>
            <a:ext cx="2037181" cy="981773"/>
          </a:xfrm>
          <a:prstGeom prst="rect">
            <a:avLst/>
          </a:prstGeom>
        </p:spPr>
      </p:pic>
      <p:pic>
        <p:nvPicPr>
          <p:cNvPr id="8" name="Picture 7"/>
          <p:cNvPicPr>
            <a:picLocks noChangeAspect="1"/>
          </p:cNvPicPr>
          <p:nvPr/>
        </p:nvPicPr>
        <p:blipFill>
          <a:blip r:embed="rId4"/>
          <a:stretch>
            <a:fillRect/>
          </a:stretch>
        </p:blipFill>
        <p:spPr>
          <a:xfrm>
            <a:off x="7396428" y="1089851"/>
            <a:ext cx="3425582" cy="1271212"/>
          </a:xfrm>
          <a:prstGeom prst="rect">
            <a:avLst/>
          </a:prstGeom>
        </p:spPr>
      </p:pic>
      <p:pic>
        <p:nvPicPr>
          <p:cNvPr id="9" name="Picture 8"/>
          <p:cNvPicPr>
            <a:picLocks noChangeAspect="1"/>
          </p:cNvPicPr>
          <p:nvPr/>
        </p:nvPicPr>
        <p:blipFill>
          <a:blip r:embed="rId5"/>
          <a:stretch>
            <a:fillRect/>
          </a:stretch>
        </p:blipFill>
        <p:spPr>
          <a:xfrm>
            <a:off x="6363185" y="2137324"/>
            <a:ext cx="5567232" cy="872606"/>
          </a:xfrm>
          <a:prstGeom prst="rect">
            <a:avLst/>
          </a:prstGeom>
        </p:spPr>
      </p:pic>
    </p:spTree>
    <p:extLst>
      <p:ext uri="{BB962C8B-B14F-4D97-AF65-F5344CB8AC3E}">
        <p14:creationId xmlns:p14="http://schemas.microsoft.com/office/powerpoint/2010/main" val="57897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179930" cy="1967743"/>
          </a:xfrm>
          <a:noFill/>
          <a:ln>
            <a:noFill/>
          </a:ln>
        </p:spPr>
        <p:txBody>
          <a:bodyPr spcFirstLastPara="1" wrap="square" lIns="91425" tIns="91425" rIns="91425" bIns="91425" anchor="t" anchorCtr="0">
            <a:noAutofit/>
          </a:bodyPr>
          <a:lstStyle/>
          <a:p>
            <a:pPr marL="114300" indent="0">
              <a:buNone/>
            </a:pPr>
            <a:r>
              <a:rPr lang="en-US" sz="3200" dirty="0" smtClean="0"/>
              <a:t>Explain the concept of slack variables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504203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a:spcBef>
                <a:spcPts val="600"/>
              </a:spcBef>
              <a:spcAft>
                <a:spcPts val="600"/>
              </a:spcAft>
            </a:pPr>
            <a:r>
              <a:rPr lang="en-US" sz="1800" b="1" dirty="0" smtClean="0"/>
              <a:t>Slack </a:t>
            </a:r>
            <a:r>
              <a:rPr lang="en-US" sz="1800" b="1" dirty="0"/>
              <a:t>variables</a:t>
            </a:r>
            <a:r>
              <a:rPr lang="en-US" sz="1800" dirty="0"/>
              <a:t> are used in the </a:t>
            </a:r>
            <a:r>
              <a:rPr lang="en-US" sz="1800" dirty="0">
                <a:solidFill>
                  <a:srgbClr val="FF0000"/>
                </a:solidFill>
              </a:rPr>
              <a:t>soft-margin SVM</a:t>
            </a:r>
            <a:r>
              <a:rPr lang="en-US" sz="1800" dirty="0"/>
              <a:t> to allow for some flexibility when the data is not perfectly linearly separable. </a:t>
            </a:r>
            <a:endParaRPr lang="en-US" sz="1800" dirty="0" smtClean="0"/>
          </a:p>
          <a:p>
            <a:pPr>
              <a:spcBef>
                <a:spcPts val="600"/>
              </a:spcBef>
              <a:spcAft>
                <a:spcPts val="600"/>
              </a:spcAft>
            </a:pPr>
            <a:r>
              <a:rPr lang="en-US" sz="1800" dirty="0" smtClean="0"/>
              <a:t>The </a:t>
            </a:r>
            <a:r>
              <a:rPr lang="en-US" sz="1800" dirty="0"/>
              <a:t>key idea is to </a:t>
            </a:r>
            <a:r>
              <a:rPr lang="en-US" sz="1800" dirty="0">
                <a:solidFill>
                  <a:srgbClr val="FF0000"/>
                </a:solidFill>
              </a:rPr>
              <a:t>relax the strict</a:t>
            </a:r>
            <a:r>
              <a:rPr lang="en-US" sz="1800" dirty="0"/>
              <a:t> separation constraint so that the SVM can tolerate a few misclassified or "close" points while still finding a robust decision boundary</a:t>
            </a:r>
            <a:r>
              <a:rPr lang="en-US" sz="1800" dirty="0" smtClean="0"/>
              <a:t>.</a:t>
            </a:r>
          </a:p>
          <a:p>
            <a:pPr>
              <a:spcBef>
                <a:spcPts val="600"/>
              </a:spcBef>
              <a:spcAft>
                <a:spcPts val="600"/>
              </a:spcAft>
            </a:pPr>
            <a:r>
              <a:rPr lang="en-US" sz="1800" dirty="0"/>
              <a:t>In a </a:t>
            </a:r>
            <a:r>
              <a:rPr lang="en-US" sz="1800" b="1" dirty="0"/>
              <a:t>hard-margin SVM</a:t>
            </a:r>
            <a:r>
              <a:rPr lang="en-US" sz="1800" dirty="0"/>
              <a:t>, we enforce a strict separation where all data points are classified correctly with a margin of at least 1. This is only feasible if the data is perfectly linearly separable. </a:t>
            </a:r>
            <a:endParaRPr lang="en-US" sz="1800" dirty="0" smtClean="0"/>
          </a:p>
          <a:p>
            <a:pPr>
              <a:spcBef>
                <a:spcPts val="600"/>
              </a:spcBef>
              <a:spcAft>
                <a:spcPts val="600"/>
              </a:spcAft>
            </a:pPr>
            <a:r>
              <a:rPr lang="en-US" sz="1800" dirty="0" smtClean="0"/>
              <a:t>However</a:t>
            </a:r>
            <a:r>
              <a:rPr lang="en-US" sz="1800" dirty="0"/>
              <a:t>, real-world data often has some overlap, noise, or outliers, making it impossible to find a perfect margin that cleanly separates the classes</a:t>
            </a:r>
          </a:p>
        </p:txBody>
      </p:sp>
      <p:sp>
        <p:nvSpPr>
          <p:cNvPr id="3" name="Title 2"/>
          <p:cNvSpPr>
            <a:spLocks noGrp="1"/>
          </p:cNvSpPr>
          <p:nvPr>
            <p:ph type="title"/>
          </p:nvPr>
        </p:nvSpPr>
        <p:spPr/>
        <p:txBody>
          <a:bodyPr/>
          <a:lstStyle/>
          <a:p>
            <a:r>
              <a:rPr lang="en-US" dirty="0" smtClean="0"/>
              <a:t>Slack variables</a:t>
            </a:r>
            <a:endParaRPr lang="en-US" dirty="0"/>
          </a:p>
        </p:txBody>
      </p:sp>
      <p:sp>
        <p:nvSpPr>
          <p:cNvPr id="4" name="Subtitle 1"/>
          <p:cNvSpPr txBox="1">
            <a:spLocks/>
          </p:cNvSpPr>
          <p:nvPr/>
        </p:nvSpPr>
        <p:spPr>
          <a:xfrm>
            <a:off x="6123940" y="491624"/>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To handle this, the </a:t>
            </a:r>
            <a:r>
              <a:rPr lang="en-US" sz="1800" b="1" dirty="0"/>
              <a:t>soft-margin SVM</a:t>
            </a:r>
            <a:r>
              <a:rPr lang="en-US" sz="1800" dirty="0"/>
              <a:t> introduces </a:t>
            </a:r>
            <a:r>
              <a:rPr lang="en-US" sz="1800" b="1" dirty="0"/>
              <a:t>slack variables</a:t>
            </a:r>
            <a:r>
              <a:rPr lang="en-US" sz="1800" dirty="0"/>
              <a:t> to allow some points to fall within the margin or even be misclassified. </a:t>
            </a:r>
            <a:endParaRPr lang="en-US" sz="1800" dirty="0" smtClean="0"/>
          </a:p>
          <a:p>
            <a:pPr>
              <a:spcBef>
                <a:spcPts val="600"/>
              </a:spcBef>
              <a:spcAft>
                <a:spcPts val="600"/>
              </a:spcAft>
            </a:pPr>
            <a:r>
              <a:rPr lang="en-US" sz="1800" dirty="0" smtClean="0"/>
              <a:t>This </a:t>
            </a:r>
            <a:r>
              <a:rPr lang="en-US" sz="1800" dirty="0"/>
              <a:t>approach is particularly useful for datasets that are almost separable but have a few noisy or overlapping data </a:t>
            </a:r>
            <a:r>
              <a:rPr lang="en-US" sz="1800" dirty="0" smtClean="0"/>
              <a:t>points</a:t>
            </a:r>
          </a:p>
          <a:p>
            <a:pPr>
              <a:spcBef>
                <a:spcPts val="600"/>
              </a:spcBef>
              <a:spcAft>
                <a:spcPts val="600"/>
              </a:spcAft>
            </a:pPr>
            <a:r>
              <a:rPr lang="en-US" sz="1800" dirty="0"/>
              <a:t>Slack variables are denoted by </a:t>
            </a:r>
            <a:r>
              <a:rPr lang="en-US" sz="1800" dirty="0" err="1" smtClean="0"/>
              <a:t>ξ_i</a:t>
            </a:r>
            <a:r>
              <a:rPr lang="en-US" sz="1800" dirty="0"/>
              <a:t>​ for each data point </a:t>
            </a:r>
            <a:r>
              <a:rPr lang="en-US" sz="1800" dirty="0" err="1" smtClean="0"/>
              <a:t>i</a:t>
            </a:r>
            <a:r>
              <a:rPr lang="en-US" sz="1800" dirty="0" smtClean="0"/>
              <a:t>, </a:t>
            </a:r>
            <a:r>
              <a:rPr lang="en-US" sz="1800" dirty="0"/>
              <a:t>and they quantify how much each point violates the margin constraint</a:t>
            </a:r>
            <a:endParaRPr lang="en-US" sz="1800" kern="0" dirty="0"/>
          </a:p>
        </p:txBody>
      </p:sp>
      <p:pic>
        <p:nvPicPr>
          <p:cNvPr id="5" name="Picture 4"/>
          <p:cNvPicPr>
            <a:picLocks noChangeAspect="1"/>
          </p:cNvPicPr>
          <p:nvPr/>
        </p:nvPicPr>
        <p:blipFill>
          <a:blip r:embed="rId2"/>
          <a:stretch>
            <a:fillRect/>
          </a:stretch>
        </p:blipFill>
        <p:spPr>
          <a:xfrm>
            <a:off x="6224906" y="3915428"/>
            <a:ext cx="5906324" cy="1838582"/>
          </a:xfrm>
          <a:prstGeom prst="rect">
            <a:avLst/>
          </a:prstGeom>
        </p:spPr>
      </p:pic>
    </p:spTree>
    <p:extLst>
      <p:ext uri="{BB962C8B-B14F-4D97-AF65-F5344CB8AC3E}">
        <p14:creationId xmlns:p14="http://schemas.microsoft.com/office/powerpoint/2010/main" val="3688553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a:spcBef>
                <a:spcPts val="600"/>
              </a:spcBef>
              <a:spcAft>
                <a:spcPts val="600"/>
              </a:spcAft>
            </a:pPr>
            <a:r>
              <a:rPr lang="en-US" sz="1800" dirty="0"/>
              <a:t>With slack variables, the SVM objective is modified to allow certain points to violate the margin while still maximizing the margin for the overall classification boundary. The optimization problem becomes</a:t>
            </a:r>
          </a:p>
        </p:txBody>
      </p:sp>
      <p:sp>
        <p:nvSpPr>
          <p:cNvPr id="3" name="Title 2"/>
          <p:cNvSpPr>
            <a:spLocks noGrp="1"/>
          </p:cNvSpPr>
          <p:nvPr>
            <p:ph type="title"/>
          </p:nvPr>
        </p:nvSpPr>
        <p:spPr/>
        <p:txBody>
          <a:bodyPr/>
          <a:lstStyle/>
          <a:p>
            <a:r>
              <a:rPr lang="en-US" dirty="0" smtClean="0"/>
              <a:t>Slack variables</a:t>
            </a:r>
            <a:endParaRPr lang="en-US" dirty="0"/>
          </a:p>
        </p:txBody>
      </p:sp>
      <p:sp>
        <p:nvSpPr>
          <p:cNvPr id="4" name="Subtitle 1"/>
          <p:cNvSpPr txBox="1">
            <a:spLocks/>
          </p:cNvSpPr>
          <p:nvPr/>
        </p:nvSpPr>
        <p:spPr>
          <a:xfrm>
            <a:off x="6123940" y="491624"/>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C is a </a:t>
            </a:r>
            <a:r>
              <a:rPr lang="en-US" sz="1800" b="1" dirty="0"/>
              <a:t>regularization parameter</a:t>
            </a:r>
            <a:r>
              <a:rPr lang="en-US" sz="1800" dirty="0"/>
              <a:t> that controls the trade-off between maximizing the margin and minimizing the classification </a:t>
            </a:r>
            <a:r>
              <a:rPr lang="en-US" sz="1800" dirty="0" smtClean="0"/>
              <a:t>error</a:t>
            </a:r>
          </a:p>
          <a:p>
            <a:pPr>
              <a:spcBef>
                <a:spcPts val="600"/>
              </a:spcBef>
              <a:spcAft>
                <a:spcPts val="600"/>
              </a:spcAft>
            </a:pPr>
            <a:r>
              <a:rPr lang="en-US" sz="1800" dirty="0"/>
              <a:t>A </a:t>
            </a:r>
            <a:r>
              <a:rPr lang="en-US" sz="1800" b="1" dirty="0"/>
              <a:t>larger </a:t>
            </a:r>
            <a:r>
              <a:rPr lang="en-US" sz="1800" b="1" dirty="0" smtClean="0"/>
              <a:t>C</a:t>
            </a:r>
            <a:r>
              <a:rPr lang="en-US" sz="1800" dirty="0" smtClean="0"/>
              <a:t> </a:t>
            </a:r>
            <a:r>
              <a:rPr lang="en-US" sz="1800" dirty="0"/>
              <a:t>values penalizes violations more heavily, pushing the model to find a decision boundary with fewer misclassifications. Focuses on fitting the training data more strictly, reducing errors but possibly resulting in a narrower margin and potentially overfitting</a:t>
            </a:r>
            <a:endParaRPr lang="en-US" sz="1800" dirty="0" smtClean="0"/>
          </a:p>
          <a:p>
            <a:pPr>
              <a:spcBef>
                <a:spcPts val="600"/>
              </a:spcBef>
              <a:spcAft>
                <a:spcPts val="600"/>
              </a:spcAft>
            </a:pPr>
            <a:r>
              <a:rPr lang="en-US" sz="1800" dirty="0"/>
              <a:t>A </a:t>
            </a:r>
            <a:r>
              <a:rPr lang="en-US" sz="1800" b="1" dirty="0"/>
              <a:t>smaller </a:t>
            </a:r>
            <a:r>
              <a:rPr lang="en-US" sz="1800" b="1" dirty="0" smtClean="0"/>
              <a:t>C</a:t>
            </a:r>
            <a:r>
              <a:rPr lang="en-US" sz="1800" dirty="0" smtClean="0"/>
              <a:t> </a:t>
            </a:r>
            <a:r>
              <a:rPr lang="en-US" sz="1800" dirty="0"/>
              <a:t>value allows more flexibility, potentially resulting in a wider margin but tolerating some misclassified points. Allows a softer margin with more tolerance for errors, leading to a wider margin that may generalize better</a:t>
            </a:r>
            <a:endParaRPr lang="en-US" sz="1800" kern="0" dirty="0"/>
          </a:p>
        </p:txBody>
      </p:sp>
      <p:pic>
        <p:nvPicPr>
          <p:cNvPr id="6" name="Picture 5"/>
          <p:cNvPicPr>
            <a:picLocks noChangeAspect="1"/>
          </p:cNvPicPr>
          <p:nvPr/>
        </p:nvPicPr>
        <p:blipFill>
          <a:blip r:embed="rId2"/>
          <a:stretch>
            <a:fillRect/>
          </a:stretch>
        </p:blipFill>
        <p:spPr>
          <a:xfrm>
            <a:off x="565141" y="3172085"/>
            <a:ext cx="4891730" cy="2472743"/>
          </a:xfrm>
          <a:prstGeom prst="rect">
            <a:avLst/>
          </a:prstGeom>
        </p:spPr>
      </p:pic>
    </p:spTree>
    <p:extLst>
      <p:ext uri="{BB962C8B-B14F-4D97-AF65-F5344CB8AC3E}">
        <p14:creationId xmlns:p14="http://schemas.microsoft.com/office/powerpoint/2010/main" val="4116323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How does SVM minimize the structural risk?</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1461460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marL="114300" indent="0">
              <a:spcBef>
                <a:spcPts val="600"/>
              </a:spcBef>
              <a:spcAft>
                <a:spcPts val="600"/>
              </a:spcAft>
              <a:buNone/>
            </a:pPr>
            <a:r>
              <a:rPr lang="en-US" sz="1800" dirty="0"/>
              <a:t>Support Vector Machines (SVM) aim to minimize </a:t>
            </a:r>
            <a:r>
              <a:rPr lang="en-US" sz="1800" dirty="0">
                <a:solidFill>
                  <a:srgbClr val="FF0000"/>
                </a:solidFill>
              </a:rPr>
              <a:t>structural risk </a:t>
            </a:r>
            <a:r>
              <a:rPr lang="en-US" sz="1800" dirty="0"/>
              <a:t>by focusing on finding a decision boundary that not only fits the training data well but also </a:t>
            </a:r>
            <a:r>
              <a:rPr lang="en-US" sz="1800" dirty="0">
                <a:solidFill>
                  <a:srgbClr val="FF0000"/>
                </a:solidFill>
              </a:rPr>
              <a:t>generalizes</a:t>
            </a:r>
            <a:r>
              <a:rPr lang="en-US" sz="1800" dirty="0"/>
              <a:t> to unseen </a:t>
            </a:r>
            <a:r>
              <a:rPr lang="en-US" sz="1800" dirty="0" smtClean="0"/>
              <a:t>data</a:t>
            </a:r>
          </a:p>
          <a:p>
            <a:pPr>
              <a:spcBef>
                <a:spcPts val="600"/>
              </a:spcBef>
              <a:spcAft>
                <a:spcPts val="600"/>
              </a:spcAft>
            </a:pPr>
            <a:r>
              <a:rPr lang="en-US" sz="1800" dirty="0"/>
              <a:t>Structural risk minimization (SRM) is a principle from statistical learning theory, and it contrasts with empirical risk minimization (ERM), which focuses solely on minimizing the error on the training data</a:t>
            </a:r>
            <a:endParaRPr lang="en-US" sz="1800" dirty="0"/>
          </a:p>
        </p:txBody>
      </p:sp>
      <p:sp>
        <p:nvSpPr>
          <p:cNvPr id="3" name="Title 2"/>
          <p:cNvSpPr>
            <a:spLocks noGrp="1"/>
          </p:cNvSpPr>
          <p:nvPr>
            <p:ph type="title"/>
          </p:nvPr>
        </p:nvSpPr>
        <p:spPr/>
        <p:txBody>
          <a:bodyPr/>
          <a:lstStyle/>
          <a:p>
            <a:r>
              <a:rPr lang="en-US" dirty="0" smtClean="0"/>
              <a:t>Structural risk</a:t>
            </a:r>
            <a:endParaRPr lang="en-US" dirty="0"/>
          </a:p>
        </p:txBody>
      </p:sp>
      <p:sp>
        <p:nvSpPr>
          <p:cNvPr id="4" name="Subtitle 1"/>
          <p:cNvSpPr txBox="1">
            <a:spLocks/>
          </p:cNvSpPr>
          <p:nvPr/>
        </p:nvSpPr>
        <p:spPr>
          <a:xfrm>
            <a:off x="6123940" y="491624"/>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smtClean="0"/>
              <a:t>Maximizing Margin:</a:t>
            </a:r>
          </a:p>
          <a:p>
            <a:pPr>
              <a:spcBef>
                <a:spcPts val="600"/>
              </a:spcBef>
              <a:spcAft>
                <a:spcPts val="600"/>
              </a:spcAft>
            </a:pPr>
            <a:r>
              <a:rPr lang="en-US" sz="1800" dirty="0" smtClean="0"/>
              <a:t>The </a:t>
            </a:r>
            <a:r>
              <a:rPr lang="en-US" sz="1800" dirty="0"/>
              <a:t>core objective of SVM is to find a hyperplane that separates classes while </a:t>
            </a:r>
            <a:r>
              <a:rPr lang="en-US" sz="1800" dirty="0">
                <a:solidFill>
                  <a:srgbClr val="FF0000"/>
                </a:solidFill>
              </a:rPr>
              <a:t>maximizing the margin</a:t>
            </a:r>
            <a:r>
              <a:rPr lang="en-US" sz="1800" dirty="0"/>
              <a:t>, which is the distance between the closest data points (called support vectors) of each class and the decision boundary. </a:t>
            </a:r>
            <a:endParaRPr lang="en-US" sz="1800" dirty="0" smtClean="0"/>
          </a:p>
          <a:p>
            <a:pPr>
              <a:spcBef>
                <a:spcPts val="600"/>
              </a:spcBef>
              <a:spcAft>
                <a:spcPts val="600"/>
              </a:spcAft>
            </a:pPr>
            <a:r>
              <a:rPr lang="en-US" sz="1800" dirty="0" smtClean="0"/>
              <a:t>A </a:t>
            </a:r>
            <a:r>
              <a:rPr lang="en-US" sz="1800" dirty="0">
                <a:solidFill>
                  <a:srgbClr val="FF0000"/>
                </a:solidFill>
              </a:rPr>
              <a:t>larger margin</a:t>
            </a:r>
            <a:r>
              <a:rPr lang="en-US" sz="1800" dirty="0"/>
              <a:t> implies that the classifier has a lower capacity (complexity), </a:t>
            </a:r>
            <a:r>
              <a:rPr lang="en-US" sz="1800" dirty="0">
                <a:solidFill>
                  <a:srgbClr val="FF0000"/>
                </a:solidFill>
              </a:rPr>
              <a:t>reducing the likelihood of overfitting.</a:t>
            </a:r>
            <a:r>
              <a:rPr lang="en-US" sz="1800" dirty="0"/>
              <a:t> </a:t>
            </a:r>
            <a:endParaRPr lang="en-US" sz="1800" dirty="0" smtClean="0"/>
          </a:p>
          <a:p>
            <a:pPr>
              <a:spcBef>
                <a:spcPts val="600"/>
              </a:spcBef>
              <a:spcAft>
                <a:spcPts val="600"/>
              </a:spcAft>
            </a:pPr>
            <a:r>
              <a:rPr lang="en-US" sz="1800" dirty="0" smtClean="0"/>
              <a:t>This </a:t>
            </a:r>
            <a:r>
              <a:rPr lang="en-US" sz="1800" dirty="0"/>
              <a:t>concept aligns with SRM, as it reduces the model complexity by focusing on a wide margin rather than fitting the exact details of the training data</a:t>
            </a:r>
            <a:endParaRPr lang="en-US" sz="1800" kern="0" dirty="0"/>
          </a:p>
        </p:txBody>
      </p:sp>
    </p:spTree>
    <p:extLst>
      <p:ext uri="{BB962C8B-B14F-4D97-AF65-F5344CB8AC3E}">
        <p14:creationId xmlns:p14="http://schemas.microsoft.com/office/powerpoint/2010/main" val="3540777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374600" cy="1967743"/>
          </a:xfrm>
          <a:noFill/>
          <a:ln>
            <a:noFill/>
          </a:ln>
        </p:spPr>
        <p:txBody>
          <a:bodyPr spcFirstLastPara="1" wrap="square" lIns="91425" tIns="91425" rIns="91425" bIns="91425" anchor="t" anchorCtr="0">
            <a:noAutofit/>
          </a:bodyPr>
          <a:lstStyle/>
          <a:p>
            <a:pPr marL="114300" indent="0">
              <a:buNone/>
            </a:pPr>
            <a:r>
              <a:rPr lang="en-US" sz="3200" dirty="0" smtClean="0"/>
              <a:t>What is a Support Vector Machine</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1266314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marL="114300" indent="0">
              <a:spcBef>
                <a:spcPts val="600"/>
              </a:spcBef>
              <a:spcAft>
                <a:spcPts val="600"/>
              </a:spcAft>
              <a:buNone/>
            </a:pPr>
            <a:r>
              <a:rPr lang="en-US" sz="1800" dirty="0" smtClean="0"/>
              <a:t>Soft Margin:</a:t>
            </a:r>
          </a:p>
          <a:p>
            <a:pPr>
              <a:spcBef>
                <a:spcPts val="600"/>
              </a:spcBef>
              <a:spcAft>
                <a:spcPts val="600"/>
              </a:spcAft>
            </a:pPr>
            <a:r>
              <a:rPr lang="en-US" sz="1800" dirty="0" smtClean="0"/>
              <a:t>In </a:t>
            </a:r>
            <a:r>
              <a:rPr lang="en-US" sz="1800" dirty="0"/>
              <a:t>real-world datasets, perfect linear separation may not be possible, especially if there is noise or overlap between classes. SVM addresses this with </a:t>
            </a:r>
            <a:r>
              <a:rPr lang="en-US" sz="1800" dirty="0">
                <a:solidFill>
                  <a:srgbClr val="FF0000"/>
                </a:solidFill>
              </a:rPr>
              <a:t>slack variables </a:t>
            </a:r>
            <a:r>
              <a:rPr lang="en-US" sz="1800" dirty="0"/>
              <a:t>in a soft-margin approach, allowing some points to fall within the margin or even be misclassified. </a:t>
            </a:r>
          </a:p>
          <a:p>
            <a:pPr>
              <a:spcBef>
                <a:spcPts val="600"/>
              </a:spcBef>
              <a:spcAft>
                <a:spcPts val="600"/>
              </a:spcAft>
            </a:pPr>
            <a:r>
              <a:rPr lang="en-US" sz="1800" dirty="0" smtClean="0"/>
              <a:t>The </a:t>
            </a:r>
            <a:r>
              <a:rPr lang="en-US" sz="1800" dirty="0"/>
              <a:t>optimization problem is then modified to include a </a:t>
            </a:r>
            <a:r>
              <a:rPr lang="en-US" sz="1800" dirty="0">
                <a:solidFill>
                  <a:srgbClr val="FF0000"/>
                </a:solidFill>
              </a:rPr>
              <a:t>regularization parameter </a:t>
            </a:r>
            <a:r>
              <a:rPr lang="en-US" sz="1800" b="1" dirty="0" smtClean="0"/>
              <a:t>C</a:t>
            </a:r>
            <a:r>
              <a:rPr lang="en-US" sz="1800" dirty="0" smtClean="0"/>
              <a:t> </a:t>
            </a:r>
            <a:r>
              <a:rPr lang="en-US" sz="1800" dirty="0"/>
              <a:t>that penalizes misclassifications</a:t>
            </a:r>
            <a:endParaRPr lang="en-US" sz="1800" dirty="0"/>
          </a:p>
        </p:txBody>
      </p:sp>
      <p:sp>
        <p:nvSpPr>
          <p:cNvPr id="3" name="Title 2"/>
          <p:cNvSpPr>
            <a:spLocks noGrp="1"/>
          </p:cNvSpPr>
          <p:nvPr>
            <p:ph type="title"/>
          </p:nvPr>
        </p:nvSpPr>
        <p:spPr/>
        <p:txBody>
          <a:bodyPr/>
          <a:lstStyle/>
          <a:p>
            <a:r>
              <a:rPr lang="en-US" dirty="0" smtClean="0"/>
              <a:t>Structural risk</a:t>
            </a:r>
            <a:endParaRPr lang="en-US" dirty="0"/>
          </a:p>
        </p:txBody>
      </p:sp>
      <p:sp>
        <p:nvSpPr>
          <p:cNvPr id="4" name="Subtitle 1"/>
          <p:cNvSpPr txBox="1">
            <a:spLocks/>
          </p:cNvSpPr>
          <p:nvPr/>
        </p:nvSpPr>
        <p:spPr>
          <a:xfrm>
            <a:off x="6123940" y="491624"/>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A </a:t>
            </a:r>
            <a:r>
              <a:rPr lang="en-US" sz="1800" b="1" dirty="0"/>
              <a:t>higher </a:t>
            </a:r>
            <a:r>
              <a:rPr lang="en-US" sz="1800" b="1" dirty="0" smtClean="0"/>
              <a:t>C</a:t>
            </a:r>
            <a:r>
              <a:rPr lang="en-US" sz="1800" dirty="0" smtClean="0"/>
              <a:t> </a:t>
            </a:r>
            <a:r>
              <a:rPr lang="en-US" sz="1800" dirty="0"/>
              <a:t>value </a:t>
            </a:r>
            <a:r>
              <a:rPr lang="en-US" sz="1800" dirty="0">
                <a:solidFill>
                  <a:srgbClr val="FF0000"/>
                </a:solidFill>
              </a:rPr>
              <a:t>penalizes</a:t>
            </a:r>
            <a:r>
              <a:rPr lang="en-US" sz="1800" dirty="0"/>
              <a:t> misclassification errors more heavily, pushing the model towards better fit to the training data (higher empirical risk but potentially higher structural risk if overfitting occurs</a:t>
            </a:r>
            <a:r>
              <a:rPr lang="en-US" sz="1800" dirty="0" smtClean="0"/>
              <a:t>)</a:t>
            </a:r>
          </a:p>
          <a:p>
            <a:pPr>
              <a:spcBef>
                <a:spcPts val="600"/>
              </a:spcBef>
              <a:spcAft>
                <a:spcPts val="600"/>
              </a:spcAft>
            </a:pPr>
            <a:r>
              <a:rPr lang="en-US" sz="1800" dirty="0"/>
              <a:t>A </a:t>
            </a:r>
            <a:r>
              <a:rPr lang="en-US" sz="1800" b="1" dirty="0"/>
              <a:t>lower </a:t>
            </a:r>
            <a:r>
              <a:rPr lang="en-US" sz="1800" b="1" dirty="0" smtClean="0"/>
              <a:t>C</a:t>
            </a:r>
            <a:r>
              <a:rPr lang="en-US" sz="1800" dirty="0" smtClean="0"/>
              <a:t> </a:t>
            </a:r>
            <a:r>
              <a:rPr lang="en-US" sz="1800" dirty="0"/>
              <a:t>value allows for more </a:t>
            </a:r>
            <a:r>
              <a:rPr lang="en-US" sz="1800" dirty="0">
                <a:solidFill>
                  <a:srgbClr val="FF0000"/>
                </a:solidFill>
              </a:rPr>
              <a:t>margin violations</a:t>
            </a:r>
            <a:r>
              <a:rPr lang="en-US" sz="1800" dirty="0"/>
              <a:t>, which can result in a simpler model with a wider margin, hence reducing structural risk and improving generalizability</a:t>
            </a:r>
            <a:endParaRPr lang="en-US" sz="1800" kern="0" dirty="0"/>
          </a:p>
        </p:txBody>
      </p:sp>
      <p:pic>
        <p:nvPicPr>
          <p:cNvPr id="5" name="Picture 4"/>
          <p:cNvPicPr>
            <a:picLocks noChangeAspect="1"/>
          </p:cNvPicPr>
          <p:nvPr/>
        </p:nvPicPr>
        <p:blipFill>
          <a:blip r:embed="rId2"/>
          <a:stretch>
            <a:fillRect/>
          </a:stretch>
        </p:blipFill>
        <p:spPr>
          <a:xfrm>
            <a:off x="706288" y="5034112"/>
            <a:ext cx="4654495" cy="1472942"/>
          </a:xfrm>
          <a:prstGeom prst="rect">
            <a:avLst/>
          </a:prstGeom>
        </p:spPr>
      </p:pic>
    </p:spTree>
    <p:extLst>
      <p:ext uri="{BB962C8B-B14F-4D97-AF65-F5344CB8AC3E}">
        <p14:creationId xmlns:p14="http://schemas.microsoft.com/office/powerpoint/2010/main" val="2610329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What is the primal formulation and dual formulation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71075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4542488"/>
          </a:xfrm>
        </p:spPr>
        <p:txBody>
          <a:bodyPr/>
          <a:lstStyle/>
          <a:p>
            <a:pPr marL="114300" indent="0">
              <a:spcBef>
                <a:spcPts val="600"/>
              </a:spcBef>
              <a:spcAft>
                <a:spcPts val="600"/>
              </a:spcAft>
              <a:buNone/>
            </a:pPr>
            <a:r>
              <a:rPr lang="en-US" sz="1800" dirty="0"/>
              <a:t>In Support Vector Machines (SVM), the primal and dual formulations represent two different ways to solve the optimization problem that finds the optimal separating </a:t>
            </a:r>
            <a:r>
              <a:rPr lang="en-US" sz="1800" dirty="0" smtClean="0"/>
              <a:t>hyperplane.</a:t>
            </a:r>
          </a:p>
          <a:p>
            <a:pPr marL="114300" indent="0">
              <a:spcBef>
                <a:spcPts val="600"/>
              </a:spcBef>
              <a:spcAft>
                <a:spcPts val="600"/>
              </a:spcAft>
              <a:buNone/>
            </a:pPr>
            <a:r>
              <a:rPr lang="en-US" sz="1800" dirty="0" smtClean="0"/>
              <a:t>The </a:t>
            </a:r>
            <a:r>
              <a:rPr lang="en-US" sz="1800" dirty="0"/>
              <a:t>primal form is the </a:t>
            </a:r>
            <a:r>
              <a:rPr lang="en-US" sz="1800" dirty="0">
                <a:solidFill>
                  <a:srgbClr val="FF0000"/>
                </a:solidFill>
              </a:rPr>
              <a:t>direct optimization </a:t>
            </a:r>
            <a:r>
              <a:rPr lang="en-US" sz="1800" dirty="0"/>
              <a:t>of the separating hyperplane, ideal for linear, low-dimensional problems. The dual form, on the other hand, is a reformulation using </a:t>
            </a:r>
            <a:r>
              <a:rPr lang="en-US" sz="1800" dirty="0">
                <a:solidFill>
                  <a:srgbClr val="FF0000"/>
                </a:solidFill>
              </a:rPr>
              <a:t>Lagrange multipliers</a:t>
            </a:r>
            <a:r>
              <a:rPr lang="en-US" sz="1800" dirty="0"/>
              <a:t>, providing access to the kernel trick and enabling SVM to scale effectively to high-dimensional or non-linear cases by only relying on support vector</a:t>
            </a:r>
            <a:endParaRPr lang="en-US" sz="1800" dirty="0" smtClean="0"/>
          </a:p>
          <a:p>
            <a:pPr marL="114300" indent="0">
              <a:spcBef>
                <a:spcPts val="600"/>
              </a:spcBef>
              <a:spcAft>
                <a:spcPts val="600"/>
              </a:spcAft>
              <a:buNone/>
            </a:pPr>
            <a:r>
              <a:rPr lang="en-US" sz="1800" dirty="0" smtClean="0">
                <a:solidFill>
                  <a:srgbClr val="FF0000"/>
                </a:solidFill>
              </a:rPr>
              <a:t>Primal Formulation</a:t>
            </a:r>
            <a:r>
              <a:rPr lang="en-US" sz="1800" dirty="0" smtClean="0"/>
              <a:t>:</a:t>
            </a:r>
          </a:p>
          <a:p>
            <a:pPr>
              <a:spcBef>
                <a:spcPts val="600"/>
              </a:spcBef>
              <a:spcAft>
                <a:spcPts val="600"/>
              </a:spcAft>
            </a:pPr>
            <a:r>
              <a:rPr lang="en-US" sz="1800" dirty="0"/>
              <a:t>The primal formulation is the original form of the optimization problem that SVM tries to solve. </a:t>
            </a:r>
            <a:endParaRPr lang="en-US" sz="1800" dirty="0" smtClean="0"/>
          </a:p>
        </p:txBody>
      </p:sp>
      <p:sp>
        <p:nvSpPr>
          <p:cNvPr id="3" name="Title 2"/>
          <p:cNvSpPr>
            <a:spLocks noGrp="1"/>
          </p:cNvSpPr>
          <p:nvPr>
            <p:ph type="title"/>
          </p:nvPr>
        </p:nvSpPr>
        <p:spPr/>
        <p:txBody>
          <a:bodyPr/>
          <a:lstStyle/>
          <a:p>
            <a:r>
              <a:rPr lang="en-US" dirty="0" smtClean="0"/>
              <a:t>Primal and Dual Formulation</a:t>
            </a:r>
            <a:endParaRPr lang="en-US" dirty="0"/>
          </a:p>
        </p:txBody>
      </p:sp>
      <p:sp>
        <p:nvSpPr>
          <p:cNvPr id="4" name="Subtitle 1"/>
          <p:cNvSpPr txBox="1">
            <a:spLocks/>
          </p:cNvSpPr>
          <p:nvPr/>
        </p:nvSpPr>
        <p:spPr>
          <a:xfrm>
            <a:off x="6123940" y="793526"/>
            <a:ext cx="5695021" cy="4503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The goal here is to find the hyperplane that maximizes the margin between two classes while allowing for some misclassification if the data is not perfectly separable</a:t>
            </a:r>
          </a:p>
          <a:p>
            <a:pPr>
              <a:spcBef>
                <a:spcPts val="600"/>
              </a:spcBef>
              <a:spcAft>
                <a:spcPts val="600"/>
              </a:spcAft>
            </a:pPr>
            <a:r>
              <a:rPr lang="en-US" sz="1800" dirty="0" smtClean="0"/>
              <a:t>In </a:t>
            </a:r>
            <a:r>
              <a:rPr lang="en-US" sz="1800" dirty="0"/>
              <a:t>the case of a linear SVM, we aim to find a weight vector www and a bias term </a:t>
            </a:r>
            <a:r>
              <a:rPr lang="en-US" sz="1800" dirty="0" err="1"/>
              <a:t>bbb</a:t>
            </a:r>
            <a:r>
              <a:rPr lang="en-US" sz="1800" dirty="0"/>
              <a:t> that define the decision </a:t>
            </a:r>
            <a:r>
              <a:rPr lang="en-US" sz="1800" dirty="0" smtClean="0"/>
              <a:t>boundary</a:t>
            </a:r>
          </a:p>
          <a:p>
            <a:pPr>
              <a:spcBef>
                <a:spcPts val="600"/>
              </a:spcBef>
              <a:spcAft>
                <a:spcPts val="600"/>
              </a:spcAft>
            </a:pPr>
            <a:r>
              <a:rPr lang="en-US" sz="1800" dirty="0" smtClean="0"/>
              <a:t>While </a:t>
            </a:r>
            <a:r>
              <a:rPr lang="en-US" sz="1800" dirty="0"/>
              <a:t>this primal problem can be solved directly, it becomes challenging when we work with high-dimensional data or want to use kernel functions for non-linear decision </a:t>
            </a:r>
            <a:r>
              <a:rPr lang="en-US" sz="1800" dirty="0" smtClean="0"/>
              <a:t>boundaries.</a:t>
            </a:r>
          </a:p>
        </p:txBody>
      </p:sp>
      <p:pic>
        <p:nvPicPr>
          <p:cNvPr id="5" name="Picture 4"/>
          <p:cNvPicPr>
            <a:picLocks noChangeAspect="1"/>
          </p:cNvPicPr>
          <p:nvPr/>
        </p:nvPicPr>
        <p:blipFill>
          <a:blip r:embed="rId2"/>
          <a:stretch>
            <a:fillRect/>
          </a:stretch>
        </p:blipFill>
        <p:spPr>
          <a:xfrm>
            <a:off x="7198402" y="4733845"/>
            <a:ext cx="3808344" cy="1426032"/>
          </a:xfrm>
          <a:prstGeom prst="rect">
            <a:avLst/>
          </a:prstGeom>
        </p:spPr>
      </p:pic>
    </p:spTree>
    <p:extLst>
      <p:ext uri="{BB962C8B-B14F-4D97-AF65-F5344CB8AC3E}">
        <p14:creationId xmlns:p14="http://schemas.microsoft.com/office/powerpoint/2010/main" val="1273200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6650" y="1349158"/>
            <a:ext cx="5833773" cy="4542488"/>
          </a:xfrm>
        </p:spPr>
        <p:txBody>
          <a:bodyPr/>
          <a:lstStyle/>
          <a:p>
            <a:pPr marL="114300" indent="0">
              <a:spcBef>
                <a:spcPts val="600"/>
              </a:spcBef>
              <a:spcAft>
                <a:spcPts val="600"/>
              </a:spcAft>
              <a:buNone/>
            </a:pPr>
            <a:r>
              <a:rPr lang="en-US" sz="1800" dirty="0"/>
              <a:t>Dual Formulation:</a:t>
            </a:r>
          </a:p>
          <a:p>
            <a:pPr>
              <a:spcBef>
                <a:spcPts val="600"/>
              </a:spcBef>
              <a:spcAft>
                <a:spcPts val="600"/>
              </a:spcAft>
            </a:pPr>
            <a:r>
              <a:rPr lang="en-US" sz="1800" dirty="0"/>
              <a:t>To address these challenges, we can transform the primal problem into its </a:t>
            </a:r>
            <a:r>
              <a:rPr lang="en-US" sz="1800" dirty="0">
                <a:solidFill>
                  <a:srgbClr val="FF0000"/>
                </a:solidFill>
              </a:rPr>
              <a:t>dual form</a:t>
            </a:r>
            <a:r>
              <a:rPr lang="en-US" sz="1800" dirty="0"/>
              <a:t> using </a:t>
            </a:r>
            <a:r>
              <a:rPr lang="en-US" sz="1800" dirty="0">
                <a:solidFill>
                  <a:srgbClr val="FF0000"/>
                </a:solidFill>
              </a:rPr>
              <a:t>Lagrange multipliers</a:t>
            </a:r>
            <a:r>
              <a:rPr lang="en-US" sz="1800" dirty="0"/>
              <a:t>. </a:t>
            </a:r>
          </a:p>
          <a:p>
            <a:pPr>
              <a:spcBef>
                <a:spcPts val="600"/>
              </a:spcBef>
              <a:spcAft>
                <a:spcPts val="600"/>
              </a:spcAft>
            </a:pPr>
            <a:r>
              <a:rPr lang="en-US" sz="1800" dirty="0"/>
              <a:t>The dual formulation is particularly useful because it allows us to incorporate </a:t>
            </a:r>
            <a:r>
              <a:rPr lang="en-US" sz="1800" dirty="0">
                <a:solidFill>
                  <a:srgbClr val="FF0000"/>
                </a:solidFill>
              </a:rPr>
              <a:t>kernel functions</a:t>
            </a:r>
            <a:r>
              <a:rPr lang="en-US" sz="1800" dirty="0"/>
              <a:t> and bypass the explicit computation of high-dimensional feature spaces</a:t>
            </a:r>
            <a:endParaRPr lang="en-US" sz="1800" dirty="0"/>
          </a:p>
        </p:txBody>
      </p:sp>
      <p:sp>
        <p:nvSpPr>
          <p:cNvPr id="3" name="Title 2"/>
          <p:cNvSpPr>
            <a:spLocks noGrp="1"/>
          </p:cNvSpPr>
          <p:nvPr>
            <p:ph type="title"/>
          </p:nvPr>
        </p:nvSpPr>
        <p:spPr/>
        <p:txBody>
          <a:bodyPr/>
          <a:lstStyle/>
          <a:p>
            <a:r>
              <a:rPr lang="en-US" dirty="0" smtClean="0"/>
              <a:t>Primal and Dual Formulation</a:t>
            </a:r>
            <a:endParaRPr lang="en-US" dirty="0"/>
          </a:p>
        </p:txBody>
      </p:sp>
      <p:pic>
        <p:nvPicPr>
          <p:cNvPr id="6" name="Picture 5"/>
          <p:cNvPicPr>
            <a:picLocks noChangeAspect="1"/>
          </p:cNvPicPr>
          <p:nvPr/>
        </p:nvPicPr>
        <p:blipFill>
          <a:blip r:embed="rId2"/>
          <a:stretch>
            <a:fillRect/>
          </a:stretch>
        </p:blipFill>
        <p:spPr>
          <a:xfrm>
            <a:off x="398479" y="4339988"/>
            <a:ext cx="5270114" cy="1323833"/>
          </a:xfrm>
          <a:prstGeom prst="rect">
            <a:avLst/>
          </a:prstGeom>
        </p:spPr>
      </p:pic>
      <p:sp>
        <p:nvSpPr>
          <p:cNvPr id="7" name="Subtitle 1"/>
          <p:cNvSpPr txBox="1">
            <a:spLocks/>
          </p:cNvSpPr>
          <p:nvPr/>
        </p:nvSpPr>
        <p:spPr>
          <a:xfrm>
            <a:off x="5950422" y="593367"/>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smtClean="0"/>
              <a:t>In </a:t>
            </a:r>
            <a:r>
              <a:rPr lang="en-US" sz="1800" dirty="0"/>
              <a:t>the dual form, we are solving for the </a:t>
            </a:r>
            <a:r>
              <a:rPr lang="en-US" sz="1800" b="1" dirty="0"/>
              <a:t>Lagrange multipliers </a:t>
            </a:r>
            <a:r>
              <a:rPr lang="en-US" sz="1800" b="1" dirty="0" smtClean="0"/>
              <a:t>α_</a:t>
            </a:r>
            <a:r>
              <a:rPr lang="en-US" sz="1800" b="1" dirty="0" err="1" smtClean="0"/>
              <a:t>i</a:t>
            </a:r>
            <a:r>
              <a:rPr lang="en-US" sz="1800" dirty="0" smtClean="0"/>
              <a:t> </a:t>
            </a:r>
            <a:r>
              <a:rPr lang="en-US" sz="1800" dirty="0"/>
              <a:t>instead of the direct parameters </a:t>
            </a:r>
            <a:r>
              <a:rPr lang="en-US" sz="1800" dirty="0" smtClean="0"/>
              <a:t>w </a:t>
            </a:r>
            <a:r>
              <a:rPr lang="en-US" sz="1800" dirty="0"/>
              <a:t>and </a:t>
            </a:r>
            <a:r>
              <a:rPr lang="en-US" sz="1800" dirty="0" smtClean="0"/>
              <a:t>b</a:t>
            </a:r>
          </a:p>
          <a:p>
            <a:pPr>
              <a:spcBef>
                <a:spcPts val="600"/>
              </a:spcBef>
              <a:spcAft>
                <a:spcPts val="600"/>
              </a:spcAft>
            </a:pPr>
            <a:r>
              <a:rPr lang="en-US" sz="1800" dirty="0"/>
              <a:t>The term (</a:t>
            </a:r>
            <a:r>
              <a:rPr lang="en-US" sz="1800" dirty="0" err="1" smtClean="0"/>
              <a:t>x_i</a:t>
            </a:r>
            <a:r>
              <a:rPr lang="en-US" sz="1800" dirty="0" err="1"/>
              <a:t>⋅</a:t>
            </a:r>
            <a:r>
              <a:rPr lang="en-US" sz="1800" dirty="0" err="1" smtClean="0"/>
              <a:t>x_j</a:t>
            </a:r>
            <a:r>
              <a:rPr lang="en-US" sz="1800" dirty="0" smtClean="0"/>
              <a:t>) represents </a:t>
            </a:r>
            <a:r>
              <a:rPr lang="en-US" sz="1800" dirty="0"/>
              <a:t>the dot product of feature vectors, which can be replaced by a </a:t>
            </a:r>
            <a:r>
              <a:rPr lang="en-US" sz="1800" dirty="0">
                <a:solidFill>
                  <a:srgbClr val="FF0000"/>
                </a:solidFill>
              </a:rPr>
              <a:t>kernel function </a:t>
            </a:r>
            <a:r>
              <a:rPr lang="en-US" sz="1800" dirty="0"/>
              <a:t>for non-linear cases, allowing SVM to handle complex boundaries without explicitly mapping to a high-dimensional space</a:t>
            </a:r>
            <a:endParaRPr lang="en-US" sz="1800" kern="0" dirty="0"/>
          </a:p>
        </p:txBody>
      </p:sp>
    </p:spTree>
    <p:extLst>
      <p:ext uri="{BB962C8B-B14F-4D97-AF65-F5344CB8AC3E}">
        <p14:creationId xmlns:p14="http://schemas.microsoft.com/office/powerpoint/2010/main" val="235440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How does the choice of kernel affect the SVM model?</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2083175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4542488"/>
          </a:xfrm>
        </p:spPr>
        <p:txBody>
          <a:bodyPr/>
          <a:lstStyle/>
          <a:p>
            <a:pPr marL="114300" indent="0">
              <a:spcBef>
                <a:spcPts val="600"/>
              </a:spcBef>
              <a:spcAft>
                <a:spcPts val="600"/>
              </a:spcAft>
              <a:buNone/>
            </a:pPr>
            <a:r>
              <a:rPr lang="en-US" sz="1800" dirty="0"/>
              <a:t>The choice of kernel in a Support Vector Machine (SVM) plays a crucial role in shaping the model’s ability to capture complex patterns and decision boundaries. </a:t>
            </a:r>
            <a:endParaRPr lang="en-US" sz="1800" dirty="0" smtClean="0"/>
          </a:p>
          <a:p>
            <a:pPr>
              <a:spcBef>
                <a:spcPts val="600"/>
              </a:spcBef>
              <a:spcAft>
                <a:spcPts val="600"/>
              </a:spcAft>
            </a:pPr>
            <a:r>
              <a:rPr lang="en-US" sz="1800" dirty="0"/>
              <a:t>T</a:t>
            </a:r>
            <a:r>
              <a:rPr lang="en-US" sz="1800" dirty="0" smtClean="0"/>
              <a:t>he </a:t>
            </a:r>
            <a:r>
              <a:rPr lang="en-US" sz="1800" dirty="0"/>
              <a:t>kernel function essentially acts as a mathematical tool that computes the similarity or "distance" between data points in a new, often higher-dimensional </a:t>
            </a:r>
            <a:r>
              <a:rPr lang="en-US" sz="1800" dirty="0" smtClean="0"/>
              <a:t>space.</a:t>
            </a:r>
          </a:p>
          <a:p>
            <a:pPr>
              <a:spcBef>
                <a:spcPts val="600"/>
              </a:spcBef>
              <a:spcAft>
                <a:spcPts val="600"/>
              </a:spcAft>
            </a:pPr>
            <a:r>
              <a:rPr lang="en-US" sz="1800" dirty="0" smtClean="0"/>
              <a:t>The </a:t>
            </a:r>
            <a:r>
              <a:rPr lang="en-US" sz="1800" dirty="0"/>
              <a:t>beauty of the kernel trick is that it allows us to operate in this higher-dimensional space </a:t>
            </a:r>
            <a:r>
              <a:rPr lang="en-US" sz="1800" dirty="0">
                <a:solidFill>
                  <a:srgbClr val="FF0000"/>
                </a:solidFill>
              </a:rPr>
              <a:t>without explicitly transforming </a:t>
            </a:r>
            <a:r>
              <a:rPr lang="en-US" sz="1800" dirty="0"/>
              <a:t>the data, which keeps computations efficient.</a:t>
            </a:r>
            <a:endParaRPr lang="en-US" sz="1800" dirty="0" smtClean="0"/>
          </a:p>
        </p:txBody>
      </p:sp>
      <p:sp>
        <p:nvSpPr>
          <p:cNvPr id="3" name="Title 2"/>
          <p:cNvSpPr>
            <a:spLocks noGrp="1"/>
          </p:cNvSpPr>
          <p:nvPr>
            <p:ph type="title"/>
          </p:nvPr>
        </p:nvSpPr>
        <p:spPr>
          <a:xfrm>
            <a:off x="208017" y="565052"/>
            <a:ext cx="7573200" cy="763600"/>
          </a:xfrm>
        </p:spPr>
        <p:txBody>
          <a:bodyPr/>
          <a:lstStyle/>
          <a:p>
            <a:r>
              <a:rPr lang="en-US" dirty="0" smtClean="0"/>
              <a:t>Impact of Kernel</a:t>
            </a:r>
            <a:endParaRPr lang="en-US" dirty="0"/>
          </a:p>
        </p:txBody>
      </p:sp>
      <p:sp>
        <p:nvSpPr>
          <p:cNvPr id="4" name="Subtitle 1"/>
          <p:cNvSpPr txBox="1">
            <a:spLocks/>
          </p:cNvSpPr>
          <p:nvPr/>
        </p:nvSpPr>
        <p:spPr>
          <a:xfrm>
            <a:off x="6123940" y="793526"/>
            <a:ext cx="5695021" cy="4503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b="1" dirty="0" smtClean="0"/>
              <a:t>Choice of Kernel:</a:t>
            </a:r>
          </a:p>
          <a:p>
            <a:pPr>
              <a:spcBef>
                <a:spcPts val="600"/>
              </a:spcBef>
              <a:spcAft>
                <a:spcPts val="600"/>
              </a:spcAft>
            </a:pPr>
            <a:r>
              <a:rPr lang="en-US" sz="1800" dirty="0"/>
              <a:t>If there’s an expectation that the classes are </a:t>
            </a:r>
            <a:r>
              <a:rPr lang="en-US" sz="1800" dirty="0">
                <a:solidFill>
                  <a:srgbClr val="FF0000"/>
                </a:solidFill>
              </a:rPr>
              <a:t>linearly separable </a:t>
            </a:r>
            <a:r>
              <a:rPr lang="en-US" sz="1800" dirty="0"/>
              <a:t>or you’re working in a very high-dimensional space, a linear kernel might be the best </a:t>
            </a:r>
            <a:r>
              <a:rPr lang="en-US" sz="1800" dirty="0" smtClean="0"/>
              <a:t>option</a:t>
            </a:r>
          </a:p>
          <a:p>
            <a:pPr>
              <a:spcBef>
                <a:spcPts val="600"/>
              </a:spcBef>
              <a:spcAft>
                <a:spcPts val="600"/>
              </a:spcAft>
            </a:pPr>
            <a:r>
              <a:rPr lang="en-US" sz="1800" dirty="0"/>
              <a:t>For data with complex, </a:t>
            </a:r>
            <a:r>
              <a:rPr lang="en-US" sz="1800" dirty="0">
                <a:solidFill>
                  <a:srgbClr val="FF0000"/>
                </a:solidFill>
              </a:rPr>
              <a:t>non-linear boundaries</a:t>
            </a:r>
            <a:r>
              <a:rPr lang="en-US" sz="1800" dirty="0"/>
              <a:t>, the </a:t>
            </a:r>
            <a:r>
              <a:rPr lang="en-US" sz="1800" dirty="0">
                <a:solidFill>
                  <a:srgbClr val="FF0000"/>
                </a:solidFill>
              </a:rPr>
              <a:t>RBF kernel </a:t>
            </a:r>
            <a:r>
              <a:rPr lang="en-US" sz="1800" dirty="0"/>
              <a:t>is often the go-to choice due to its </a:t>
            </a:r>
            <a:r>
              <a:rPr lang="en-US" sz="1800" dirty="0" smtClean="0"/>
              <a:t>flexibility</a:t>
            </a:r>
          </a:p>
          <a:p>
            <a:pPr>
              <a:spcBef>
                <a:spcPts val="600"/>
              </a:spcBef>
              <a:spcAft>
                <a:spcPts val="600"/>
              </a:spcAft>
            </a:pPr>
            <a:r>
              <a:rPr lang="en-US" sz="1800" dirty="0"/>
              <a:t>The polynomial kernel might be selected when prior knowledge suggests polynomial relationships between features and the output</a:t>
            </a:r>
            <a:endParaRPr lang="en-US" sz="1800" dirty="0" smtClean="0"/>
          </a:p>
        </p:txBody>
      </p:sp>
    </p:spTree>
    <p:extLst>
      <p:ext uri="{BB962C8B-B14F-4D97-AF65-F5344CB8AC3E}">
        <p14:creationId xmlns:p14="http://schemas.microsoft.com/office/powerpoint/2010/main" val="3498797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4542488"/>
          </a:xfrm>
        </p:spPr>
        <p:txBody>
          <a:bodyPr/>
          <a:lstStyle/>
          <a:p>
            <a:pPr marL="114300" indent="0">
              <a:spcBef>
                <a:spcPts val="600"/>
              </a:spcBef>
              <a:spcAft>
                <a:spcPts val="600"/>
              </a:spcAft>
              <a:buNone/>
            </a:pPr>
            <a:r>
              <a:rPr lang="en-US" sz="1800" dirty="0" smtClean="0"/>
              <a:t>Implications of Kernel choice:</a:t>
            </a:r>
          </a:p>
          <a:p>
            <a:pPr>
              <a:spcBef>
                <a:spcPts val="600"/>
              </a:spcBef>
              <a:spcAft>
                <a:spcPts val="600"/>
              </a:spcAft>
            </a:pPr>
            <a:r>
              <a:rPr lang="en-US" sz="1800" dirty="0"/>
              <a:t>Choosing a highly flexible kernel, like RBF with a </a:t>
            </a:r>
            <a:r>
              <a:rPr lang="en-US" sz="1800" dirty="0">
                <a:solidFill>
                  <a:srgbClr val="FF0000"/>
                </a:solidFill>
              </a:rPr>
              <a:t>high gamma value </a:t>
            </a:r>
            <a:r>
              <a:rPr lang="en-US" sz="1800" dirty="0"/>
              <a:t>or a polynomial kernel with a high degree, can lead to </a:t>
            </a:r>
            <a:r>
              <a:rPr lang="en-US" sz="1800" dirty="0">
                <a:solidFill>
                  <a:srgbClr val="FF0000"/>
                </a:solidFill>
              </a:rPr>
              <a:t>overfitting</a:t>
            </a:r>
            <a:r>
              <a:rPr lang="en-US" sz="1800" dirty="0"/>
              <a:t>, especially on smaller datasets. </a:t>
            </a:r>
            <a:endParaRPr lang="en-US" sz="1800" dirty="0" smtClean="0"/>
          </a:p>
          <a:p>
            <a:pPr>
              <a:spcBef>
                <a:spcPts val="600"/>
              </a:spcBef>
              <a:spcAft>
                <a:spcPts val="600"/>
              </a:spcAft>
            </a:pPr>
            <a:r>
              <a:rPr lang="en-US" sz="1800" dirty="0" smtClean="0"/>
              <a:t>Conversely</a:t>
            </a:r>
            <a:r>
              <a:rPr lang="en-US" sz="1800" dirty="0"/>
              <a:t>, a simple kernel like linear may </a:t>
            </a:r>
            <a:r>
              <a:rPr lang="en-US" sz="1800" dirty="0" smtClean="0"/>
              <a:t>under-fit </a:t>
            </a:r>
            <a:r>
              <a:rPr lang="en-US" sz="1800" dirty="0"/>
              <a:t>if the data has complex relationships. </a:t>
            </a:r>
            <a:endParaRPr lang="en-US" sz="1800" dirty="0" smtClean="0"/>
          </a:p>
          <a:p>
            <a:pPr>
              <a:spcBef>
                <a:spcPts val="600"/>
              </a:spcBef>
              <a:spcAft>
                <a:spcPts val="600"/>
              </a:spcAft>
            </a:pPr>
            <a:r>
              <a:rPr lang="en-US" sz="1800" dirty="0" smtClean="0"/>
              <a:t>The </a:t>
            </a:r>
            <a:r>
              <a:rPr lang="en-US" sz="1800" dirty="0"/>
              <a:t>key is finding the balance between bias and variance, which often requires careful cross-validation and parameter tuning</a:t>
            </a:r>
            <a:endParaRPr lang="en-US" sz="1800" dirty="0" smtClean="0"/>
          </a:p>
          <a:p>
            <a:pPr marL="114300" indent="0">
              <a:spcBef>
                <a:spcPts val="600"/>
              </a:spcBef>
              <a:spcAft>
                <a:spcPts val="600"/>
              </a:spcAft>
              <a:buNone/>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Kernel</a:t>
            </a:r>
            <a:endParaRPr lang="en-US" dirty="0"/>
          </a:p>
        </p:txBody>
      </p:sp>
      <p:sp>
        <p:nvSpPr>
          <p:cNvPr id="5" name="Subtitle 1"/>
          <p:cNvSpPr txBox="1">
            <a:spLocks/>
          </p:cNvSpPr>
          <p:nvPr/>
        </p:nvSpPr>
        <p:spPr>
          <a:xfrm>
            <a:off x="6041790" y="1092125"/>
            <a:ext cx="5833773"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Font typeface="Montserrat"/>
              <a:buNone/>
            </a:pPr>
            <a:r>
              <a:rPr lang="en-US" sz="1800" kern="0" dirty="0" smtClean="0"/>
              <a:t>Interpretability:</a:t>
            </a:r>
          </a:p>
          <a:p>
            <a:pPr>
              <a:spcBef>
                <a:spcPts val="600"/>
              </a:spcBef>
              <a:spcAft>
                <a:spcPts val="600"/>
              </a:spcAft>
            </a:pPr>
            <a:r>
              <a:rPr lang="en-US" sz="1800" dirty="0">
                <a:solidFill>
                  <a:srgbClr val="FF0000"/>
                </a:solidFill>
              </a:rPr>
              <a:t>A linear kernel </a:t>
            </a:r>
            <a:r>
              <a:rPr lang="en-US" sz="1800" dirty="0"/>
              <a:t>is generally </a:t>
            </a:r>
            <a:r>
              <a:rPr lang="en-US" sz="1800" dirty="0">
                <a:solidFill>
                  <a:srgbClr val="FF0000"/>
                </a:solidFill>
              </a:rPr>
              <a:t>easier to interpret </a:t>
            </a:r>
            <a:r>
              <a:rPr lang="en-US" sz="1800" dirty="0"/>
              <a:t>because it maintains a straightforward relationship between features and the decision boundary. </a:t>
            </a:r>
            <a:endParaRPr lang="en-US" sz="1800" dirty="0" smtClean="0"/>
          </a:p>
          <a:p>
            <a:pPr>
              <a:spcBef>
                <a:spcPts val="600"/>
              </a:spcBef>
              <a:spcAft>
                <a:spcPts val="600"/>
              </a:spcAft>
            </a:pPr>
            <a:r>
              <a:rPr lang="en-US" sz="1800" dirty="0" smtClean="0"/>
              <a:t>In </a:t>
            </a:r>
            <a:r>
              <a:rPr lang="en-US" sz="1800" dirty="0"/>
              <a:t>contrast, highly non-linear kernels can make it harder to understand how the model arrived at its decisions, which may be a drawback when interpretability is critical</a:t>
            </a:r>
            <a:endParaRPr lang="en-US" sz="1800" kern="0" dirty="0"/>
          </a:p>
        </p:txBody>
      </p:sp>
    </p:spTree>
    <p:extLst>
      <p:ext uri="{BB962C8B-B14F-4D97-AF65-F5344CB8AC3E}">
        <p14:creationId xmlns:p14="http://schemas.microsoft.com/office/powerpoint/2010/main" val="1874502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Describe the hing</a:t>
            </a:r>
            <a:r>
              <a:rPr lang="en-US" sz="3200" dirty="0" smtClean="0"/>
              <a:t>e loss function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99690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4542488"/>
          </a:xfrm>
        </p:spPr>
        <p:txBody>
          <a:bodyPr/>
          <a:lstStyle/>
          <a:p>
            <a:pPr marL="114300" indent="0">
              <a:spcBef>
                <a:spcPts val="600"/>
              </a:spcBef>
              <a:spcAft>
                <a:spcPts val="600"/>
              </a:spcAft>
              <a:buNone/>
            </a:pPr>
            <a:r>
              <a:rPr lang="en-US" sz="1800" dirty="0"/>
              <a:t>The hinge loss function is a core concept in Support Vector Machines (SVMs) that plays a critical role in how we train the model to find the optimal decision boundary between classes. </a:t>
            </a:r>
            <a:endParaRPr lang="en-US" sz="1800" dirty="0" smtClean="0"/>
          </a:p>
          <a:p>
            <a:pPr>
              <a:spcBef>
                <a:spcPts val="600"/>
              </a:spcBef>
              <a:spcAft>
                <a:spcPts val="600"/>
              </a:spcAft>
            </a:pPr>
            <a:r>
              <a:rPr lang="en-US" sz="1800" dirty="0" smtClean="0"/>
              <a:t>We’re </a:t>
            </a:r>
            <a:r>
              <a:rPr lang="en-US" sz="1800" dirty="0"/>
              <a:t>trying to find a decision boundary—or hyperplane—that best separates the classes by </a:t>
            </a:r>
            <a:r>
              <a:rPr lang="en-US" sz="1800" dirty="0">
                <a:solidFill>
                  <a:srgbClr val="FF0000"/>
                </a:solidFill>
              </a:rPr>
              <a:t>maximizing the margin</a:t>
            </a:r>
            <a:r>
              <a:rPr lang="en-US" sz="1800" dirty="0"/>
              <a:t>, which is the distance between the hyperplane and the </a:t>
            </a:r>
            <a:r>
              <a:rPr lang="en-US" sz="1800" dirty="0" smtClean="0"/>
              <a:t>support vectors</a:t>
            </a:r>
            <a:endParaRPr lang="en-US" sz="1800" dirty="0"/>
          </a:p>
          <a:p>
            <a:pPr>
              <a:spcBef>
                <a:spcPts val="600"/>
              </a:spcBef>
              <a:spcAft>
                <a:spcPts val="600"/>
              </a:spcAft>
            </a:pPr>
            <a:r>
              <a:rPr lang="en-US" sz="1800" dirty="0" smtClean="0"/>
              <a:t>The </a:t>
            </a:r>
            <a:r>
              <a:rPr lang="en-US" sz="1800" dirty="0"/>
              <a:t>hinge loss function comes into play here by </a:t>
            </a:r>
            <a:r>
              <a:rPr lang="en-US" sz="1800" dirty="0">
                <a:solidFill>
                  <a:srgbClr val="FF0000"/>
                </a:solidFill>
              </a:rPr>
              <a:t>penalizing points </a:t>
            </a:r>
            <a:r>
              <a:rPr lang="en-US" sz="1800" dirty="0"/>
              <a:t>that either fall on the wrong side of the decision boundary or are within the margin</a:t>
            </a:r>
            <a:endParaRPr lang="en-US" sz="1800" dirty="0" smtClean="0"/>
          </a:p>
        </p:txBody>
      </p:sp>
      <p:sp>
        <p:nvSpPr>
          <p:cNvPr id="3" name="Title 2"/>
          <p:cNvSpPr>
            <a:spLocks noGrp="1"/>
          </p:cNvSpPr>
          <p:nvPr>
            <p:ph type="title"/>
          </p:nvPr>
        </p:nvSpPr>
        <p:spPr>
          <a:xfrm>
            <a:off x="208017" y="565052"/>
            <a:ext cx="7573200" cy="763600"/>
          </a:xfrm>
        </p:spPr>
        <p:txBody>
          <a:bodyPr/>
          <a:lstStyle/>
          <a:p>
            <a:r>
              <a:rPr lang="en-US" dirty="0" smtClean="0"/>
              <a:t>Hinge loss</a:t>
            </a:r>
            <a:endParaRPr lang="en-US" dirty="0"/>
          </a:p>
        </p:txBody>
      </p:sp>
      <p:sp>
        <p:nvSpPr>
          <p:cNvPr id="4" name="Subtitle 1"/>
          <p:cNvSpPr txBox="1">
            <a:spLocks/>
          </p:cNvSpPr>
          <p:nvPr/>
        </p:nvSpPr>
        <p:spPr>
          <a:xfrm>
            <a:off x="6123940" y="793526"/>
            <a:ext cx="6068060" cy="5593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b="1" dirty="0" smtClean="0"/>
              <a:t>Choice of Kernel:</a:t>
            </a:r>
          </a:p>
          <a:p>
            <a:pPr>
              <a:spcBef>
                <a:spcPts val="600"/>
              </a:spcBef>
              <a:spcAft>
                <a:spcPts val="600"/>
              </a:spcAft>
            </a:pPr>
            <a:r>
              <a:rPr lang="en-US" sz="1800" dirty="0"/>
              <a:t>Mathematically, for a data point (</a:t>
            </a:r>
            <a:r>
              <a:rPr lang="en-US" sz="1800" dirty="0" err="1" smtClean="0"/>
              <a:t>x_i,y_i</a:t>
            </a:r>
            <a:r>
              <a:rPr lang="en-US" sz="1800" dirty="0" smtClean="0"/>
              <a:t>), </a:t>
            </a:r>
            <a:r>
              <a:rPr lang="en-US" sz="1800" dirty="0"/>
              <a:t>where </a:t>
            </a:r>
            <a:r>
              <a:rPr lang="en-US" sz="1800" dirty="0" err="1" smtClean="0"/>
              <a:t>y_i</a:t>
            </a:r>
            <a:r>
              <a:rPr lang="en-US" sz="1800" dirty="0" smtClean="0"/>
              <a:t> </a:t>
            </a:r>
            <a:r>
              <a:rPr lang="en-US" sz="1800" dirty="0"/>
              <a:t>is the true label and can be +</a:t>
            </a:r>
            <a:r>
              <a:rPr lang="en-US" sz="1800" dirty="0" smtClean="0"/>
              <a:t>1 </a:t>
            </a:r>
            <a:r>
              <a:rPr lang="en-US" sz="1800" dirty="0"/>
              <a:t>or </a:t>
            </a:r>
            <a:r>
              <a:rPr lang="en-US" sz="1800" dirty="0" smtClean="0"/>
              <a:t>−</a:t>
            </a:r>
            <a:r>
              <a:rPr lang="en-US" sz="1800" dirty="0"/>
              <a:t>1, the hinge loss function is given </a:t>
            </a:r>
            <a:r>
              <a:rPr lang="en-US" sz="1800" dirty="0" smtClean="0"/>
              <a:t>by</a:t>
            </a:r>
          </a:p>
          <a:p>
            <a:pPr>
              <a:spcBef>
                <a:spcPts val="600"/>
              </a:spcBef>
              <a:spcAft>
                <a:spcPts val="600"/>
              </a:spcAft>
            </a:pPr>
            <a:endParaRPr lang="en-US" sz="1800" dirty="0"/>
          </a:p>
          <a:p>
            <a:pPr>
              <a:spcBef>
                <a:spcPts val="600"/>
              </a:spcBef>
              <a:spcAft>
                <a:spcPts val="600"/>
              </a:spcAft>
            </a:pPr>
            <a:endParaRPr lang="en-US" sz="1800" dirty="0" smtClean="0"/>
          </a:p>
          <a:p>
            <a:pPr>
              <a:spcBef>
                <a:spcPts val="600"/>
              </a:spcBef>
              <a:spcAft>
                <a:spcPts val="600"/>
              </a:spcAft>
            </a:pPr>
            <a:r>
              <a:rPr lang="en-US" sz="1800" b="1" dirty="0"/>
              <a:t>If </a:t>
            </a:r>
            <a:r>
              <a:rPr lang="en-US" sz="1800" b="1" dirty="0" err="1" smtClean="0"/>
              <a:t>y_if</a:t>
            </a:r>
            <a:r>
              <a:rPr lang="en-US" sz="1800" b="1" dirty="0" smtClean="0"/>
              <a:t> * (</a:t>
            </a:r>
            <a:r>
              <a:rPr lang="en-US" sz="1800" b="1" dirty="0" err="1" smtClean="0"/>
              <a:t>x_i</a:t>
            </a:r>
            <a:r>
              <a:rPr lang="en-US" sz="1800" b="1" dirty="0" smtClean="0"/>
              <a:t>) ≥ 1</a:t>
            </a:r>
            <a:r>
              <a:rPr lang="en-US" sz="1800" dirty="0" smtClean="0"/>
              <a:t>, </a:t>
            </a:r>
            <a:r>
              <a:rPr lang="en-US" sz="1800" dirty="0"/>
              <a:t>which means the point is on the </a:t>
            </a:r>
            <a:r>
              <a:rPr lang="en-US" sz="1800" dirty="0">
                <a:solidFill>
                  <a:srgbClr val="FF0000"/>
                </a:solidFill>
              </a:rPr>
              <a:t>correct side </a:t>
            </a:r>
            <a:r>
              <a:rPr lang="en-US" sz="1800" dirty="0"/>
              <a:t>of the margin or further, the hinge loss is zero. The model doesn’t need to adjust since the point is well classified with a safe </a:t>
            </a:r>
            <a:r>
              <a:rPr lang="en-US" sz="1800" dirty="0" smtClean="0"/>
              <a:t>margin</a:t>
            </a:r>
          </a:p>
          <a:p>
            <a:pPr>
              <a:spcBef>
                <a:spcPts val="600"/>
              </a:spcBef>
              <a:spcAft>
                <a:spcPts val="600"/>
              </a:spcAft>
            </a:pPr>
            <a:r>
              <a:rPr lang="en-US" sz="1800" b="1" dirty="0"/>
              <a:t>If </a:t>
            </a:r>
            <a:r>
              <a:rPr lang="en-US" sz="1800" b="1" dirty="0" err="1" smtClean="0"/>
              <a:t>y_i</a:t>
            </a:r>
            <a:r>
              <a:rPr lang="en-US" sz="1800" b="1" dirty="0" smtClean="0"/>
              <a:t> * f(</a:t>
            </a:r>
            <a:r>
              <a:rPr lang="en-US" sz="1800" b="1" dirty="0" err="1" smtClean="0"/>
              <a:t>x_i</a:t>
            </a:r>
            <a:r>
              <a:rPr lang="en-US" sz="1800" b="1" dirty="0" smtClean="0"/>
              <a:t>) &lt; 1</a:t>
            </a:r>
            <a:r>
              <a:rPr lang="en-US" sz="1800" dirty="0" smtClean="0"/>
              <a:t>, </a:t>
            </a:r>
            <a:r>
              <a:rPr lang="en-US" sz="1800" dirty="0"/>
              <a:t>which means the point is either </a:t>
            </a:r>
            <a:r>
              <a:rPr lang="en-US" sz="1800" dirty="0">
                <a:solidFill>
                  <a:srgbClr val="FF0000"/>
                </a:solidFill>
              </a:rPr>
              <a:t>within the margin or on the wrong side </a:t>
            </a:r>
            <a:r>
              <a:rPr lang="en-US" sz="1800" dirty="0"/>
              <a:t>of the hyperplane, the hinge loss is positive. This incurs a penalty, which encourages the model to move the point further toward the correct side</a:t>
            </a:r>
            <a:endParaRPr lang="en-US" sz="1800" dirty="0" smtClean="0"/>
          </a:p>
        </p:txBody>
      </p:sp>
      <p:pic>
        <p:nvPicPr>
          <p:cNvPr id="5" name="Picture 4"/>
          <p:cNvPicPr>
            <a:picLocks noChangeAspect="1"/>
          </p:cNvPicPr>
          <p:nvPr/>
        </p:nvPicPr>
        <p:blipFill rotWithShape="1">
          <a:blip r:embed="rId2"/>
          <a:srcRect b="31523"/>
          <a:stretch/>
        </p:blipFill>
        <p:spPr>
          <a:xfrm>
            <a:off x="6280495" y="2371377"/>
            <a:ext cx="6022943" cy="644778"/>
          </a:xfrm>
          <a:prstGeom prst="rect">
            <a:avLst/>
          </a:prstGeom>
        </p:spPr>
      </p:pic>
    </p:spTree>
    <p:extLst>
      <p:ext uri="{BB962C8B-B14F-4D97-AF65-F5344CB8AC3E}">
        <p14:creationId xmlns:p14="http://schemas.microsoft.com/office/powerpoint/2010/main" val="306630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4542488"/>
          </a:xfrm>
        </p:spPr>
        <p:txBody>
          <a:bodyPr/>
          <a:lstStyle/>
          <a:p>
            <a:pPr marL="114300" indent="0">
              <a:spcBef>
                <a:spcPts val="600"/>
              </a:spcBef>
              <a:spcAft>
                <a:spcPts val="600"/>
              </a:spcAft>
              <a:buNone/>
            </a:pPr>
            <a:r>
              <a:rPr lang="en-US" sz="1800" dirty="0" smtClean="0"/>
              <a:t>Geometric Interpretation:</a:t>
            </a:r>
          </a:p>
          <a:p>
            <a:pPr>
              <a:spcBef>
                <a:spcPts val="600"/>
              </a:spcBef>
              <a:spcAft>
                <a:spcPts val="600"/>
              </a:spcAft>
            </a:pPr>
            <a:r>
              <a:rPr lang="en-US" sz="1800" dirty="0" smtClean="0">
                <a:solidFill>
                  <a:srgbClr val="FF0000"/>
                </a:solidFill>
              </a:rPr>
              <a:t>Maximizing the margin</a:t>
            </a:r>
            <a:r>
              <a:rPr lang="en-US" sz="1800" dirty="0" smtClean="0"/>
              <a:t>: By </a:t>
            </a:r>
            <a:r>
              <a:rPr lang="en-US" sz="1800" dirty="0"/>
              <a:t>penalizing points that lie close to or within the margin, hinge loss pushes the model to create as wide a margin as possible around the decision </a:t>
            </a:r>
            <a:r>
              <a:rPr lang="en-US" sz="1800" dirty="0" smtClean="0"/>
              <a:t>boundary</a:t>
            </a:r>
          </a:p>
          <a:p>
            <a:pPr>
              <a:spcBef>
                <a:spcPts val="600"/>
              </a:spcBef>
              <a:spcAft>
                <a:spcPts val="600"/>
              </a:spcAft>
            </a:pPr>
            <a:r>
              <a:rPr lang="en-US" sz="1800" dirty="0" smtClean="0">
                <a:solidFill>
                  <a:srgbClr val="FF0000"/>
                </a:solidFill>
              </a:rPr>
              <a:t>Correct classification</a:t>
            </a:r>
            <a:r>
              <a:rPr lang="en-US" sz="1800" dirty="0" smtClean="0"/>
              <a:t>: By </a:t>
            </a:r>
            <a:r>
              <a:rPr lang="en-US" sz="1800" dirty="0"/>
              <a:t>assigning a positive loss to misclassified points, hinge loss ensures the model penalizes points that end up on the wrong side of the boundary, motivating it to adjust the boundary to reduce these </a:t>
            </a:r>
            <a:r>
              <a:rPr lang="en-US" sz="1800" dirty="0" smtClean="0"/>
              <a:t>errors</a:t>
            </a:r>
          </a:p>
          <a:p>
            <a:pPr>
              <a:spcBef>
                <a:spcPts val="600"/>
              </a:spcBef>
              <a:spcAft>
                <a:spcPts val="600"/>
              </a:spcAft>
            </a:pPr>
            <a:r>
              <a:rPr lang="en-US" sz="1800" dirty="0" smtClean="0"/>
              <a:t>The </a:t>
            </a:r>
            <a:r>
              <a:rPr lang="en-US" sz="1800" dirty="0"/>
              <a:t>term 0.5 * ∣∣w∣∣^2 helps </a:t>
            </a:r>
            <a:r>
              <a:rPr lang="en-US" sz="1800" dirty="0">
                <a:solidFill>
                  <a:srgbClr val="FF0000"/>
                </a:solidFill>
              </a:rPr>
              <a:t>maximize the margin</a:t>
            </a:r>
            <a:endParaRPr lang="en-US" sz="1800" dirty="0"/>
          </a:p>
          <a:p>
            <a:pPr>
              <a:spcBef>
                <a:spcPts val="600"/>
              </a:spcBef>
              <a:spcAft>
                <a:spcPts val="600"/>
              </a:spcAft>
            </a:pPr>
            <a:r>
              <a:rPr lang="en-US" sz="1800" dirty="0"/>
              <a:t>The sum of hinge losses across all points </a:t>
            </a:r>
            <a:r>
              <a:rPr lang="en-US" sz="1800" dirty="0">
                <a:solidFill>
                  <a:srgbClr val="FF0000"/>
                </a:solidFill>
              </a:rPr>
              <a:t>minimizes</a:t>
            </a:r>
            <a:r>
              <a:rPr lang="en-US" sz="1800" dirty="0"/>
              <a:t> misclassifications. </a:t>
            </a:r>
          </a:p>
          <a:p>
            <a:pPr>
              <a:spcBef>
                <a:spcPts val="600"/>
              </a:spcBef>
              <a:spcAft>
                <a:spcPts val="600"/>
              </a:spcAft>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Hinge Loss</a:t>
            </a:r>
            <a:endParaRPr lang="en-US" dirty="0"/>
          </a:p>
        </p:txBody>
      </p:sp>
      <p:sp>
        <p:nvSpPr>
          <p:cNvPr id="5" name="Subtitle 1"/>
          <p:cNvSpPr txBox="1">
            <a:spLocks/>
          </p:cNvSpPr>
          <p:nvPr/>
        </p:nvSpPr>
        <p:spPr>
          <a:xfrm>
            <a:off x="6041790" y="42338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smtClean="0"/>
              <a:t>The </a:t>
            </a:r>
            <a:r>
              <a:rPr lang="en-US" sz="1800" dirty="0"/>
              <a:t>regularization parameter </a:t>
            </a:r>
            <a:r>
              <a:rPr lang="en-US" sz="1800" dirty="0" smtClean="0"/>
              <a:t>C </a:t>
            </a:r>
            <a:r>
              <a:rPr lang="en-US" sz="1800" dirty="0"/>
              <a:t>controls the </a:t>
            </a:r>
            <a:r>
              <a:rPr lang="en-US" sz="1800" dirty="0">
                <a:solidFill>
                  <a:srgbClr val="FF0000"/>
                </a:solidFill>
              </a:rPr>
              <a:t>trade-off</a:t>
            </a:r>
            <a:r>
              <a:rPr lang="en-US" sz="1800" dirty="0"/>
              <a:t> between maximizing the margin and minimizing hinge </a:t>
            </a:r>
            <a:r>
              <a:rPr lang="en-US" sz="1800" dirty="0" smtClean="0"/>
              <a:t>loss. A </a:t>
            </a:r>
            <a:r>
              <a:rPr lang="en-US" sz="1800" dirty="0"/>
              <a:t>higher </a:t>
            </a:r>
            <a:r>
              <a:rPr lang="en-US" sz="1800" dirty="0" smtClean="0"/>
              <a:t>C </a:t>
            </a:r>
            <a:r>
              <a:rPr lang="en-US" sz="1800" dirty="0"/>
              <a:t>value puts more emphasis on correctly classifying points, possibly at the expense of a smaller </a:t>
            </a:r>
            <a:r>
              <a:rPr lang="en-US" sz="1800" dirty="0" smtClean="0"/>
              <a:t>margin.</a:t>
            </a:r>
          </a:p>
          <a:p>
            <a:pPr marL="114300" indent="0">
              <a:spcBef>
                <a:spcPts val="600"/>
              </a:spcBef>
              <a:spcAft>
                <a:spcPts val="600"/>
              </a:spcAft>
              <a:buNone/>
            </a:pPr>
            <a:r>
              <a:rPr lang="en-US" sz="1800" dirty="0" smtClean="0"/>
              <a:t>Why Hinge loss:</a:t>
            </a:r>
            <a:endParaRPr lang="en-US" sz="1800" dirty="0"/>
          </a:p>
          <a:p>
            <a:pPr marL="114300" indent="0">
              <a:spcBef>
                <a:spcPts val="600"/>
              </a:spcBef>
              <a:spcAft>
                <a:spcPts val="600"/>
              </a:spcAft>
              <a:buNone/>
            </a:pPr>
            <a:r>
              <a:rPr lang="en-US" sz="1800" dirty="0" smtClean="0"/>
              <a:t>The </a:t>
            </a:r>
            <a:r>
              <a:rPr lang="en-US" sz="1800" dirty="0"/>
              <a:t>hinge loss function is particularly well-suited for SVM because it focuses on separating classes with a clear boundary rather than on accurately predicting probability scores, as in logistic regression. </a:t>
            </a:r>
            <a:endParaRPr lang="en-US" sz="1800" dirty="0" smtClean="0"/>
          </a:p>
          <a:p>
            <a:pPr marL="114300" indent="0">
              <a:spcBef>
                <a:spcPts val="600"/>
              </a:spcBef>
              <a:spcAft>
                <a:spcPts val="600"/>
              </a:spcAft>
              <a:buNone/>
            </a:pPr>
            <a:r>
              <a:rPr lang="en-US" sz="1800" dirty="0" smtClean="0"/>
              <a:t>Hinge </a:t>
            </a:r>
            <a:r>
              <a:rPr lang="en-US" sz="1800" dirty="0"/>
              <a:t>loss also creates a sparse solution in terms of support vectors; only points within or near the margin influence the final model, which makes SVMs efficient and robust</a:t>
            </a:r>
            <a:endParaRPr lang="en-US" sz="1800" kern="0" dirty="0"/>
          </a:p>
        </p:txBody>
      </p:sp>
    </p:spTree>
    <p:extLst>
      <p:ext uri="{BB962C8B-B14F-4D97-AF65-F5344CB8AC3E}">
        <p14:creationId xmlns:p14="http://schemas.microsoft.com/office/powerpoint/2010/main" val="697485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5141" y="1604312"/>
            <a:ext cx="5513094" cy="4542488"/>
          </a:xfrm>
        </p:spPr>
        <p:txBody>
          <a:bodyPr/>
          <a:lstStyle/>
          <a:p>
            <a:pPr marL="114300" indent="0">
              <a:spcBef>
                <a:spcPts val="600"/>
              </a:spcBef>
              <a:spcAft>
                <a:spcPts val="600"/>
              </a:spcAft>
              <a:buNone/>
            </a:pPr>
            <a:r>
              <a:rPr lang="en-US" sz="1800" dirty="0"/>
              <a:t>The main idea behind SVMs is to find a hyperplane that best separates the data points of different classes while maximizing the margin between those </a:t>
            </a:r>
            <a:r>
              <a:rPr lang="en-US" sz="1800" dirty="0" smtClean="0"/>
              <a:t>classes</a:t>
            </a:r>
          </a:p>
          <a:p>
            <a:pPr marL="114300" indent="0">
              <a:spcBef>
                <a:spcPts val="600"/>
              </a:spcBef>
              <a:spcAft>
                <a:spcPts val="600"/>
              </a:spcAft>
              <a:buNone/>
            </a:pPr>
            <a:r>
              <a:rPr lang="en-US" sz="1800" dirty="0" smtClean="0"/>
              <a:t>Key ideas:</a:t>
            </a:r>
          </a:p>
          <a:p>
            <a:pPr>
              <a:spcBef>
                <a:spcPts val="600"/>
              </a:spcBef>
              <a:spcAft>
                <a:spcPts val="600"/>
              </a:spcAft>
            </a:pPr>
            <a:r>
              <a:rPr lang="en-US" sz="1800" dirty="0"/>
              <a:t>Use </a:t>
            </a:r>
            <a:r>
              <a:rPr lang="en-US" sz="1800" dirty="0">
                <a:solidFill>
                  <a:srgbClr val="FF0000"/>
                </a:solidFill>
              </a:rPr>
              <a:t>optimization</a:t>
            </a:r>
            <a:r>
              <a:rPr lang="en-US" sz="1800" dirty="0"/>
              <a:t> to find a hyperplane with few errors </a:t>
            </a:r>
          </a:p>
          <a:p>
            <a:pPr>
              <a:spcBef>
                <a:spcPts val="600"/>
              </a:spcBef>
              <a:spcAft>
                <a:spcPts val="600"/>
              </a:spcAft>
            </a:pPr>
            <a:r>
              <a:rPr lang="en-US" sz="1800" dirty="0"/>
              <a:t>Seek </a:t>
            </a:r>
            <a:r>
              <a:rPr lang="en-US" sz="1800" dirty="0">
                <a:solidFill>
                  <a:srgbClr val="FF0000"/>
                </a:solidFill>
              </a:rPr>
              <a:t>large margin separator </a:t>
            </a:r>
            <a:r>
              <a:rPr lang="en-US" sz="1800" dirty="0"/>
              <a:t>in order to improve generalization of the model</a:t>
            </a:r>
          </a:p>
          <a:p>
            <a:pPr>
              <a:spcBef>
                <a:spcPts val="600"/>
              </a:spcBef>
              <a:spcAft>
                <a:spcPts val="600"/>
              </a:spcAft>
            </a:pPr>
            <a:r>
              <a:rPr lang="en-US" sz="1800" dirty="0"/>
              <a:t>Use </a:t>
            </a:r>
            <a:r>
              <a:rPr lang="en-US" sz="1800" dirty="0">
                <a:solidFill>
                  <a:srgbClr val="FF0000"/>
                </a:solidFill>
              </a:rPr>
              <a:t>kernel trick </a:t>
            </a:r>
            <a:r>
              <a:rPr lang="en-US" sz="1800" dirty="0"/>
              <a:t>to make large feature spaces computationally efficient</a:t>
            </a:r>
          </a:p>
          <a:p>
            <a:pPr>
              <a:spcBef>
                <a:spcPts val="600"/>
              </a:spcBef>
              <a:spcAft>
                <a:spcPts val="600"/>
              </a:spcAft>
            </a:pPr>
            <a:endParaRPr lang="en-US" sz="1800" dirty="0"/>
          </a:p>
        </p:txBody>
      </p:sp>
      <p:sp>
        <p:nvSpPr>
          <p:cNvPr id="3" name="Title 2"/>
          <p:cNvSpPr>
            <a:spLocks noGrp="1"/>
          </p:cNvSpPr>
          <p:nvPr>
            <p:ph type="title"/>
          </p:nvPr>
        </p:nvSpPr>
        <p:spPr/>
        <p:txBody>
          <a:bodyPr/>
          <a:lstStyle/>
          <a:p>
            <a:r>
              <a:rPr lang="en-US" dirty="0" smtClean="0"/>
              <a:t>Support Vector Machine</a:t>
            </a:r>
            <a:r>
              <a:rPr lang="en-US" dirty="0"/>
              <a:t/>
            </a:r>
            <a:br>
              <a:rPr lang="en-US" dirty="0"/>
            </a:br>
            <a:endParaRPr lang="en-US" dirty="0"/>
          </a:p>
        </p:txBody>
      </p:sp>
      <p:sp>
        <p:nvSpPr>
          <p:cNvPr id="9" name="Subtitle 1"/>
          <p:cNvSpPr txBox="1">
            <a:spLocks/>
          </p:cNvSpPr>
          <p:nvPr/>
        </p:nvSpPr>
        <p:spPr>
          <a:xfrm>
            <a:off x="6268619" y="1604312"/>
            <a:ext cx="5513094"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t>The </a:t>
            </a:r>
            <a:r>
              <a:rPr lang="en-US" sz="1800" kern="0" dirty="0"/>
              <a:t>objective function of SVM, also known as </a:t>
            </a:r>
            <a:r>
              <a:rPr lang="en-US" sz="1800" kern="0" dirty="0">
                <a:solidFill>
                  <a:srgbClr val="FF0000"/>
                </a:solidFill>
              </a:rPr>
              <a:t>the hinge loss</a:t>
            </a:r>
            <a:r>
              <a:rPr lang="en-US" sz="1800" kern="0" dirty="0"/>
              <a:t>, is used to train the model and find the optimal hyperplane. </a:t>
            </a:r>
          </a:p>
          <a:p>
            <a:pPr marL="114300" indent="0">
              <a:spcBef>
                <a:spcPts val="600"/>
              </a:spcBef>
              <a:spcAft>
                <a:spcPts val="600"/>
              </a:spcAft>
              <a:buNone/>
            </a:pPr>
            <a:r>
              <a:rPr lang="en-US" sz="1800" kern="0" dirty="0"/>
              <a:t>The objective is to minimize the classification error and simultaneously maximize the margin. The hinge loss function penalizes misclassified samples, and the goal is to find the hyperplane that achieves the minimum hinge loss</a:t>
            </a:r>
          </a:p>
        </p:txBody>
      </p:sp>
      <mc:AlternateContent xmlns:mc="http://schemas.openxmlformats.org/markup-compatibility/2006" xmlns:a14="http://schemas.microsoft.com/office/drawing/2010/main">
        <mc:Choice Requires="a14">
          <p:sp>
            <p:nvSpPr>
              <p:cNvPr id="10" name="TextBox 9"/>
              <p:cNvSpPr txBox="1"/>
              <p:nvPr/>
            </p:nvSpPr>
            <p:spPr>
              <a:xfrm>
                <a:off x="6072104" y="593367"/>
                <a:ext cx="5906125" cy="10455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a:latin typeface="Cambria Math" panose="02040503050406030204" pitchFamily="18" charset="0"/>
                            </a:rPr>
                            <m:t>1</m:t>
                          </m:r>
                        </m:num>
                        <m:den>
                          <m:r>
                            <a:rPr lang="en-US" sz="2800" i="0">
                              <a:latin typeface="Cambria Math" panose="02040503050406030204" pitchFamily="18" charset="0"/>
                            </a:rPr>
                            <m:t>2</m:t>
                          </m:r>
                        </m:den>
                      </m:f>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𝑤</m:t>
                              </m:r>
                            </m:e>
                          </m:d>
                        </m:e>
                        <m:sup>
                          <m:r>
                            <a:rPr lang="en-US" sz="2800" i="0">
                              <a:latin typeface="Cambria Math" panose="02040503050406030204" pitchFamily="18" charset="0"/>
                            </a:rPr>
                            <m:t>2</m:t>
                          </m:r>
                        </m:sup>
                      </m:sSup>
                      <m:r>
                        <a:rPr lang="en-US" sz="2800" i="0">
                          <a:latin typeface="Cambria Math" panose="02040503050406030204" pitchFamily="18" charset="0"/>
                        </a:rPr>
                        <m:t>+</m:t>
                      </m:r>
                      <m:r>
                        <a:rPr lang="en-US" sz="2800" i="1">
                          <a:latin typeface="Cambria Math" panose="02040503050406030204" pitchFamily="18" charset="0"/>
                        </a:rPr>
                        <m:t>𝐶</m:t>
                      </m:r>
                      <m:nary>
                        <m:naryPr>
                          <m:chr m:val="∑"/>
                          <m:limLoc m:val="undOvr"/>
                          <m:grow m:val="on"/>
                          <m:supHide m:val="on"/>
                          <m:ctrlPr>
                            <a:rPr lang="en-US" sz="2800" i="1">
                              <a:latin typeface="Cambria Math" panose="02040503050406030204" pitchFamily="18" charset="0"/>
                            </a:rPr>
                          </m:ctrlPr>
                        </m:naryPr>
                        <m:sub>
                          <m:r>
                            <a:rPr lang="en-US" sz="2800" i="1">
                              <a:latin typeface="Cambria Math" panose="02040503050406030204" pitchFamily="18" charset="0"/>
                            </a:rPr>
                            <m:t>𝑛</m:t>
                          </m:r>
                        </m:sub>
                        <m:sup/>
                        <m:e>
                          <m:d>
                            <m:dPr>
                              <m:ctrlPr>
                                <a:rPr lang="en-US" sz="2800" i="1">
                                  <a:latin typeface="Cambria Math" panose="02040503050406030204" pitchFamily="18" charset="0"/>
                                </a:rPr>
                              </m:ctrlPr>
                            </m:dPr>
                            <m:e>
                              <m:r>
                                <a:rPr lang="en-US" sz="2800" i="0">
                                  <a:latin typeface="Cambria Math" panose="02040503050406030204" pitchFamily="18" charset="0"/>
                                </a:rPr>
                                <m:t>1−</m:t>
                              </m:r>
                              <m:r>
                                <a:rPr lang="en-US" sz="2800" i="1">
                                  <a:latin typeface="Cambria Math" panose="02040503050406030204" pitchFamily="18" charset="0"/>
                                </a:rPr>
                                <m:t>𝑦</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𝑇</m:t>
                                      </m:r>
                                    </m:sup>
                                  </m:sSup>
                                  <m:r>
                                    <a:rPr lang="en-US" sz="2800" i="1">
                                      <a:latin typeface="Cambria Math" panose="02040503050406030204" pitchFamily="18" charset="0"/>
                                    </a:rPr>
                                    <m:t>𝜙</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r>
                                    <a:rPr lang="en-US" sz="2800" i="1">
                                      <a:latin typeface="Cambria Math" panose="02040503050406030204" pitchFamily="18" charset="0"/>
                                    </a:rPr>
                                    <m:t>𝑏</m:t>
                                  </m:r>
                                </m:e>
                              </m:d>
                            </m:e>
                          </m:d>
                        </m:e>
                      </m:nary>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6072104" y="593367"/>
                <a:ext cx="5906125" cy="10455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4112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Impact of feature scaling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1947438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a:t>SVMs find the optimal hyperplane that separates classes by maximizing the margin between them. </a:t>
            </a:r>
            <a:endParaRPr lang="en-US" sz="1800" dirty="0" smtClean="0"/>
          </a:p>
          <a:p>
            <a:pPr>
              <a:spcBef>
                <a:spcPts val="600"/>
              </a:spcBef>
              <a:spcAft>
                <a:spcPts val="600"/>
              </a:spcAft>
            </a:pPr>
            <a:r>
              <a:rPr lang="en-US" sz="1800" dirty="0" smtClean="0"/>
              <a:t>This </a:t>
            </a:r>
            <a:r>
              <a:rPr lang="en-US" sz="1800" dirty="0"/>
              <a:t>margin is determined based on the distances between data points and the hyperplane, which means that the </a:t>
            </a:r>
            <a:r>
              <a:rPr lang="en-US" sz="1800" dirty="0">
                <a:solidFill>
                  <a:srgbClr val="FF0000"/>
                </a:solidFill>
              </a:rPr>
              <a:t>algorithm is sensitive to the scale of each </a:t>
            </a:r>
            <a:r>
              <a:rPr lang="en-US" sz="1800" dirty="0" smtClean="0">
                <a:solidFill>
                  <a:srgbClr val="FF0000"/>
                </a:solidFill>
              </a:rPr>
              <a:t>feature</a:t>
            </a:r>
          </a:p>
          <a:p>
            <a:pPr>
              <a:spcBef>
                <a:spcPts val="600"/>
              </a:spcBef>
              <a:spcAft>
                <a:spcPts val="600"/>
              </a:spcAft>
            </a:pPr>
            <a:r>
              <a:rPr lang="en-US" sz="1800" dirty="0"/>
              <a:t>When we have features on vastly different scales—say, one feature in the range of 0 to 1 and another in the thousands—SVMs give </a:t>
            </a:r>
            <a:r>
              <a:rPr lang="en-US" sz="1800" dirty="0">
                <a:solidFill>
                  <a:srgbClr val="FF0000"/>
                </a:solidFill>
              </a:rPr>
              <a:t>disproportionate weight to the feature</a:t>
            </a:r>
            <a:r>
              <a:rPr lang="en-US" sz="1800" dirty="0"/>
              <a:t> with the larger range, simply because it dominates the distance </a:t>
            </a:r>
            <a:r>
              <a:rPr lang="en-US" sz="1800" dirty="0" smtClean="0"/>
              <a:t>calculations</a:t>
            </a:r>
          </a:p>
          <a:p>
            <a:pPr>
              <a:spcBef>
                <a:spcPts val="600"/>
              </a:spcBef>
              <a:spcAft>
                <a:spcPts val="600"/>
              </a:spcAft>
            </a:pPr>
            <a:r>
              <a:rPr lang="en-US" sz="1800" dirty="0" smtClean="0"/>
              <a:t>This </a:t>
            </a:r>
            <a:r>
              <a:rPr lang="en-US" sz="1800" dirty="0"/>
              <a:t>imbalance can </a:t>
            </a:r>
            <a:r>
              <a:rPr lang="en-US" sz="1800" dirty="0">
                <a:solidFill>
                  <a:srgbClr val="FF0000"/>
                </a:solidFill>
              </a:rPr>
              <a:t>skew the hyperplane</a:t>
            </a:r>
            <a:r>
              <a:rPr lang="en-US" sz="1800" dirty="0"/>
              <a:t>, leading to a suboptimal or even incorrect decision boundary.</a:t>
            </a:r>
          </a:p>
          <a:p>
            <a:pPr marL="114300" indent="0">
              <a:spcBef>
                <a:spcPts val="600"/>
              </a:spcBef>
              <a:spcAft>
                <a:spcPts val="600"/>
              </a:spcAft>
              <a:buNone/>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041790" y="42338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t>Empirical Observations:</a:t>
            </a:r>
          </a:p>
          <a:p>
            <a:pPr marL="114300" indent="0">
              <a:spcBef>
                <a:spcPts val="600"/>
              </a:spcBef>
              <a:spcAft>
                <a:spcPts val="600"/>
              </a:spcAft>
              <a:buNone/>
            </a:pPr>
            <a:r>
              <a:rPr lang="en-US" sz="1800" dirty="0" smtClean="0"/>
              <a:t>Failing to scale features can lead to:</a:t>
            </a:r>
          </a:p>
          <a:p>
            <a:pPr>
              <a:spcBef>
                <a:spcPts val="600"/>
              </a:spcBef>
              <a:spcAft>
                <a:spcPts val="600"/>
              </a:spcAft>
            </a:pPr>
            <a:r>
              <a:rPr lang="en-US" sz="1800" dirty="0" smtClean="0">
                <a:solidFill>
                  <a:srgbClr val="FF0000"/>
                </a:solidFill>
              </a:rPr>
              <a:t>Converges </a:t>
            </a:r>
            <a:r>
              <a:rPr lang="en-US" sz="1800" dirty="0">
                <a:solidFill>
                  <a:srgbClr val="FF0000"/>
                </a:solidFill>
              </a:rPr>
              <a:t>slowly </a:t>
            </a:r>
            <a:r>
              <a:rPr lang="en-US" sz="1800" dirty="0"/>
              <a:t>or not at all, as the optimization routine struggles with imbalanced feature </a:t>
            </a:r>
            <a:r>
              <a:rPr lang="en-US" sz="1800" dirty="0" smtClean="0"/>
              <a:t>contributions</a:t>
            </a:r>
          </a:p>
          <a:p>
            <a:pPr>
              <a:spcBef>
                <a:spcPts val="600"/>
              </a:spcBef>
              <a:spcAft>
                <a:spcPts val="600"/>
              </a:spcAft>
            </a:pPr>
            <a:r>
              <a:rPr lang="en-US" sz="1800" kern="0" dirty="0" smtClean="0"/>
              <a:t>I</a:t>
            </a:r>
            <a:r>
              <a:rPr lang="en-US" sz="1800" dirty="0" smtClean="0"/>
              <a:t>s </a:t>
            </a:r>
            <a:r>
              <a:rPr lang="en-US" sz="1800" dirty="0"/>
              <a:t>prone to overfitting on features with larger magnitudes, leading to reduced generalization on unseen </a:t>
            </a:r>
            <a:r>
              <a:rPr lang="en-US" sz="1800" dirty="0" smtClean="0"/>
              <a:t>data</a:t>
            </a:r>
          </a:p>
          <a:p>
            <a:pPr>
              <a:spcBef>
                <a:spcPts val="600"/>
              </a:spcBef>
              <a:spcAft>
                <a:spcPts val="600"/>
              </a:spcAft>
            </a:pPr>
            <a:r>
              <a:rPr lang="en-US" sz="1800" dirty="0" smtClean="0"/>
              <a:t>Results </a:t>
            </a:r>
            <a:r>
              <a:rPr lang="en-US" sz="1800" dirty="0"/>
              <a:t>in a lower accuracy and performance on test data, especially if the data contains a mix of continuous and categorical features on different scales</a:t>
            </a:r>
            <a:endParaRPr lang="en-US" sz="1800" kern="0" dirty="0"/>
          </a:p>
        </p:txBody>
      </p:sp>
    </p:spTree>
    <p:extLst>
      <p:ext uri="{BB962C8B-B14F-4D97-AF65-F5344CB8AC3E}">
        <p14:creationId xmlns:p14="http://schemas.microsoft.com/office/powerpoint/2010/main" val="3101190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What are the common challenges with training SVM models</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2804088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smtClean="0"/>
              <a:t>There </a:t>
            </a:r>
            <a:r>
              <a:rPr lang="en-US" sz="1800" dirty="0"/>
              <a:t>are several common challenges that can arise, particularly because SVMs are highly sensitive to certain parameters, the nature of the data, and the choice of </a:t>
            </a:r>
            <a:r>
              <a:rPr lang="en-US" sz="1800" dirty="0" smtClean="0"/>
              <a:t>kernel.</a:t>
            </a:r>
          </a:p>
          <a:p>
            <a:pPr>
              <a:spcBef>
                <a:spcPts val="600"/>
              </a:spcBef>
              <a:spcAft>
                <a:spcPts val="600"/>
              </a:spcAft>
              <a:buFont typeface="+mj-lt"/>
              <a:buAutoNum type="arabicPeriod"/>
            </a:pPr>
            <a:r>
              <a:rPr lang="en-US" sz="1800" dirty="0" smtClean="0"/>
              <a:t>Choosing the right kernel</a:t>
            </a:r>
          </a:p>
          <a:p>
            <a:pPr>
              <a:spcBef>
                <a:spcPts val="600"/>
              </a:spcBef>
              <a:spcAft>
                <a:spcPts val="600"/>
              </a:spcAft>
              <a:buFont typeface="+mj-lt"/>
              <a:buAutoNum type="arabicPeriod"/>
            </a:pPr>
            <a:r>
              <a:rPr lang="en-US" sz="1800" dirty="0" smtClean="0"/>
              <a:t>Managing high computational cost</a:t>
            </a:r>
          </a:p>
          <a:p>
            <a:pPr>
              <a:spcBef>
                <a:spcPts val="600"/>
              </a:spcBef>
              <a:spcAft>
                <a:spcPts val="600"/>
              </a:spcAft>
              <a:buFont typeface="+mj-lt"/>
              <a:buAutoNum type="arabicPeriod"/>
            </a:pPr>
            <a:r>
              <a:rPr lang="en-US" sz="1800" dirty="0" smtClean="0"/>
              <a:t>Sensitivity to feature scaling</a:t>
            </a:r>
          </a:p>
          <a:p>
            <a:pPr>
              <a:spcBef>
                <a:spcPts val="600"/>
              </a:spcBef>
              <a:spcAft>
                <a:spcPts val="600"/>
              </a:spcAft>
              <a:buFont typeface="+mj-lt"/>
              <a:buAutoNum type="arabicPeriod"/>
            </a:pPr>
            <a:r>
              <a:rPr lang="en-US" sz="1800" dirty="0" smtClean="0"/>
              <a:t>Handling non-linearly separable data</a:t>
            </a:r>
          </a:p>
          <a:p>
            <a:pPr>
              <a:spcBef>
                <a:spcPts val="600"/>
              </a:spcBef>
              <a:spcAft>
                <a:spcPts val="600"/>
              </a:spcAft>
              <a:buFont typeface="+mj-lt"/>
              <a:buAutoNum type="arabicPeriod"/>
            </a:pPr>
            <a:r>
              <a:rPr lang="en-US" sz="1800" dirty="0" smtClean="0"/>
              <a:t>Tuning hyper-parameters</a:t>
            </a:r>
          </a:p>
          <a:p>
            <a:pPr>
              <a:spcBef>
                <a:spcPts val="600"/>
              </a:spcBef>
              <a:spcAft>
                <a:spcPts val="600"/>
              </a:spcAft>
              <a:buFont typeface="+mj-lt"/>
              <a:buAutoNum type="arabicPeriod"/>
            </a:pPr>
            <a:r>
              <a:rPr lang="en-US" sz="1800" dirty="0" smtClean="0"/>
              <a:t>Model interpretation</a:t>
            </a:r>
          </a:p>
          <a:p>
            <a:pPr>
              <a:spcBef>
                <a:spcPts val="600"/>
              </a:spcBef>
              <a:spcAft>
                <a:spcPts val="600"/>
              </a:spcAft>
              <a:buFont typeface="+mj-lt"/>
              <a:buAutoNum type="arabicPeriod"/>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Choosing the right kernel</a:t>
            </a:r>
            <a:r>
              <a:rPr lang="en-US" sz="1800" kern="0" dirty="0" smtClean="0"/>
              <a:t>:</a:t>
            </a:r>
          </a:p>
          <a:p>
            <a:pPr>
              <a:spcBef>
                <a:spcPts val="600"/>
              </a:spcBef>
              <a:spcAft>
                <a:spcPts val="600"/>
              </a:spcAft>
            </a:pPr>
            <a:r>
              <a:rPr lang="en-US" sz="1800" b="1" dirty="0"/>
              <a:t>Linear kernel</a:t>
            </a:r>
            <a:r>
              <a:rPr lang="en-US" sz="1800" dirty="0"/>
              <a:t> is typically used when data is linearly separable or close to it. But if the data has complex, non-linear patterns, a linear kernel will result in poor </a:t>
            </a:r>
            <a:r>
              <a:rPr lang="en-US" sz="1800" dirty="0" smtClean="0"/>
              <a:t>performance</a:t>
            </a:r>
          </a:p>
          <a:p>
            <a:pPr>
              <a:spcBef>
                <a:spcPts val="600"/>
              </a:spcBef>
              <a:spcAft>
                <a:spcPts val="600"/>
              </a:spcAft>
            </a:pPr>
            <a:r>
              <a:rPr lang="en-US" sz="1800" b="1" dirty="0"/>
              <a:t>Non-linear kernels</a:t>
            </a:r>
            <a:r>
              <a:rPr lang="en-US" sz="1800" dirty="0"/>
              <a:t>, like RBF, can handle complex relationships but introduce additional </a:t>
            </a:r>
            <a:r>
              <a:rPr lang="en-US" sz="1800" dirty="0" err="1"/>
              <a:t>hyperparameters</a:t>
            </a:r>
            <a:r>
              <a:rPr lang="en-US" sz="1800" dirty="0"/>
              <a:t> that need tuning, such as gamma for RBF. Choosing the wrong kernel or tuning parameters can lead to overfitting or </a:t>
            </a:r>
            <a:r>
              <a:rPr lang="en-US" sz="1800" dirty="0" err="1"/>
              <a:t>underfitting</a:t>
            </a:r>
            <a:endParaRPr lang="en-US" sz="1800" kern="0" dirty="0"/>
          </a:p>
        </p:txBody>
      </p:sp>
    </p:spTree>
    <p:extLst>
      <p:ext uri="{BB962C8B-B14F-4D97-AF65-F5344CB8AC3E}">
        <p14:creationId xmlns:p14="http://schemas.microsoft.com/office/powerpoint/2010/main" val="828996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smtClean="0"/>
              <a:t>There </a:t>
            </a:r>
            <a:r>
              <a:rPr lang="en-US" sz="1800" dirty="0"/>
              <a:t>are several common challenges that can arise, particularly because SVMs are highly sensitive to certain parameters, the nature of the data, and the choice of </a:t>
            </a:r>
            <a:r>
              <a:rPr lang="en-US" sz="1800" dirty="0" smtClean="0"/>
              <a:t>kernel.</a:t>
            </a:r>
          </a:p>
          <a:p>
            <a:pPr>
              <a:spcBef>
                <a:spcPts val="600"/>
              </a:spcBef>
              <a:spcAft>
                <a:spcPts val="600"/>
              </a:spcAft>
              <a:buFont typeface="+mj-lt"/>
              <a:buAutoNum type="arabicPeriod"/>
            </a:pPr>
            <a:r>
              <a:rPr lang="en-US" sz="1800" dirty="0" smtClean="0"/>
              <a:t>Choosing the right kernel</a:t>
            </a:r>
          </a:p>
          <a:p>
            <a:pPr>
              <a:spcBef>
                <a:spcPts val="600"/>
              </a:spcBef>
              <a:spcAft>
                <a:spcPts val="600"/>
              </a:spcAft>
              <a:buFont typeface="+mj-lt"/>
              <a:buAutoNum type="arabicPeriod"/>
            </a:pPr>
            <a:r>
              <a:rPr lang="en-US" sz="1800" dirty="0" smtClean="0"/>
              <a:t>Managing high computational cost</a:t>
            </a:r>
          </a:p>
          <a:p>
            <a:pPr>
              <a:spcBef>
                <a:spcPts val="600"/>
              </a:spcBef>
              <a:spcAft>
                <a:spcPts val="600"/>
              </a:spcAft>
              <a:buFont typeface="+mj-lt"/>
              <a:buAutoNum type="arabicPeriod"/>
            </a:pPr>
            <a:r>
              <a:rPr lang="en-US" sz="1800" dirty="0" smtClean="0"/>
              <a:t>Sensitivity to feature scaling</a:t>
            </a:r>
          </a:p>
          <a:p>
            <a:pPr>
              <a:spcBef>
                <a:spcPts val="600"/>
              </a:spcBef>
              <a:spcAft>
                <a:spcPts val="600"/>
              </a:spcAft>
              <a:buFont typeface="+mj-lt"/>
              <a:buAutoNum type="arabicPeriod"/>
            </a:pPr>
            <a:r>
              <a:rPr lang="en-US" sz="1800" dirty="0" smtClean="0"/>
              <a:t>Handling non-linearly separable data</a:t>
            </a:r>
          </a:p>
          <a:p>
            <a:pPr>
              <a:spcBef>
                <a:spcPts val="600"/>
              </a:spcBef>
              <a:spcAft>
                <a:spcPts val="600"/>
              </a:spcAft>
              <a:buFont typeface="+mj-lt"/>
              <a:buAutoNum type="arabicPeriod"/>
            </a:pPr>
            <a:r>
              <a:rPr lang="en-US" sz="1800" dirty="0" smtClean="0"/>
              <a:t>Tuning hyper-parameters</a:t>
            </a:r>
          </a:p>
          <a:p>
            <a:pPr>
              <a:spcBef>
                <a:spcPts val="600"/>
              </a:spcBef>
              <a:spcAft>
                <a:spcPts val="600"/>
              </a:spcAft>
              <a:buFont typeface="+mj-lt"/>
              <a:buAutoNum type="arabicPeriod"/>
            </a:pPr>
            <a:r>
              <a:rPr lang="en-US" sz="1800" dirty="0" smtClean="0"/>
              <a:t>Model interpretation</a:t>
            </a:r>
          </a:p>
          <a:p>
            <a:pPr>
              <a:spcBef>
                <a:spcPts val="600"/>
              </a:spcBef>
              <a:spcAft>
                <a:spcPts val="600"/>
              </a:spcAft>
              <a:buFont typeface="+mj-lt"/>
              <a:buAutoNum type="arabicPeriod"/>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Computational cost</a:t>
            </a:r>
            <a:r>
              <a:rPr lang="en-US" sz="1800" kern="0" dirty="0" smtClean="0"/>
              <a:t>:</a:t>
            </a:r>
          </a:p>
          <a:p>
            <a:pPr>
              <a:spcBef>
                <a:spcPts val="600"/>
              </a:spcBef>
              <a:spcAft>
                <a:spcPts val="600"/>
              </a:spcAft>
            </a:pPr>
            <a:r>
              <a:rPr lang="en-US" sz="1800" dirty="0"/>
              <a:t>SVMs are computationally intensive, especially with large datasets or higher-dimensional data. </a:t>
            </a:r>
            <a:endParaRPr lang="en-US" sz="1800" dirty="0" smtClean="0"/>
          </a:p>
          <a:p>
            <a:pPr>
              <a:spcBef>
                <a:spcPts val="600"/>
              </a:spcBef>
              <a:spcAft>
                <a:spcPts val="600"/>
              </a:spcAft>
            </a:pPr>
            <a:r>
              <a:rPr lang="en-US" sz="1800" dirty="0" smtClean="0"/>
              <a:t>For </a:t>
            </a:r>
            <a:r>
              <a:rPr lang="en-US" sz="1800" dirty="0"/>
              <a:t>large datasets, the </a:t>
            </a:r>
            <a:r>
              <a:rPr lang="en-US" sz="1800" dirty="0">
                <a:solidFill>
                  <a:srgbClr val="FF0000"/>
                </a:solidFill>
              </a:rPr>
              <a:t>quadratic optimization</a:t>
            </a:r>
            <a:r>
              <a:rPr lang="en-US" sz="1800" dirty="0"/>
              <a:t> process can become slow because SVM complexity grows with the size of the </a:t>
            </a:r>
            <a:r>
              <a:rPr lang="en-US" sz="1800" dirty="0" smtClean="0"/>
              <a:t>dataset</a:t>
            </a:r>
          </a:p>
          <a:p>
            <a:pPr>
              <a:spcBef>
                <a:spcPts val="600"/>
              </a:spcBef>
              <a:spcAft>
                <a:spcPts val="600"/>
              </a:spcAft>
            </a:pPr>
            <a:r>
              <a:rPr lang="en-US" sz="1800" dirty="0"/>
              <a:t>Training an SVM model with a large dataset may require considerable memory and processing power, which can be a limitation for real-time or large-scale applications</a:t>
            </a:r>
            <a:r>
              <a:rPr lang="en-US" sz="1800" dirty="0" smtClean="0"/>
              <a:t>.</a:t>
            </a:r>
          </a:p>
          <a:p>
            <a:pPr>
              <a:spcBef>
                <a:spcPts val="600"/>
              </a:spcBef>
              <a:spcAft>
                <a:spcPts val="600"/>
              </a:spcAft>
            </a:pPr>
            <a:r>
              <a:rPr lang="en-US" sz="1800" dirty="0"/>
              <a:t>Techniques like </a:t>
            </a:r>
            <a:r>
              <a:rPr lang="en-US" sz="1800" b="1" dirty="0"/>
              <a:t>stochastic gradient descent</a:t>
            </a:r>
            <a:r>
              <a:rPr lang="en-US" sz="1800" dirty="0"/>
              <a:t> for linear SVMs or using </a:t>
            </a:r>
            <a:r>
              <a:rPr lang="en-US" sz="1800" b="1" dirty="0"/>
              <a:t>approximation methods</a:t>
            </a:r>
            <a:r>
              <a:rPr lang="en-US" sz="1800" dirty="0"/>
              <a:t> such as the SMO (Sequential Minimal Optimization) algorithm can help, but there’s often a trade-off between computation speed and model accuracy.</a:t>
            </a:r>
            <a:endParaRPr lang="en-US" sz="1800" kern="0" dirty="0"/>
          </a:p>
        </p:txBody>
      </p:sp>
    </p:spTree>
    <p:extLst>
      <p:ext uri="{BB962C8B-B14F-4D97-AF65-F5344CB8AC3E}">
        <p14:creationId xmlns:p14="http://schemas.microsoft.com/office/powerpoint/2010/main" val="1212673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smtClean="0"/>
              <a:t>There </a:t>
            </a:r>
            <a:r>
              <a:rPr lang="en-US" sz="1800" dirty="0"/>
              <a:t>are several common challenges that can arise, particularly because SVMs are highly sensitive to certain parameters, the nature of the data, and the choice of </a:t>
            </a:r>
            <a:r>
              <a:rPr lang="en-US" sz="1800" dirty="0" smtClean="0"/>
              <a:t>kernel.</a:t>
            </a:r>
          </a:p>
          <a:p>
            <a:pPr>
              <a:spcBef>
                <a:spcPts val="600"/>
              </a:spcBef>
              <a:spcAft>
                <a:spcPts val="600"/>
              </a:spcAft>
              <a:buFont typeface="+mj-lt"/>
              <a:buAutoNum type="arabicPeriod"/>
            </a:pPr>
            <a:r>
              <a:rPr lang="en-US" sz="1800" dirty="0" smtClean="0"/>
              <a:t>Choosing the right kernel</a:t>
            </a:r>
          </a:p>
          <a:p>
            <a:pPr>
              <a:spcBef>
                <a:spcPts val="600"/>
              </a:spcBef>
              <a:spcAft>
                <a:spcPts val="600"/>
              </a:spcAft>
              <a:buFont typeface="+mj-lt"/>
              <a:buAutoNum type="arabicPeriod"/>
            </a:pPr>
            <a:r>
              <a:rPr lang="en-US" sz="1800" dirty="0" smtClean="0"/>
              <a:t>Managing high computational cost</a:t>
            </a:r>
          </a:p>
          <a:p>
            <a:pPr>
              <a:spcBef>
                <a:spcPts val="600"/>
              </a:spcBef>
              <a:spcAft>
                <a:spcPts val="600"/>
              </a:spcAft>
              <a:buFont typeface="+mj-lt"/>
              <a:buAutoNum type="arabicPeriod"/>
            </a:pPr>
            <a:r>
              <a:rPr lang="en-US" sz="1800" dirty="0" smtClean="0"/>
              <a:t>Sensitivity to feature scaling</a:t>
            </a:r>
          </a:p>
          <a:p>
            <a:pPr>
              <a:spcBef>
                <a:spcPts val="600"/>
              </a:spcBef>
              <a:spcAft>
                <a:spcPts val="600"/>
              </a:spcAft>
              <a:buFont typeface="+mj-lt"/>
              <a:buAutoNum type="arabicPeriod"/>
            </a:pPr>
            <a:r>
              <a:rPr lang="en-US" sz="1800" dirty="0" smtClean="0"/>
              <a:t>Handling non-linearly separable data</a:t>
            </a:r>
          </a:p>
          <a:p>
            <a:pPr>
              <a:spcBef>
                <a:spcPts val="600"/>
              </a:spcBef>
              <a:spcAft>
                <a:spcPts val="600"/>
              </a:spcAft>
              <a:buFont typeface="+mj-lt"/>
              <a:buAutoNum type="arabicPeriod"/>
            </a:pPr>
            <a:r>
              <a:rPr lang="en-US" sz="1800" dirty="0" smtClean="0"/>
              <a:t>Tuning hyper-parameters</a:t>
            </a:r>
          </a:p>
          <a:p>
            <a:pPr>
              <a:spcBef>
                <a:spcPts val="600"/>
              </a:spcBef>
              <a:spcAft>
                <a:spcPts val="600"/>
              </a:spcAft>
              <a:buFont typeface="+mj-lt"/>
              <a:buAutoNum type="arabicPeriod"/>
            </a:pPr>
            <a:r>
              <a:rPr lang="en-US" sz="1800" dirty="0" smtClean="0"/>
              <a:t>Model interpretation</a:t>
            </a:r>
          </a:p>
          <a:p>
            <a:pPr>
              <a:spcBef>
                <a:spcPts val="600"/>
              </a:spcBef>
              <a:spcAft>
                <a:spcPts val="600"/>
              </a:spcAft>
              <a:buFont typeface="+mj-lt"/>
              <a:buAutoNum type="arabicPeriod"/>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Feature scaling</a:t>
            </a:r>
            <a:r>
              <a:rPr lang="en-US" sz="1800" kern="0" dirty="0" smtClean="0"/>
              <a:t>:</a:t>
            </a:r>
          </a:p>
          <a:p>
            <a:pPr>
              <a:spcBef>
                <a:spcPts val="600"/>
              </a:spcBef>
              <a:spcAft>
                <a:spcPts val="600"/>
              </a:spcAft>
            </a:pPr>
            <a:r>
              <a:rPr lang="en-US" sz="1800" dirty="0"/>
              <a:t>SVMs are sensitive to the scale of features. Features with larger ranges can disproportionately influence the decision boundary. </a:t>
            </a:r>
            <a:endParaRPr lang="en-US" sz="1800" dirty="0" smtClean="0"/>
          </a:p>
          <a:p>
            <a:pPr>
              <a:spcBef>
                <a:spcPts val="600"/>
              </a:spcBef>
              <a:spcAft>
                <a:spcPts val="600"/>
              </a:spcAft>
            </a:pPr>
            <a:r>
              <a:rPr lang="en-US" sz="1800" dirty="0" smtClean="0"/>
              <a:t>Without </a:t>
            </a:r>
            <a:r>
              <a:rPr lang="en-US" sz="1800" dirty="0"/>
              <a:t>scaling, SVM might converge to a suboptimal solution, or fail to converge altogether</a:t>
            </a:r>
            <a:r>
              <a:rPr lang="en-US" sz="1800" dirty="0" smtClean="0"/>
              <a:t>.</a:t>
            </a:r>
          </a:p>
          <a:p>
            <a:pPr>
              <a:spcBef>
                <a:spcPts val="600"/>
              </a:spcBef>
              <a:spcAft>
                <a:spcPts val="600"/>
              </a:spcAft>
            </a:pPr>
            <a:r>
              <a:rPr lang="en-US" sz="1800" dirty="0"/>
              <a:t>It’s </a:t>
            </a:r>
            <a:r>
              <a:rPr lang="en-US" sz="1800" dirty="0" smtClean="0"/>
              <a:t>vital to </a:t>
            </a:r>
            <a:r>
              <a:rPr lang="en-US" sz="1800" dirty="0"/>
              <a:t>standardize or normalize features before training an SVM, particularly when using non-linear kernels. </a:t>
            </a:r>
            <a:endParaRPr lang="en-US" sz="1800" dirty="0" smtClean="0"/>
          </a:p>
          <a:p>
            <a:pPr>
              <a:spcBef>
                <a:spcPts val="600"/>
              </a:spcBef>
              <a:spcAft>
                <a:spcPts val="600"/>
              </a:spcAft>
            </a:pPr>
            <a:r>
              <a:rPr lang="en-US" sz="1800" dirty="0" smtClean="0"/>
              <a:t>This </a:t>
            </a:r>
            <a:r>
              <a:rPr lang="en-US" sz="1800" dirty="0"/>
              <a:t>ensures each feature contributes equally to the model</a:t>
            </a:r>
            <a:endParaRPr lang="en-US" sz="1800" kern="0" dirty="0"/>
          </a:p>
        </p:txBody>
      </p:sp>
    </p:spTree>
    <p:extLst>
      <p:ext uri="{BB962C8B-B14F-4D97-AF65-F5344CB8AC3E}">
        <p14:creationId xmlns:p14="http://schemas.microsoft.com/office/powerpoint/2010/main" val="7784789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smtClean="0"/>
              <a:t>There </a:t>
            </a:r>
            <a:r>
              <a:rPr lang="en-US" sz="1800" dirty="0"/>
              <a:t>are several common challenges that can arise, particularly because SVMs are highly sensitive to certain parameters, the nature of the data, and the choice of </a:t>
            </a:r>
            <a:r>
              <a:rPr lang="en-US" sz="1800" dirty="0" smtClean="0"/>
              <a:t>kernel.</a:t>
            </a:r>
          </a:p>
          <a:p>
            <a:pPr>
              <a:spcBef>
                <a:spcPts val="600"/>
              </a:spcBef>
              <a:spcAft>
                <a:spcPts val="600"/>
              </a:spcAft>
              <a:buFont typeface="+mj-lt"/>
              <a:buAutoNum type="arabicPeriod"/>
            </a:pPr>
            <a:r>
              <a:rPr lang="en-US" sz="1800" dirty="0" smtClean="0"/>
              <a:t>Choosing the right kernel</a:t>
            </a:r>
          </a:p>
          <a:p>
            <a:pPr>
              <a:spcBef>
                <a:spcPts val="600"/>
              </a:spcBef>
              <a:spcAft>
                <a:spcPts val="600"/>
              </a:spcAft>
              <a:buFont typeface="+mj-lt"/>
              <a:buAutoNum type="arabicPeriod"/>
            </a:pPr>
            <a:r>
              <a:rPr lang="en-US" sz="1800" dirty="0" smtClean="0"/>
              <a:t>Managing high computational cost</a:t>
            </a:r>
          </a:p>
          <a:p>
            <a:pPr>
              <a:spcBef>
                <a:spcPts val="600"/>
              </a:spcBef>
              <a:spcAft>
                <a:spcPts val="600"/>
              </a:spcAft>
              <a:buFont typeface="+mj-lt"/>
              <a:buAutoNum type="arabicPeriod"/>
            </a:pPr>
            <a:r>
              <a:rPr lang="en-US" sz="1800" dirty="0" smtClean="0"/>
              <a:t>Sensitivity to feature scaling</a:t>
            </a:r>
          </a:p>
          <a:p>
            <a:pPr>
              <a:spcBef>
                <a:spcPts val="600"/>
              </a:spcBef>
              <a:spcAft>
                <a:spcPts val="600"/>
              </a:spcAft>
              <a:buFont typeface="+mj-lt"/>
              <a:buAutoNum type="arabicPeriod"/>
            </a:pPr>
            <a:r>
              <a:rPr lang="en-US" sz="1800" dirty="0" smtClean="0"/>
              <a:t>Handling non-linearly separable data</a:t>
            </a:r>
          </a:p>
          <a:p>
            <a:pPr>
              <a:spcBef>
                <a:spcPts val="600"/>
              </a:spcBef>
              <a:spcAft>
                <a:spcPts val="600"/>
              </a:spcAft>
              <a:buFont typeface="+mj-lt"/>
              <a:buAutoNum type="arabicPeriod"/>
            </a:pPr>
            <a:r>
              <a:rPr lang="en-US" sz="1800" dirty="0" smtClean="0"/>
              <a:t>Tuning hyper-parameters</a:t>
            </a:r>
          </a:p>
          <a:p>
            <a:pPr>
              <a:spcBef>
                <a:spcPts val="600"/>
              </a:spcBef>
              <a:spcAft>
                <a:spcPts val="600"/>
              </a:spcAft>
              <a:buFont typeface="+mj-lt"/>
              <a:buAutoNum type="arabicPeriod"/>
            </a:pPr>
            <a:r>
              <a:rPr lang="en-US" sz="1800" dirty="0" smtClean="0"/>
              <a:t>Model interpretation</a:t>
            </a:r>
          </a:p>
          <a:p>
            <a:pPr>
              <a:spcBef>
                <a:spcPts val="600"/>
              </a:spcBef>
              <a:spcAft>
                <a:spcPts val="600"/>
              </a:spcAft>
              <a:buFont typeface="+mj-lt"/>
              <a:buAutoNum type="arabicPeriod"/>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Handling Non-Linear data</a:t>
            </a:r>
            <a:r>
              <a:rPr lang="en-US" sz="1800" kern="0" dirty="0" smtClean="0"/>
              <a:t>:</a:t>
            </a:r>
          </a:p>
          <a:p>
            <a:pPr>
              <a:spcBef>
                <a:spcPts val="600"/>
              </a:spcBef>
              <a:spcAft>
                <a:spcPts val="600"/>
              </a:spcAft>
            </a:pPr>
            <a:r>
              <a:rPr lang="en-US" sz="1800" dirty="0"/>
              <a:t>Another challenge is dealing with data that is not linearly separable in its original space. </a:t>
            </a:r>
            <a:endParaRPr lang="en-US" sz="1800" dirty="0" smtClean="0"/>
          </a:p>
          <a:p>
            <a:pPr>
              <a:spcBef>
                <a:spcPts val="600"/>
              </a:spcBef>
              <a:spcAft>
                <a:spcPts val="600"/>
              </a:spcAft>
            </a:pPr>
            <a:r>
              <a:rPr lang="en-US" sz="1800" dirty="0" smtClean="0"/>
              <a:t>While </a:t>
            </a:r>
            <a:r>
              <a:rPr lang="en-US" sz="1800" dirty="0"/>
              <a:t>non-linear kernels can help, there’s always the possibility of </a:t>
            </a:r>
            <a:r>
              <a:rPr lang="en-US" sz="1800" b="1" dirty="0"/>
              <a:t>overfitting</a:t>
            </a:r>
            <a:r>
              <a:rPr lang="en-US" sz="1800" dirty="0"/>
              <a:t> if the kernel is too complex or </a:t>
            </a:r>
            <a:r>
              <a:rPr lang="en-US" sz="1800" dirty="0" smtClean="0"/>
              <a:t>under-fitting </a:t>
            </a:r>
            <a:r>
              <a:rPr lang="en-US" sz="1800" dirty="0"/>
              <a:t>if it’s too simple</a:t>
            </a:r>
            <a:r>
              <a:rPr lang="en-US" sz="1800" dirty="0" smtClean="0"/>
              <a:t>.</a:t>
            </a:r>
          </a:p>
          <a:p>
            <a:pPr>
              <a:spcBef>
                <a:spcPts val="600"/>
              </a:spcBef>
              <a:spcAft>
                <a:spcPts val="600"/>
              </a:spcAft>
            </a:pPr>
            <a:r>
              <a:rPr lang="en-US" sz="1800" dirty="0" smtClean="0"/>
              <a:t>Finding </a:t>
            </a:r>
            <a:r>
              <a:rPr lang="en-US" sz="1800" dirty="0"/>
              <a:t>the right balance with kernel choice and </a:t>
            </a:r>
            <a:r>
              <a:rPr lang="en-US" sz="1800" dirty="0" smtClean="0"/>
              <a:t>hyper-parameter </a:t>
            </a:r>
            <a:r>
              <a:rPr lang="en-US" sz="1800" dirty="0"/>
              <a:t>tuning is </a:t>
            </a:r>
            <a:r>
              <a:rPr lang="en-US" sz="1800" dirty="0" smtClean="0"/>
              <a:t>key</a:t>
            </a:r>
          </a:p>
          <a:p>
            <a:pPr>
              <a:spcBef>
                <a:spcPts val="600"/>
              </a:spcBef>
              <a:spcAft>
                <a:spcPts val="600"/>
              </a:spcAft>
            </a:pPr>
            <a:r>
              <a:rPr lang="en-US" sz="1800" dirty="0"/>
              <a:t>Using techniques like cross-validation to test different kernels and parameter settings is crucial. In addition, regularization through the </a:t>
            </a:r>
            <a:r>
              <a:rPr lang="en-US" sz="1800" b="1" dirty="0"/>
              <a:t>C parameter</a:t>
            </a:r>
            <a:r>
              <a:rPr lang="en-US" sz="1800" dirty="0"/>
              <a:t> helps control the trade-off between achieving a low error rate on training data and ensuring the model generalizes well.</a:t>
            </a:r>
            <a:endParaRPr lang="en-US" sz="1800" kern="0" dirty="0"/>
          </a:p>
        </p:txBody>
      </p:sp>
    </p:spTree>
    <p:extLst>
      <p:ext uri="{BB962C8B-B14F-4D97-AF65-F5344CB8AC3E}">
        <p14:creationId xmlns:p14="http://schemas.microsoft.com/office/powerpoint/2010/main" val="1274345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smtClean="0"/>
              <a:t>There </a:t>
            </a:r>
            <a:r>
              <a:rPr lang="en-US" sz="1800" dirty="0"/>
              <a:t>are several common challenges that can arise, particularly because SVMs are highly sensitive to certain parameters, the nature of the data, and the choice of </a:t>
            </a:r>
            <a:r>
              <a:rPr lang="en-US" sz="1800" dirty="0" smtClean="0"/>
              <a:t>kernel.</a:t>
            </a:r>
          </a:p>
          <a:p>
            <a:pPr>
              <a:spcBef>
                <a:spcPts val="600"/>
              </a:spcBef>
              <a:spcAft>
                <a:spcPts val="600"/>
              </a:spcAft>
              <a:buFont typeface="+mj-lt"/>
              <a:buAutoNum type="arabicPeriod"/>
            </a:pPr>
            <a:r>
              <a:rPr lang="en-US" sz="1800" dirty="0" smtClean="0"/>
              <a:t>Choosing the right kernel</a:t>
            </a:r>
          </a:p>
          <a:p>
            <a:pPr>
              <a:spcBef>
                <a:spcPts val="600"/>
              </a:spcBef>
              <a:spcAft>
                <a:spcPts val="600"/>
              </a:spcAft>
              <a:buFont typeface="+mj-lt"/>
              <a:buAutoNum type="arabicPeriod"/>
            </a:pPr>
            <a:r>
              <a:rPr lang="en-US" sz="1800" dirty="0" smtClean="0"/>
              <a:t>Managing high computational cost</a:t>
            </a:r>
          </a:p>
          <a:p>
            <a:pPr>
              <a:spcBef>
                <a:spcPts val="600"/>
              </a:spcBef>
              <a:spcAft>
                <a:spcPts val="600"/>
              </a:spcAft>
              <a:buFont typeface="+mj-lt"/>
              <a:buAutoNum type="arabicPeriod"/>
            </a:pPr>
            <a:r>
              <a:rPr lang="en-US" sz="1800" dirty="0" smtClean="0"/>
              <a:t>Sensitivity to feature scaling</a:t>
            </a:r>
          </a:p>
          <a:p>
            <a:pPr>
              <a:spcBef>
                <a:spcPts val="600"/>
              </a:spcBef>
              <a:spcAft>
                <a:spcPts val="600"/>
              </a:spcAft>
              <a:buFont typeface="+mj-lt"/>
              <a:buAutoNum type="arabicPeriod"/>
            </a:pPr>
            <a:r>
              <a:rPr lang="en-US" sz="1800" dirty="0" smtClean="0"/>
              <a:t>Handling non-linearly separable data</a:t>
            </a:r>
          </a:p>
          <a:p>
            <a:pPr>
              <a:spcBef>
                <a:spcPts val="600"/>
              </a:spcBef>
              <a:spcAft>
                <a:spcPts val="600"/>
              </a:spcAft>
              <a:buFont typeface="+mj-lt"/>
              <a:buAutoNum type="arabicPeriod"/>
            </a:pPr>
            <a:r>
              <a:rPr lang="en-US" sz="1800" dirty="0" smtClean="0"/>
              <a:t>Tuning hyper-parameters</a:t>
            </a:r>
          </a:p>
          <a:p>
            <a:pPr>
              <a:spcBef>
                <a:spcPts val="600"/>
              </a:spcBef>
              <a:spcAft>
                <a:spcPts val="600"/>
              </a:spcAft>
              <a:buFont typeface="+mj-lt"/>
              <a:buAutoNum type="arabicPeriod"/>
            </a:pPr>
            <a:r>
              <a:rPr lang="en-US" sz="1800" dirty="0" smtClean="0"/>
              <a:t>Model interpretation</a:t>
            </a:r>
          </a:p>
          <a:p>
            <a:pPr>
              <a:spcBef>
                <a:spcPts val="600"/>
              </a:spcBef>
              <a:spcAft>
                <a:spcPts val="600"/>
              </a:spcAft>
              <a:buFont typeface="+mj-lt"/>
              <a:buAutoNum type="arabicPeriod"/>
            </a:pP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Impact of feature scaling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Hyper-parameters</a:t>
            </a:r>
            <a:r>
              <a:rPr lang="en-US" sz="1800" kern="0" dirty="0" smtClean="0"/>
              <a:t>:</a:t>
            </a:r>
          </a:p>
          <a:p>
            <a:pPr marL="114300" indent="0">
              <a:spcBef>
                <a:spcPts val="600"/>
              </a:spcBef>
              <a:spcAft>
                <a:spcPts val="600"/>
              </a:spcAft>
              <a:buNone/>
            </a:pPr>
            <a:r>
              <a:rPr lang="en-US" sz="1800" dirty="0"/>
              <a:t>SVMs require tuning of </a:t>
            </a:r>
            <a:r>
              <a:rPr lang="en-US" sz="1800" dirty="0" smtClean="0"/>
              <a:t>hyper-parameters </a:t>
            </a:r>
            <a:r>
              <a:rPr lang="en-US" sz="1800" dirty="0"/>
              <a:t>like </a:t>
            </a:r>
            <a:r>
              <a:rPr lang="en-US" sz="1800" b="1" dirty="0"/>
              <a:t>C</a:t>
            </a:r>
            <a:r>
              <a:rPr lang="en-US" sz="1800" dirty="0"/>
              <a:t> (the regularization parameter) and </a:t>
            </a:r>
            <a:r>
              <a:rPr lang="en-US" sz="1800" b="1" dirty="0"/>
              <a:t>gamma</a:t>
            </a:r>
            <a:r>
              <a:rPr lang="en-US" sz="1800" dirty="0"/>
              <a:t> (for RBF kernels). Both parameters significantly affect the performance and generalizability of the model</a:t>
            </a:r>
            <a:r>
              <a:rPr lang="en-US" sz="1800" dirty="0" smtClean="0"/>
              <a:t>.</a:t>
            </a:r>
          </a:p>
          <a:p>
            <a:pPr>
              <a:spcBef>
                <a:spcPts val="600"/>
              </a:spcBef>
              <a:spcAft>
                <a:spcPts val="600"/>
              </a:spcAft>
            </a:pPr>
            <a:r>
              <a:rPr lang="en-US" sz="1800" dirty="0"/>
              <a:t>A high value of C can lead to low bias but high variance (overfitting), whereas a low C can lead to high bias but low variance (</a:t>
            </a:r>
            <a:r>
              <a:rPr lang="en-US" sz="1800" dirty="0" smtClean="0"/>
              <a:t>under-fitting)</a:t>
            </a:r>
          </a:p>
          <a:p>
            <a:pPr>
              <a:spcBef>
                <a:spcPts val="600"/>
              </a:spcBef>
              <a:spcAft>
                <a:spcPts val="600"/>
              </a:spcAft>
            </a:pPr>
            <a:r>
              <a:rPr lang="en-US" sz="1800" dirty="0"/>
              <a:t>Gamma controls the influence of a single training example. High gamma leads to high bias in the decision boundary around individual data points, which can also lead to overfitting</a:t>
            </a:r>
            <a:endParaRPr lang="en-US" sz="1800" kern="0" dirty="0"/>
          </a:p>
        </p:txBody>
      </p:sp>
    </p:spTree>
    <p:extLst>
      <p:ext uri="{BB962C8B-B14F-4D97-AF65-F5344CB8AC3E}">
        <p14:creationId xmlns:p14="http://schemas.microsoft.com/office/powerpoint/2010/main" val="2325536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5980648" cy="1967743"/>
          </a:xfrm>
          <a:noFill/>
          <a:ln>
            <a:noFill/>
          </a:ln>
        </p:spPr>
        <p:txBody>
          <a:bodyPr spcFirstLastPara="1" wrap="square" lIns="91425" tIns="91425" rIns="91425" bIns="91425" anchor="t" anchorCtr="0">
            <a:noAutofit/>
          </a:bodyPr>
          <a:lstStyle/>
          <a:p>
            <a:pPr marL="114300" indent="0">
              <a:buNone/>
            </a:pPr>
            <a:r>
              <a:rPr lang="en-US" sz="3200" dirty="0" smtClean="0"/>
              <a:t>Explain the concept of Sequential Minimal Optimization (SMO) in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603894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marL="114300" indent="0">
              <a:spcBef>
                <a:spcPts val="600"/>
              </a:spcBef>
              <a:spcAft>
                <a:spcPts val="600"/>
              </a:spcAft>
              <a:buNone/>
            </a:pPr>
            <a:r>
              <a:rPr lang="en-US" sz="1800" dirty="0"/>
              <a:t>At the heart of the SVM training process, we have a </a:t>
            </a:r>
            <a:r>
              <a:rPr lang="en-US" sz="1800" dirty="0">
                <a:solidFill>
                  <a:srgbClr val="FF0000"/>
                </a:solidFill>
              </a:rPr>
              <a:t>quadratic optimization </a:t>
            </a:r>
            <a:r>
              <a:rPr lang="en-US" sz="1800" dirty="0"/>
              <a:t>problem where we’re trying to maximize the margin between classes. </a:t>
            </a:r>
            <a:endParaRPr lang="en-US" sz="1800" dirty="0" smtClean="0"/>
          </a:p>
          <a:p>
            <a:pPr>
              <a:spcBef>
                <a:spcPts val="600"/>
              </a:spcBef>
              <a:spcAft>
                <a:spcPts val="600"/>
              </a:spcAft>
            </a:pPr>
            <a:r>
              <a:rPr lang="en-US" sz="1800" dirty="0" smtClean="0"/>
              <a:t>Solving </a:t>
            </a:r>
            <a:r>
              <a:rPr lang="en-US" sz="1800" dirty="0"/>
              <a:t>this typically involves a large number of constraints due to each data point’s contribution to the optimization problem</a:t>
            </a:r>
            <a:r>
              <a:rPr lang="en-US" sz="1800" dirty="0" smtClean="0"/>
              <a:t>.</a:t>
            </a:r>
          </a:p>
          <a:p>
            <a:pPr>
              <a:spcBef>
                <a:spcPts val="600"/>
              </a:spcBef>
              <a:spcAft>
                <a:spcPts val="600"/>
              </a:spcAft>
            </a:pPr>
            <a:r>
              <a:rPr lang="en-US" sz="1800" dirty="0" smtClean="0"/>
              <a:t> </a:t>
            </a:r>
            <a:r>
              <a:rPr lang="en-US" sz="1800" dirty="0"/>
              <a:t>In the traditional approach, this could become computationally intensive, especially for large datasets, because we’re trying to </a:t>
            </a:r>
            <a:r>
              <a:rPr lang="en-US" sz="1800" dirty="0">
                <a:solidFill>
                  <a:srgbClr val="FF0000"/>
                </a:solidFill>
              </a:rPr>
              <a:t>optimize multiple variables </a:t>
            </a:r>
            <a:r>
              <a:rPr lang="en-US" sz="1800" dirty="0"/>
              <a:t>at once</a:t>
            </a:r>
          </a:p>
        </p:txBody>
      </p:sp>
      <p:sp>
        <p:nvSpPr>
          <p:cNvPr id="3" name="Title 2"/>
          <p:cNvSpPr>
            <a:spLocks noGrp="1"/>
          </p:cNvSpPr>
          <p:nvPr>
            <p:ph type="title"/>
          </p:nvPr>
        </p:nvSpPr>
        <p:spPr>
          <a:xfrm>
            <a:off x="208017" y="565052"/>
            <a:ext cx="7573200" cy="763600"/>
          </a:xfrm>
        </p:spPr>
        <p:txBody>
          <a:bodyPr/>
          <a:lstStyle/>
          <a:p>
            <a:r>
              <a:rPr lang="en-US" dirty="0" smtClean="0"/>
              <a:t>SMO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SMO simplifies this by breaking down the optimization process. Instead of trying to optimize all variables (or, in this case, Lagrange multipliers) simultaneously, SMO takes a </a:t>
            </a:r>
            <a:r>
              <a:rPr lang="en-US" sz="1800" dirty="0">
                <a:solidFill>
                  <a:srgbClr val="FF0000"/>
                </a:solidFill>
              </a:rPr>
              <a:t>pairwise approach</a:t>
            </a:r>
            <a:r>
              <a:rPr lang="en-US" sz="1800" dirty="0"/>
              <a:t>. </a:t>
            </a:r>
            <a:endParaRPr lang="en-US" sz="1800" dirty="0" smtClean="0"/>
          </a:p>
          <a:p>
            <a:pPr>
              <a:spcBef>
                <a:spcPts val="600"/>
              </a:spcBef>
              <a:spcAft>
                <a:spcPts val="600"/>
              </a:spcAft>
            </a:pPr>
            <a:r>
              <a:rPr lang="en-US" sz="1800" dirty="0" smtClean="0"/>
              <a:t>It </a:t>
            </a:r>
            <a:r>
              <a:rPr lang="en-US" sz="1800" dirty="0"/>
              <a:t>focuses on just two Lagrange multipliers at a time, which significantly reduces the complexity. </a:t>
            </a:r>
            <a:endParaRPr lang="en-US" sz="1800" dirty="0" smtClean="0"/>
          </a:p>
          <a:p>
            <a:pPr>
              <a:spcBef>
                <a:spcPts val="600"/>
              </a:spcBef>
              <a:spcAft>
                <a:spcPts val="600"/>
              </a:spcAft>
            </a:pPr>
            <a:r>
              <a:rPr lang="en-US" sz="1800" dirty="0" smtClean="0"/>
              <a:t>By </a:t>
            </a:r>
            <a:r>
              <a:rPr lang="en-US" sz="1800" dirty="0"/>
              <a:t>optimizing only two variables at each step, we can use analytical methods rather than iterative ones, which are typically more computationally demanding</a:t>
            </a:r>
            <a:endParaRPr lang="en-US" sz="1800" kern="0" dirty="0"/>
          </a:p>
        </p:txBody>
      </p:sp>
    </p:spTree>
    <p:extLst>
      <p:ext uri="{BB962C8B-B14F-4D97-AF65-F5344CB8AC3E}">
        <p14:creationId xmlns:p14="http://schemas.microsoft.com/office/powerpoint/2010/main" val="684544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5141" y="1604312"/>
            <a:ext cx="5513094" cy="4542488"/>
          </a:xfrm>
        </p:spPr>
        <p:txBody>
          <a:bodyPr/>
          <a:lstStyle/>
          <a:p>
            <a:pPr marL="114300" indent="0">
              <a:spcBef>
                <a:spcPts val="600"/>
              </a:spcBef>
              <a:spcAft>
                <a:spcPts val="600"/>
              </a:spcAft>
              <a:buNone/>
            </a:pPr>
            <a:r>
              <a:rPr lang="en-US" sz="1800" dirty="0"/>
              <a:t>Support vectors are essentially the backbone of the Support Vector Machine (SVM) algorithm. They are the data points that are closest to the decision boundary—or hyperplane—that separates different classes in the </a:t>
            </a:r>
            <a:r>
              <a:rPr lang="en-US" sz="1800" dirty="0" smtClean="0"/>
              <a:t>dataset</a:t>
            </a:r>
          </a:p>
          <a:p>
            <a:pPr marL="114300" indent="0">
              <a:spcBef>
                <a:spcPts val="600"/>
              </a:spcBef>
              <a:spcAft>
                <a:spcPts val="600"/>
              </a:spcAft>
              <a:buNone/>
            </a:pPr>
            <a:endParaRPr lang="en-US" sz="1800" dirty="0"/>
          </a:p>
          <a:p>
            <a:pPr marL="114300" indent="0">
              <a:spcBef>
                <a:spcPts val="600"/>
              </a:spcBef>
              <a:spcAft>
                <a:spcPts val="600"/>
              </a:spcAft>
              <a:buNone/>
            </a:pPr>
            <a:r>
              <a:rPr lang="en-US" sz="1800" dirty="0" smtClean="0"/>
              <a:t>Our </a:t>
            </a:r>
            <a:r>
              <a:rPr lang="en-US" sz="1800" dirty="0"/>
              <a:t>goal is to find the hyperplane that maximizes the margin between classes. This margin is the distance between the hyperplane and the nearest data points from each class. Support vectors are those specific points that lie exactly on the edge of this margin</a:t>
            </a:r>
          </a:p>
        </p:txBody>
      </p:sp>
      <p:sp>
        <p:nvSpPr>
          <p:cNvPr id="3" name="Title 2"/>
          <p:cNvSpPr>
            <a:spLocks noGrp="1"/>
          </p:cNvSpPr>
          <p:nvPr>
            <p:ph type="title"/>
          </p:nvPr>
        </p:nvSpPr>
        <p:spPr/>
        <p:txBody>
          <a:bodyPr/>
          <a:lstStyle/>
          <a:p>
            <a:r>
              <a:rPr lang="en-US" dirty="0" smtClean="0"/>
              <a:t>Support Vectors</a:t>
            </a:r>
            <a:r>
              <a:rPr lang="en-US" dirty="0"/>
              <a:t/>
            </a:r>
            <a:br>
              <a:rPr lang="en-US" dirty="0"/>
            </a:br>
            <a:endParaRPr lang="en-US" dirty="0"/>
          </a:p>
        </p:txBody>
      </p:sp>
    </p:spTree>
    <p:extLst>
      <p:ext uri="{BB962C8B-B14F-4D97-AF65-F5344CB8AC3E}">
        <p14:creationId xmlns:p14="http://schemas.microsoft.com/office/powerpoint/2010/main" val="613154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a:spcBef>
                <a:spcPts val="600"/>
              </a:spcBef>
              <a:spcAft>
                <a:spcPts val="600"/>
              </a:spcAft>
              <a:buFont typeface="+mj-lt"/>
              <a:buAutoNum type="arabicPeriod"/>
            </a:pPr>
            <a:r>
              <a:rPr lang="en-US" sz="1800" dirty="0" smtClean="0"/>
              <a:t>Selecting a Pair of Multipliers</a:t>
            </a:r>
          </a:p>
          <a:p>
            <a:pPr>
              <a:spcBef>
                <a:spcPts val="600"/>
              </a:spcBef>
              <a:spcAft>
                <a:spcPts val="600"/>
              </a:spcAft>
              <a:buFont typeface="+mj-lt"/>
              <a:buAutoNum type="arabicPeriod"/>
            </a:pPr>
            <a:r>
              <a:rPr lang="en-US" sz="1800" dirty="0" smtClean="0"/>
              <a:t>Solving for the pair</a:t>
            </a:r>
          </a:p>
          <a:p>
            <a:pPr>
              <a:spcBef>
                <a:spcPts val="600"/>
              </a:spcBef>
              <a:spcAft>
                <a:spcPts val="600"/>
              </a:spcAft>
              <a:buFont typeface="+mj-lt"/>
              <a:buAutoNum type="arabicPeriod"/>
            </a:pPr>
            <a:r>
              <a:rPr lang="en-US" sz="1800" dirty="0" smtClean="0"/>
              <a:t>Update the model</a:t>
            </a:r>
          </a:p>
          <a:p>
            <a:pPr>
              <a:spcBef>
                <a:spcPts val="600"/>
              </a:spcBef>
              <a:spcAft>
                <a:spcPts val="600"/>
              </a:spcAft>
              <a:buFont typeface="+mj-lt"/>
              <a:buAutoNum type="arabicPeriod"/>
            </a:pPr>
            <a:r>
              <a:rPr lang="en-US" sz="1800" dirty="0" smtClean="0"/>
              <a:t>Check for Convergence</a:t>
            </a: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SMO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b="1" dirty="0"/>
              <a:t>Selecting a Pair of Multipliers</a:t>
            </a:r>
            <a:r>
              <a:rPr lang="en-US" sz="1800" dirty="0"/>
              <a:t>: In each iteration, SMO selects two Lagrange multipliers, often based on heuristic criteria designed to maximize the step’s impact. By selecting the two multipliers to optimize, SMO ensures that the computational load is </a:t>
            </a:r>
            <a:r>
              <a:rPr lang="en-US" sz="1800" dirty="0" smtClean="0"/>
              <a:t>minimized</a:t>
            </a:r>
          </a:p>
          <a:p>
            <a:pPr>
              <a:spcBef>
                <a:spcPts val="600"/>
              </a:spcBef>
              <a:spcAft>
                <a:spcPts val="600"/>
              </a:spcAft>
            </a:pPr>
            <a:r>
              <a:rPr lang="en-US" sz="1800" b="1" dirty="0"/>
              <a:t>Solving for the Pair</a:t>
            </a:r>
            <a:r>
              <a:rPr lang="en-US" sz="1800" dirty="0"/>
              <a:t>: Once a pair of multipliers is selected, SMO analytically solves for the optimal values of these two while keeping all other multipliers fixed. This is feasible because, with only two variables in the equation, the problem reduces to a simpler, more manageable quadratic function.</a:t>
            </a:r>
            <a:endParaRPr lang="en-US" sz="1800" kern="0" dirty="0"/>
          </a:p>
        </p:txBody>
      </p:sp>
    </p:spTree>
    <p:extLst>
      <p:ext uri="{BB962C8B-B14F-4D97-AF65-F5344CB8AC3E}">
        <p14:creationId xmlns:p14="http://schemas.microsoft.com/office/powerpoint/2010/main" val="140865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39976"/>
            <a:ext cx="5833773" cy="5270006"/>
          </a:xfrm>
        </p:spPr>
        <p:txBody>
          <a:bodyPr/>
          <a:lstStyle/>
          <a:p>
            <a:pPr>
              <a:spcBef>
                <a:spcPts val="600"/>
              </a:spcBef>
              <a:spcAft>
                <a:spcPts val="600"/>
              </a:spcAft>
              <a:buFont typeface="+mj-lt"/>
              <a:buAutoNum type="arabicPeriod"/>
            </a:pPr>
            <a:r>
              <a:rPr lang="en-US" sz="1800" dirty="0" smtClean="0"/>
              <a:t>Selecting a Pair of Multipliers</a:t>
            </a:r>
          </a:p>
          <a:p>
            <a:pPr>
              <a:spcBef>
                <a:spcPts val="600"/>
              </a:spcBef>
              <a:spcAft>
                <a:spcPts val="600"/>
              </a:spcAft>
              <a:buFont typeface="+mj-lt"/>
              <a:buAutoNum type="arabicPeriod"/>
            </a:pPr>
            <a:r>
              <a:rPr lang="en-US" sz="1800" dirty="0" smtClean="0"/>
              <a:t>Solving for the pair</a:t>
            </a:r>
          </a:p>
          <a:p>
            <a:pPr>
              <a:spcBef>
                <a:spcPts val="600"/>
              </a:spcBef>
              <a:spcAft>
                <a:spcPts val="600"/>
              </a:spcAft>
              <a:buFont typeface="+mj-lt"/>
              <a:buAutoNum type="arabicPeriod"/>
            </a:pPr>
            <a:r>
              <a:rPr lang="en-US" sz="1800" dirty="0" smtClean="0"/>
              <a:t>Update the model</a:t>
            </a:r>
          </a:p>
          <a:p>
            <a:pPr>
              <a:spcBef>
                <a:spcPts val="600"/>
              </a:spcBef>
              <a:spcAft>
                <a:spcPts val="600"/>
              </a:spcAft>
              <a:buFont typeface="+mj-lt"/>
              <a:buAutoNum type="arabicPeriod"/>
            </a:pPr>
            <a:r>
              <a:rPr lang="en-US" sz="1800" dirty="0" smtClean="0"/>
              <a:t>Check for Convergence</a:t>
            </a:r>
            <a:endParaRPr lang="en-US" sz="1800" dirty="0"/>
          </a:p>
        </p:txBody>
      </p:sp>
      <p:sp>
        <p:nvSpPr>
          <p:cNvPr id="3" name="Title 2"/>
          <p:cNvSpPr>
            <a:spLocks noGrp="1"/>
          </p:cNvSpPr>
          <p:nvPr>
            <p:ph type="title"/>
          </p:nvPr>
        </p:nvSpPr>
        <p:spPr>
          <a:xfrm>
            <a:off x="208017" y="565052"/>
            <a:ext cx="7573200" cy="763600"/>
          </a:xfrm>
        </p:spPr>
        <p:txBody>
          <a:bodyPr/>
          <a:lstStyle/>
          <a:p>
            <a:r>
              <a:rPr lang="en-US" dirty="0" smtClean="0"/>
              <a:t>SMO in SVM</a:t>
            </a:r>
            <a:endParaRPr lang="en-US" dirty="0"/>
          </a:p>
        </p:txBody>
      </p:sp>
      <p:sp>
        <p:nvSpPr>
          <p:cNvPr id="5" name="Subtitle 1"/>
          <p:cNvSpPr txBox="1">
            <a:spLocks/>
          </p:cNvSpPr>
          <p:nvPr/>
        </p:nvSpPr>
        <p:spPr>
          <a:xfrm>
            <a:off x="6164619" y="723636"/>
            <a:ext cx="5833773" cy="5786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b="1" dirty="0"/>
              <a:t>Updating the Model</a:t>
            </a:r>
            <a:r>
              <a:rPr lang="en-US" sz="1800" dirty="0"/>
              <a:t>: After solving for the two multipliers, the algorithm updates the model accordingly. SMO repeats this process, picking new pairs in each iteration, until convergence—meaning the solution has stabilized and further adjustments no longer improve the objective </a:t>
            </a:r>
            <a:r>
              <a:rPr lang="en-US" sz="1800" dirty="0" smtClean="0"/>
              <a:t>function</a:t>
            </a:r>
          </a:p>
          <a:p>
            <a:pPr>
              <a:spcBef>
                <a:spcPts val="600"/>
              </a:spcBef>
              <a:spcAft>
                <a:spcPts val="600"/>
              </a:spcAft>
            </a:pPr>
            <a:r>
              <a:rPr lang="en-US" sz="1800" b="1" dirty="0"/>
              <a:t>Checking for Convergence</a:t>
            </a:r>
            <a:r>
              <a:rPr lang="en-US" sz="1800" dirty="0"/>
              <a:t>: SMO continues iterating through pairs until it meets the convergence criteria, typically based on a threshold of improvement. By focusing on only two variables at a time, SMO efficiently narrows down the optimal solution without getting bogged down by high-dimensional complexity.</a:t>
            </a:r>
            <a:endParaRPr lang="en-US" sz="1800" kern="0" dirty="0"/>
          </a:p>
        </p:txBody>
      </p:sp>
    </p:spTree>
    <p:extLst>
      <p:ext uri="{BB962C8B-B14F-4D97-AF65-F5344CB8AC3E}">
        <p14:creationId xmlns:p14="http://schemas.microsoft.com/office/powerpoint/2010/main" val="715914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err="1" smtClean="0"/>
              <a:t>Trainin</a:t>
            </a:r>
            <a:endParaRPr lang="en-US" dirty="0"/>
          </a:p>
        </p:txBody>
      </p:sp>
    </p:spTree>
    <p:extLst>
      <p:ext uri="{BB962C8B-B14F-4D97-AF65-F5344CB8AC3E}">
        <p14:creationId xmlns:p14="http://schemas.microsoft.com/office/powerpoint/2010/main" val="207505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374600" cy="1967743"/>
          </a:xfrm>
          <a:noFill/>
          <a:ln>
            <a:noFill/>
          </a:ln>
        </p:spPr>
        <p:txBody>
          <a:bodyPr spcFirstLastPara="1" wrap="square" lIns="91425" tIns="91425" rIns="91425" bIns="91425" anchor="t" anchorCtr="0">
            <a:noAutofit/>
          </a:bodyPr>
          <a:lstStyle/>
          <a:p>
            <a:pPr marL="114300" indent="0">
              <a:buNone/>
            </a:pPr>
            <a:r>
              <a:rPr lang="en-US" sz="3200" dirty="0" smtClean="0"/>
              <a:t>Explain the training process behind SVM</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2157013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1367" y="1165897"/>
            <a:ext cx="6024842" cy="5692103"/>
          </a:xfrm>
        </p:spPr>
        <p:txBody>
          <a:bodyPr/>
          <a:lstStyle/>
          <a:p>
            <a:pPr marL="114300" indent="0">
              <a:spcBef>
                <a:spcPts val="600"/>
              </a:spcBef>
              <a:spcAft>
                <a:spcPts val="600"/>
              </a:spcAft>
              <a:buNone/>
            </a:pPr>
            <a:r>
              <a:rPr lang="en-US" sz="1800" dirty="0"/>
              <a:t>The training process for a Support Vector Machine (SVM) involves finding an </a:t>
            </a:r>
            <a:r>
              <a:rPr lang="en-US" sz="1800" dirty="0">
                <a:solidFill>
                  <a:srgbClr val="FF0000"/>
                </a:solidFill>
              </a:rPr>
              <a:t>optimal hyperplane</a:t>
            </a:r>
            <a:r>
              <a:rPr lang="en-US" sz="1800" dirty="0"/>
              <a:t> that best separates data points of different classes. This is accomplished through an </a:t>
            </a:r>
            <a:r>
              <a:rPr lang="en-US" sz="1800" dirty="0">
                <a:solidFill>
                  <a:srgbClr val="FF0000"/>
                </a:solidFill>
              </a:rPr>
              <a:t>iterative optimization</a:t>
            </a:r>
            <a:r>
              <a:rPr lang="en-US" sz="1800" dirty="0"/>
              <a:t> process that </a:t>
            </a:r>
            <a:r>
              <a:rPr lang="en-US" sz="1800" dirty="0">
                <a:solidFill>
                  <a:srgbClr val="FF0000"/>
                </a:solidFill>
              </a:rPr>
              <a:t>maximizes the margin</a:t>
            </a:r>
            <a:r>
              <a:rPr lang="en-US" sz="1800" dirty="0"/>
              <a:t> between </a:t>
            </a:r>
            <a:r>
              <a:rPr lang="en-US" sz="1800" dirty="0" smtClean="0"/>
              <a:t>classes.</a:t>
            </a:r>
          </a:p>
          <a:p>
            <a:pPr marL="114300" indent="0">
              <a:spcBef>
                <a:spcPts val="600"/>
              </a:spcBef>
              <a:spcAft>
                <a:spcPts val="600"/>
              </a:spcAft>
              <a:buNone/>
            </a:pPr>
            <a:endParaRPr lang="en-US" sz="1800" dirty="0"/>
          </a:p>
          <a:p>
            <a:pPr>
              <a:spcBef>
                <a:spcPts val="600"/>
              </a:spcBef>
              <a:spcAft>
                <a:spcPts val="600"/>
              </a:spcAft>
              <a:buFont typeface="+mj-lt"/>
              <a:buAutoNum type="arabicPeriod"/>
            </a:pPr>
            <a:r>
              <a:rPr lang="en-US" sz="1800" dirty="0" smtClean="0">
                <a:solidFill>
                  <a:srgbClr val="FF0000"/>
                </a:solidFill>
              </a:rPr>
              <a:t>Optimization Problem</a:t>
            </a:r>
            <a:r>
              <a:rPr lang="en-US" sz="1800" dirty="0" smtClean="0"/>
              <a:t>: The </a:t>
            </a:r>
            <a:r>
              <a:rPr lang="en-US" sz="1800" dirty="0"/>
              <a:t>core idea of SVM is to identify a hyperplane that maximizes the margin between two classes of data </a:t>
            </a:r>
            <a:r>
              <a:rPr lang="en-US" sz="1800" dirty="0" smtClean="0"/>
              <a:t>points. For a dataset with features </a:t>
            </a:r>
            <a:r>
              <a:rPr lang="en-US" sz="1800" dirty="0" err="1" smtClean="0"/>
              <a:t>x_i</a:t>
            </a:r>
            <a:r>
              <a:rPr lang="en-US" sz="1800" dirty="0" smtClean="0"/>
              <a:t> and labels </a:t>
            </a:r>
            <a:r>
              <a:rPr lang="en-US" sz="1800" dirty="0" err="1" smtClean="0"/>
              <a:t>y_i</a:t>
            </a:r>
            <a:r>
              <a:rPr lang="en-US" sz="1800" dirty="0" smtClean="0"/>
              <a:t>, we aim to find a decision boundary w * x + b = 0 that separates the classes with largest possible margin.</a:t>
            </a:r>
          </a:p>
          <a:p>
            <a:pPr marL="114300" indent="0">
              <a:spcBef>
                <a:spcPts val="600"/>
              </a:spcBef>
              <a:spcAft>
                <a:spcPts val="600"/>
              </a:spcAft>
              <a:buNone/>
            </a:pPr>
            <a:r>
              <a:rPr lang="en-US" sz="1800" dirty="0"/>
              <a:t>The objective is to maximize the margin, which is the distance between the hyperplane and the closest data points, known as </a:t>
            </a:r>
            <a:r>
              <a:rPr lang="en-US" sz="1800" b="1" dirty="0"/>
              <a:t>support vectors</a:t>
            </a:r>
            <a:endParaRPr lang="en-US" sz="1800" dirty="0"/>
          </a:p>
        </p:txBody>
      </p:sp>
      <p:sp>
        <p:nvSpPr>
          <p:cNvPr id="3" name="Title 2"/>
          <p:cNvSpPr>
            <a:spLocks noGrp="1"/>
          </p:cNvSpPr>
          <p:nvPr>
            <p:ph type="title"/>
          </p:nvPr>
        </p:nvSpPr>
        <p:spPr/>
        <p:txBody>
          <a:bodyPr/>
          <a:lstStyle/>
          <a:p>
            <a:r>
              <a:rPr lang="en-US" dirty="0" smtClean="0"/>
              <a:t>Training Process</a:t>
            </a:r>
            <a:endParaRPr lang="en-US" dirty="0"/>
          </a:p>
        </p:txBody>
      </p:sp>
      <p:sp>
        <p:nvSpPr>
          <p:cNvPr id="4" name="Subtitle 1"/>
          <p:cNvSpPr txBox="1">
            <a:spLocks/>
          </p:cNvSpPr>
          <p:nvPr/>
        </p:nvSpPr>
        <p:spPr>
          <a:xfrm>
            <a:off x="6346209" y="975167"/>
            <a:ext cx="5845791" cy="56921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solidFill>
                  <a:srgbClr val="FF0000"/>
                </a:solidFill>
              </a:rPr>
              <a:t>2. Objective function</a:t>
            </a:r>
            <a:r>
              <a:rPr lang="en-US" sz="1800" kern="0" dirty="0" smtClean="0"/>
              <a:t>: </a:t>
            </a:r>
            <a:r>
              <a:rPr lang="en-US" sz="1800" dirty="0"/>
              <a:t>To maximize the margin, we need to minimize the </a:t>
            </a:r>
            <a:r>
              <a:rPr lang="en-US" sz="1800" dirty="0" smtClean="0"/>
              <a:t>norm ||w|| of the weight vector which represents the inverse of the margin width. </a:t>
            </a:r>
          </a:p>
          <a:p>
            <a:pPr marL="114300" indent="0">
              <a:spcBef>
                <a:spcPts val="600"/>
              </a:spcBef>
              <a:spcAft>
                <a:spcPts val="600"/>
              </a:spcAft>
              <a:buNone/>
            </a:pPr>
            <a:endParaRPr lang="en-US" sz="1800" kern="0" dirty="0"/>
          </a:p>
          <a:p>
            <a:pPr marL="114300" indent="0">
              <a:spcBef>
                <a:spcPts val="600"/>
              </a:spcBef>
              <a:spcAft>
                <a:spcPts val="600"/>
              </a:spcAft>
              <a:buNone/>
            </a:pPr>
            <a:endParaRPr lang="en-US" sz="1800" kern="0" dirty="0" smtClean="0"/>
          </a:p>
          <a:p>
            <a:pPr marL="114300" indent="0">
              <a:spcBef>
                <a:spcPts val="600"/>
              </a:spcBef>
              <a:spcAft>
                <a:spcPts val="600"/>
              </a:spcAft>
              <a:buNone/>
            </a:pPr>
            <a:endParaRPr lang="en-US" sz="1800" kern="0" dirty="0"/>
          </a:p>
          <a:p>
            <a:pPr marL="114300" indent="0">
              <a:spcBef>
                <a:spcPts val="600"/>
              </a:spcBef>
              <a:spcAft>
                <a:spcPts val="600"/>
              </a:spcAft>
              <a:buNone/>
            </a:pPr>
            <a:endParaRPr lang="en-US" sz="1800" kern="0" dirty="0" smtClean="0"/>
          </a:p>
          <a:p>
            <a:pPr marL="114300" indent="0">
              <a:spcBef>
                <a:spcPts val="600"/>
              </a:spcBef>
              <a:spcAft>
                <a:spcPts val="600"/>
              </a:spcAft>
              <a:buNone/>
            </a:pPr>
            <a:r>
              <a:rPr lang="en-US" sz="1800" dirty="0"/>
              <a:t>These constraints ensure that all data points are correctly classified and at least a margin of 1 away from the hyperplane</a:t>
            </a:r>
            <a:endParaRPr lang="en-US" sz="1800" kern="0" dirty="0"/>
          </a:p>
          <a:p>
            <a:pPr marL="114300" indent="0">
              <a:spcBef>
                <a:spcPts val="600"/>
              </a:spcBef>
              <a:spcAft>
                <a:spcPts val="600"/>
              </a:spcAft>
              <a:buNone/>
            </a:pPr>
            <a:endParaRPr lang="en-US" sz="1800" kern="0" dirty="0"/>
          </a:p>
        </p:txBody>
      </p:sp>
      <p:pic>
        <p:nvPicPr>
          <p:cNvPr id="5" name="Picture 4"/>
          <p:cNvPicPr>
            <a:picLocks noChangeAspect="1"/>
          </p:cNvPicPr>
          <p:nvPr/>
        </p:nvPicPr>
        <p:blipFill>
          <a:blip r:embed="rId2"/>
          <a:stretch>
            <a:fillRect/>
          </a:stretch>
        </p:blipFill>
        <p:spPr>
          <a:xfrm>
            <a:off x="8076857" y="2337993"/>
            <a:ext cx="2620425" cy="814640"/>
          </a:xfrm>
          <a:prstGeom prst="rect">
            <a:avLst/>
          </a:prstGeom>
        </p:spPr>
      </p:pic>
      <p:pic>
        <p:nvPicPr>
          <p:cNvPr id="6" name="Picture 5"/>
          <p:cNvPicPr>
            <a:picLocks noChangeAspect="1"/>
          </p:cNvPicPr>
          <p:nvPr/>
        </p:nvPicPr>
        <p:blipFill>
          <a:blip r:embed="rId3"/>
          <a:stretch>
            <a:fillRect/>
          </a:stretch>
        </p:blipFill>
        <p:spPr>
          <a:xfrm>
            <a:off x="7239141" y="3318582"/>
            <a:ext cx="4295856" cy="693366"/>
          </a:xfrm>
          <a:prstGeom prst="rect">
            <a:avLst/>
          </a:prstGeom>
        </p:spPr>
      </p:pic>
    </p:spTree>
    <p:extLst>
      <p:ext uri="{BB962C8B-B14F-4D97-AF65-F5344CB8AC3E}">
        <p14:creationId xmlns:p14="http://schemas.microsoft.com/office/powerpoint/2010/main" val="1184831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1367" y="1165897"/>
            <a:ext cx="6024842" cy="5692103"/>
          </a:xfrm>
        </p:spPr>
        <p:txBody>
          <a:bodyPr/>
          <a:lstStyle/>
          <a:p>
            <a:pPr marL="114300" indent="0">
              <a:spcBef>
                <a:spcPts val="600"/>
              </a:spcBef>
              <a:spcAft>
                <a:spcPts val="600"/>
              </a:spcAft>
              <a:buNone/>
            </a:pPr>
            <a:r>
              <a:rPr lang="en-US" sz="1800" dirty="0">
                <a:solidFill>
                  <a:srgbClr val="FF0000"/>
                </a:solidFill>
              </a:rPr>
              <a:t>Lagrange Multiplier</a:t>
            </a:r>
            <a:r>
              <a:rPr lang="en-US" sz="1800" dirty="0"/>
              <a:t>: </a:t>
            </a:r>
            <a:r>
              <a:rPr lang="en-US" sz="1800" dirty="0" smtClean="0"/>
              <a:t>To </a:t>
            </a:r>
            <a:r>
              <a:rPr lang="en-US" sz="1800" dirty="0"/>
              <a:t>solve this constrained optimization problem, SVM uses </a:t>
            </a:r>
            <a:r>
              <a:rPr lang="en-US" sz="1800" b="1" dirty="0"/>
              <a:t>Lagrange multipliers</a:t>
            </a:r>
            <a:r>
              <a:rPr lang="en-US" sz="1800" dirty="0"/>
              <a:t>. This approach helps transform the problem into a form that can be solved more efficiently using standard optimization </a:t>
            </a:r>
            <a:r>
              <a:rPr lang="en-US" sz="1800" dirty="0" smtClean="0"/>
              <a:t>techniques.</a:t>
            </a:r>
          </a:p>
          <a:p>
            <a:pPr marL="114300" indent="0">
              <a:spcBef>
                <a:spcPts val="600"/>
              </a:spcBef>
              <a:spcAft>
                <a:spcPts val="600"/>
              </a:spcAft>
              <a:buNone/>
            </a:pPr>
            <a:r>
              <a:rPr lang="en-US" sz="1800" dirty="0"/>
              <a:t>The </a:t>
            </a:r>
            <a:r>
              <a:rPr lang="en-US" sz="1800" dirty="0" err="1"/>
              <a:t>Lagrangian</a:t>
            </a:r>
            <a:r>
              <a:rPr lang="en-US" sz="1800" dirty="0"/>
              <a:t> formulation introduces a set of multipliers </a:t>
            </a:r>
            <a:r>
              <a:rPr lang="en-US" sz="1800" dirty="0" smtClean="0"/>
              <a:t>α_</a:t>
            </a:r>
            <a:r>
              <a:rPr lang="en-US" sz="1800" dirty="0" err="1" smtClean="0"/>
              <a:t>i</a:t>
            </a:r>
            <a:r>
              <a:rPr lang="en-US" sz="1800" dirty="0" smtClean="0"/>
              <a:t>​</a:t>
            </a:r>
            <a:r>
              <a:rPr lang="en-US" sz="1800" dirty="0"/>
              <a:t>, one for each data point, and creates the following </a:t>
            </a:r>
            <a:r>
              <a:rPr lang="en-US" sz="1800" dirty="0" err="1"/>
              <a:t>Lagrangian</a:t>
            </a:r>
            <a:r>
              <a:rPr lang="en-US" sz="1800" dirty="0"/>
              <a:t> </a:t>
            </a:r>
            <a:r>
              <a:rPr lang="en-US" sz="1800" dirty="0" smtClean="0"/>
              <a:t>function</a:t>
            </a:r>
          </a:p>
          <a:p>
            <a:pPr marL="114300" indent="0">
              <a:spcBef>
                <a:spcPts val="600"/>
              </a:spcBef>
              <a:spcAft>
                <a:spcPts val="600"/>
              </a:spcAft>
              <a:buNone/>
            </a:pPr>
            <a:endParaRPr lang="en-US" sz="1800" dirty="0"/>
          </a:p>
          <a:p>
            <a:pPr marL="114300" indent="0">
              <a:spcBef>
                <a:spcPts val="600"/>
              </a:spcBef>
              <a:spcAft>
                <a:spcPts val="600"/>
              </a:spcAft>
              <a:buNone/>
            </a:pPr>
            <a:endParaRPr lang="en-US" sz="1800" dirty="0" smtClean="0"/>
          </a:p>
          <a:p>
            <a:pPr marL="114300" indent="0">
              <a:spcBef>
                <a:spcPts val="600"/>
              </a:spcBef>
              <a:spcAft>
                <a:spcPts val="600"/>
              </a:spcAft>
              <a:buNone/>
            </a:pPr>
            <a:endParaRPr lang="en-US" sz="1800" dirty="0"/>
          </a:p>
          <a:p>
            <a:pPr marL="114300" indent="0">
              <a:spcBef>
                <a:spcPts val="600"/>
              </a:spcBef>
              <a:spcAft>
                <a:spcPts val="600"/>
              </a:spcAft>
              <a:buNone/>
            </a:pPr>
            <a:r>
              <a:rPr lang="en-US" sz="1800" dirty="0"/>
              <a:t>This transformation turns the problem into a </a:t>
            </a:r>
            <a:r>
              <a:rPr lang="en-US" sz="1800" dirty="0">
                <a:solidFill>
                  <a:srgbClr val="FF0000"/>
                </a:solidFill>
              </a:rPr>
              <a:t>dual optimization</a:t>
            </a:r>
            <a:r>
              <a:rPr lang="en-US" sz="1800" dirty="0"/>
              <a:t> problem that depends only on the data points, labels, and </a:t>
            </a:r>
            <a:r>
              <a:rPr lang="en-US" sz="1800" dirty="0" smtClean="0"/>
              <a:t>α</a:t>
            </a:r>
            <a:r>
              <a:rPr lang="en-US" sz="1800" dirty="0"/>
              <a:t>, allowing us to find the optimal weights indirectly</a:t>
            </a:r>
            <a:endParaRPr lang="en-US" sz="1800" dirty="0" smtClean="0"/>
          </a:p>
          <a:p>
            <a:pPr marL="114300" indent="0">
              <a:spcBef>
                <a:spcPts val="600"/>
              </a:spcBef>
              <a:spcAft>
                <a:spcPts val="600"/>
              </a:spcAft>
              <a:buNone/>
            </a:pPr>
            <a:endParaRPr lang="en-US" sz="1800" dirty="0"/>
          </a:p>
          <a:p>
            <a:pPr marL="114300" indent="0">
              <a:spcBef>
                <a:spcPts val="600"/>
              </a:spcBef>
              <a:spcAft>
                <a:spcPts val="600"/>
              </a:spcAft>
              <a:buNone/>
            </a:pPr>
            <a:endParaRPr lang="en-US" sz="1800" dirty="0"/>
          </a:p>
        </p:txBody>
      </p:sp>
      <p:sp>
        <p:nvSpPr>
          <p:cNvPr id="3" name="Title 2"/>
          <p:cNvSpPr>
            <a:spLocks noGrp="1"/>
          </p:cNvSpPr>
          <p:nvPr>
            <p:ph type="title"/>
          </p:nvPr>
        </p:nvSpPr>
        <p:spPr/>
        <p:txBody>
          <a:bodyPr/>
          <a:lstStyle/>
          <a:p>
            <a:r>
              <a:rPr lang="en-US" dirty="0" smtClean="0"/>
              <a:t>Training Process</a:t>
            </a:r>
            <a:endParaRPr lang="en-US" dirty="0"/>
          </a:p>
        </p:txBody>
      </p:sp>
      <p:sp>
        <p:nvSpPr>
          <p:cNvPr id="4" name="Subtitle 1"/>
          <p:cNvSpPr txBox="1">
            <a:spLocks/>
          </p:cNvSpPr>
          <p:nvPr/>
        </p:nvSpPr>
        <p:spPr>
          <a:xfrm>
            <a:off x="6315982" y="975167"/>
            <a:ext cx="5845791" cy="56921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smtClean="0">
                <a:solidFill>
                  <a:srgbClr val="FF0000"/>
                </a:solidFill>
              </a:rPr>
              <a:t>Dual Problem: </a:t>
            </a:r>
            <a:r>
              <a:rPr lang="en-US" sz="1800" dirty="0" smtClean="0"/>
              <a:t>The </a:t>
            </a:r>
            <a:r>
              <a:rPr lang="en-US" sz="1800" dirty="0"/>
              <a:t>dual problem involves maximizing </a:t>
            </a:r>
            <a:r>
              <a:rPr lang="en-US" sz="1800" dirty="0" smtClean="0"/>
              <a:t>L(α) </a:t>
            </a:r>
            <a:r>
              <a:rPr lang="en-US" sz="1800" dirty="0"/>
              <a:t>with respect to </a:t>
            </a:r>
            <a:r>
              <a:rPr lang="en-US" sz="1800" dirty="0" smtClean="0"/>
              <a:t>α </a:t>
            </a:r>
            <a:r>
              <a:rPr lang="en-US" sz="1800" dirty="0"/>
              <a:t>subject to the following </a:t>
            </a:r>
            <a:r>
              <a:rPr lang="en-US" sz="1800" dirty="0" smtClean="0"/>
              <a:t>constraints.</a:t>
            </a:r>
          </a:p>
          <a:p>
            <a:pPr marL="114300" indent="0">
              <a:spcBef>
                <a:spcPts val="600"/>
              </a:spcBef>
              <a:spcAft>
                <a:spcPts val="600"/>
              </a:spcAft>
              <a:buNone/>
            </a:pPr>
            <a:endParaRPr lang="en-US" sz="1800" dirty="0"/>
          </a:p>
          <a:p>
            <a:pPr marL="114300" indent="0">
              <a:spcBef>
                <a:spcPts val="600"/>
              </a:spcBef>
              <a:spcAft>
                <a:spcPts val="600"/>
              </a:spcAft>
              <a:buNone/>
            </a:pPr>
            <a:endParaRPr lang="en-US" sz="1800" dirty="0" smtClean="0"/>
          </a:p>
          <a:p>
            <a:pPr marL="114300" indent="0">
              <a:spcBef>
                <a:spcPts val="600"/>
              </a:spcBef>
              <a:spcAft>
                <a:spcPts val="600"/>
              </a:spcAft>
              <a:buNone/>
            </a:pPr>
            <a:endParaRPr lang="en-US" sz="1800" dirty="0"/>
          </a:p>
          <a:p>
            <a:pPr marL="114300" indent="0">
              <a:spcBef>
                <a:spcPts val="600"/>
              </a:spcBef>
              <a:spcAft>
                <a:spcPts val="600"/>
              </a:spcAft>
              <a:buNone/>
            </a:pPr>
            <a:r>
              <a:rPr lang="en-US" sz="1800" dirty="0"/>
              <a:t>This formulation is beneficial because it only involves the dot products of the feature vectors. These dot products allow for the use of the </a:t>
            </a:r>
            <a:r>
              <a:rPr lang="en-US" sz="1800" b="1" dirty="0"/>
              <a:t>kernel trick</a:t>
            </a:r>
            <a:r>
              <a:rPr lang="en-US" sz="1800" dirty="0"/>
              <a:t> to handle non-linear </a:t>
            </a:r>
            <a:r>
              <a:rPr lang="en-US" sz="1800" dirty="0" smtClean="0"/>
              <a:t>data.</a:t>
            </a:r>
          </a:p>
          <a:p>
            <a:pPr marL="114300" indent="0">
              <a:spcBef>
                <a:spcPts val="600"/>
              </a:spcBef>
              <a:spcAft>
                <a:spcPts val="600"/>
              </a:spcAft>
              <a:buNone/>
            </a:pPr>
            <a:endParaRPr lang="en-US" sz="1800" dirty="0"/>
          </a:p>
          <a:p>
            <a:pPr marL="114300" indent="0">
              <a:spcBef>
                <a:spcPts val="600"/>
              </a:spcBef>
              <a:spcAft>
                <a:spcPts val="600"/>
              </a:spcAft>
              <a:buNone/>
            </a:pPr>
            <a:r>
              <a:rPr lang="en-US" sz="1800" dirty="0"/>
              <a:t>The solution to this dual problem provides the values of </a:t>
            </a:r>
            <a:r>
              <a:rPr lang="en-US" sz="1800" dirty="0" smtClean="0"/>
              <a:t>α </a:t>
            </a:r>
            <a:r>
              <a:rPr lang="en-US" sz="1800" dirty="0"/>
              <a:t>for each data point. Only data points with </a:t>
            </a:r>
            <a:r>
              <a:rPr lang="en-US" sz="1800" dirty="0" smtClean="0"/>
              <a:t>alpha </a:t>
            </a:r>
            <a:r>
              <a:rPr lang="en-US" sz="1800" dirty="0"/>
              <a:t>&gt; </a:t>
            </a:r>
            <a:r>
              <a:rPr lang="en-US" sz="1800" dirty="0" smtClean="0"/>
              <a:t>0 </a:t>
            </a:r>
            <a:r>
              <a:rPr lang="en-US" sz="1800" dirty="0"/>
              <a:t>(the support vectors) actively contribute to determining the decision boundary.</a:t>
            </a:r>
            <a:endParaRPr lang="en-US" sz="1800" dirty="0" smtClean="0"/>
          </a:p>
          <a:p>
            <a:pPr marL="114300" indent="0">
              <a:spcBef>
                <a:spcPts val="600"/>
              </a:spcBef>
              <a:spcAft>
                <a:spcPts val="600"/>
              </a:spcAft>
              <a:buNone/>
            </a:pPr>
            <a:endParaRPr lang="en-US" sz="1800" kern="0" dirty="0"/>
          </a:p>
        </p:txBody>
      </p:sp>
      <p:pic>
        <p:nvPicPr>
          <p:cNvPr id="7" name="Picture 6"/>
          <p:cNvPicPr>
            <a:picLocks noChangeAspect="1"/>
          </p:cNvPicPr>
          <p:nvPr/>
        </p:nvPicPr>
        <p:blipFill>
          <a:blip r:embed="rId2"/>
          <a:stretch>
            <a:fillRect/>
          </a:stretch>
        </p:blipFill>
        <p:spPr>
          <a:xfrm>
            <a:off x="438312" y="4011948"/>
            <a:ext cx="5760725" cy="1105962"/>
          </a:xfrm>
          <a:prstGeom prst="rect">
            <a:avLst/>
          </a:prstGeom>
        </p:spPr>
      </p:pic>
      <p:pic>
        <p:nvPicPr>
          <p:cNvPr id="8" name="Picture 7"/>
          <p:cNvPicPr>
            <a:picLocks noChangeAspect="1"/>
          </p:cNvPicPr>
          <p:nvPr/>
        </p:nvPicPr>
        <p:blipFill>
          <a:blip r:embed="rId3"/>
          <a:stretch>
            <a:fillRect/>
          </a:stretch>
        </p:blipFill>
        <p:spPr>
          <a:xfrm>
            <a:off x="7138116" y="1738767"/>
            <a:ext cx="4261975" cy="1147963"/>
          </a:xfrm>
          <a:prstGeom prst="rect">
            <a:avLst/>
          </a:prstGeom>
        </p:spPr>
      </p:pic>
    </p:spTree>
    <p:extLst>
      <p:ext uri="{BB962C8B-B14F-4D97-AF65-F5344CB8AC3E}">
        <p14:creationId xmlns:p14="http://schemas.microsoft.com/office/powerpoint/2010/main" val="85125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1367" y="1165897"/>
            <a:ext cx="6024842" cy="5692103"/>
          </a:xfrm>
        </p:spPr>
        <p:txBody>
          <a:bodyPr/>
          <a:lstStyle/>
          <a:p>
            <a:pPr marL="114300" indent="0">
              <a:spcBef>
                <a:spcPts val="600"/>
              </a:spcBef>
              <a:spcAft>
                <a:spcPts val="600"/>
              </a:spcAft>
              <a:buNone/>
            </a:pPr>
            <a:r>
              <a:rPr lang="en-US" sz="1800" dirty="0" smtClean="0">
                <a:solidFill>
                  <a:srgbClr val="FF0000"/>
                </a:solidFill>
              </a:rPr>
              <a:t>Calculating Weight and Bias:</a:t>
            </a:r>
            <a:r>
              <a:rPr lang="en-US" sz="1800" dirty="0" smtClean="0"/>
              <a:t> Once </a:t>
            </a:r>
            <a:r>
              <a:rPr lang="en-US" sz="1800" dirty="0"/>
              <a:t>the optimal values of </a:t>
            </a:r>
            <a:r>
              <a:rPr lang="en-US" sz="1800" dirty="0" smtClean="0"/>
              <a:t>α </a:t>
            </a:r>
            <a:r>
              <a:rPr lang="en-US" sz="1800" dirty="0"/>
              <a:t>are found, we can compute the weight vector </a:t>
            </a:r>
            <a:r>
              <a:rPr lang="en-US" sz="1800" dirty="0" smtClean="0"/>
              <a:t>w </a:t>
            </a:r>
            <a:r>
              <a:rPr lang="en-US" sz="1800" dirty="0"/>
              <a:t>as </a:t>
            </a:r>
            <a:r>
              <a:rPr lang="en-US" sz="1800" dirty="0" smtClean="0"/>
              <a:t>follows.</a:t>
            </a:r>
          </a:p>
          <a:p>
            <a:pPr marL="114300" indent="0">
              <a:spcBef>
                <a:spcPts val="600"/>
              </a:spcBef>
              <a:spcAft>
                <a:spcPts val="600"/>
              </a:spcAft>
              <a:buNone/>
            </a:pPr>
            <a:r>
              <a:rPr lang="en-US" sz="1800" dirty="0"/>
              <a:t>The bias term </a:t>
            </a:r>
            <a:r>
              <a:rPr lang="en-US" sz="1800" dirty="0" smtClean="0"/>
              <a:t>b </a:t>
            </a:r>
            <a:r>
              <a:rPr lang="en-US" sz="1800" dirty="0"/>
              <a:t>can be calculated using any support vector </a:t>
            </a:r>
            <a:r>
              <a:rPr lang="en-US" sz="1800" dirty="0" err="1" smtClean="0"/>
              <a:t>x_s</a:t>
            </a:r>
            <a:r>
              <a:rPr lang="en-US" sz="1800" dirty="0"/>
              <a:t>. This ensures the decision boundary has been correctly centered relative to the classes.</a:t>
            </a:r>
            <a:endParaRPr lang="en-US" sz="1800" dirty="0" smtClean="0"/>
          </a:p>
          <a:p>
            <a:pPr marL="114300" indent="0">
              <a:spcBef>
                <a:spcPts val="600"/>
              </a:spcBef>
              <a:spcAft>
                <a:spcPts val="600"/>
              </a:spcAft>
              <a:buNone/>
            </a:pPr>
            <a:endParaRPr lang="en-US" sz="1800" dirty="0"/>
          </a:p>
          <a:p>
            <a:pPr marL="114300" indent="0">
              <a:spcBef>
                <a:spcPts val="600"/>
              </a:spcBef>
              <a:spcAft>
                <a:spcPts val="600"/>
              </a:spcAft>
              <a:buNone/>
            </a:pPr>
            <a:endParaRPr lang="en-US" sz="1800" dirty="0" smtClean="0"/>
          </a:p>
          <a:p>
            <a:pPr marL="114300" indent="0">
              <a:spcBef>
                <a:spcPts val="600"/>
              </a:spcBef>
              <a:spcAft>
                <a:spcPts val="600"/>
              </a:spcAft>
              <a:buNone/>
            </a:pPr>
            <a:endParaRPr lang="en-US" sz="1800" dirty="0"/>
          </a:p>
          <a:p>
            <a:pPr marL="114300" indent="0">
              <a:spcBef>
                <a:spcPts val="600"/>
              </a:spcBef>
              <a:spcAft>
                <a:spcPts val="600"/>
              </a:spcAft>
              <a:buNone/>
            </a:pPr>
            <a:endParaRPr lang="en-US" sz="1800" dirty="0"/>
          </a:p>
        </p:txBody>
      </p:sp>
      <p:sp>
        <p:nvSpPr>
          <p:cNvPr id="3" name="Title 2"/>
          <p:cNvSpPr>
            <a:spLocks noGrp="1"/>
          </p:cNvSpPr>
          <p:nvPr>
            <p:ph type="title"/>
          </p:nvPr>
        </p:nvSpPr>
        <p:spPr/>
        <p:txBody>
          <a:bodyPr/>
          <a:lstStyle/>
          <a:p>
            <a:r>
              <a:rPr lang="en-US" dirty="0" smtClean="0"/>
              <a:t>Training Process</a:t>
            </a:r>
            <a:endParaRPr lang="en-US" dirty="0"/>
          </a:p>
        </p:txBody>
      </p:sp>
      <p:sp>
        <p:nvSpPr>
          <p:cNvPr id="4" name="Subtitle 1"/>
          <p:cNvSpPr txBox="1">
            <a:spLocks/>
          </p:cNvSpPr>
          <p:nvPr/>
        </p:nvSpPr>
        <p:spPr>
          <a:xfrm>
            <a:off x="6315982" y="975167"/>
            <a:ext cx="5845791" cy="56921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smtClean="0">
                <a:solidFill>
                  <a:srgbClr val="FF0000"/>
                </a:solidFill>
              </a:rPr>
              <a:t>Kernel trick</a:t>
            </a:r>
            <a:r>
              <a:rPr lang="en-US" sz="1800" dirty="0" smtClean="0"/>
              <a:t>: When </a:t>
            </a:r>
            <a:r>
              <a:rPr lang="en-US" sz="1800" dirty="0"/>
              <a:t>data is not linearly separable, SVM can apply the </a:t>
            </a:r>
            <a:r>
              <a:rPr lang="en-US" sz="1800" b="1" dirty="0"/>
              <a:t>kernel trick</a:t>
            </a:r>
            <a:r>
              <a:rPr lang="en-US" sz="1800" dirty="0"/>
              <a:t>, which maps the data into a higher-dimensional space where it is linearly separable. By using kernels, the SVM can create complex decision boundaries in the original feature space</a:t>
            </a:r>
            <a:r>
              <a:rPr lang="en-US" sz="1800" dirty="0" smtClean="0"/>
              <a:t>.</a:t>
            </a:r>
          </a:p>
          <a:p>
            <a:pPr marL="114300" indent="0">
              <a:spcBef>
                <a:spcPts val="600"/>
              </a:spcBef>
              <a:spcAft>
                <a:spcPts val="600"/>
              </a:spcAft>
              <a:buNone/>
            </a:pPr>
            <a:endParaRPr lang="en-US" sz="1800" kern="0" dirty="0"/>
          </a:p>
          <a:p>
            <a:pPr marL="114300" indent="0">
              <a:spcBef>
                <a:spcPts val="600"/>
              </a:spcBef>
              <a:spcAft>
                <a:spcPts val="600"/>
              </a:spcAft>
              <a:buNone/>
            </a:pPr>
            <a:r>
              <a:rPr lang="en-US" sz="1800" kern="0" dirty="0" smtClean="0">
                <a:solidFill>
                  <a:srgbClr val="FF0000"/>
                </a:solidFill>
              </a:rPr>
              <a:t>Soft Margin: </a:t>
            </a:r>
            <a:r>
              <a:rPr lang="en-US" sz="1800" dirty="0"/>
              <a:t>In cases where the data cannot be perfectly separated, a </a:t>
            </a:r>
            <a:r>
              <a:rPr lang="en-US" sz="1800" b="1" dirty="0"/>
              <a:t>soft margin</a:t>
            </a:r>
            <a:r>
              <a:rPr lang="en-US" sz="1800" dirty="0"/>
              <a:t> is introduced using </a:t>
            </a:r>
            <a:r>
              <a:rPr lang="en-US" sz="1800" b="1" dirty="0"/>
              <a:t>slack variables</a:t>
            </a:r>
            <a:r>
              <a:rPr lang="en-US" sz="1800" dirty="0"/>
              <a:t>. These allow some points to lie within the margin or even on the wrong side of the hyperplane. The </a:t>
            </a:r>
            <a:r>
              <a:rPr lang="en-US" sz="1800" b="1" dirty="0"/>
              <a:t>C parameter</a:t>
            </a:r>
            <a:r>
              <a:rPr lang="en-US" sz="1800" dirty="0"/>
              <a:t> controls the penalty for misclassified points, balancing the margin width and the classification error</a:t>
            </a:r>
            <a:endParaRPr lang="en-US" sz="1800" kern="0" dirty="0"/>
          </a:p>
        </p:txBody>
      </p:sp>
      <p:pic>
        <p:nvPicPr>
          <p:cNvPr id="5" name="Picture 4"/>
          <p:cNvPicPr>
            <a:picLocks noChangeAspect="1"/>
          </p:cNvPicPr>
          <p:nvPr/>
        </p:nvPicPr>
        <p:blipFill>
          <a:blip r:embed="rId2"/>
          <a:stretch>
            <a:fillRect/>
          </a:stretch>
        </p:blipFill>
        <p:spPr>
          <a:xfrm>
            <a:off x="1649830" y="3294833"/>
            <a:ext cx="3171892" cy="1570398"/>
          </a:xfrm>
          <a:prstGeom prst="rect">
            <a:avLst/>
          </a:prstGeom>
        </p:spPr>
      </p:pic>
      <p:pic>
        <p:nvPicPr>
          <p:cNvPr id="6" name="Picture 5"/>
          <p:cNvPicPr>
            <a:picLocks noChangeAspect="1"/>
          </p:cNvPicPr>
          <p:nvPr/>
        </p:nvPicPr>
        <p:blipFill>
          <a:blip r:embed="rId3"/>
          <a:stretch>
            <a:fillRect/>
          </a:stretch>
        </p:blipFill>
        <p:spPr>
          <a:xfrm>
            <a:off x="1830660" y="5109405"/>
            <a:ext cx="2976029" cy="772780"/>
          </a:xfrm>
          <a:prstGeom prst="rect">
            <a:avLst/>
          </a:prstGeom>
        </p:spPr>
      </p:pic>
    </p:spTree>
    <p:extLst>
      <p:ext uri="{BB962C8B-B14F-4D97-AF65-F5344CB8AC3E}">
        <p14:creationId xmlns:p14="http://schemas.microsoft.com/office/powerpoint/2010/main" val="1585114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374600" cy="1967743"/>
          </a:xfrm>
          <a:noFill/>
          <a:ln>
            <a:noFill/>
          </a:ln>
        </p:spPr>
        <p:txBody>
          <a:bodyPr spcFirstLastPara="1" wrap="square" lIns="91425" tIns="91425" rIns="91425" bIns="91425" anchor="t" anchorCtr="0">
            <a:noAutofit/>
          </a:bodyPr>
          <a:lstStyle/>
          <a:p>
            <a:pPr marL="114300" indent="0">
              <a:buNone/>
            </a:pPr>
            <a:r>
              <a:rPr lang="en-US" sz="3200" dirty="0" smtClean="0"/>
              <a:t>Can SVM be used for both Classification and Regression?</a:t>
            </a:r>
            <a:endParaRPr lang="en-US" sz="3200" dirty="0"/>
          </a:p>
        </p:txBody>
      </p:sp>
      <p:pic>
        <p:nvPicPr>
          <p:cNvPr id="2" name="Picture 1"/>
          <p:cNvPicPr>
            <a:picLocks noChangeAspect="1"/>
          </p:cNvPicPr>
          <p:nvPr/>
        </p:nvPicPr>
        <p:blipFill>
          <a:blip r:embed="rId2"/>
          <a:stretch>
            <a:fillRect/>
          </a:stretch>
        </p:blipFill>
        <p:spPr>
          <a:xfrm>
            <a:off x="6324348" y="1284121"/>
            <a:ext cx="5489188" cy="4447939"/>
          </a:xfrm>
          <a:prstGeom prst="rect">
            <a:avLst/>
          </a:prstGeom>
        </p:spPr>
      </p:pic>
    </p:spTree>
    <p:extLst>
      <p:ext uri="{BB962C8B-B14F-4D97-AF65-F5344CB8AC3E}">
        <p14:creationId xmlns:p14="http://schemas.microsoft.com/office/powerpoint/2010/main" val="390214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4174</Words>
  <Application>Microsoft Office PowerPoint</Application>
  <PresentationFormat>Widescreen</PresentationFormat>
  <Paragraphs>271</Paragraphs>
  <Slides>42</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42</vt:i4>
      </vt:variant>
    </vt:vector>
  </HeadingPairs>
  <TitlesOfParts>
    <vt:vector size="58" baseType="lpstr">
      <vt:lpstr>Arial</vt:lpstr>
      <vt:lpstr>Calibri</vt:lpstr>
      <vt:lpstr>Calibri Light</vt:lpstr>
      <vt:lpstr>Cambria Math</vt:lpstr>
      <vt:lpstr>Crimson Text</vt:lpstr>
      <vt:lpstr>Josefin Sans</vt:lpstr>
      <vt:lpstr>Lato</vt:lpstr>
      <vt:lpstr>Mako</vt:lpstr>
      <vt:lpstr>Merriweather Light</vt:lpstr>
      <vt:lpstr>Montserrat</vt:lpstr>
      <vt:lpstr>Open Sans</vt:lpstr>
      <vt:lpstr>Open Sans SemiBold</vt:lpstr>
      <vt:lpstr>Russo One</vt:lpstr>
      <vt:lpstr>Vidaloka</vt:lpstr>
      <vt:lpstr>Office Theme</vt:lpstr>
      <vt:lpstr>Minimalist Business Slides XL by Slidesgo</vt:lpstr>
      <vt:lpstr>SVM Flashcard</vt:lpstr>
      <vt:lpstr>Question</vt:lpstr>
      <vt:lpstr>Support Vector Machine </vt:lpstr>
      <vt:lpstr>Support Vectors </vt:lpstr>
      <vt:lpstr>Question</vt:lpstr>
      <vt:lpstr>Training Process</vt:lpstr>
      <vt:lpstr>Training Process</vt:lpstr>
      <vt:lpstr>Training Process</vt:lpstr>
      <vt:lpstr>Question</vt:lpstr>
      <vt:lpstr>SVM Classification vs Regression</vt:lpstr>
      <vt:lpstr>Question</vt:lpstr>
      <vt:lpstr>Kernel Function</vt:lpstr>
      <vt:lpstr>Question</vt:lpstr>
      <vt:lpstr>Linear SVM Classifier</vt:lpstr>
      <vt:lpstr>Question</vt:lpstr>
      <vt:lpstr>Slack variables</vt:lpstr>
      <vt:lpstr>Slack variables</vt:lpstr>
      <vt:lpstr>Question</vt:lpstr>
      <vt:lpstr>Structural risk</vt:lpstr>
      <vt:lpstr>Structural risk</vt:lpstr>
      <vt:lpstr>Question</vt:lpstr>
      <vt:lpstr>Primal and Dual Formulation</vt:lpstr>
      <vt:lpstr>Primal and Dual Formulation</vt:lpstr>
      <vt:lpstr>Question</vt:lpstr>
      <vt:lpstr>Impact of Kernel</vt:lpstr>
      <vt:lpstr>Impact of Kernel</vt:lpstr>
      <vt:lpstr>Question</vt:lpstr>
      <vt:lpstr>Hinge loss</vt:lpstr>
      <vt:lpstr>Hinge Loss</vt:lpstr>
      <vt:lpstr>Question</vt:lpstr>
      <vt:lpstr>Impact of feature scaling in SVM</vt:lpstr>
      <vt:lpstr>Question</vt:lpstr>
      <vt:lpstr>Impact of feature scaling in SVM</vt:lpstr>
      <vt:lpstr>Impact of feature scaling in SVM</vt:lpstr>
      <vt:lpstr>Impact of feature scaling in SVM</vt:lpstr>
      <vt:lpstr>Impact of feature scaling in SVM</vt:lpstr>
      <vt:lpstr>Impact of feature scaling in SVM</vt:lpstr>
      <vt:lpstr>Question</vt:lpstr>
      <vt:lpstr>SMO in SVM</vt:lpstr>
      <vt:lpstr>SMO in SVM</vt:lpstr>
      <vt:lpstr>SMO in SVM</vt:lpstr>
      <vt:lpstr>Trainin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Flashcard</dc:title>
  <dc:creator>abilash</dc:creator>
  <cp:lastModifiedBy>abilash</cp:lastModifiedBy>
  <cp:revision>26</cp:revision>
  <dcterms:created xsi:type="dcterms:W3CDTF">2024-11-02T17:04:12Z</dcterms:created>
  <dcterms:modified xsi:type="dcterms:W3CDTF">2024-11-07T18:13:00Z</dcterms:modified>
</cp:coreProperties>
</file>