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62" r:id="rId4"/>
    <p:sldId id="264" r:id="rId5"/>
    <p:sldId id="263" r:id="rId6"/>
    <p:sldId id="265" r:id="rId7"/>
    <p:sldId id="267" r:id="rId8"/>
    <p:sldId id="268" r:id="rId9"/>
    <p:sldId id="270" r:id="rId10"/>
    <p:sldId id="283" r:id="rId11"/>
    <p:sldId id="284" r:id="rId12"/>
    <p:sldId id="285" r:id="rId13"/>
    <p:sldId id="286" r:id="rId14"/>
    <p:sldId id="287" r:id="rId15"/>
    <p:sldId id="288" r:id="rId16"/>
    <p:sldId id="269" r:id="rId17"/>
    <p:sldId id="258" r:id="rId18"/>
    <p:sldId id="259" r:id="rId19"/>
    <p:sldId id="282" r:id="rId20"/>
    <p:sldId id="260" r:id="rId21"/>
    <p:sldId id="261" r:id="rId22"/>
    <p:sldId id="266" r:id="rId23"/>
    <p:sldId id="280" r:id="rId24"/>
    <p:sldId id="281" r:id="rId25"/>
    <p:sldId id="271" r:id="rId26"/>
    <p:sldId id="272" r:id="rId27"/>
    <p:sldId id="273" r:id="rId28"/>
    <p:sldId id="274" r:id="rId29"/>
    <p:sldId id="275" r:id="rId30"/>
    <p:sldId id="276" r:id="rId31"/>
    <p:sldId id="289" r:id="rId32"/>
    <p:sldId id="290" r:id="rId33"/>
    <p:sldId id="291" r:id="rId34"/>
    <p:sldId id="292" r:id="rId35"/>
    <p:sldId id="277" r:id="rId36"/>
    <p:sldId id="278" r:id="rId37"/>
    <p:sldId id="279"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066007B-93B4-493B-992B-28CB6D518D93}">
          <p14:sldIdLst>
            <p14:sldId id="256"/>
            <p14:sldId id="257"/>
            <p14:sldId id="262"/>
            <p14:sldId id="264"/>
            <p14:sldId id="263"/>
            <p14:sldId id="265"/>
            <p14:sldId id="267"/>
            <p14:sldId id="268"/>
            <p14:sldId id="270"/>
            <p14:sldId id="283"/>
            <p14:sldId id="284"/>
            <p14:sldId id="285"/>
            <p14:sldId id="286"/>
            <p14:sldId id="287"/>
            <p14:sldId id="288"/>
          </p14:sldIdLst>
        </p14:section>
        <p14:section name="Differences" id="{671E0D58-1009-423F-AD0C-8633CE61FFE2}">
          <p14:sldIdLst>
            <p14:sldId id="269"/>
            <p14:sldId id="258"/>
            <p14:sldId id="259"/>
          </p14:sldIdLst>
        </p14:section>
        <p14:section name="Applications" id="{B1D12D61-69FE-48D6-BF7F-6BABBF108860}">
          <p14:sldIdLst>
            <p14:sldId id="282"/>
            <p14:sldId id="260"/>
            <p14:sldId id="261"/>
            <p14:sldId id="266"/>
            <p14:sldId id="280"/>
            <p14:sldId id="281"/>
          </p14:sldIdLst>
        </p14:section>
        <p14:section name="Questions" id="{20BD6266-3E7C-4F6B-A4DB-AFCCDB7C5611}">
          <p14:sldIdLst>
            <p14:sldId id="271"/>
            <p14:sldId id="272"/>
            <p14:sldId id="273"/>
            <p14:sldId id="274"/>
            <p14:sldId id="275"/>
            <p14:sldId id="276"/>
            <p14:sldId id="289"/>
            <p14:sldId id="290"/>
            <p14:sldId id="291"/>
            <p14:sldId id="292"/>
            <p14:sldId id="277"/>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8A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4" d="100"/>
          <a:sy n="54" d="100"/>
        </p:scale>
        <p:origin x="9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59353E-3C29-423C-93E7-6C29F304B3E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FD88A59-C023-40D4-B221-A7743F9924E5}">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smtClean="0">
              <a:latin typeface="Corbel" panose="020B0503020204020204" pitchFamily="34" charset="0"/>
            </a:rPr>
            <a:t>Tokenization</a:t>
          </a:r>
          <a:endParaRPr lang="en-US" dirty="0">
            <a:latin typeface="Corbel" panose="020B0503020204020204" pitchFamily="34" charset="0"/>
          </a:endParaRPr>
        </a:p>
      </dgm:t>
    </dgm:pt>
    <dgm:pt modelId="{D8788905-71BB-40B6-99AB-E07C4C6A9F02}" type="parTrans" cxnId="{BFFE5816-D89E-4B29-AA74-8C8F94FEFD2C}">
      <dgm:prSet/>
      <dgm:spPr/>
      <dgm:t>
        <a:bodyPr/>
        <a:lstStyle/>
        <a:p>
          <a:endParaRPr lang="en-US">
            <a:latin typeface="Corbel" panose="020B0503020204020204" pitchFamily="34" charset="0"/>
          </a:endParaRPr>
        </a:p>
      </dgm:t>
    </dgm:pt>
    <dgm:pt modelId="{A989BBAE-E849-4CB8-8850-245DA3B4B5E5}" type="sibTrans" cxnId="{BFFE5816-D89E-4B29-AA74-8C8F94FEFD2C}">
      <dgm:prSet/>
      <dgm:spPr/>
      <dgm:t>
        <a:bodyPr/>
        <a:lstStyle/>
        <a:p>
          <a:endParaRPr lang="en-US">
            <a:latin typeface="Corbel" panose="020B0503020204020204" pitchFamily="34" charset="0"/>
          </a:endParaRPr>
        </a:p>
      </dgm:t>
    </dgm:pt>
    <dgm:pt modelId="{37754C03-5726-42FC-BCCE-554A590BB108}">
      <dgm:prSet phldrT="[Text]" custT="1"/>
      <dgm:spPr/>
      <dgm:t>
        <a:bodyPr/>
        <a:lstStyle/>
        <a:p>
          <a:r>
            <a:rPr lang="en-US" sz="1800" b="0" i="0" dirty="0" smtClean="0">
              <a:latin typeface="Corbel" panose="020B0503020204020204" pitchFamily="34" charset="0"/>
            </a:rPr>
            <a:t>The text data is split into smaller units called tokens, such as words or </a:t>
          </a:r>
          <a:r>
            <a:rPr lang="en-US" sz="1800" b="0" i="0" dirty="0" err="1" smtClean="0">
              <a:latin typeface="Corbel" panose="020B0503020204020204" pitchFamily="34" charset="0"/>
            </a:rPr>
            <a:t>subwords</a:t>
          </a:r>
          <a:r>
            <a:rPr lang="en-US" sz="1800" b="0" i="0" dirty="0" smtClean="0">
              <a:latin typeface="Corbel" panose="020B0503020204020204" pitchFamily="34" charset="0"/>
            </a:rPr>
            <a:t>. This allows the model to process the text more efficiently.</a:t>
          </a:r>
          <a:endParaRPr lang="en-US" sz="1800" dirty="0">
            <a:latin typeface="Corbel" panose="020B0503020204020204" pitchFamily="34" charset="0"/>
          </a:endParaRPr>
        </a:p>
      </dgm:t>
    </dgm:pt>
    <dgm:pt modelId="{8C9CA540-DCC7-47FD-AB16-C96379CEA810}" type="parTrans" cxnId="{02883748-5572-481F-B909-F6A9726B82CF}">
      <dgm:prSet/>
      <dgm:spPr/>
      <dgm:t>
        <a:bodyPr/>
        <a:lstStyle/>
        <a:p>
          <a:endParaRPr lang="en-US">
            <a:latin typeface="Corbel" panose="020B0503020204020204" pitchFamily="34" charset="0"/>
          </a:endParaRPr>
        </a:p>
      </dgm:t>
    </dgm:pt>
    <dgm:pt modelId="{92234A65-C369-4932-BCF6-7D93F07A7ED2}" type="sibTrans" cxnId="{02883748-5572-481F-B909-F6A9726B82CF}">
      <dgm:prSet/>
      <dgm:spPr/>
      <dgm:t>
        <a:bodyPr/>
        <a:lstStyle/>
        <a:p>
          <a:endParaRPr lang="en-US">
            <a:latin typeface="Corbel" panose="020B0503020204020204" pitchFamily="34" charset="0"/>
          </a:endParaRPr>
        </a:p>
      </dgm:t>
    </dgm:pt>
    <dgm:pt modelId="{158D1504-D9E5-4E47-A224-86893FCB810B}">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smtClean="0">
              <a:latin typeface="Corbel" panose="020B0503020204020204" pitchFamily="34" charset="0"/>
            </a:rPr>
            <a:t>Embedding</a:t>
          </a:r>
          <a:endParaRPr lang="en-US" dirty="0">
            <a:latin typeface="Corbel" panose="020B0503020204020204" pitchFamily="34" charset="0"/>
          </a:endParaRPr>
        </a:p>
      </dgm:t>
    </dgm:pt>
    <dgm:pt modelId="{0306D3D9-0711-4EDF-B022-5805385150DF}" type="parTrans" cxnId="{8694B26D-FF92-444B-BF89-E136CD250253}">
      <dgm:prSet/>
      <dgm:spPr/>
      <dgm:t>
        <a:bodyPr/>
        <a:lstStyle/>
        <a:p>
          <a:endParaRPr lang="en-US">
            <a:latin typeface="Corbel" panose="020B0503020204020204" pitchFamily="34" charset="0"/>
          </a:endParaRPr>
        </a:p>
      </dgm:t>
    </dgm:pt>
    <dgm:pt modelId="{36AA9871-5B06-479D-B600-12FE6E1FEC8D}" type="sibTrans" cxnId="{8694B26D-FF92-444B-BF89-E136CD250253}">
      <dgm:prSet/>
      <dgm:spPr/>
      <dgm:t>
        <a:bodyPr/>
        <a:lstStyle/>
        <a:p>
          <a:endParaRPr lang="en-US">
            <a:latin typeface="Corbel" panose="020B0503020204020204" pitchFamily="34" charset="0"/>
          </a:endParaRPr>
        </a:p>
      </dgm:t>
    </dgm:pt>
    <dgm:pt modelId="{C997AD9A-78FE-4F3E-886F-91516686048F}">
      <dgm:prSet phldrT="[Text]" custT="1"/>
      <dgm:spPr/>
      <dgm:t>
        <a:bodyPr/>
        <a:lstStyle/>
        <a:p>
          <a:r>
            <a:rPr lang="en-US" sz="1800" b="0" i="0" dirty="0" smtClean="0">
              <a:latin typeface="Corbel" panose="020B0503020204020204" pitchFamily="34" charset="0"/>
            </a:rPr>
            <a:t>Each token is assigned a vector representation, called an embedding. This allows the model to learn relationships between the tokens and capture the meaning of the text.</a:t>
          </a:r>
          <a:endParaRPr lang="en-US" sz="1800" dirty="0">
            <a:latin typeface="Corbel" panose="020B0503020204020204" pitchFamily="34" charset="0"/>
          </a:endParaRPr>
        </a:p>
      </dgm:t>
    </dgm:pt>
    <dgm:pt modelId="{435835C8-330A-442C-8B69-79D71948D66E}" type="parTrans" cxnId="{BCACA9A8-D6C5-4B0D-AFFE-DA8D1C301368}">
      <dgm:prSet/>
      <dgm:spPr/>
      <dgm:t>
        <a:bodyPr/>
        <a:lstStyle/>
        <a:p>
          <a:endParaRPr lang="en-US">
            <a:latin typeface="Corbel" panose="020B0503020204020204" pitchFamily="34" charset="0"/>
          </a:endParaRPr>
        </a:p>
      </dgm:t>
    </dgm:pt>
    <dgm:pt modelId="{5BC47865-8185-481B-95A8-F4E7630E54E0}" type="sibTrans" cxnId="{BCACA9A8-D6C5-4B0D-AFFE-DA8D1C301368}">
      <dgm:prSet/>
      <dgm:spPr/>
      <dgm:t>
        <a:bodyPr/>
        <a:lstStyle/>
        <a:p>
          <a:endParaRPr lang="en-US">
            <a:latin typeface="Corbel" panose="020B0503020204020204" pitchFamily="34" charset="0"/>
          </a:endParaRPr>
        </a:p>
      </dgm:t>
    </dgm:pt>
    <dgm:pt modelId="{D443D493-BBB0-49B6-9D8D-DFE24C03EB77}">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smtClean="0">
              <a:latin typeface="Corbel" panose="020B0503020204020204" pitchFamily="34" charset="0"/>
            </a:rPr>
            <a:t>Self-Attention</a:t>
          </a:r>
          <a:endParaRPr lang="en-US" dirty="0">
            <a:latin typeface="Corbel" panose="020B0503020204020204" pitchFamily="34" charset="0"/>
          </a:endParaRPr>
        </a:p>
      </dgm:t>
    </dgm:pt>
    <dgm:pt modelId="{B4F03C3E-37E7-4B76-936A-653AE6E78E4A}" type="parTrans" cxnId="{E66AE621-87AF-4087-BBD3-3C21A899178A}">
      <dgm:prSet/>
      <dgm:spPr/>
      <dgm:t>
        <a:bodyPr/>
        <a:lstStyle/>
        <a:p>
          <a:endParaRPr lang="en-US">
            <a:latin typeface="Corbel" panose="020B0503020204020204" pitchFamily="34" charset="0"/>
          </a:endParaRPr>
        </a:p>
      </dgm:t>
    </dgm:pt>
    <dgm:pt modelId="{3C84A5AE-0141-4496-A198-C95A1009F32A}" type="sibTrans" cxnId="{E66AE621-87AF-4087-BBD3-3C21A899178A}">
      <dgm:prSet/>
      <dgm:spPr/>
      <dgm:t>
        <a:bodyPr/>
        <a:lstStyle/>
        <a:p>
          <a:endParaRPr lang="en-US">
            <a:latin typeface="Corbel" panose="020B0503020204020204" pitchFamily="34" charset="0"/>
          </a:endParaRPr>
        </a:p>
      </dgm:t>
    </dgm:pt>
    <dgm:pt modelId="{F905B6ED-6494-4CDD-9563-EC9DE8689870}">
      <dgm:prSet phldrT="[Text]" custT="1"/>
      <dgm:spPr/>
      <dgm:t>
        <a:bodyPr/>
        <a:lstStyle/>
        <a:p>
          <a:r>
            <a:rPr lang="en-US" sz="1800" b="0" i="0" dirty="0" smtClean="0">
              <a:latin typeface="Corbel" panose="020B0503020204020204" pitchFamily="34" charset="0"/>
            </a:rPr>
            <a:t>This mechanism allows the model to weigh the importance of different tokens in the text when making predictions. Self-attention is a key component of transformer-based LLMs, such as BERT and GPT</a:t>
          </a:r>
          <a:endParaRPr lang="en-US" sz="1800" dirty="0">
            <a:latin typeface="Corbel" panose="020B0503020204020204" pitchFamily="34" charset="0"/>
          </a:endParaRPr>
        </a:p>
      </dgm:t>
    </dgm:pt>
    <dgm:pt modelId="{83CBA12E-D595-46C5-8646-3DD3E6C0190F}" type="parTrans" cxnId="{33F43F45-A1F7-486B-B3ED-BC8ACB6E6DF5}">
      <dgm:prSet/>
      <dgm:spPr/>
      <dgm:t>
        <a:bodyPr/>
        <a:lstStyle/>
        <a:p>
          <a:endParaRPr lang="en-US">
            <a:latin typeface="Corbel" panose="020B0503020204020204" pitchFamily="34" charset="0"/>
          </a:endParaRPr>
        </a:p>
      </dgm:t>
    </dgm:pt>
    <dgm:pt modelId="{00D587C3-C959-49F4-A319-C3518E2F36C8}" type="sibTrans" cxnId="{33F43F45-A1F7-486B-B3ED-BC8ACB6E6DF5}">
      <dgm:prSet/>
      <dgm:spPr/>
      <dgm:t>
        <a:bodyPr/>
        <a:lstStyle/>
        <a:p>
          <a:endParaRPr lang="en-US">
            <a:latin typeface="Corbel" panose="020B0503020204020204" pitchFamily="34" charset="0"/>
          </a:endParaRPr>
        </a:p>
      </dgm:t>
    </dgm:pt>
    <dgm:pt modelId="{8167430B-B9B6-406B-9773-2CEE0EE9F353}">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smtClean="0">
              <a:latin typeface="Corbel" panose="020B0503020204020204" pitchFamily="34" charset="0"/>
            </a:rPr>
            <a:t>Pre-training</a:t>
          </a:r>
          <a:endParaRPr lang="en-US" dirty="0">
            <a:latin typeface="Corbel" panose="020B0503020204020204" pitchFamily="34" charset="0"/>
          </a:endParaRPr>
        </a:p>
      </dgm:t>
    </dgm:pt>
    <dgm:pt modelId="{00A96D9F-2142-4998-92EB-053A4940C20B}" type="parTrans" cxnId="{3BFE80D3-4B97-472C-853A-31F627875408}">
      <dgm:prSet/>
      <dgm:spPr/>
      <dgm:t>
        <a:bodyPr/>
        <a:lstStyle/>
        <a:p>
          <a:endParaRPr lang="en-US">
            <a:latin typeface="Corbel" panose="020B0503020204020204" pitchFamily="34" charset="0"/>
          </a:endParaRPr>
        </a:p>
      </dgm:t>
    </dgm:pt>
    <dgm:pt modelId="{76C97EC7-1116-4FED-BD31-B5733A90766E}" type="sibTrans" cxnId="{3BFE80D3-4B97-472C-853A-31F627875408}">
      <dgm:prSet/>
      <dgm:spPr/>
      <dgm:t>
        <a:bodyPr/>
        <a:lstStyle/>
        <a:p>
          <a:endParaRPr lang="en-US">
            <a:latin typeface="Corbel" panose="020B0503020204020204" pitchFamily="34" charset="0"/>
          </a:endParaRPr>
        </a:p>
      </dgm:t>
    </dgm:pt>
    <dgm:pt modelId="{BA80B2FE-F4D5-4A19-895E-84DEAF2DAEA7}">
      <dgm:prSet phldrT="[Text]" custT="1"/>
      <dgm:spPr/>
      <dgm:t>
        <a:bodyPr/>
        <a:lstStyle/>
        <a:p>
          <a:r>
            <a:rPr lang="en-US" sz="1800" b="0" i="0" dirty="0" smtClean="0">
              <a:latin typeface="Corbel" panose="020B0503020204020204" pitchFamily="34" charset="0"/>
            </a:rPr>
            <a:t>LLMs are pre-trained on large amounts of text data using unsupervised learning techniques. The pre-training involves tasks such as language modeling, where the model learns to predict the next word in a sequence of text</a:t>
          </a:r>
          <a:endParaRPr lang="en-US" sz="1800" dirty="0">
            <a:latin typeface="Corbel" panose="020B0503020204020204" pitchFamily="34" charset="0"/>
          </a:endParaRPr>
        </a:p>
      </dgm:t>
    </dgm:pt>
    <dgm:pt modelId="{A7054698-8F70-4993-AD69-946258B902EA}" type="parTrans" cxnId="{D525AB9E-F724-4A87-B35B-DFB58CDC2CE6}">
      <dgm:prSet/>
      <dgm:spPr/>
      <dgm:t>
        <a:bodyPr/>
        <a:lstStyle/>
        <a:p>
          <a:endParaRPr lang="en-US">
            <a:latin typeface="Corbel" panose="020B0503020204020204" pitchFamily="34" charset="0"/>
          </a:endParaRPr>
        </a:p>
      </dgm:t>
    </dgm:pt>
    <dgm:pt modelId="{D0E31FD0-A966-41DF-8521-9A0E99E59F71}" type="sibTrans" cxnId="{D525AB9E-F724-4A87-B35B-DFB58CDC2CE6}">
      <dgm:prSet/>
      <dgm:spPr/>
      <dgm:t>
        <a:bodyPr/>
        <a:lstStyle/>
        <a:p>
          <a:endParaRPr lang="en-US">
            <a:latin typeface="Corbel" panose="020B0503020204020204" pitchFamily="34" charset="0"/>
          </a:endParaRPr>
        </a:p>
      </dgm:t>
    </dgm:pt>
    <dgm:pt modelId="{66FB292F-F8A2-4449-853B-90579DE54FD2}">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smtClean="0">
              <a:latin typeface="Corbel" panose="020B0503020204020204" pitchFamily="34" charset="0"/>
            </a:rPr>
            <a:t>Fine-tuning</a:t>
          </a:r>
          <a:endParaRPr lang="en-US" dirty="0">
            <a:latin typeface="Corbel" panose="020B0503020204020204" pitchFamily="34" charset="0"/>
          </a:endParaRPr>
        </a:p>
      </dgm:t>
    </dgm:pt>
    <dgm:pt modelId="{630D9847-A290-46EC-9C79-BB03B022DDF4}" type="parTrans" cxnId="{46547355-066D-428A-9789-4EBA0E098095}">
      <dgm:prSet/>
      <dgm:spPr/>
      <dgm:t>
        <a:bodyPr/>
        <a:lstStyle/>
        <a:p>
          <a:endParaRPr lang="en-US">
            <a:latin typeface="Corbel" panose="020B0503020204020204" pitchFamily="34" charset="0"/>
          </a:endParaRPr>
        </a:p>
      </dgm:t>
    </dgm:pt>
    <dgm:pt modelId="{E6B59419-3C15-4CA6-BDB4-E25DB793CCE3}" type="sibTrans" cxnId="{46547355-066D-428A-9789-4EBA0E098095}">
      <dgm:prSet/>
      <dgm:spPr/>
      <dgm:t>
        <a:bodyPr/>
        <a:lstStyle/>
        <a:p>
          <a:endParaRPr lang="en-US">
            <a:latin typeface="Corbel" panose="020B0503020204020204" pitchFamily="34" charset="0"/>
          </a:endParaRPr>
        </a:p>
      </dgm:t>
    </dgm:pt>
    <dgm:pt modelId="{9AF42005-BDFB-4EFD-B8FE-21E9C1C528AA}">
      <dgm:prSet phldrT="[Text]" custT="1"/>
      <dgm:spPr/>
      <dgm:t>
        <a:bodyPr/>
        <a:lstStyle/>
        <a:p>
          <a:r>
            <a:rPr lang="en-US" sz="1800" b="0" i="0" smtClean="0">
              <a:latin typeface="Corbel" panose="020B0503020204020204" pitchFamily="34" charset="0"/>
            </a:rPr>
            <a:t>Once the LLM is pre-trained, it can be fine-tuned on specific NLP tasks using smaller amounts of labeled data. This allows the model to adapt to the specific characteristics of the task and achieve high accuracy</a:t>
          </a:r>
          <a:endParaRPr lang="en-US" sz="1800" dirty="0">
            <a:latin typeface="Corbel" panose="020B0503020204020204" pitchFamily="34" charset="0"/>
          </a:endParaRPr>
        </a:p>
      </dgm:t>
    </dgm:pt>
    <dgm:pt modelId="{206C68CD-C8D2-4867-BA72-3ABF5AEF0381}" type="parTrans" cxnId="{E21FB5D2-BCDD-4DC1-B1FC-5AB2E00D3760}">
      <dgm:prSet/>
      <dgm:spPr/>
      <dgm:t>
        <a:bodyPr/>
        <a:lstStyle/>
        <a:p>
          <a:endParaRPr lang="en-US">
            <a:latin typeface="Corbel" panose="020B0503020204020204" pitchFamily="34" charset="0"/>
          </a:endParaRPr>
        </a:p>
      </dgm:t>
    </dgm:pt>
    <dgm:pt modelId="{FC2C3A90-37FD-4BEA-9ED9-7A3B72C7BE8F}" type="sibTrans" cxnId="{E21FB5D2-BCDD-4DC1-B1FC-5AB2E00D3760}">
      <dgm:prSet/>
      <dgm:spPr/>
      <dgm:t>
        <a:bodyPr/>
        <a:lstStyle/>
        <a:p>
          <a:endParaRPr lang="en-US">
            <a:latin typeface="Corbel" panose="020B0503020204020204" pitchFamily="34" charset="0"/>
          </a:endParaRPr>
        </a:p>
      </dgm:t>
    </dgm:pt>
    <dgm:pt modelId="{B856E674-7DFF-4B3F-9E96-8CDD97178A55}" type="pres">
      <dgm:prSet presAssocID="{C259353E-3C29-423C-93E7-6C29F304B3E3}" presName="Name0" presStyleCnt="0">
        <dgm:presLayoutVars>
          <dgm:dir/>
          <dgm:animLvl val="lvl"/>
          <dgm:resizeHandles val="exact"/>
        </dgm:presLayoutVars>
      </dgm:prSet>
      <dgm:spPr/>
      <dgm:t>
        <a:bodyPr/>
        <a:lstStyle/>
        <a:p>
          <a:endParaRPr lang="en-US"/>
        </a:p>
      </dgm:t>
    </dgm:pt>
    <dgm:pt modelId="{AF57A041-AC68-4F2B-A5A3-06D50CE26AF1}" type="pres">
      <dgm:prSet presAssocID="{6FD88A59-C023-40D4-B221-A7743F9924E5}" presName="linNode" presStyleCnt="0"/>
      <dgm:spPr/>
    </dgm:pt>
    <dgm:pt modelId="{4496FC90-1E52-4DC5-82FF-3C9B62D5304C}" type="pres">
      <dgm:prSet presAssocID="{6FD88A59-C023-40D4-B221-A7743F9924E5}" presName="parentText" presStyleLbl="node1" presStyleIdx="0" presStyleCnt="5">
        <dgm:presLayoutVars>
          <dgm:chMax val="1"/>
          <dgm:bulletEnabled val="1"/>
        </dgm:presLayoutVars>
      </dgm:prSet>
      <dgm:spPr/>
      <dgm:t>
        <a:bodyPr/>
        <a:lstStyle/>
        <a:p>
          <a:endParaRPr lang="en-US"/>
        </a:p>
      </dgm:t>
    </dgm:pt>
    <dgm:pt modelId="{1351A00A-4139-46B9-9A00-B77D19CF5393}" type="pres">
      <dgm:prSet presAssocID="{6FD88A59-C023-40D4-B221-A7743F9924E5}" presName="descendantText" presStyleLbl="alignAccFollowNode1" presStyleIdx="0" presStyleCnt="5">
        <dgm:presLayoutVars>
          <dgm:bulletEnabled val="1"/>
        </dgm:presLayoutVars>
      </dgm:prSet>
      <dgm:spPr/>
      <dgm:t>
        <a:bodyPr/>
        <a:lstStyle/>
        <a:p>
          <a:endParaRPr lang="en-US"/>
        </a:p>
      </dgm:t>
    </dgm:pt>
    <dgm:pt modelId="{7DFE85CC-0E4D-4C12-A546-49646E566CDA}" type="pres">
      <dgm:prSet presAssocID="{A989BBAE-E849-4CB8-8850-245DA3B4B5E5}" presName="sp" presStyleCnt="0"/>
      <dgm:spPr/>
    </dgm:pt>
    <dgm:pt modelId="{A26DC9DD-5997-45C8-9E7C-4FF970B6F061}" type="pres">
      <dgm:prSet presAssocID="{158D1504-D9E5-4E47-A224-86893FCB810B}" presName="linNode" presStyleCnt="0"/>
      <dgm:spPr/>
    </dgm:pt>
    <dgm:pt modelId="{C6432629-1760-4126-BFAE-A685F10CC93B}" type="pres">
      <dgm:prSet presAssocID="{158D1504-D9E5-4E47-A224-86893FCB810B}" presName="parentText" presStyleLbl="node1" presStyleIdx="1" presStyleCnt="5">
        <dgm:presLayoutVars>
          <dgm:chMax val="1"/>
          <dgm:bulletEnabled val="1"/>
        </dgm:presLayoutVars>
      </dgm:prSet>
      <dgm:spPr/>
      <dgm:t>
        <a:bodyPr/>
        <a:lstStyle/>
        <a:p>
          <a:endParaRPr lang="en-US"/>
        </a:p>
      </dgm:t>
    </dgm:pt>
    <dgm:pt modelId="{3474B3CC-E9A8-493E-957A-C810CB98318A}" type="pres">
      <dgm:prSet presAssocID="{158D1504-D9E5-4E47-A224-86893FCB810B}" presName="descendantText" presStyleLbl="alignAccFollowNode1" presStyleIdx="1" presStyleCnt="5">
        <dgm:presLayoutVars>
          <dgm:bulletEnabled val="1"/>
        </dgm:presLayoutVars>
      </dgm:prSet>
      <dgm:spPr/>
      <dgm:t>
        <a:bodyPr/>
        <a:lstStyle/>
        <a:p>
          <a:endParaRPr lang="en-US"/>
        </a:p>
      </dgm:t>
    </dgm:pt>
    <dgm:pt modelId="{8FE88732-2867-4F4D-8392-C80DD8ECB400}" type="pres">
      <dgm:prSet presAssocID="{36AA9871-5B06-479D-B600-12FE6E1FEC8D}" presName="sp" presStyleCnt="0"/>
      <dgm:spPr/>
    </dgm:pt>
    <dgm:pt modelId="{4587F544-92C0-4C3D-BA14-3F1AC27C727E}" type="pres">
      <dgm:prSet presAssocID="{D443D493-BBB0-49B6-9D8D-DFE24C03EB77}" presName="linNode" presStyleCnt="0"/>
      <dgm:spPr/>
    </dgm:pt>
    <dgm:pt modelId="{E0E1654F-D855-4C74-8058-1BD98457E253}" type="pres">
      <dgm:prSet presAssocID="{D443D493-BBB0-49B6-9D8D-DFE24C03EB77}" presName="parentText" presStyleLbl="node1" presStyleIdx="2" presStyleCnt="5">
        <dgm:presLayoutVars>
          <dgm:chMax val="1"/>
          <dgm:bulletEnabled val="1"/>
        </dgm:presLayoutVars>
      </dgm:prSet>
      <dgm:spPr/>
      <dgm:t>
        <a:bodyPr/>
        <a:lstStyle/>
        <a:p>
          <a:endParaRPr lang="en-US"/>
        </a:p>
      </dgm:t>
    </dgm:pt>
    <dgm:pt modelId="{BEC01C18-F13E-4119-95C1-9765429360E7}" type="pres">
      <dgm:prSet presAssocID="{D443D493-BBB0-49B6-9D8D-DFE24C03EB77}" presName="descendantText" presStyleLbl="alignAccFollowNode1" presStyleIdx="2" presStyleCnt="5">
        <dgm:presLayoutVars>
          <dgm:bulletEnabled val="1"/>
        </dgm:presLayoutVars>
      </dgm:prSet>
      <dgm:spPr/>
      <dgm:t>
        <a:bodyPr/>
        <a:lstStyle/>
        <a:p>
          <a:endParaRPr lang="en-US"/>
        </a:p>
      </dgm:t>
    </dgm:pt>
    <dgm:pt modelId="{5E13D34E-271A-4AA5-8D03-D493F32767E4}" type="pres">
      <dgm:prSet presAssocID="{3C84A5AE-0141-4496-A198-C95A1009F32A}" presName="sp" presStyleCnt="0"/>
      <dgm:spPr/>
    </dgm:pt>
    <dgm:pt modelId="{2E572D7B-3AF6-4B2D-9045-83E970D0F03F}" type="pres">
      <dgm:prSet presAssocID="{8167430B-B9B6-406B-9773-2CEE0EE9F353}" presName="linNode" presStyleCnt="0"/>
      <dgm:spPr/>
    </dgm:pt>
    <dgm:pt modelId="{B4F6C399-946C-49BF-97B3-6405982A899B}" type="pres">
      <dgm:prSet presAssocID="{8167430B-B9B6-406B-9773-2CEE0EE9F353}" presName="parentText" presStyleLbl="node1" presStyleIdx="3" presStyleCnt="5">
        <dgm:presLayoutVars>
          <dgm:chMax val="1"/>
          <dgm:bulletEnabled val="1"/>
        </dgm:presLayoutVars>
      </dgm:prSet>
      <dgm:spPr/>
      <dgm:t>
        <a:bodyPr/>
        <a:lstStyle/>
        <a:p>
          <a:endParaRPr lang="en-US"/>
        </a:p>
      </dgm:t>
    </dgm:pt>
    <dgm:pt modelId="{042F8AA2-3AC1-488A-8006-3467AB48B773}" type="pres">
      <dgm:prSet presAssocID="{8167430B-B9B6-406B-9773-2CEE0EE9F353}" presName="descendantText" presStyleLbl="alignAccFollowNode1" presStyleIdx="3" presStyleCnt="5">
        <dgm:presLayoutVars>
          <dgm:bulletEnabled val="1"/>
        </dgm:presLayoutVars>
      </dgm:prSet>
      <dgm:spPr/>
      <dgm:t>
        <a:bodyPr/>
        <a:lstStyle/>
        <a:p>
          <a:endParaRPr lang="en-US"/>
        </a:p>
      </dgm:t>
    </dgm:pt>
    <dgm:pt modelId="{A656018C-C466-457A-931D-7FBB199538CD}" type="pres">
      <dgm:prSet presAssocID="{76C97EC7-1116-4FED-BD31-B5733A90766E}" presName="sp" presStyleCnt="0"/>
      <dgm:spPr/>
    </dgm:pt>
    <dgm:pt modelId="{15856933-D251-46AE-BF69-9C981E33BA4D}" type="pres">
      <dgm:prSet presAssocID="{66FB292F-F8A2-4449-853B-90579DE54FD2}" presName="linNode" presStyleCnt="0"/>
      <dgm:spPr/>
    </dgm:pt>
    <dgm:pt modelId="{1E9D44D3-00CF-469E-B14B-649FA33C8239}" type="pres">
      <dgm:prSet presAssocID="{66FB292F-F8A2-4449-853B-90579DE54FD2}" presName="parentText" presStyleLbl="node1" presStyleIdx="4" presStyleCnt="5">
        <dgm:presLayoutVars>
          <dgm:chMax val="1"/>
          <dgm:bulletEnabled val="1"/>
        </dgm:presLayoutVars>
      </dgm:prSet>
      <dgm:spPr/>
      <dgm:t>
        <a:bodyPr/>
        <a:lstStyle/>
        <a:p>
          <a:endParaRPr lang="en-US"/>
        </a:p>
      </dgm:t>
    </dgm:pt>
    <dgm:pt modelId="{73DE912F-8936-46F1-8D6C-7EA3B7B59518}" type="pres">
      <dgm:prSet presAssocID="{66FB292F-F8A2-4449-853B-90579DE54FD2}" presName="descendantText" presStyleLbl="alignAccFollowNode1" presStyleIdx="4" presStyleCnt="5">
        <dgm:presLayoutVars>
          <dgm:bulletEnabled val="1"/>
        </dgm:presLayoutVars>
      </dgm:prSet>
      <dgm:spPr/>
      <dgm:t>
        <a:bodyPr/>
        <a:lstStyle/>
        <a:p>
          <a:endParaRPr lang="en-US"/>
        </a:p>
      </dgm:t>
    </dgm:pt>
  </dgm:ptLst>
  <dgm:cxnLst>
    <dgm:cxn modelId="{27AAC3EE-0F71-4D7F-8EF0-F8F7706D1486}" type="presOf" srcId="{8167430B-B9B6-406B-9773-2CEE0EE9F353}" destId="{B4F6C399-946C-49BF-97B3-6405982A899B}" srcOrd="0" destOrd="0" presId="urn:microsoft.com/office/officeart/2005/8/layout/vList5"/>
    <dgm:cxn modelId="{FC6D17D2-52A7-40F8-92F4-4A5023FD2C8D}" type="presOf" srcId="{C997AD9A-78FE-4F3E-886F-91516686048F}" destId="{3474B3CC-E9A8-493E-957A-C810CB98318A}" srcOrd="0" destOrd="0" presId="urn:microsoft.com/office/officeart/2005/8/layout/vList5"/>
    <dgm:cxn modelId="{BCACA9A8-D6C5-4B0D-AFFE-DA8D1C301368}" srcId="{158D1504-D9E5-4E47-A224-86893FCB810B}" destId="{C997AD9A-78FE-4F3E-886F-91516686048F}" srcOrd="0" destOrd="0" parTransId="{435835C8-330A-442C-8B69-79D71948D66E}" sibTransId="{5BC47865-8185-481B-95A8-F4E7630E54E0}"/>
    <dgm:cxn modelId="{8694B26D-FF92-444B-BF89-E136CD250253}" srcId="{C259353E-3C29-423C-93E7-6C29F304B3E3}" destId="{158D1504-D9E5-4E47-A224-86893FCB810B}" srcOrd="1" destOrd="0" parTransId="{0306D3D9-0711-4EDF-B022-5805385150DF}" sibTransId="{36AA9871-5B06-479D-B600-12FE6E1FEC8D}"/>
    <dgm:cxn modelId="{E66AE621-87AF-4087-BBD3-3C21A899178A}" srcId="{C259353E-3C29-423C-93E7-6C29F304B3E3}" destId="{D443D493-BBB0-49B6-9D8D-DFE24C03EB77}" srcOrd="2" destOrd="0" parTransId="{B4F03C3E-37E7-4B76-936A-653AE6E78E4A}" sibTransId="{3C84A5AE-0141-4496-A198-C95A1009F32A}"/>
    <dgm:cxn modelId="{EBE92E0E-0D0F-477E-9C81-263DFB648E52}" type="presOf" srcId="{9AF42005-BDFB-4EFD-B8FE-21E9C1C528AA}" destId="{73DE912F-8936-46F1-8D6C-7EA3B7B59518}" srcOrd="0" destOrd="0" presId="urn:microsoft.com/office/officeart/2005/8/layout/vList5"/>
    <dgm:cxn modelId="{271788F6-9318-48EE-BE02-26C022243B1A}" type="presOf" srcId="{C259353E-3C29-423C-93E7-6C29F304B3E3}" destId="{B856E674-7DFF-4B3F-9E96-8CDD97178A55}" srcOrd="0" destOrd="0" presId="urn:microsoft.com/office/officeart/2005/8/layout/vList5"/>
    <dgm:cxn modelId="{E7C63436-BCE8-45EA-B7C4-E392ADF14670}" type="presOf" srcId="{66FB292F-F8A2-4449-853B-90579DE54FD2}" destId="{1E9D44D3-00CF-469E-B14B-649FA33C8239}" srcOrd="0" destOrd="0" presId="urn:microsoft.com/office/officeart/2005/8/layout/vList5"/>
    <dgm:cxn modelId="{E21FB5D2-BCDD-4DC1-B1FC-5AB2E00D3760}" srcId="{66FB292F-F8A2-4449-853B-90579DE54FD2}" destId="{9AF42005-BDFB-4EFD-B8FE-21E9C1C528AA}" srcOrd="0" destOrd="0" parTransId="{206C68CD-C8D2-4867-BA72-3ABF5AEF0381}" sibTransId="{FC2C3A90-37FD-4BEA-9ED9-7A3B72C7BE8F}"/>
    <dgm:cxn modelId="{8B794BBF-40E7-4FED-B786-BB44447689C5}" type="presOf" srcId="{158D1504-D9E5-4E47-A224-86893FCB810B}" destId="{C6432629-1760-4126-BFAE-A685F10CC93B}" srcOrd="0" destOrd="0" presId="urn:microsoft.com/office/officeart/2005/8/layout/vList5"/>
    <dgm:cxn modelId="{02883748-5572-481F-B909-F6A9726B82CF}" srcId="{6FD88A59-C023-40D4-B221-A7743F9924E5}" destId="{37754C03-5726-42FC-BCCE-554A590BB108}" srcOrd="0" destOrd="0" parTransId="{8C9CA540-DCC7-47FD-AB16-C96379CEA810}" sibTransId="{92234A65-C369-4932-BCF6-7D93F07A7ED2}"/>
    <dgm:cxn modelId="{46547355-066D-428A-9789-4EBA0E098095}" srcId="{C259353E-3C29-423C-93E7-6C29F304B3E3}" destId="{66FB292F-F8A2-4449-853B-90579DE54FD2}" srcOrd="4" destOrd="0" parTransId="{630D9847-A290-46EC-9C79-BB03B022DDF4}" sibTransId="{E6B59419-3C15-4CA6-BDB4-E25DB793CCE3}"/>
    <dgm:cxn modelId="{BFFE5816-D89E-4B29-AA74-8C8F94FEFD2C}" srcId="{C259353E-3C29-423C-93E7-6C29F304B3E3}" destId="{6FD88A59-C023-40D4-B221-A7743F9924E5}" srcOrd="0" destOrd="0" parTransId="{D8788905-71BB-40B6-99AB-E07C4C6A9F02}" sibTransId="{A989BBAE-E849-4CB8-8850-245DA3B4B5E5}"/>
    <dgm:cxn modelId="{D525AB9E-F724-4A87-B35B-DFB58CDC2CE6}" srcId="{8167430B-B9B6-406B-9773-2CEE0EE9F353}" destId="{BA80B2FE-F4D5-4A19-895E-84DEAF2DAEA7}" srcOrd="0" destOrd="0" parTransId="{A7054698-8F70-4993-AD69-946258B902EA}" sibTransId="{D0E31FD0-A966-41DF-8521-9A0E99E59F71}"/>
    <dgm:cxn modelId="{3BFE80D3-4B97-472C-853A-31F627875408}" srcId="{C259353E-3C29-423C-93E7-6C29F304B3E3}" destId="{8167430B-B9B6-406B-9773-2CEE0EE9F353}" srcOrd="3" destOrd="0" parTransId="{00A96D9F-2142-4998-92EB-053A4940C20B}" sibTransId="{76C97EC7-1116-4FED-BD31-B5733A90766E}"/>
    <dgm:cxn modelId="{00E42A66-A538-4AAC-AC31-F88DC9E91CDE}" type="presOf" srcId="{37754C03-5726-42FC-BCCE-554A590BB108}" destId="{1351A00A-4139-46B9-9A00-B77D19CF5393}" srcOrd="0" destOrd="0" presId="urn:microsoft.com/office/officeart/2005/8/layout/vList5"/>
    <dgm:cxn modelId="{828AA41C-10F6-4846-AAD6-C48E1381929A}" type="presOf" srcId="{F905B6ED-6494-4CDD-9563-EC9DE8689870}" destId="{BEC01C18-F13E-4119-95C1-9765429360E7}" srcOrd="0" destOrd="0" presId="urn:microsoft.com/office/officeart/2005/8/layout/vList5"/>
    <dgm:cxn modelId="{5CD4F341-7DFA-4B01-A342-6FD43FFA654A}" type="presOf" srcId="{BA80B2FE-F4D5-4A19-895E-84DEAF2DAEA7}" destId="{042F8AA2-3AC1-488A-8006-3467AB48B773}" srcOrd="0" destOrd="0" presId="urn:microsoft.com/office/officeart/2005/8/layout/vList5"/>
    <dgm:cxn modelId="{7DACDC90-43BE-48D7-BFC2-2E2225D41396}" type="presOf" srcId="{D443D493-BBB0-49B6-9D8D-DFE24C03EB77}" destId="{E0E1654F-D855-4C74-8058-1BD98457E253}" srcOrd="0" destOrd="0" presId="urn:microsoft.com/office/officeart/2005/8/layout/vList5"/>
    <dgm:cxn modelId="{33F43F45-A1F7-486B-B3ED-BC8ACB6E6DF5}" srcId="{D443D493-BBB0-49B6-9D8D-DFE24C03EB77}" destId="{F905B6ED-6494-4CDD-9563-EC9DE8689870}" srcOrd="0" destOrd="0" parTransId="{83CBA12E-D595-46C5-8646-3DD3E6C0190F}" sibTransId="{00D587C3-C959-49F4-A319-C3518E2F36C8}"/>
    <dgm:cxn modelId="{722F07B0-7525-4E7E-8B67-CC388916BA8E}" type="presOf" srcId="{6FD88A59-C023-40D4-B221-A7743F9924E5}" destId="{4496FC90-1E52-4DC5-82FF-3C9B62D5304C}" srcOrd="0" destOrd="0" presId="urn:microsoft.com/office/officeart/2005/8/layout/vList5"/>
    <dgm:cxn modelId="{67659F32-9B9A-48C7-9499-A4781B5A8E79}" type="presParOf" srcId="{B856E674-7DFF-4B3F-9E96-8CDD97178A55}" destId="{AF57A041-AC68-4F2B-A5A3-06D50CE26AF1}" srcOrd="0" destOrd="0" presId="urn:microsoft.com/office/officeart/2005/8/layout/vList5"/>
    <dgm:cxn modelId="{A2E8D482-24BC-4450-86B6-64EB0FD0349C}" type="presParOf" srcId="{AF57A041-AC68-4F2B-A5A3-06D50CE26AF1}" destId="{4496FC90-1E52-4DC5-82FF-3C9B62D5304C}" srcOrd="0" destOrd="0" presId="urn:microsoft.com/office/officeart/2005/8/layout/vList5"/>
    <dgm:cxn modelId="{601F7501-3F30-454A-93A2-811624B58CD1}" type="presParOf" srcId="{AF57A041-AC68-4F2B-A5A3-06D50CE26AF1}" destId="{1351A00A-4139-46B9-9A00-B77D19CF5393}" srcOrd="1" destOrd="0" presId="urn:microsoft.com/office/officeart/2005/8/layout/vList5"/>
    <dgm:cxn modelId="{A8350A2C-176E-4B22-B8BC-247D38DC283F}" type="presParOf" srcId="{B856E674-7DFF-4B3F-9E96-8CDD97178A55}" destId="{7DFE85CC-0E4D-4C12-A546-49646E566CDA}" srcOrd="1" destOrd="0" presId="urn:microsoft.com/office/officeart/2005/8/layout/vList5"/>
    <dgm:cxn modelId="{862BB06E-B998-4E24-BA63-0FC8878B5C09}" type="presParOf" srcId="{B856E674-7DFF-4B3F-9E96-8CDD97178A55}" destId="{A26DC9DD-5997-45C8-9E7C-4FF970B6F061}" srcOrd="2" destOrd="0" presId="urn:microsoft.com/office/officeart/2005/8/layout/vList5"/>
    <dgm:cxn modelId="{DFD7CC21-63A4-403A-825A-20289349C681}" type="presParOf" srcId="{A26DC9DD-5997-45C8-9E7C-4FF970B6F061}" destId="{C6432629-1760-4126-BFAE-A685F10CC93B}" srcOrd="0" destOrd="0" presId="urn:microsoft.com/office/officeart/2005/8/layout/vList5"/>
    <dgm:cxn modelId="{19CCDBA5-EC80-455D-BD0F-1D79788474F3}" type="presParOf" srcId="{A26DC9DD-5997-45C8-9E7C-4FF970B6F061}" destId="{3474B3CC-E9A8-493E-957A-C810CB98318A}" srcOrd="1" destOrd="0" presId="urn:microsoft.com/office/officeart/2005/8/layout/vList5"/>
    <dgm:cxn modelId="{401F293C-0469-4088-826B-EA818BEFFFE5}" type="presParOf" srcId="{B856E674-7DFF-4B3F-9E96-8CDD97178A55}" destId="{8FE88732-2867-4F4D-8392-C80DD8ECB400}" srcOrd="3" destOrd="0" presId="urn:microsoft.com/office/officeart/2005/8/layout/vList5"/>
    <dgm:cxn modelId="{0C541EAB-7677-4306-A6A7-EE472E4851D2}" type="presParOf" srcId="{B856E674-7DFF-4B3F-9E96-8CDD97178A55}" destId="{4587F544-92C0-4C3D-BA14-3F1AC27C727E}" srcOrd="4" destOrd="0" presId="urn:microsoft.com/office/officeart/2005/8/layout/vList5"/>
    <dgm:cxn modelId="{A348BCCE-DA81-4FC3-BB4A-5F93D9210D13}" type="presParOf" srcId="{4587F544-92C0-4C3D-BA14-3F1AC27C727E}" destId="{E0E1654F-D855-4C74-8058-1BD98457E253}" srcOrd="0" destOrd="0" presId="urn:microsoft.com/office/officeart/2005/8/layout/vList5"/>
    <dgm:cxn modelId="{D6031B85-EC46-401A-AE99-216C685F9935}" type="presParOf" srcId="{4587F544-92C0-4C3D-BA14-3F1AC27C727E}" destId="{BEC01C18-F13E-4119-95C1-9765429360E7}" srcOrd="1" destOrd="0" presId="urn:microsoft.com/office/officeart/2005/8/layout/vList5"/>
    <dgm:cxn modelId="{34B4CCEB-B534-445B-8734-3C09849D0A67}" type="presParOf" srcId="{B856E674-7DFF-4B3F-9E96-8CDD97178A55}" destId="{5E13D34E-271A-4AA5-8D03-D493F32767E4}" srcOrd="5" destOrd="0" presId="urn:microsoft.com/office/officeart/2005/8/layout/vList5"/>
    <dgm:cxn modelId="{433349A4-652F-4684-9C7A-708F464B7C36}" type="presParOf" srcId="{B856E674-7DFF-4B3F-9E96-8CDD97178A55}" destId="{2E572D7B-3AF6-4B2D-9045-83E970D0F03F}" srcOrd="6" destOrd="0" presId="urn:microsoft.com/office/officeart/2005/8/layout/vList5"/>
    <dgm:cxn modelId="{D74ABDC2-35E2-4634-8ED3-BA314C58AE8B}" type="presParOf" srcId="{2E572D7B-3AF6-4B2D-9045-83E970D0F03F}" destId="{B4F6C399-946C-49BF-97B3-6405982A899B}" srcOrd="0" destOrd="0" presId="urn:microsoft.com/office/officeart/2005/8/layout/vList5"/>
    <dgm:cxn modelId="{C472D318-9BA7-46A1-8B76-3B7758FE5F89}" type="presParOf" srcId="{2E572D7B-3AF6-4B2D-9045-83E970D0F03F}" destId="{042F8AA2-3AC1-488A-8006-3467AB48B773}" srcOrd="1" destOrd="0" presId="urn:microsoft.com/office/officeart/2005/8/layout/vList5"/>
    <dgm:cxn modelId="{D05CB29A-1F56-47AB-973E-10289D39E38A}" type="presParOf" srcId="{B856E674-7DFF-4B3F-9E96-8CDD97178A55}" destId="{A656018C-C466-457A-931D-7FBB199538CD}" srcOrd="7" destOrd="0" presId="urn:microsoft.com/office/officeart/2005/8/layout/vList5"/>
    <dgm:cxn modelId="{82D2CC17-B5CB-4D78-AE65-C4729212BD00}" type="presParOf" srcId="{B856E674-7DFF-4B3F-9E96-8CDD97178A55}" destId="{15856933-D251-46AE-BF69-9C981E33BA4D}" srcOrd="8" destOrd="0" presId="urn:microsoft.com/office/officeart/2005/8/layout/vList5"/>
    <dgm:cxn modelId="{CCE4D75C-D083-416E-B2C3-C92A53C7B110}" type="presParOf" srcId="{15856933-D251-46AE-BF69-9C981E33BA4D}" destId="{1E9D44D3-00CF-469E-B14B-649FA33C8239}" srcOrd="0" destOrd="0" presId="urn:microsoft.com/office/officeart/2005/8/layout/vList5"/>
    <dgm:cxn modelId="{1DC6869E-C697-44F4-BF13-3874427EBB54}" type="presParOf" srcId="{15856933-D251-46AE-BF69-9C981E33BA4D}" destId="{73DE912F-8936-46F1-8D6C-7EA3B7B5951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51A00A-4139-46B9-9A00-B77D19CF5393}">
      <dsp:nvSpPr>
        <dsp:cNvPr id="0" name=""/>
        <dsp:cNvSpPr/>
      </dsp:nvSpPr>
      <dsp:spPr>
        <a:xfrm rot="5400000">
          <a:off x="7190270" y="-2969834"/>
          <a:ext cx="1054149" cy="726338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latin typeface="Corbel" panose="020B0503020204020204" pitchFamily="34" charset="0"/>
            </a:rPr>
            <a:t>The text data is split into smaller units called tokens, such as words or </a:t>
          </a:r>
          <a:r>
            <a:rPr lang="en-US" sz="1800" b="0" i="0" kern="1200" dirty="0" err="1" smtClean="0">
              <a:latin typeface="Corbel" panose="020B0503020204020204" pitchFamily="34" charset="0"/>
            </a:rPr>
            <a:t>subwords</a:t>
          </a:r>
          <a:r>
            <a:rPr lang="en-US" sz="1800" b="0" i="0" kern="1200" dirty="0" smtClean="0">
              <a:latin typeface="Corbel" panose="020B0503020204020204" pitchFamily="34" charset="0"/>
            </a:rPr>
            <a:t>. This allows the model to process the text more efficiently.</a:t>
          </a:r>
          <a:endParaRPr lang="en-US" sz="1800" kern="1200" dirty="0">
            <a:latin typeface="Corbel" panose="020B0503020204020204" pitchFamily="34" charset="0"/>
          </a:endParaRPr>
        </a:p>
      </dsp:txBody>
      <dsp:txXfrm rot="-5400000">
        <a:off x="4085654" y="186241"/>
        <a:ext cx="7211924" cy="951231"/>
      </dsp:txXfrm>
    </dsp:sp>
    <dsp:sp modelId="{4496FC90-1E52-4DC5-82FF-3C9B62D5304C}">
      <dsp:nvSpPr>
        <dsp:cNvPr id="0" name=""/>
        <dsp:cNvSpPr/>
      </dsp:nvSpPr>
      <dsp:spPr>
        <a:xfrm>
          <a:off x="0" y="3013"/>
          <a:ext cx="4085653" cy="1317687"/>
        </a:xfrm>
        <a:prstGeom prst="roundRect">
          <a:avLst/>
        </a:prstGeom>
        <a:gradFill rotWithShape="1">
          <a:gsLst>
            <a:gs pos="0">
              <a:schemeClr val="accent2">
                <a:tint val="97000"/>
                <a:satMod val="100000"/>
                <a:lumMod val="102000"/>
              </a:schemeClr>
            </a:gs>
            <a:gs pos="50000">
              <a:schemeClr val="accent2">
                <a:shade val="100000"/>
                <a:satMod val="103000"/>
                <a:lumMod val="100000"/>
              </a:schemeClr>
            </a:gs>
            <a:gs pos="100000">
              <a:schemeClr val="accent2">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hemeClr val="accent2"/>
        </a:lnRef>
        <a:fillRef idx="3">
          <a:schemeClr val="accent2"/>
        </a:fillRef>
        <a:effectRef idx="3">
          <a:schemeClr val="accent2"/>
        </a:effectRef>
        <a:fontRef idx="minor">
          <a:schemeClr val="lt1"/>
        </a:fontRef>
      </dsp:style>
      <dsp:txBody>
        <a:bodyPr spcFirstLastPara="0" vert="horz" wrap="square" lIns="179070" tIns="89535" rIns="179070" bIns="89535" numCol="1" spcCol="1270" anchor="ctr" anchorCtr="0">
          <a:noAutofit/>
        </a:bodyPr>
        <a:lstStyle/>
        <a:p>
          <a:pPr lvl="0" algn="ctr" defTabSz="2089150">
            <a:lnSpc>
              <a:spcPct val="90000"/>
            </a:lnSpc>
            <a:spcBef>
              <a:spcPct val="0"/>
            </a:spcBef>
            <a:spcAft>
              <a:spcPct val="35000"/>
            </a:spcAft>
          </a:pPr>
          <a:r>
            <a:rPr lang="en-US" sz="4700" kern="1200" dirty="0" smtClean="0">
              <a:latin typeface="Corbel" panose="020B0503020204020204" pitchFamily="34" charset="0"/>
            </a:rPr>
            <a:t>Tokenization</a:t>
          </a:r>
          <a:endParaRPr lang="en-US" sz="4700" kern="1200" dirty="0">
            <a:latin typeface="Corbel" panose="020B0503020204020204" pitchFamily="34" charset="0"/>
          </a:endParaRPr>
        </a:p>
      </dsp:txBody>
      <dsp:txXfrm>
        <a:off x="64324" y="67337"/>
        <a:ext cx="3957005" cy="1189039"/>
      </dsp:txXfrm>
    </dsp:sp>
    <dsp:sp modelId="{3474B3CC-E9A8-493E-957A-C810CB98318A}">
      <dsp:nvSpPr>
        <dsp:cNvPr id="0" name=""/>
        <dsp:cNvSpPr/>
      </dsp:nvSpPr>
      <dsp:spPr>
        <a:xfrm rot="5400000">
          <a:off x="7190270" y="-1586263"/>
          <a:ext cx="1054149" cy="726338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latin typeface="Corbel" panose="020B0503020204020204" pitchFamily="34" charset="0"/>
            </a:rPr>
            <a:t>Each token is assigned a vector representation, called an embedding. This allows the model to learn relationships between the tokens and capture the meaning of the text.</a:t>
          </a:r>
          <a:endParaRPr lang="en-US" sz="1800" kern="1200" dirty="0">
            <a:latin typeface="Corbel" panose="020B0503020204020204" pitchFamily="34" charset="0"/>
          </a:endParaRPr>
        </a:p>
      </dsp:txBody>
      <dsp:txXfrm rot="-5400000">
        <a:off x="4085654" y="1569812"/>
        <a:ext cx="7211924" cy="951231"/>
      </dsp:txXfrm>
    </dsp:sp>
    <dsp:sp modelId="{C6432629-1760-4126-BFAE-A685F10CC93B}">
      <dsp:nvSpPr>
        <dsp:cNvPr id="0" name=""/>
        <dsp:cNvSpPr/>
      </dsp:nvSpPr>
      <dsp:spPr>
        <a:xfrm>
          <a:off x="0" y="1386585"/>
          <a:ext cx="4085653" cy="1317687"/>
        </a:xfrm>
        <a:prstGeom prst="roundRect">
          <a:avLst/>
        </a:prstGeom>
        <a:gradFill rotWithShape="1">
          <a:gsLst>
            <a:gs pos="0">
              <a:schemeClr val="accent2">
                <a:tint val="97000"/>
                <a:satMod val="100000"/>
                <a:lumMod val="102000"/>
              </a:schemeClr>
            </a:gs>
            <a:gs pos="50000">
              <a:schemeClr val="accent2">
                <a:shade val="100000"/>
                <a:satMod val="103000"/>
                <a:lumMod val="100000"/>
              </a:schemeClr>
            </a:gs>
            <a:gs pos="100000">
              <a:schemeClr val="accent2">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hemeClr val="accent2"/>
        </a:lnRef>
        <a:fillRef idx="3">
          <a:schemeClr val="accent2"/>
        </a:fillRef>
        <a:effectRef idx="3">
          <a:schemeClr val="accent2"/>
        </a:effectRef>
        <a:fontRef idx="minor">
          <a:schemeClr val="lt1"/>
        </a:fontRef>
      </dsp:style>
      <dsp:txBody>
        <a:bodyPr spcFirstLastPara="0" vert="horz" wrap="square" lIns="179070" tIns="89535" rIns="179070" bIns="89535" numCol="1" spcCol="1270" anchor="ctr" anchorCtr="0">
          <a:noAutofit/>
        </a:bodyPr>
        <a:lstStyle/>
        <a:p>
          <a:pPr lvl="0" algn="ctr" defTabSz="2089150">
            <a:lnSpc>
              <a:spcPct val="90000"/>
            </a:lnSpc>
            <a:spcBef>
              <a:spcPct val="0"/>
            </a:spcBef>
            <a:spcAft>
              <a:spcPct val="35000"/>
            </a:spcAft>
          </a:pPr>
          <a:r>
            <a:rPr lang="en-US" sz="4700" kern="1200" dirty="0" smtClean="0">
              <a:latin typeface="Corbel" panose="020B0503020204020204" pitchFamily="34" charset="0"/>
            </a:rPr>
            <a:t>Embedding</a:t>
          </a:r>
          <a:endParaRPr lang="en-US" sz="4700" kern="1200" dirty="0">
            <a:latin typeface="Corbel" panose="020B0503020204020204" pitchFamily="34" charset="0"/>
          </a:endParaRPr>
        </a:p>
      </dsp:txBody>
      <dsp:txXfrm>
        <a:off x="64324" y="1450909"/>
        <a:ext cx="3957005" cy="1189039"/>
      </dsp:txXfrm>
    </dsp:sp>
    <dsp:sp modelId="{BEC01C18-F13E-4119-95C1-9765429360E7}">
      <dsp:nvSpPr>
        <dsp:cNvPr id="0" name=""/>
        <dsp:cNvSpPr/>
      </dsp:nvSpPr>
      <dsp:spPr>
        <a:xfrm rot="5400000">
          <a:off x="7190270" y="-202691"/>
          <a:ext cx="1054149" cy="726338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latin typeface="Corbel" panose="020B0503020204020204" pitchFamily="34" charset="0"/>
            </a:rPr>
            <a:t>This mechanism allows the model to weigh the importance of different tokens in the text when making predictions. Self-attention is a key component of transformer-based LLMs, such as BERT and GPT</a:t>
          </a:r>
          <a:endParaRPr lang="en-US" sz="1800" kern="1200" dirty="0">
            <a:latin typeface="Corbel" panose="020B0503020204020204" pitchFamily="34" charset="0"/>
          </a:endParaRPr>
        </a:p>
      </dsp:txBody>
      <dsp:txXfrm rot="-5400000">
        <a:off x="4085654" y="2953384"/>
        <a:ext cx="7211924" cy="951231"/>
      </dsp:txXfrm>
    </dsp:sp>
    <dsp:sp modelId="{E0E1654F-D855-4C74-8058-1BD98457E253}">
      <dsp:nvSpPr>
        <dsp:cNvPr id="0" name=""/>
        <dsp:cNvSpPr/>
      </dsp:nvSpPr>
      <dsp:spPr>
        <a:xfrm>
          <a:off x="0" y="2770156"/>
          <a:ext cx="4085653" cy="1317687"/>
        </a:xfrm>
        <a:prstGeom prst="roundRect">
          <a:avLst/>
        </a:prstGeom>
        <a:gradFill rotWithShape="1">
          <a:gsLst>
            <a:gs pos="0">
              <a:schemeClr val="accent2">
                <a:tint val="97000"/>
                <a:satMod val="100000"/>
                <a:lumMod val="102000"/>
              </a:schemeClr>
            </a:gs>
            <a:gs pos="50000">
              <a:schemeClr val="accent2">
                <a:shade val="100000"/>
                <a:satMod val="103000"/>
                <a:lumMod val="100000"/>
              </a:schemeClr>
            </a:gs>
            <a:gs pos="100000">
              <a:schemeClr val="accent2">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hemeClr val="accent2"/>
        </a:lnRef>
        <a:fillRef idx="3">
          <a:schemeClr val="accent2"/>
        </a:fillRef>
        <a:effectRef idx="3">
          <a:schemeClr val="accent2"/>
        </a:effectRef>
        <a:fontRef idx="minor">
          <a:schemeClr val="lt1"/>
        </a:fontRef>
      </dsp:style>
      <dsp:txBody>
        <a:bodyPr spcFirstLastPara="0" vert="horz" wrap="square" lIns="179070" tIns="89535" rIns="179070" bIns="89535" numCol="1" spcCol="1270" anchor="ctr" anchorCtr="0">
          <a:noAutofit/>
        </a:bodyPr>
        <a:lstStyle/>
        <a:p>
          <a:pPr lvl="0" algn="ctr" defTabSz="2089150">
            <a:lnSpc>
              <a:spcPct val="90000"/>
            </a:lnSpc>
            <a:spcBef>
              <a:spcPct val="0"/>
            </a:spcBef>
            <a:spcAft>
              <a:spcPct val="35000"/>
            </a:spcAft>
          </a:pPr>
          <a:r>
            <a:rPr lang="en-US" sz="4700" kern="1200" dirty="0" smtClean="0">
              <a:latin typeface="Corbel" panose="020B0503020204020204" pitchFamily="34" charset="0"/>
            </a:rPr>
            <a:t>Self-Attention</a:t>
          </a:r>
          <a:endParaRPr lang="en-US" sz="4700" kern="1200" dirty="0">
            <a:latin typeface="Corbel" panose="020B0503020204020204" pitchFamily="34" charset="0"/>
          </a:endParaRPr>
        </a:p>
      </dsp:txBody>
      <dsp:txXfrm>
        <a:off x="64324" y="2834480"/>
        <a:ext cx="3957005" cy="1189039"/>
      </dsp:txXfrm>
    </dsp:sp>
    <dsp:sp modelId="{042F8AA2-3AC1-488A-8006-3467AB48B773}">
      <dsp:nvSpPr>
        <dsp:cNvPr id="0" name=""/>
        <dsp:cNvSpPr/>
      </dsp:nvSpPr>
      <dsp:spPr>
        <a:xfrm rot="5400000">
          <a:off x="7190270" y="1180879"/>
          <a:ext cx="1054149" cy="726338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latin typeface="Corbel" panose="020B0503020204020204" pitchFamily="34" charset="0"/>
            </a:rPr>
            <a:t>LLMs are pre-trained on large amounts of text data using unsupervised learning techniques. The pre-training involves tasks such as language modeling, where the model learns to predict the next word in a sequence of text</a:t>
          </a:r>
          <a:endParaRPr lang="en-US" sz="1800" kern="1200" dirty="0">
            <a:latin typeface="Corbel" panose="020B0503020204020204" pitchFamily="34" charset="0"/>
          </a:endParaRPr>
        </a:p>
      </dsp:txBody>
      <dsp:txXfrm rot="-5400000">
        <a:off x="4085654" y="4336955"/>
        <a:ext cx="7211924" cy="951231"/>
      </dsp:txXfrm>
    </dsp:sp>
    <dsp:sp modelId="{B4F6C399-946C-49BF-97B3-6405982A899B}">
      <dsp:nvSpPr>
        <dsp:cNvPr id="0" name=""/>
        <dsp:cNvSpPr/>
      </dsp:nvSpPr>
      <dsp:spPr>
        <a:xfrm>
          <a:off x="0" y="4153727"/>
          <a:ext cx="4085653" cy="1317687"/>
        </a:xfrm>
        <a:prstGeom prst="roundRect">
          <a:avLst/>
        </a:prstGeom>
        <a:gradFill rotWithShape="1">
          <a:gsLst>
            <a:gs pos="0">
              <a:schemeClr val="accent2">
                <a:tint val="97000"/>
                <a:satMod val="100000"/>
                <a:lumMod val="102000"/>
              </a:schemeClr>
            </a:gs>
            <a:gs pos="50000">
              <a:schemeClr val="accent2">
                <a:shade val="100000"/>
                <a:satMod val="103000"/>
                <a:lumMod val="100000"/>
              </a:schemeClr>
            </a:gs>
            <a:gs pos="100000">
              <a:schemeClr val="accent2">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hemeClr val="accent2"/>
        </a:lnRef>
        <a:fillRef idx="3">
          <a:schemeClr val="accent2"/>
        </a:fillRef>
        <a:effectRef idx="3">
          <a:schemeClr val="accent2"/>
        </a:effectRef>
        <a:fontRef idx="minor">
          <a:schemeClr val="lt1"/>
        </a:fontRef>
      </dsp:style>
      <dsp:txBody>
        <a:bodyPr spcFirstLastPara="0" vert="horz" wrap="square" lIns="179070" tIns="89535" rIns="179070" bIns="89535" numCol="1" spcCol="1270" anchor="ctr" anchorCtr="0">
          <a:noAutofit/>
        </a:bodyPr>
        <a:lstStyle/>
        <a:p>
          <a:pPr lvl="0" algn="ctr" defTabSz="2089150">
            <a:lnSpc>
              <a:spcPct val="90000"/>
            </a:lnSpc>
            <a:spcBef>
              <a:spcPct val="0"/>
            </a:spcBef>
            <a:spcAft>
              <a:spcPct val="35000"/>
            </a:spcAft>
          </a:pPr>
          <a:r>
            <a:rPr lang="en-US" sz="4700" kern="1200" dirty="0" smtClean="0">
              <a:latin typeface="Corbel" panose="020B0503020204020204" pitchFamily="34" charset="0"/>
            </a:rPr>
            <a:t>Pre-training</a:t>
          </a:r>
          <a:endParaRPr lang="en-US" sz="4700" kern="1200" dirty="0">
            <a:latin typeface="Corbel" panose="020B0503020204020204" pitchFamily="34" charset="0"/>
          </a:endParaRPr>
        </a:p>
      </dsp:txBody>
      <dsp:txXfrm>
        <a:off x="64324" y="4218051"/>
        <a:ext cx="3957005" cy="1189039"/>
      </dsp:txXfrm>
    </dsp:sp>
    <dsp:sp modelId="{73DE912F-8936-46F1-8D6C-7EA3B7B59518}">
      <dsp:nvSpPr>
        <dsp:cNvPr id="0" name=""/>
        <dsp:cNvSpPr/>
      </dsp:nvSpPr>
      <dsp:spPr>
        <a:xfrm rot="5400000">
          <a:off x="7190270" y="2564450"/>
          <a:ext cx="1054149" cy="726338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smtClean="0">
              <a:latin typeface="Corbel" panose="020B0503020204020204" pitchFamily="34" charset="0"/>
            </a:rPr>
            <a:t>Once the LLM is pre-trained, it can be fine-tuned on specific NLP tasks using smaller amounts of labeled data. This allows the model to adapt to the specific characteristics of the task and achieve high accuracy</a:t>
          </a:r>
          <a:endParaRPr lang="en-US" sz="1800" kern="1200" dirty="0">
            <a:latin typeface="Corbel" panose="020B0503020204020204" pitchFamily="34" charset="0"/>
          </a:endParaRPr>
        </a:p>
      </dsp:txBody>
      <dsp:txXfrm rot="-5400000">
        <a:off x="4085654" y="5720526"/>
        <a:ext cx="7211924" cy="951231"/>
      </dsp:txXfrm>
    </dsp:sp>
    <dsp:sp modelId="{1E9D44D3-00CF-469E-B14B-649FA33C8239}">
      <dsp:nvSpPr>
        <dsp:cNvPr id="0" name=""/>
        <dsp:cNvSpPr/>
      </dsp:nvSpPr>
      <dsp:spPr>
        <a:xfrm>
          <a:off x="0" y="5537299"/>
          <a:ext cx="4085653" cy="1317687"/>
        </a:xfrm>
        <a:prstGeom prst="roundRect">
          <a:avLst/>
        </a:prstGeom>
        <a:gradFill rotWithShape="1">
          <a:gsLst>
            <a:gs pos="0">
              <a:schemeClr val="accent2">
                <a:tint val="97000"/>
                <a:satMod val="100000"/>
                <a:lumMod val="102000"/>
              </a:schemeClr>
            </a:gs>
            <a:gs pos="50000">
              <a:schemeClr val="accent2">
                <a:shade val="100000"/>
                <a:satMod val="103000"/>
                <a:lumMod val="100000"/>
              </a:schemeClr>
            </a:gs>
            <a:gs pos="100000">
              <a:schemeClr val="accent2">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hemeClr val="accent2"/>
        </a:lnRef>
        <a:fillRef idx="3">
          <a:schemeClr val="accent2"/>
        </a:fillRef>
        <a:effectRef idx="3">
          <a:schemeClr val="accent2"/>
        </a:effectRef>
        <a:fontRef idx="minor">
          <a:schemeClr val="lt1"/>
        </a:fontRef>
      </dsp:style>
      <dsp:txBody>
        <a:bodyPr spcFirstLastPara="0" vert="horz" wrap="square" lIns="179070" tIns="89535" rIns="179070" bIns="89535" numCol="1" spcCol="1270" anchor="ctr" anchorCtr="0">
          <a:noAutofit/>
        </a:bodyPr>
        <a:lstStyle/>
        <a:p>
          <a:pPr lvl="0" algn="ctr" defTabSz="2089150">
            <a:lnSpc>
              <a:spcPct val="90000"/>
            </a:lnSpc>
            <a:spcBef>
              <a:spcPct val="0"/>
            </a:spcBef>
            <a:spcAft>
              <a:spcPct val="35000"/>
            </a:spcAft>
          </a:pPr>
          <a:r>
            <a:rPr lang="en-US" sz="4700" kern="1200" dirty="0" smtClean="0">
              <a:latin typeface="Corbel" panose="020B0503020204020204" pitchFamily="34" charset="0"/>
            </a:rPr>
            <a:t>Fine-tuning</a:t>
          </a:r>
          <a:endParaRPr lang="en-US" sz="4700" kern="1200" dirty="0">
            <a:latin typeface="Corbel" panose="020B0503020204020204" pitchFamily="34" charset="0"/>
          </a:endParaRPr>
        </a:p>
      </dsp:txBody>
      <dsp:txXfrm>
        <a:off x="64324" y="5601623"/>
        <a:ext cx="3957005" cy="118903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5/8/2023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60EA64-D806-43AC-9DF2-F8C432F32B4C}" type="datetimeFigureOut">
              <a:rPr lang="en-US" dirty="0"/>
              <a:t>5/8/2023</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1160EA64-D806-43AC-9DF2-F8C432F32B4C}" type="datetimeFigureOut">
              <a:rPr lang="en-US" dirty="0"/>
              <a:pPr/>
              <a:t>5/8/2023</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5/8/2023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TRANSFORMERS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86274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0" y="0"/>
            <a:ext cx="12192000" cy="769441"/>
          </a:xfrm>
          <a:prstGeom prst="rect">
            <a:avLst/>
          </a:prstGeom>
          <a:solidFill>
            <a:schemeClr val="accent2"/>
          </a:solidFill>
        </p:spPr>
        <p:txBody>
          <a:bodyPr wrap="square" rtlCol="0">
            <a:spAutoFit/>
          </a:bodyPr>
          <a:lstStyle/>
          <a:p>
            <a:r>
              <a:rPr lang="en-US" sz="4400" dirty="0" smtClean="0"/>
              <a:t>Byte Pair Encoding</a:t>
            </a:r>
            <a:endParaRPr lang="en-US" sz="4400" dirty="0"/>
          </a:p>
        </p:txBody>
      </p:sp>
      <p:sp>
        <p:nvSpPr>
          <p:cNvPr id="7" name="Content Placeholder 2"/>
          <p:cNvSpPr txBox="1">
            <a:spLocks/>
          </p:cNvSpPr>
          <p:nvPr/>
        </p:nvSpPr>
        <p:spPr>
          <a:xfrm>
            <a:off x="1" y="1383804"/>
            <a:ext cx="5129212" cy="5248656"/>
          </a:xfrm>
          <a:prstGeom prst="rect">
            <a:avLst/>
          </a:prstGeom>
        </p:spPr>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just">
              <a:buNone/>
            </a:pPr>
            <a:r>
              <a:rPr lang="en-US" sz="2400" dirty="0" smtClean="0">
                <a:latin typeface="Corbel" panose="020B0503020204020204" pitchFamily="34" charset="0"/>
              </a:rPr>
              <a:t>BPE starts with initial vocabulary</a:t>
            </a:r>
          </a:p>
          <a:p>
            <a:pPr algn="just"/>
            <a:r>
              <a:rPr lang="en-US" sz="2400" dirty="0" smtClean="0">
                <a:latin typeface="Corbel" panose="020B0503020204020204" pitchFamily="34" charset="0"/>
              </a:rPr>
              <a:t>Step 1: Split words into smaller units (characters).</a:t>
            </a:r>
          </a:p>
          <a:p>
            <a:pPr algn="just"/>
            <a:r>
              <a:rPr lang="en-US" sz="2400" dirty="0" smtClean="0">
                <a:latin typeface="Corbel" panose="020B0503020204020204" pitchFamily="34" charset="0"/>
              </a:rPr>
              <a:t>Step 2: count the pair frequencies</a:t>
            </a:r>
          </a:p>
          <a:p>
            <a:pPr algn="just"/>
            <a:r>
              <a:rPr lang="en-US" sz="2400" dirty="0" smtClean="0">
                <a:latin typeface="Corbel" panose="020B0503020204020204" pitchFamily="34" charset="0"/>
              </a:rPr>
              <a:t>Step 3: Choose the most frequent pair and add to merging rule. Add the token to vocabulary</a:t>
            </a:r>
          </a:p>
          <a:p>
            <a:pPr algn="just"/>
            <a:r>
              <a:rPr lang="en-US" sz="2400" dirty="0" smtClean="0">
                <a:latin typeface="Corbel" panose="020B0503020204020204" pitchFamily="34" charset="0"/>
              </a:rPr>
              <a:t>Step 4: Do step 2 &amp; step 3 till we reach our desired max vocabulary size</a:t>
            </a:r>
          </a:p>
          <a:p>
            <a:pPr algn="just"/>
            <a:r>
              <a:rPr lang="en-US" sz="2400" dirty="0" smtClean="0">
                <a:latin typeface="Corbel" panose="020B0503020204020204" pitchFamily="34" charset="0"/>
              </a:rPr>
              <a:t>Step 5: Place the tokens to replace the original words</a:t>
            </a:r>
            <a:endParaRPr lang="en-US" sz="2400" dirty="0">
              <a:latin typeface="Corbel" panose="020B0503020204020204" pitchFamily="34" charset="0"/>
            </a:endParaRPr>
          </a:p>
        </p:txBody>
      </p:sp>
      <p:pic>
        <p:nvPicPr>
          <p:cNvPr id="8" name="Picture 7"/>
          <p:cNvPicPr>
            <a:picLocks noChangeAspect="1"/>
          </p:cNvPicPr>
          <p:nvPr/>
        </p:nvPicPr>
        <p:blipFill>
          <a:blip r:embed="rId2"/>
          <a:stretch>
            <a:fillRect/>
          </a:stretch>
        </p:blipFill>
        <p:spPr>
          <a:xfrm>
            <a:off x="5539733" y="1383804"/>
            <a:ext cx="6395091" cy="4100852"/>
          </a:xfrm>
          <a:prstGeom prst="rect">
            <a:avLst/>
          </a:prstGeom>
        </p:spPr>
      </p:pic>
    </p:spTree>
    <p:extLst>
      <p:ext uri="{BB962C8B-B14F-4D97-AF65-F5344CB8AC3E}">
        <p14:creationId xmlns:p14="http://schemas.microsoft.com/office/powerpoint/2010/main" val="3416431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0" y="0"/>
            <a:ext cx="12192000" cy="769441"/>
          </a:xfrm>
          <a:prstGeom prst="rect">
            <a:avLst/>
          </a:prstGeom>
          <a:solidFill>
            <a:schemeClr val="accent2"/>
          </a:solidFill>
        </p:spPr>
        <p:txBody>
          <a:bodyPr wrap="square" rtlCol="0">
            <a:spAutoFit/>
          </a:bodyPr>
          <a:lstStyle/>
          <a:p>
            <a:r>
              <a:rPr lang="en-US" sz="4400" dirty="0" smtClean="0"/>
              <a:t>Byte Pair Encoding</a:t>
            </a:r>
            <a:endParaRPr lang="en-US" sz="4400" dirty="0"/>
          </a:p>
        </p:txBody>
      </p:sp>
      <p:sp>
        <p:nvSpPr>
          <p:cNvPr id="7" name="Content Placeholder 2"/>
          <p:cNvSpPr txBox="1">
            <a:spLocks/>
          </p:cNvSpPr>
          <p:nvPr/>
        </p:nvSpPr>
        <p:spPr>
          <a:xfrm>
            <a:off x="1" y="1383804"/>
            <a:ext cx="5129212" cy="5248656"/>
          </a:xfrm>
          <a:prstGeom prst="rect">
            <a:avLst/>
          </a:prstGeom>
        </p:spPr>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just">
              <a:buNone/>
            </a:pPr>
            <a:r>
              <a:rPr lang="en-US" sz="2400" dirty="0" smtClean="0">
                <a:latin typeface="Corbel" panose="020B0503020204020204" pitchFamily="34" charset="0"/>
              </a:rPr>
              <a:t>BPE starts with initial vocabulary</a:t>
            </a:r>
          </a:p>
          <a:p>
            <a:pPr algn="just"/>
            <a:r>
              <a:rPr lang="en-US" sz="2400" dirty="0" smtClean="0">
                <a:latin typeface="Corbel" panose="020B0503020204020204" pitchFamily="34" charset="0"/>
              </a:rPr>
              <a:t>Step 1: Split words into smaller units (characters).</a:t>
            </a:r>
          </a:p>
          <a:p>
            <a:pPr algn="just"/>
            <a:r>
              <a:rPr lang="en-US" sz="2400" dirty="0" smtClean="0">
                <a:latin typeface="Corbel" panose="020B0503020204020204" pitchFamily="34" charset="0"/>
              </a:rPr>
              <a:t>Step 2: count the pair frequencies</a:t>
            </a:r>
          </a:p>
          <a:p>
            <a:pPr algn="just"/>
            <a:r>
              <a:rPr lang="en-US" sz="2400" dirty="0" smtClean="0">
                <a:latin typeface="Corbel" panose="020B0503020204020204" pitchFamily="34" charset="0"/>
              </a:rPr>
              <a:t>Step 3: Choose the most frequent pair and add to merging rule. Add the token to vocabulary</a:t>
            </a:r>
          </a:p>
          <a:p>
            <a:pPr algn="just"/>
            <a:r>
              <a:rPr lang="en-US" sz="2400" dirty="0" smtClean="0">
                <a:latin typeface="Corbel" panose="020B0503020204020204" pitchFamily="34" charset="0"/>
              </a:rPr>
              <a:t>Step 4: Do step 2 &amp; step 3 till we reach our desired max vocabulary size</a:t>
            </a:r>
          </a:p>
          <a:p>
            <a:pPr algn="just"/>
            <a:r>
              <a:rPr lang="en-US" sz="2400" dirty="0" smtClean="0">
                <a:latin typeface="Corbel" panose="020B0503020204020204" pitchFamily="34" charset="0"/>
              </a:rPr>
              <a:t>Step 5: Place </a:t>
            </a:r>
            <a:r>
              <a:rPr lang="en-US" sz="2400" dirty="0">
                <a:latin typeface="Corbel" panose="020B0503020204020204" pitchFamily="34" charset="0"/>
              </a:rPr>
              <a:t>the tokens to replace the original words</a:t>
            </a:r>
          </a:p>
        </p:txBody>
      </p:sp>
      <p:pic>
        <p:nvPicPr>
          <p:cNvPr id="2" name="Picture 1"/>
          <p:cNvPicPr>
            <a:picLocks noChangeAspect="1"/>
          </p:cNvPicPr>
          <p:nvPr/>
        </p:nvPicPr>
        <p:blipFill>
          <a:blip r:embed="rId2"/>
          <a:stretch>
            <a:fillRect/>
          </a:stretch>
        </p:blipFill>
        <p:spPr>
          <a:xfrm>
            <a:off x="5292258" y="1528763"/>
            <a:ext cx="6719273" cy="4294338"/>
          </a:xfrm>
          <a:prstGeom prst="rect">
            <a:avLst/>
          </a:prstGeom>
        </p:spPr>
      </p:pic>
    </p:spTree>
    <p:extLst>
      <p:ext uri="{BB962C8B-B14F-4D97-AF65-F5344CB8AC3E}">
        <p14:creationId xmlns:p14="http://schemas.microsoft.com/office/powerpoint/2010/main" val="1401472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0" y="0"/>
            <a:ext cx="12192000" cy="769441"/>
          </a:xfrm>
          <a:prstGeom prst="rect">
            <a:avLst/>
          </a:prstGeom>
          <a:solidFill>
            <a:schemeClr val="accent2"/>
          </a:solidFill>
        </p:spPr>
        <p:txBody>
          <a:bodyPr wrap="square" rtlCol="0">
            <a:spAutoFit/>
          </a:bodyPr>
          <a:lstStyle/>
          <a:p>
            <a:r>
              <a:rPr lang="en-US" sz="4400" dirty="0" smtClean="0"/>
              <a:t>Byte Pair Encoding</a:t>
            </a:r>
            <a:endParaRPr lang="en-US" sz="4400" dirty="0"/>
          </a:p>
        </p:txBody>
      </p:sp>
      <p:sp>
        <p:nvSpPr>
          <p:cNvPr id="7" name="Content Placeholder 2"/>
          <p:cNvSpPr txBox="1">
            <a:spLocks/>
          </p:cNvSpPr>
          <p:nvPr/>
        </p:nvSpPr>
        <p:spPr>
          <a:xfrm>
            <a:off x="1" y="1383804"/>
            <a:ext cx="5129212" cy="5248656"/>
          </a:xfrm>
          <a:prstGeom prst="rect">
            <a:avLst/>
          </a:prstGeom>
        </p:spPr>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just">
              <a:buNone/>
            </a:pPr>
            <a:r>
              <a:rPr lang="en-US" sz="2400" dirty="0" smtClean="0">
                <a:latin typeface="Corbel" panose="020B0503020204020204" pitchFamily="34" charset="0"/>
              </a:rPr>
              <a:t>BPE starts with initial vocabulary</a:t>
            </a:r>
          </a:p>
          <a:p>
            <a:pPr algn="just"/>
            <a:r>
              <a:rPr lang="en-US" sz="2400" dirty="0" smtClean="0">
                <a:latin typeface="Corbel" panose="020B0503020204020204" pitchFamily="34" charset="0"/>
              </a:rPr>
              <a:t>Step 1: Split words into smaller units (characters).</a:t>
            </a:r>
          </a:p>
          <a:p>
            <a:pPr algn="just"/>
            <a:r>
              <a:rPr lang="en-US" sz="2400" dirty="0" smtClean="0">
                <a:latin typeface="Corbel" panose="020B0503020204020204" pitchFamily="34" charset="0"/>
              </a:rPr>
              <a:t>Step 2: count the pair frequencies</a:t>
            </a:r>
          </a:p>
          <a:p>
            <a:pPr algn="just"/>
            <a:r>
              <a:rPr lang="en-US" sz="2400" dirty="0" smtClean="0">
                <a:latin typeface="Corbel" panose="020B0503020204020204" pitchFamily="34" charset="0"/>
              </a:rPr>
              <a:t>Step 3: Choose the most frequent pair and add to merging rule. Add the token to vocabulary</a:t>
            </a:r>
          </a:p>
          <a:p>
            <a:pPr algn="just"/>
            <a:r>
              <a:rPr lang="en-US" sz="2400" dirty="0" smtClean="0">
                <a:latin typeface="Corbel" panose="020B0503020204020204" pitchFamily="34" charset="0"/>
              </a:rPr>
              <a:t>Step 4: Do step 2 &amp; step 3 till we reach our desired max vocabulary size</a:t>
            </a:r>
          </a:p>
          <a:p>
            <a:pPr algn="just"/>
            <a:r>
              <a:rPr lang="en-US" sz="2400" dirty="0">
                <a:latin typeface="Corbel" panose="020B0503020204020204" pitchFamily="34" charset="0"/>
              </a:rPr>
              <a:t>Step 5: Place the tokens to replace the original words</a:t>
            </a:r>
          </a:p>
          <a:p>
            <a:pPr algn="just"/>
            <a:endParaRPr lang="en-US" sz="2400" dirty="0">
              <a:latin typeface="Corbel" panose="020B0503020204020204" pitchFamily="34" charset="0"/>
            </a:endParaRPr>
          </a:p>
        </p:txBody>
      </p:sp>
      <p:pic>
        <p:nvPicPr>
          <p:cNvPr id="3" name="Picture 2"/>
          <p:cNvPicPr>
            <a:picLocks noChangeAspect="1"/>
          </p:cNvPicPr>
          <p:nvPr/>
        </p:nvPicPr>
        <p:blipFill>
          <a:blip r:embed="rId2"/>
          <a:stretch>
            <a:fillRect/>
          </a:stretch>
        </p:blipFill>
        <p:spPr>
          <a:xfrm>
            <a:off x="5659621" y="1383804"/>
            <a:ext cx="6185239" cy="3953209"/>
          </a:xfrm>
          <a:prstGeom prst="rect">
            <a:avLst/>
          </a:prstGeom>
        </p:spPr>
      </p:pic>
    </p:spTree>
    <p:extLst>
      <p:ext uri="{BB962C8B-B14F-4D97-AF65-F5344CB8AC3E}">
        <p14:creationId xmlns:p14="http://schemas.microsoft.com/office/powerpoint/2010/main" val="3567605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0" y="0"/>
            <a:ext cx="12192000" cy="769441"/>
          </a:xfrm>
          <a:prstGeom prst="rect">
            <a:avLst/>
          </a:prstGeom>
          <a:solidFill>
            <a:schemeClr val="accent2"/>
          </a:solidFill>
        </p:spPr>
        <p:txBody>
          <a:bodyPr wrap="square" rtlCol="0">
            <a:spAutoFit/>
          </a:bodyPr>
          <a:lstStyle/>
          <a:p>
            <a:r>
              <a:rPr lang="en-US" sz="4400" dirty="0" smtClean="0"/>
              <a:t>Byte Pair Encoding</a:t>
            </a:r>
            <a:endParaRPr lang="en-US" sz="4400" dirty="0"/>
          </a:p>
        </p:txBody>
      </p:sp>
      <p:sp>
        <p:nvSpPr>
          <p:cNvPr id="7" name="Content Placeholder 2"/>
          <p:cNvSpPr txBox="1">
            <a:spLocks/>
          </p:cNvSpPr>
          <p:nvPr/>
        </p:nvSpPr>
        <p:spPr>
          <a:xfrm>
            <a:off x="1" y="1383804"/>
            <a:ext cx="5129212" cy="5248656"/>
          </a:xfrm>
          <a:prstGeom prst="rect">
            <a:avLst/>
          </a:prstGeom>
        </p:spPr>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just">
              <a:buNone/>
            </a:pPr>
            <a:r>
              <a:rPr lang="en-US" sz="2400" dirty="0" smtClean="0">
                <a:latin typeface="Corbel" panose="020B0503020204020204" pitchFamily="34" charset="0"/>
              </a:rPr>
              <a:t>BPE starts with initial vocabulary</a:t>
            </a:r>
          </a:p>
          <a:p>
            <a:pPr algn="just"/>
            <a:r>
              <a:rPr lang="en-US" sz="2400" dirty="0" smtClean="0">
                <a:latin typeface="Corbel" panose="020B0503020204020204" pitchFamily="34" charset="0"/>
              </a:rPr>
              <a:t>Step 1: Split words into smaller units (characters).</a:t>
            </a:r>
          </a:p>
          <a:p>
            <a:pPr algn="just"/>
            <a:r>
              <a:rPr lang="en-US" sz="2400" dirty="0" smtClean="0">
                <a:latin typeface="Corbel" panose="020B0503020204020204" pitchFamily="34" charset="0"/>
              </a:rPr>
              <a:t>Step 2: count the pair frequencies</a:t>
            </a:r>
          </a:p>
          <a:p>
            <a:pPr algn="just"/>
            <a:r>
              <a:rPr lang="en-US" sz="2400" dirty="0" smtClean="0">
                <a:latin typeface="Corbel" panose="020B0503020204020204" pitchFamily="34" charset="0"/>
              </a:rPr>
              <a:t>Step 3: Choose the most frequent pair and add to merging rule. Add the token to vocabulary</a:t>
            </a:r>
          </a:p>
          <a:p>
            <a:pPr algn="just"/>
            <a:r>
              <a:rPr lang="en-US" sz="2400" dirty="0" smtClean="0">
                <a:latin typeface="Corbel" panose="020B0503020204020204" pitchFamily="34" charset="0"/>
              </a:rPr>
              <a:t>Step 4: Do step 2 &amp; step 3 till we reach our desired max vocabulary size</a:t>
            </a:r>
          </a:p>
          <a:p>
            <a:pPr algn="just"/>
            <a:r>
              <a:rPr lang="en-US" sz="2400" dirty="0">
                <a:latin typeface="Corbel" panose="020B0503020204020204" pitchFamily="34" charset="0"/>
              </a:rPr>
              <a:t>Step 5: Place the tokens to replace the original words</a:t>
            </a:r>
          </a:p>
          <a:p>
            <a:pPr algn="just"/>
            <a:endParaRPr lang="en-US" sz="2400" dirty="0">
              <a:latin typeface="Corbel" panose="020B0503020204020204" pitchFamily="34" charset="0"/>
            </a:endParaRPr>
          </a:p>
        </p:txBody>
      </p:sp>
      <p:pic>
        <p:nvPicPr>
          <p:cNvPr id="2" name="Picture 1"/>
          <p:cNvPicPr>
            <a:picLocks noChangeAspect="1"/>
          </p:cNvPicPr>
          <p:nvPr/>
        </p:nvPicPr>
        <p:blipFill>
          <a:blip r:embed="rId2"/>
          <a:stretch>
            <a:fillRect/>
          </a:stretch>
        </p:blipFill>
        <p:spPr>
          <a:xfrm>
            <a:off x="5676522" y="1383804"/>
            <a:ext cx="5410955" cy="4134427"/>
          </a:xfrm>
          <a:prstGeom prst="rect">
            <a:avLst/>
          </a:prstGeom>
        </p:spPr>
      </p:pic>
    </p:spTree>
    <p:extLst>
      <p:ext uri="{BB962C8B-B14F-4D97-AF65-F5344CB8AC3E}">
        <p14:creationId xmlns:p14="http://schemas.microsoft.com/office/powerpoint/2010/main" val="2236879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0" y="0"/>
            <a:ext cx="12192000" cy="769441"/>
          </a:xfrm>
          <a:prstGeom prst="rect">
            <a:avLst/>
          </a:prstGeom>
          <a:solidFill>
            <a:schemeClr val="accent2"/>
          </a:solidFill>
        </p:spPr>
        <p:txBody>
          <a:bodyPr wrap="square" rtlCol="0">
            <a:spAutoFit/>
          </a:bodyPr>
          <a:lstStyle/>
          <a:p>
            <a:r>
              <a:rPr lang="en-US" sz="4400" dirty="0" smtClean="0"/>
              <a:t>Word Piece Tokenization</a:t>
            </a:r>
            <a:endParaRPr lang="en-US" sz="4400" dirty="0"/>
          </a:p>
        </p:txBody>
      </p:sp>
      <p:sp>
        <p:nvSpPr>
          <p:cNvPr id="7" name="Content Placeholder 2"/>
          <p:cNvSpPr txBox="1">
            <a:spLocks/>
          </p:cNvSpPr>
          <p:nvPr/>
        </p:nvSpPr>
        <p:spPr>
          <a:xfrm>
            <a:off x="1" y="1383804"/>
            <a:ext cx="5129212" cy="5248656"/>
          </a:xfrm>
          <a:prstGeom prst="rect">
            <a:avLst/>
          </a:prstGeom>
        </p:spPr>
        <p:txBody>
          <a:bodyPr>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just">
              <a:buNone/>
            </a:pPr>
            <a:r>
              <a:rPr lang="en-US" sz="2400" dirty="0" smtClean="0">
                <a:latin typeface="Corbel" panose="020B0503020204020204" pitchFamily="34" charset="0"/>
              </a:rPr>
              <a:t>Word Piece starts with initial vocabulary</a:t>
            </a:r>
          </a:p>
          <a:p>
            <a:pPr algn="just"/>
            <a:r>
              <a:rPr lang="en-US" sz="2400" dirty="0" smtClean="0">
                <a:latin typeface="Corbel" panose="020B0503020204020204" pitchFamily="34" charset="0"/>
              </a:rPr>
              <a:t>Step 1: Split words into smaller units (characters).</a:t>
            </a:r>
          </a:p>
          <a:p>
            <a:pPr algn="just"/>
            <a:r>
              <a:rPr lang="en-US" sz="2400" dirty="0" smtClean="0">
                <a:latin typeface="Corbel" panose="020B0503020204020204" pitchFamily="34" charset="0"/>
              </a:rPr>
              <a:t>Step 2: count the pair frequencies</a:t>
            </a:r>
          </a:p>
          <a:p>
            <a:pPr algn="just"/>
            <a:r>
              <a:rPr lang="en-US" sz="2400" dirty="0" smtClean="0">
                <a:latin typeface="Corbel" panose="020B0503020204020204" pitchFamily="34" charset="0"/>
              </a:rPr>
              <a:t>Step 3: Compute pair score</a:t>
            </a:r>
          </a:p>
          <a:p>
            <a:pPr lvl="1" algn="just"/>
            <a:r>
              <a:rPr lang="en-US" sz="2200" dirty="0" err="1" smtClean="0">
                <a:latin typeface="Corbel" panose="020B0503020204020204" pitchFamily="34" charset="0"/>
              </a:rPr>
              <a:t>Freq</a:t>
            </a:r>
            <a:r>
              <a:rPr lang="en-US" sz="2200" dirty="0" smtClean="0">
                <a:latin typeface="Corbel" panose="020B0503020204020204" pitchFamily="34" charset="0"/>
              </a:rPr>
              <a:t> of pair/ (</a:t>
            </a:r>
            <a:r>
              <a:rPr lang="en-US" sz="2200" dirty="0" err="1" smtClean="0">
                <a:latin typeface="Corbel" panose="020B0503020204020204" pitchFamily="34" charset="0"/>
              </a:rPr>
              <a:t>freq</a:t>
            </a:r>
            <a:r>
              <a:rPr lang="en-US" sz="2200" dirty="0" smtClean="0">
                <a:latin typeface="Corbel" panose="020B0503020204020204" pitchFamily="34" charset="0"/>
              </a:rPr>
              <a:t> of element 1) * </a:t>
            </a:r>
            <a:r>
              <a:rPr lang="en-US" sz="2200" dirty="0">
                <a:latin typeface="Corbel" panose="020B0503020204020204" pitchFamily="34" charset="0"/>
              </a:rPr>
              <a:t>(</a:t>
            </a:r>
            <a:r>
              <a:rPr lang="en-US" sz="2200" dirty="0" err="1">
                <a:latin typeface="Corbel" panose="020B0503020204020204" pitchFamily="34" charset="0"/>
              </a:rPr>
              <a:t>freq</a:t>
            </a:r>
            <a:r>
              <a:rPr lang="en-US" sz="2200" dirty="0">
                <a:latin typeface="Corbel" panose="020B0503020204020204" pitchFamily="34" charset="0"/>
              </a:rPr>
              <a:t> of element </a:t>
            </a:r>
            <a:r>
              <a:rPr lang="en-US" sz="2200" dirty="0" smtClean="0">
                <a:latin typeface="Corbel" panose="020B0503020204020204" pitchFamily="34" charset="0"/>
              </a:rPr>
              <a:t>2) </a:t>
            </a:r>
          </a:p>
          <a:p>
            <a:pPr algn="just"/>
            <a:r>
              <a:rPr lang="en-US" sz="2400" dirty="0" smtClean="0">
                <a:latin typeface="Corbel" panose="020B0503020204020204" pitchFamily="34" charset="0"/>
              </a:rPr>
              <a:t>Step 4: Do step 2 &amp; step 3 till we reach our desired max vocabulary size </a:t>
            </a:r>
            <a:r>
              <a:rPr lang="en-US" sz="2400" dirty="0">
                <a:latin typeface="Corbel" panose="020B0503020204020204" pitchFamily="34" charset="0"/>
              </a:rPr>
              <a:t>and add the newly </a:t>
            </a:r>
            <a:r>
              <a:rPr lang="en-US" sz="2400" dirty="0" smtClean="0">
                <a:latin typeface="Corbel" panose="020B0503020204020204" pitchFamily="34" charset="0"/>
              </a:rPr>
              <a:t>created </a:t>
            </a:r>
            <a:r>
              <a:rPr lang="en-US" sz="2400" dirty="0">
                <a:latin typeface="Corbel" panose="020B0503020204020204" pitchFamily="34" charset="0"/>
              </a:rPr>
              <a:t>tokens to </a:t>
            </a:r>
            <a:r>
              <a:rPr lang="en-US" sz="2400" dirty="0" smtClean="0">
                <a:latin typeface="Corbel" panose="020B0503020204020204" pitchFamily="34" charset="0"/>
              </a:rPr>
              <a:t>vocab</a:t>
            </a:r>
          </a:p>
          <a:p>
            <a:pPr algn="just"/>
            <a:r>
              <a:rPr lang="en-US" sz="2400" dirty="0">
                <a:latin typeface="Corbel" panose="020B0503020204020204" pitchFamily="34" charset="0"/>
              </a:rPr>
              <a:t>Use the new vocabulary to tokenize</a:t>
            </a:r>
          </a:p>
          <a:p>
            <a:pPr algn="just"/>
            <a:endParaRPr lang="en-US" sz="2400" dirty="0">
              <a:latin typeface="Corbel" panose="020B0503020204020204" pitchFamily="34" charset="0"/>
            </a:endParaRPr>
          </a:p>
        </p:txBody>
      </p:sp>
      <p:pic>
        <p:nvPicPr>
          <p:cNvPr id="3" name="Picture 2"/>
          <p:cNvPicPr>
            <a:picLocks noChangeAspect="1"/>
          </p:cNvPicPr>
          <p:nvPr/>
        </p:nvPicPr>
        <p:blipFill>
          <a:blip r:embed="rId2"/>
          <a:stretch>
            <a:fillRect/>
          </a:stretch>
        </p:blipFill>
        <p:spPr>
          <a:xfrm>
            <a:off x="5583189" y="1571625"/>
            <a:ext cx="6243981" cy="3698781"/>
          </a:xfrm>
          <a:prstGeom prst="rect">
            <a:avLst/>
          </a:prstGeom>
        </p:spPr>
      </p:pic>
    </p:spTree>
    <p:extLst>
      <p:ext uri="{BB962C8B-B14F-4D97-AF65-F5344CB8AC3E}">
        <p14:creationId xmlns:p14="http://schemas.microsoft.com/office/powerpoint/2010/main" val="375622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0" y="0"/>
            <a:ext cx="12192000" cy="769441"/>
          </a:xfrm>
          <a:prstGeom prst="rect">
            <a:avLst/>
          </a:prstGeom>
          <a:solidFill>
            <a:schemeClr val="accent2"/>
          </a:solidFill>
        </p:spPr>
        <p:txBody>
          <a:bodyPr wrap="square" rtlCol="0">
            <a:spAutoFit/>
          </a:bodyPr>
          <a:lstStyle/>
          <a:p>
            <a:r>
              <a:rPr lang="en-US" sz="4400" dirty="0" smtClean="0"/>
              <a:t>Word Piece Tokenization</a:t>
            </a:r>
            <a:endParaRPr lang="en-US" sz="4400" dirty="0"/>
          </a:p>
        </p:txBody>
      </p:sp>
      <p:sp>
        <p:nvSpPr>
          <p:cNvPr id="7" name="Content Placeholder 2"/>
          <p:cNvSpPr txBox="1">
            <a:spLocks/>
          </p:cNvSpPr>
          <p:nvPr/>
        </p:nvSpPr>
        <p:spPr>
          <a:xfrm>
            <a:off x="1" y="1383804"/>
            <a:ext cx="5129212" cy="5248656"/>
          </a:xfrm>
          <a:prstGeom prst="rect">
            <a:avLst/>
          </a:prstGeom>
        </p:spPr>
        <p:txBody>
          <a:bodyPr>
            <a:normAutofit fontScale="925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just">
              <a:buNone/>
            </a:pPr>
            <a:r>
              <a:rPr lang="en-US" sz="2400" dirty="0" smtClean="0">
                <a:latin typeface="Corbel" panose="020B0503020204020204" pitchFamily="34" charset="0"/>
              </a:rPr>
              <a:t>Word Piece starts with initial vocabulary</a:t>
            </a:r>
          </a:p>
          <a:p>
            <a:pPr algn="just"/>
            <a:r>
              <a:rPr lang="en-US" sz="2400" dirty="0" smtClean="0">
                <a:latin typeface="Corbel" panose="020B0503020204020204" pitchFamily="34" charset="0"/>
              </a:rPr>
              <a:t>Step 1: Split words into smaller units (characters).</a:t>
            </a:r>
          </a:p>
          <a:p>
            <a:pPr algn="just"/>
            <a:r>
              <a:rPr lang="en-US" sz="2400" dirty="0" smtClean="0">
                <a:latin typeface="Corbel" panose="020B0503020204020204" pitchFamily="34" charset="0"/>
              </a:rPr>
              <a:t>Step 2: count the pair frequencies</a:t>
            </a:r>
          </a:p>
          <a:p>
            <a:pPr algn="just"/>
            <a:r>
              <a:rPr lang="en-US" sz="2400" dirty="0" smtClean="0">
                <a:latin typeface="Corbel" panose="020B0503020204020204" pitchFamily="34" charset="0"/>
              </a:rPr>
              <a:t>Step 3: Compute pair score</a:t>
            </a:r>
          </a:p>
          <a:p>
            <a:pPr lvl="1" algn="just"/>
            <a:r>
              <a:rPr lang="en-US" sz="2200" dirty="0" err="1" smtClean="0">
                <a:latin typeface="Corbel" panose="020B0503020204020204" pitchFamily="34" charset="0"/>
              </a:rPr>
              <a:t>Freq</a:t>
            </a:r>
            <a:r>
              <a:rPr lang="en-US" sz="2200" dirty="0" smtClean="0">
                <a:latin typeface="Corbel" panose="020B0503020204020204" pitchFamily="34" charset="0"/>
              </a:rPr>
              <a:t> of pair/ (</a:t>
            </a:r>
            <a:r>
              <a:rPr lang="en-US" sz="2200" dirty="0" err="1" smtClean="0">
                <a:latin typeface="Corbel" panose="020B0503020204020204" pitchFamily="34" charset="0"/>
              </a:rPr>
              <a:t>freq</a:t>
            </a:r>
            <a:r>
              <a:rPr lang="en-US" sz="2200" dirty="0" smtClean="0">
                <a:latin typeface="Corbel" panose="020B0503020204020204" pitchFamily="34" charset="0"/>
              </a:rPr>
              <a:t> of element 1) * </a:t>
            </a:r>
            <a:r>
              <a:rPr lang="en-US" sz="2200" dirty="0">
                <a:latin typeface="Corbel" panose="020B0503020204020204" pitchFamily="34" charset="0"/>
              </a:rPr>
              <a:t>(</a:t>
            </a:r>
            <a:r>
              <a:rPr lang="en-US" sz="2200" dirty="0" err="1">
                <a:latin typeface="Corbel" panose="020B0503020204020204" pitchFamily="34" charset="0"/>
              </a:rPr>
              <a:t>freq</a:t>
            </a:r>
            <a:r>
              <a:rPr lang="en-US" sz="2200" dirty="0">
                <a:latin typeface="Corbel" panose="020B0503020204020204" pitchFamily="34" charset="0"/>
              </a:rPr>
              <a:t> of element </a:t>
            </a:r>
            <a:r>
              <a:rPr lang="en-US" sz="2200" dirty="0" smtClean="0">
                <a:latin typeface="Corbel" panose="020B0503020204020204" pitchFamily="34" charset="0"/>
              </a:rPr>
              <a:t>2) </a:t>
            </a:r>
          </a:p>
          <a:p>
            <a:pPr algn="just"/>
            <a:r>
              <a:rPr lang="en-US" sz="2400" dirty="0" smtClean="0">
                <a:latin typeface="Corbel" panose="020B0503020204020204" pitchFamily="34" charset="0"/>
              </a:rPr>
              <a:t>Step 4: Do step 2 &amp; step 3 till we reach our desired max vocabulary size and add the newly created tokens to vocab</a:t>
            </a:r>
          </a:p>
          <a:p>
            <a:pPr algn="just"/>
            <a:r>
              <a:rPr lang="en-US" sz="2400" dirty="0" smtClean="0">
                <a:latin typeface="Corbel" panose="020B0503020204020204" pitchFamily="34" charset="0"/>
              </a:rPr>
              <a:t>Step 5: Use the new vocabulary to tokenize</a:t>
            </a:r>
            <a:endParaRPr lang="en-US" sz="2400" dirty="0">
              <a:latin typeface="Corbel" panose="020B0503020204020204" pitchFamily="34" charset="0"/>
            </a:endParaRPr>
          </a:p>
        </p:txBody>
      </p:sp>
      <p:pic>
        <p:nvPicPr>
          <p:cNvPr id="2" name="Picture 1"/>
          <p:cNvPicPr>
            <a:picLocks noChangeAspect="1"/>
          </p:cNvPicPr>
          <p:nvPr/>
        </p:nvPicPr>
        <p:blipFill>
          <a:blip r:embed="rId2"/>
          <a:stretch>
            <a:fillRect/>
          </a:stretch>
        </p:blipFill>
        <p:spPr>
          <a:xfrm>
            <a:off x="5384907" y="1383804"/>
            <a:ext cx="6450568" cy="3910414"/>
          </a:xfrm>
          <a:prstGeom prst="rect">
            <a:avLst/>
          </a:prstGeom>
        </p:spPr>
      </p:pic>
    </p:spTree>
    <p:extLst>
      <p:ext uri="{BB962C8B-B14F-4D97-AF65-F5344CB8AC3E}">
        <p14:creationId xmlns:p14="http://schemas.microsoft.com/office/powerpoint/2010/main" val="3168413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err="1" smtClean="0"/>
              <a:t>ComParisons</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244948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2020024366"/>
              </p:ext>
            </p:extLst>
          </p:nvPr>
        </p:nvGraphicFramePr>
        <p:xfrm>
          <a:off x="528635" y="719666"/>
          <a:ext cx="10958514" cy="5491480"/>
        </p:xfrm>
        <a:graphic>
          <a:graphicData uri="http://schemas.openxmlformats.org/drawingml/2006/table">
            <a:tbl>
              <a:tblPr firstRow="1" firstCol="1" bandRow="1">
                <a:tableStyleId>{21E4AEA4-8DFA-4A89-87EB-49C32662AFE0}</a:tableStyleId>
              </a:tblPr>
              <a:tblGrid>
                <a:gridCol w="3652838">
                  <a:extLst>
                    <a:ext uri="{9D8B030D-6E8A-4147-A177-3AD203B41FA5}">
                      <a16:colId xmlns:a16="http://schemas.microsoft.com/office/drawing/2014/main" val="2066941702"/>
                    </a:ext>
                  </a:extLst>
                </a:gridCol>
                <a:gridCol w="3652838">
                  <a:extLst>
                    <a:ext uri="{9D8B030D-6E8A-4147-A177-3AD203B41FA5}">
                      <a16:colId xmlns:a16="http://schemas.microsoft.com/office/drawing/2014/main" val="2265375924"/>
                    </a:ext>
                  </a:extLst>
                </a:gridCol>
                <a:gridCol w="3652838">
                  <a:extLst>
                    <a:ext uri="{9D8B030D-6E8A-4147-A177-3AD203B41FA5}">
                      <a16:colId xmlns:a16="http://schemas.microsoft.com/office/drawing/2014/main" val="3670550264"/>
                    </a:ext>
                  </a:extLst>
                </a:gridCol>
              </a:tblGrid>
              <a:tr h="370840">
                <a:tc>
                  <a:txBody>
                    <a:bodyPr/>
                    <a:lstStyle/>
                    <a:p>
                      <a:endParaRPr lang="en-US" dirty="0"/>
                    </a:p>
                  </a:txBody>
                  <a:tcPr/>
                </a:tc>
                <a:tc>
                  <a:txBody>
                    <a:bodyPr/>
                    <a:lstStyle/>
                    <a:p>
                      <a:r>
                        <a:rPr lang="en-US" dirty="0" smtClean="0"/>
                        <a:t>Word2Vec</a:t>
                      </a:r>
                      <a:endParaRPr lang="en-US" dirty="0"/>
                    </a:p>
                  </a:txBody>
                  <a:tcPr/>
                </a:tc>
                <a:tc>
                  <a:txBody>
                    <a:bodyPr/>
                    <a:lstStyle/>
                    <a:p>
                      <a:r>
                        <a:rPr lang="en-US" dirty="0" smtClean="0"/>
                        <a:t>Transformers</a:t>
                      </a:r>
                      <a:endParaRPr lang="en-US" dirty="0"/>
                    </a:p>
                  </a:txBody>
                  <a:tcPr/>
                </a:tc>
                <a:extLst>
                  <a:ext uri="{0D108BD9-81ED-4DB2-BD59-A6C34878D82A}">
                    <a16:rowId xmlns:a16="http://schemas.microsoft.com/office/drawing/2014/main" val="4293290699"/>
                  </a:ext>
                </a:extLst>
              </a:tr>
              <a:tr h="370840">
                <a:tc>
                  <a:txBody>
                    <a:bodyPr/>
                    <a:lstStyle/>
                    <a:p>
                      <a:pPr algn="ctr"/>
                      <a:r>
                        <a:rPr lang="en-US" sz="3200" b="0" i="0" kern="1200" dirty="0" smtClean="0">
                          <a:solidFill>
                            <a:schemeClr val="lt1"/>
                          </a:solidFill>
                          <a:effectLst/>
                          <a:latin typeface="+mn-lt"/>
                          <a:ea typeface="+mn-ea"/>
                          <a:cs typeface="+mn-cs"/>
                        </a:rPr>
                        <a:t>Architecture</a:t>
                      </a:r>
                      <a:endParaRPr lang="en-US" sz="3200" b="0" dirty="0"/>
                    </a:p>
                  </a:txBody>
                  <a:tcPr anchor="ctr"/>
                </a:tc>
                <a:tc>
                  <a:txBody>
                    <a:bodyPr/>
                    <a:lstStyle/>
                    <a:p>
                      <a:r>
                        <a:rPr lang="en-US" sz="1800" b="0" i="0" kern="1200" dirty="0" smtClean="0">
                          <a:solidFill>
                            <a:schemeClr val="dk1"/>
                          </a:solidFill>
                          <a:effectLst/>
                          <a:latin typeface="+mn-lt"/>
                          <a:ea typeface="+mn-ea"/>
                          <a:cs typeface="+mn-cs"/>
                        </a:rPr>
                        <a:t>Word2Vec is a shallow, two-layer neural network-based model. </a:t>
                      </a:r>
                    </a:p>
                    <a:p>
                      <a:r>
                        <a:rPr lang="en-US" sz="1800" b="0" i="0" kern="1200" dirty="0" smtClean="0">
                          <a:solidFill>
                            <a:schemeClr val="dk1"/>
                          </a:solidFill>
                          <a:effectLst/>
                          <a:latin typeface="+mn-lt"/>
                          <a:ea typeface="+mn-ea"/>
                          <a:cs typeface="+mn-cs"/>
                        </a:rPr>
                        <a:t>It consists of either a continuous bag of words (CBOW) or skip-gram architecture. </a:t>
                      </a:r>
                    </a:p>
                    <a:p>
                      <a:r>
                        <a:rPr lang="en-US" sz="1800" b="0" i="0" kern="1200" dirty="0" smtClean="0">
                          <a:solidFill>
                            <a:schemeClr val="dk1"/>
                          </a:solidFill>
                          <a:effectLst/>
                          <a:latin typeface="+mn-lt"/>
                          <a:ea typeface="+mn-ea"/>
                          <a:cs typeface="+mn-cs"/>
                        </a:rPr>
                        <a:t>CBOW predicts a target word based on its surrounding context words, while skip-gram predicts context words given a target word.</a:t>
                      </a:r>
                      <a:endParaRPr lang="en-US" dirty="0"/>
                    </a:p>
                  </a:txBody>
                  <a:tcPr/>
                </a:tc>
                <a:tc>
                  <a:txBody>
                    <a:bodyPr/>
                    <a:lstStyle/>
                    <a:p>
                      <a:r>
                        <a:rPr lang="en-US" sz="1800" b="0" i="0" kern="1200" dirty="0" smtClean="0">
                          <a:solidFill>
                            <a:schemeClr val="dk1"/>
                          </a:solidFill>
                          <a:effectLst/>
                          <a:latin typeface="+mn-lt"/>
                          <a:ea typeface="+mn-ea"/>
                          <a:cs typeface="+mn-cs"/>
                        </a:rPr>
                        <a:t>Transformers are deep learning models that employ a self-attention mechanism. They consist of an encoder-decoder architecture with multiple self-attention layers. Transformers can capture long-range dependencies in text and have shown superior performance in various NLP tasks.</a:t>
                      </a:r>
                      <a:endParaRPr lang="en-US" dirty="0"/>
                    </a:p>
                  </a:txBody>
                  <a:tcPr/>
                </a:tc>
                <a:extLst>
                  <a:ext uri="{0D108BD9-81ED-4DB2-BD59-A6C34878D82A}">
                    <a16:rowId xmlns:a16="http://schemas.microsoft.com/office/drawing/2014/main" val="3828244782"/>
                  </a:ext>
                </a:extLst>
              </a:tr>
              <a:tr h="370840">
                <a:tc>
                  <a:txBody>
                    <a:bodyPr/>
                    <a:lstStyle/>
                    <a:p>
                      <a:pPr algn="ctr"/>
                      <a:r>
                        <a:rPr lang="en-US" sz="3200" b="0" dirty="0" smtClean="0"/>
                        <a:t>Contextual</a:t>
                      </a:r>
                      <a:r>
                        <a:rPr lang="en-US" sz="3200" b="0" baseline="0" dirty="0" smtClean="0"/>
                        <a:t> information</a:t>
                      </a:r>
                      <a:endParaRPr lang="en-US" sz="3200" b="0" dirty="0"/>
                    </a:p>
                  </a:txBody>
                  <a:tcPr anchor="ctr"/>
                </a:tc>
                <a:tc>
                  <a:txBody>
                    <a:bodyPr/>
                    <a:lstStyle/>
                    <a:p>
                      <a:r>
                        <a:rPr lang="en-US" sz="1800" b="0" i="0" kern="1200" dirty="0" smtClean="0">
                          <a:solidFill>
                            <a:schemeClr val="dk1"/>
                          </a:solidFill>
                          <a:effectLst/>
                          <a:latin typeface="+mn-lt"/>
                          <a:ea typeface="+mn-ea"/>
                          <a:cs typeface="+mn-cs"/>
                        </a:rPr>
                        <a:t>Word2Vec models generate fixed-length word embeddings, where each word is represented by a dense vector. These embeddings capture semantic and syntactic similarities between words but do not consider the context in which words appear.</a:t>
                      </a:r>
                      <a:endParaRPr lang="en-US" dirty="0"/>
                    </a:p>
                  </a:txBody>
                  <a:tcPr/>
                </a:tc>
                <a:tc>
                  <a:txBody>
                    <a:bodyPr/>
                    <a:lstStyle/>
                    <a:p>
                      <a:r>
                        <a:rPr lang="en-US" sz="1800" b="0" i="0" kern="1200" dirty="0" smtClean="0">
                          <a:solidFill>
                            <a:schemeClr val="dk1"/>
                          </a:solidFill>
                          <a:effectLst/>
                          <a:latin typeface="+mn-lt"/>
                          <a:ea typeface="+mn-ea"/>
                          <a:cs typeface="+mn-cs"/>
                        </a:rPr>
                        <a:t>Transformers, such as the popular BERT (Bidirectional Encoder Representations from Transformers), capture contextual information by considering the entire sentence or sequence of words. They produce contextual word embeddings that adapt to the context of the surrounding words</a:t>
                      </a:r>
                      <a:endParaRPr lang="en-US" dirty="0"/>
                    </a:p>
                  </a:txBody>
                  <a:tcPr/>
                </a:tc>
                <a:extLst>
                  <a:ext uri="{0D108BD9-81ED-4DB2-BD59-A6C34878D82A}">
                    <a16:rowId xmlns:a16="http://schemas.microsoft.com/office/drawing/2014/main" val="3165396025"/>
                  </a:ext>
                </a:extLst>
              </a:tr>
            </a:tbl>
          </a:graphicData>
        </a:graphic>
      </p:graphicFrame>
    </p:spTree>
    <p:extLst>
      <p:ext uri="{BB962C8B-B14F-4D97-AF65-F5344CB8AC3E}">
        <p14:creationId xmlns:p14="http://schemas.microsoft.com/office/powerpoint/2010/main" val="33246253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1870091455"/>
              </p:ext>
            </p:extLst>
          </p:nvPr>
        </p:nvGraphicFramePr>
        <p:xfrm>
          <a:off x="528635" y="719666"/>
          <a:ext cx="10958514" cy="5491480"/>
        </p:xfrm>
        <a:graphic>
          <a:graphicData uri="http://schemas.openxmlformats.org/drawingml/2006/table">
            <a:tbl>
              <a:tblPr firstRow="1" firstCol="1" bandRow="1">
                <a:tableStyleId>{21E4AEA4-8DFA-4A89-87EB-49C32662AFE0}</a:tableStyleId>
              </a:tblPr>
              <a:tblGrid>
                <a:gridCol w="3652838">
                  <a:extLst>
                    <a:ext uri="{9D8B030D-6E8A-4147-A177-3AD203B41FA5}">
                      <a16:colId xmlns:a16="http://schemas.microsoft.com/office/drawing/2014/main" val="2066941702"/>
                    </a:ext>
                  </a:extLst>
                </a:gridCol>
                <a:gridCol w="3652838">
                  <a:extLst>
                    <a:ext uri="{9D8B030D-6E8A-4147-A177-3AD203B41FA5}">
                      <a16:colId xmlns:a16="http://schemas.microsoft.com/office/drawing/2014/main" val="2265375924"/>
                    </a:ext>
                  </a:extLst>
                </a:gridCol>
                <a:gridCol w="3652838">
                  <a:extLst>
                    <a:ext uri="{9D8B030D-6E8A-4147-A177-3AD203B41FA5}">
                      <a16:colId xmlns:a16="http://schemas.microsoft.com/office/drawing/2014/main" val="3670550264"/>
                    </a:ext>
                  </a:extLst>
                </a:gridCol>
              </a:tblGrid>
              <a:tr h="370840">
                <a:tc>
                  <a:txBody>
                    <a:bodyPr/>
                    <a:lstStyle/>
                    <a:p>
                      <a:endParaRPr lang="en-US" dirty="0"/>
                    </a:p>
                  </a:txBody>
                  <a:tcPr/>
                </a:tc>
                <a:tc>
                  <a:txBody>
                    <a:bodyPr/>
                    <a:lstStyle/>
                    <a:p>
                      <a:r>
                        <a:rPr lang="en-US" dirty="0" smtClean="0"/>
                        <a:t>Word2Vec</a:t>
                      </a:r>
                      <a:endParaRPr lang="en-US" dirty="0"/>
                    </a:p>
                  </a:txBody>
                  <a:tcPr/>
                </a:tc>
                <a:tc>
                  <a:txBody>
                    <a:bodyPr/>
                    <a:lstStyle/>
                    <a:p>
                      <a:r>
                        <a:rPr lang="en-US" dirty="0" smtClean="0"/>
                        <a:t>Transformers</a:t>
                      </a:r>
                      <a:endParaRPr lang="en-US" dirty="0"/>
                    </a:p>
                  </a:txBody>
                  <a:tcPr/>
                </a:tc>
                <a:extLst>
                  <a:ext uri="{0D108BD9-81ED-4DB2-BD59-A6C34878D82A}">
                    <a16:rowId xmlns:a16="http://schemas.microsoft.com/office/drawing/2014/main" val="4293290699"/>
                  </a:ext>
                </a:extLst>
              </a:tr>
              <a:tr h="370840">
                <a:tc>
                  <a:txBody>
                    <a:bodyPr/>
                    <a:lstStyle/>
                    <a:p>
                      <a:pPr marL="0" algn="ctr" defTabSz="914400" rtl="0" eaLnBrk="1" latinLnBrk="0" hangingPunct="1"/>
                      <a:r>
                        <a:rPr lang="en-US" sz="3200" b="0" kern="1200" dirty="0" smtClean="0">
                          <a:solidFill>
                            <a:schemeClr val="lt1"/>
                          </a:solidFill>
                          <a:latin typeface="+mn-lt"/>
                          <a:ea typeface="+mn-ea"/>
                          <a:cs typeface="+mn-cs"/>
                        </a:rPr>
                        <a:t>Pre-Training and Fine-tuning</a:t>
                      </a:r>
                      <a:endParaRPr lang="en-US" sz="3200" b="0" kern="1200" dirty="0">
                        <a:solidFill>
                          <a:schemeClr val="lt1"/>
                        </a:solidFill>
                        <a:latin typeface="+mn-lt"/>
                        <a:ea typeface="+mn-ea"/>
                        <a:cs typeface="+mn-cs"/>
                      </a:endParaRPr>
                    </a:p>
                  </a:txBody>
                  <a:tcPr anchor="ctr"/>
                </a:tc>
                <a:tc>
                  <a:txBody>
                    <a:bodyPr/>
                    <a:lstStyle/>
                    <a:p>
                      <a:r>
                        <a:rPr lang="en-US" sz="1800" b="0" i="0" kern="1200" dirty="0" smtClean="0">
                          <a:solidFill>
                            <a:schemeClr val="dk1"/>
                          </a:solidFill>
                          <a:effectLst/>
                          <a:latin typeface="+mn-lt"/>
                          <a:ea typeface="+mn-ea"/>
                          <a:cs typeface="+mn-cs"/>
                        </a:rPr>
                        <a:t>Word2Vec models are typically trained on large amounts of unlabeled text data in an unsupervised manner. Once trained, the embeddings can be used in downstream tasks, such as sentiment analysis or named entity recognition.</a:t>
                      </a:r>
                      <a:endParaRPr lang="en-US" dirty="0"/>
                    </a:p>
                  </a:txBody>
                  <a:tcPr/>
                </a:tc>
                <a:tc>
                  <a:txBody>
                    <a:bodyPr/>
                    <a:lstStyle/>
                    <a:p>
                      <a:r>
                        <a:rPr lang="en-US" sz="1800" b="0" i="0" kern="1200" dirty="0" smtClean="0">
                          <a:solidFill>
                            <a:schemeClr val="dk1"/>
                          </a:solidFill>
                          <a:effectLst/>
                          <a:latin typeface="+mn-lt"/>
                          <a:ea typeface="+mn-ea"/>
                          <a:cs typeface="+mn-cs"/>
                        </a:rPr>
                        <a:t>Transformers can be pre-trained on massive amounts of text data using a masked language modeling objective, where some words are randomly masked and the model predicts them based on the remaining context. After pre-training, transformers can be fine-tuned on specific tasks with labeled data, allowing them to learn task-specific representations.</a:t>
                      </a:r>
                      <a:endParaRPr lang="en-US" dirty="0"/>
                    </a:p>
                  </a:txBody>
                  <a:tcPr/>
                </a:tc>
                <a:extLst>
                  <a:ext uri="{0D108BD9-81ED-4DB2-BD59-A6C34878D82A}">
                    <a16:rowId xmlns:a16="http://schemas.microsoft.com/office/drawing/2014/main" val="3828244782"/>
                  </a:ext>
                </a:extLst>
              </a:tr>
              <a:tr h="370840">
                <a:tc>
                  <a:txBody>
                    <a:bodyPr/>
                    <a:lstStyle/>
                    <a:p>
                      <a:pPr algn="ctr"/>
                      <a:r>
                        <a:rPr lang="en-US" sz="3200" b="0" kern="1200" dirty="0" smtClean="0">
                          <a:solidFill>
                            <a:schemeClr val="lt1"/>
                          </a:solidFill>
                          <a:latin typeface="+mn-lt"/>
                          <a:ea typeface="+mn-ea"/>
                          <a:cs typeface="+mn-cs"/>
                        </a:rPr>
                        <a:t>Performance</a:t>
                      </a:r>
                      <a:endParaRPr lang="en-US" sz="3200" b="0" kern="1200" dirty="0">
                        <a:solidFill>
                          <a:schemeClr val="lt1"/>
                        </a:solidFill>
                        <a:latin typeface="+mn-lt"/>
                        <a:ea typeface="+mn-ea"/>
                        <a:cs typeface="+mn-cs"/>
                      </a:endParaRPr>
                    </a:p>
                  </a:txBody>
                  <a:tcPr anchor="ctr"/>
                </a:tc>
                <a:tc>
                  <a:txBody>
                    <a:bodyPr/>
                    <a:lstStyle/>
                    <a:p>
                      <a:r>
                        <a:rPr lang="en-US" sz="1800" b="0" i="0" kern="1200" dirty="0" smtClean="0">
                          <a:solidFill>
                            <a:schemeClr val="dk1"/>
                          </a:solidFill>
                          <a:effectLst/>
                          <a:latin typeface="+mn-lt"/>
                          <a:ea typeface="+mn-ea"/>
                          <a:cs typeface="+mn-cs"/>
                        </a:rPr>
                        <a:t>Word2Vec models are efficient and perform well in capturing word-level semantics and relationships. They are often used in tasks like word analogy or word similarity.</a:t>
                      </a:r>
                      <a:endParaRPr lang="en-US" dirty="0"/>
                    </a:p>
                  </a:txBody>
                  <a:tcPr/>
                </a:tc>
                <a:tc>
                  <a:txBody>
                    <a:bodyPr/>
                    <a:lstStyle/>
                    <a:p>
                      <a:r>
                        <a:rPr lang="en-US" dirty="0" smtClean="0"/>
                        <a:t>T</a:t>
                      </a:r>
                      <a:r>
                        <a:rPr lang="en-US" sz="1800" b="0" i="0" kern="1200" dirty="0" smtClean="0">
                          <a:solidFill>
                            <a:schemeClr val="dk1"/>
                          </a:solidFill>
                          <a:effectLst/>
                          <a:latin typeface="+mn-lt"/>
                          <a:ea typeface="+mn-ea"/>
                          <a:cs typeface="+mn-cs"/>
                        </a:rPr>
                        <a:t>ransformers have achieved state-of-the-art performance in various NLP tasks, including text classification, named entity recognition, machine translation, and question answering. Their ability to capture contextual information contributes to their superior performance.</a:t>
                      </a:r>
                      <a:endParaRPr lang="en-US" dirty="0"/>
                    </a:p>
                  </a:txBody>
                  <a:tcPr/>
                </a:tc>
                <a:extLst>
                  <a:ext uri="{0D108BD9-81ED-4DB2-BD59-A6C34878D82A}">
                    <a16:rowId xmlns:a16="http://schemas.microsoft.com/office/drawing/2014/main" val="3165396025"/>
                  </a:ext>
                </a:extLst>
              </a:tr>
            </a:tbl>
          </a:graphicData>
        </a:graphic>
      </p:graphicFrame>
    </p:spTree>
    <p:extLst>
      <p:ext uri="{BB962C8B-B14F-4D97-AF65-F5344CB8AC3E}">
        <p14:creationId xmlns:p14="http://schemas.microsoft.com/office/powerpoint/2010/main" val="29935817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err="1" smtClean="0"/>
              <a:t>ComParisons</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80914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LLM</a:t>
            </a:r>
            <a:endParaRPr lang="en-US" dirty="0"/>
          </a:p>
        </p:txBody>
      </p:sp>
      <p:sp>
        <p:nvSpPr>
          <p:cNvPr id="3" name="Content Placeholder 2"/>
          <p:cNvSpPr>
            <a:spLocks noGrp="1"/>
          </p:cNvSpPr>
          <p:nvPr>
            <p:ph idx="1"/>
          </p:nvPr>
        </p:nvSpPr>
        <p:spPr>
          <a:xfrm>
            <a:off x="5569527" y="0"/>
            <a:ext cx="6622473" cy="6858000"/>
          </a:xfrm>
          <a:solidFill>
            <a:schemeClr val="bg1"/>
          </a:solidFill>
        </p:spPr>
        <p:txBody>
          <a:bodyPr>
            <a:normAutofit fontScale="92500" lnSpcReduction="10000"/>
          </a:bodyPr>
          <a:lstStyle/>
          <a:p>
            <a:pPr marL="342900" indent="-342900">
              <a:buFont typeface="+mj-lt"/>
              <a:buAutoNum type="arabicPeriod"/>
            </a:pPr>
            <a:endParaRPr lang="en-US" dirty="0" smtClean="0">
              <a:latin typeface="Comic Sans MS" panose="030F0702030302020204" pitchFamily="66" charset="0"/>
            </a:endParaRPr>
          </a:p>
          <a:p>
            <a:pPr marL="342900" indent="-342900">
              <a:buFont typeface="+mj-lt"/>
              <a:buAutoNum type="arabicPeriod"/>
            </a:pPr>
            <a:r>
              <a:rPr lang="en-US" dirty="0" smtClean="0">
                <a:latin typeface="Comic Sans MS" panose="030F0702030302020204" pitchFamily="66" charset="0"/>
              </a:rPr>
              <a:t>Can </a:t>
            </a:r>
            <a:r>
              <a:rPr lang="en-US" dirty="0">
                <a:latin typeface="Comic Sans MS" panose="030F0702030302020204" pitchFamily="66" charset="0"/>
              </a:rPr>
              <a:t>you explain what a large language model is and how it works?</a:t>
            </a:r>
          </a:p>
          <a:p>
            <a:pPr marL="342900" indent="-342900">
              <a:buFont typeface="+mj-lt"/>
              <a:buAutoNum type="arabicPeriod"/>
            </a:pPr>
            <a:r>
              <a:rPr lang="en-US" dirty="0">
                <a:latin typeface="Comic Sans MS" panose="030F0702030302020204" pitchFamily="66" charset="0"/>
              </a:rPr>
              <a:t>How are large language models trained? Describe the pre-training and fine-tuning processes.</a:t>
            </a:r>
          </a:p>
          <a:p>
            <a:pPr marL="342900" indent="-342900">
              <a:buFont typeface="+mj-lt"/>
              <a:buAutoNum type="arabicPeriod"/>
            </a:pPr>
            <a:r>
              <a:rPr lang="en-US" dirty="0">
                <a:latin typeface="Comic Sans MS" panose="030F0702030302020204" pitchFamily="66" charset="0"/>
              </a:rPr>
              <a:t>What are some challenges or limitations associated with large language models?</a:t>
            </a:r>
          </a:p>
          <a:p>
            <a:pPr marL="342900" indent="-342900">
              <a:buFont typeface="+mj-lt"/>
              <a:buAutoNum type="arabicPeriod"/>
            </a:pPr>
            <a:r>
              <a:rPr lang="en-US" dirty="0">
                <a:latin typeface="Comic Sans MS" panose="030F0702030302020204" pitchFamily="66" charset="0"/>
              </a:rPr>
              <a:t>Large language models like GPT-3 have been known to generate text that may be biased or offensive. How would you address this issue in a production setting?</a:t>
            </a:r>
          </a:p>
          <a:p>
            <a:pPr marL="342900" indent="-342900">
              <a:buFont typeface="+mj-lt"/>
              <a:buAutoNum type="arabicPeriod"/>
            </a:pPr>
            <a:r>
              <a:rPr lang="en-US" dirty="0">
                <a:latin typeface="Comic Sans MS" panose="030F0702030302020204" pitchFamily="66" charset="0"/>
              </a:rPr>
              <a:t>How can large language models be used to generate text or assist in natural language processing tasks?</a:t>
            </a:r>
          </a:p>
          <a:p>
            <a:pPr marL="342900" indent="-342900">
              <a:buFont typeface="+mj-lt"/>
              <a:buAutoNum type="arabicPeriod"/>
            </a:pPr>
            <a:r>
              <a:rPr lang="en-US" dirty="0">
                <a:latin typeface="Comic Sans MS" panose="030F0702030302020204" pitchFamily="66" charset="0"/>
              </a:rPr>
              <a:t>What are some common applications of large language models in industry?</a:t>
            </a:r>
          </a:p>
          <a:p>
            <a:pPr marL="342900" indent="-342900">
              <a:buFont typeface="+mj-lt"/>
              <a:buAutoNum type="arabicPeriod"/>
            </a:pPr>
            <a:r>
              <a:rPr lang="en-US" dirty="0">
                <a:latin typeface="Comic Sans MS" panose="030F0702030302020204" pitchFamily="66" charset="0"/>
              </a:rPr>
              <a:t>How do you evaluate the performance of a large language model? What metrics or techniques can be used</a:t>
            </a:r>
            <a:r>
              <a:rPr lang="en-US" dirty="0" smtClean="0">
                <a:latin typeface="Comic Sans MS" panose="030F0702030302020204" pitchFamily="66" charset="0"/>
              </a:rPr>
              <a:t>?</a:t>
            </a:r>
          </a:p>
          <a:p>
            <a:pPr marL="342900" indent="-342900">
              <a:buFont typeface="+mj-lt"/>
              <a:buAutoNum type="arabicPeriod"/>
            </a:pPr>
            <a:r>
              <a:rPr lang="en-US" dirty="0">
                <a:latin typeface="Comic Sans MS" panose="030F0702030302020204" pitchFamily="66" charset="0"/>
              </a:rPr>
              <a:t>Can you explain the concept of transfer learning in the context of large language models?</a:t>
            </a:r>
          </a:p>
          <a:p>
            <a:pPr marL="342900" indent="-342900">
              <a:buFont typeface="+mj-lt"/>
              <a:buAutoNum type="arabicPeriod"/>
            </a:pPr>
            <a:r>
              <a:rPr lang="en-US" dirty="0">
                <a:latin typeface="Comic Sans MS" panose="030F0702030302020204" pitchFamily="66" charset="0"/>
              </a:rPr>
              <a:t>What are some alternatives to large language models for natural language processing tasks?</a:t>
            </a:r>
          </a:p>
          <a:p>
            <a:pPr marL="342900" indent="-342900">
              <a:buFont typeface="+mj-lt"/>
              <a:buAutoNum type="arabicPeriod"/>
            </a:pPr>
            <a:r>
              <a:rPr lang="en-US" dirty="0">
                <a:latin typeface="Comic Sans MS" panose="030F0702030302020204" pitchFamily="66" charset="0"/>
              </a:rPr>
              <a:t>Can you discuss any recent advancements or research in the field of large language models?</a:t>
            </a:r>
          </a:p>
          <a:p>
            <a:pPr marL="342900" indent="-342900">
              <a:buFont typeface="+mj-lt"/>
              <a:buAutoNum type="arabicPeriod"/>
            </a:pPr>
            <a:endParaRPr lang="en-US" dirty="0">
              <a:latin typeface="Comic Sans MS" panose="030F0702030302020204" pitchFamily="66" charset="0"/>
            </a:endParaRPr>
          </a:p>
          <a:p>
            <a:pPr marL="342900" indent="-342900">
              <a:buFont typeface="+mj-lt"/>
              <a:buAutoNum type="arabicPeriod"/>
            </a:pPr>
            <a:endParaRPr lang="en-US" dirty="0">
              <a:latin typeface="Comic Sans MS" panose="030F0702030302020204" pitchFamily="66" charset="0"/>
            </a:endParaRPr>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7584699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Solution Overview</a:t>
            </a:r>
            <a:endParaRPr lang="en-US" dirty="0"/>
          </a:p>
        </p:txBody>
      </p:sp>
      <p:sp>
        <p:nvSpPr>
          <p:cNvPr id="7" name="TextBox 6"/>
          <p:cNvSpPr txBox="1"/>
          <p:nvPr/>
        </p:nvSpPr>
        <p:spPr>
          <a:xfrm>
            <a:off x="1100138" y="2743200"/>
            <a:ext cx="11091862" cy="3970318"/>
          </a:xfrm>
          <a:prstGeom prst="rect">
            <a:avLst/>
          </a:prstGeom>
          <a:noFill/>
        </p:spPr>
        <p:txBody>
          <a:bodyPr wrap="square" rtlCol="0">
            <a:spAutoFit/>
          </a:bodyPr>
          <a:lstStyle/>
          <a:p>
            <a:pPr marL="342900" indent="-342900">
              <a:buFont typeface="+mj-lt"/>
              <a:buAutoNum type="arabicPeriod"/>
            </a:pPr>
            <a:r>
              <a:rPr lang="en-US" sz="2800" dirty="0" smtClean="0">
                <a:latin typeface="Comic Sans MS" panose="030F0702030302020204" pitchFamily="66" charset="0"/>
              </a:rPr>
              <a:t>Problem definition &amp; Business success metrics</a:t>
            </a:r>
          </a:p>
          <a:p>
            <a:pPr marL="342900" indent="-342900">
              <a:buFont typeface="+mj-lt"/>
              <a:buAutoNum type="arabicPeriod"/>
            </a:pPr>
            <a:r>
              <a:rPr lang="en-US" sz="2800" dirty="0" smtClean="0">
                <a:latin typeface="Comic Sans MS" panose="030F0702030302020204" pitchFamily="66" charset="0"/>
              </a:rPr>
              <a:t>Data collection</a:t>
            </a:r>
          </a:p>
          <a:p>
            <a:pPr marL="342900" indent="-342900">
              <a:buFont typeface="+mj-lt"/>
              <a:buAutoNum type="arabicPeriod"/>
            </a:pPr>
            <a:r>
              <a:rPr lang="en-US" sz="2800" dirty="0" smtClean="0">
                <a:latin typeface="Comic Sans MS" panose="030F0702030302020204" pitchFamily="66" charset="0"/>
              </a:rPr>
              <a:t>Data preprocessing</a:t>
            </a:r>
          </a:p>
          <a:p>
            <a:pPr marL="342900" indent="-342900">
              <a:buFont typeface="+mj-lt"/>
              <a:buAutoNum type="arabicPeriod"/>
            </a:pPr>
            <a:r>
              <a:rPr lang="en-US" sz="2800" dirty="0" smtClean="0">
                <a:latin typeface="Comic Sans MS" panose="030F0702030302020204" pitchFamily="66" charset="0"/>
              </a:rPr>
              <a:t>Text preprocessing</a:t>
            </a:r>
          </a:p>
          <a:p>
            <a:pPr marL="342900" indent="-342900">
              <a:buFont typeface="+mj-lt"/>
              <a:buAutoNum type="arabicPeriod"/>
            </a:pPr>
            <a:r>
              <a:rPr lang="en-US" sz="2800" dirty="0" smtClean="0">
                <a:latin typeface="Comic Sans MS" panose="030F0702030302020204" pitchFamily="66" charset="0"/>
              </a:rPr>
              <a:t>Model selection</a:t>
            </a:r>
          </a:p>
          <a:p>
            <a:pPr marL="342900" indent="-342900">
              <a:buFont typeface="+mj-lt"/>
              <a:buAutoNum type="arabicPeriod"/>
            </a:pPr>
            <a:r>
              <a:rPr lang="en-US" sz="2800" dirty="0" smtClean="0">
                <a:latin typeface="Comic Sans MS" panose="030F0702030302020204" pitchFamily="66" charset="0"/>
              </a:rPr>
              <a:t>Text encoding</a:t>
            </a:r>
          </a:p>
          <a:p>
            <a:pPr marL="342900" indent="-342900">
              <a:buFont typeface="+mj-lt"/>
              <a:buAutoNum type="arabicPeriod"/>
            </a:pPr>
            <a:r>
              <a:rPr lang="en-US" sz="2800" dirty="0" smtClean="0">
                <a:latin typeface="Comic Sans MS" panose="030F0702030302020204" pitchFamily="66" charset="0"/>
              </a:rPr>
              <a:t>Summaries</a:t>
            </a:r>
          </a:p>
          <a:p>
            <a:pPr marL="342900" indent="-342900">
              <a:buFont typeface="+mj-lt"/>
              <a:buAutoNum type="arabicPeriod"/>
            </a:pPr>
            <a:r>
              <a:rPr lang="en-US" sz="2800" dirty="0" smtClean="0">
                <a:latin typeface="Comic Sans MS" panose="030F0702030302020204" pitchFamily="66" charset="0"/>
              </a:rPr>
              <a:t>Model evaluation</a:t>
            </a:r>
          </a:p>
          <a:p>
            <a:pPr marL="342900" indent="-342900">
              <a:buFont typeface="+mj-lt"/>
              <a:buAutoNum type="arabicPeriod"/>
            </a:pPr>
            <a:r>
              <a:rPr lang="en-US" sz="2800" dirty="0" smtClean="0">
                <a:latin typeface="Comic Sans MS" panose="030F0702030302020204" pitchFamily="66" charset="0"/>
              </a:rPr>
              <a:t>Model fine-tuning</a:t>
            </a:r>
            <a:endParaRPr lang="en-US" sz="2800" dirty="0">
              <a:latin typeface="Comic Sans MS" panose="030F0702030302020204" pitchFamily="66" charset="0"/>
            </a:endParaRPr>
          </a:p>
        </p:txBody>
      </p:sp>
    </p:spTree>
    <p:extLst>
      <p:ext uri="{BB962C8B-B14F-4D97-AF65-F5344CB8AC3E}">
        <p14:creationId xmlns:p14="http://schemas.microsoft.com/office/powerpoint/2010/main" val="27317577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ounded Rectangle 11"/>
          <p:cNvSpPr/>
          <p:nvPr/>
        </p:nvSpPr>
        <p:spPr>
          <a:xfrm>
            <a:off x="3274345" y="124689"/>
            <a:ext cx="3550661" cy="317182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marL="285750" indent="-285750">
              <a:buFont typeface="Arial" panose="020B0604020202020204" pitchFamily="34" charset="0"/>
              <a:buChar char="•"/>
            </a:pPr>
            <a:r>
              <a:rPr lang="en-US" dirty="0" smtClean="0"/>
              <a:t>Obtain </a:t>
            </a:r>
            <a:r>
              <a:rPr lang="en-US" dirty="0"/>
              <a:t>the Zoom meeting transcript data in text </a:t>
            </a:r>
            <a:r>
              <a:rPr lang="en-US" dirty="0" smtClean="0"/>
              <a:t>format.</a:t>
            </a:r>
          </a:p>
          <a:p>
            <a:pPr marL="285750" indent="-285750">
              <a:buFont typeface="Arial" panose="020B0604020202020204" pitchFamily="34" charset="0"/>
              <a:buChar char="•"/>
            </a:pPr>
            <a:r>
              <a:rPr lang="en-US" dirty="0" smtClean="0"/>
              <a:t>Clean </a:t>
            </a:r>
            <a:r>
              <a:rPr lang="en-US" dirty="0"/>
              <a:t>the text by removing any irrelevant information, such as timestamps, participant names, or non-verbal </a:t>
            </a:r>
            <a:r>
              <a:rPr lang="en-US" dirty="0" smtClean="0"/>
              <a:t>cues.</a:t>
            </a:r>
          </a:p>
          <a:p>
            <a:pPr marL="285750" indent="-285750">
              <a:buFont typeface="Arial" panose="020B0604020202020204" pitchFamily="34" charset="0"/>
              <a:buChar char="•"/>
            </a:pPr>
            <a:r>
              <a:rPr lang="en-US" dirty="0" smtClean="0"/>
              <a:t>Tokenize </a:t>
            </a:r>
            <a:r>
              <a:rPr lang="en-US" dirty="0"/>
              <a:t>the text into sentences or paragraphs for further processing</a:t>
            </a:r>
          </a:p>
          <a:p>
            <a:pPr algn="ctr"/>
            <a:endParaRPr lang="en-US" dirty="0"/>
          </a:p>
        </p:txBody>
      </p:sp>
      <p:sp>
        <p:nvSpPr>
          <p:cNvPr id="13" name="Rounded Rectangle 12"/>
          <p:cNvSpPr/>
          <p:nvPr/>
        </p:nvSpPr>
        <p:spPr>
          <a:xfrm>
            <a:off x="8641339" y="124689"/>
            <a:ext cx="3550661" cy="286637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marL="285750" indent="-285750">
              <a:buFont typeface="Arial" panose="020B0604020202020204" pitchFamily="34" charset="0"/>
              <a:buChar char="•"/>
            </a:pPr>
            <a:r>
              <a:rPr lang="en-US" dirty="0" smtClean="0"/>
              <a:t>Perform </a:t>
            </a:r>
            <a:r>
              <a:rPr lang="en-US" dirty="0"/>
              <a:t>sentence or paragraph tokenization using libraries like </a:t>
            </a:r>
            <a:r>
              <a:rPr lang="en-US" dirty="0" smtClean="0"/>
              <a:t>NLTK.</a:t>
            </a:r>
          </a:p>
          <a:p>
            <a:pPr marL="285750" indent="-285750">
              <a:buFont typeface="Arial" panose="020B0604020202020204" pitchFamily="34" charset="0"/>
              <a:buChar char="•"/>
            </a:pPr>
            <a:r>
              <a:rPr lang="en-US" dirty="0" smtClean="0"/>
              <a:t>Clean </a:t>
            </a:r>
            <a:r>
              <a:rPr lang="en-US" dirty="0"/>
              <a:t>the text by removing any special characters, punctuation, or stop words that might not contribute to the summarization task</a:t>
            </a:r>
          </a:p>
          <a:p>
            <a:pPr algn="ctr"/>
            <a:endParaRPr lang="en-US" dirty="0"/>
          </a:p>
        </p:txBody>
      </p:sp>
      <p:sp>
        <p:nvSpPr>
          <p:cNvPr id="14" name="Rounded Rectangle 13"/>
          <p:cNvSpPr/>
          <p:nvPr/>
        </p:nvSpPr>
        <p:spPr>
          <a:xfrm>
            <a:off x="5843751" y="3647252"/>
            <a:ext cx="3550661" cy="286637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marL="285750" indent="-285750">
              <a:buFont typeface="Arial" panose="020B0604020202020204" pitchFamily="34" charset="0"/>
              <a:buChar char="•"/>
            </a:pPr>
            <a:r>
              <a:rPr lang="en-US" dirty="0" smtClean="0"/>
              <a:t>Prepare </a:t>
            </a:r>
            <a:r>
              <a:rPr lang="en-US" dirty="0"/>
              <a:t>the preprocessed text data as input for training the Word2Vec </a:t>
            </a:r>
            <a:r>
              <a:rPr lang="en-US" dirty="0" smtClean="0"/>
              <a:t>model. </a:t>
            </a:r>
          </a:p>
          <a:p>
            <a:pPr marL="285750" indent="-285750">
              <a:buFont typeface="Arial" panose="020B0604020202020204" pitchFamily="34" charset="0"/>
              <a:buChar char="•"/>
            </a:pPr>
            <a:r>
              <a:rPr lang="en-US" dirty="0" smtClean="0"/>
              <a:t>Instantiate </a:t>
            </a:r>
            <a:r>
              <a:rPr lang="en-US" dirty="0"/>
              <a:t>and train a Word2Vec model on the meeting transcript data</a:t>
            </a:r>
            <a:r>
              <a:rPr lang="en-US" dirty="0" smtClean="0"/>
              <a:t>. </a:t>
            </a:r>
          </a:p>
          <a:p>
            <a:pPr marL="285750" indent="-285750">
              <a:buFont typeface="Arial" panose="020B0604020202020204" pitchFamily="34" charset="0"/>
              <a:buChar char="•"/>
            </a:pPr>
            <a:r>
              <a:rPr lang="en-US" dirty="0" smtClean="0"/>
              <a:t>Specify </a:t>
            </a:r>
            <a:r>
              <a:rPr lang="en-US" dirty="0"/>
              <a:t>the desired dimensions for the word embeddings</a:t>
            </a:r>
          </a:p>
          <a:p>
            <a:pPr marL="285750" indent="-285750">
              <a:buFont typeface="Arial" panose="020B0604020202020204" pitchFamily="34" charset="0"/>
              <a:buChar char="•"/>
            </a:pPr>
            <a:endParaRPr lang="en-US" dirty="0"/>
          </a:p>
        </p:txBody>
      </p:sp>
      <p:sp>
        <p:nvSpPr>
          <p:cNvPr id="16" name="Rounded Rectangle 15"/>
          <p:cNvSpPr/>
          <p:nvPr/>
        </p:nvSpPr>
        <p:spPr>
          <a:xfrm>
            <a:off x="2225298" y="268258"/>
            <a:ext cx="1103853" cy="2515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1</a:t>
            </a:r>
            <a:r>
              <a:rPr lang="en-US" dirty="0" smtClean="0"/>
              <a:t> Data pre - processing</a:t>
            </a:r>
            <a:endParaRPr lang="en-US" dirty="0"/>
          </a:p>
        </p:txBody>
      </p:sp>
      <p:sp>
        <p:nvSpPr>
          <p:cNvPr id="17" name="Rounded Rectangle 16"/>
          <p:cNvSpPr/>
          <p:nvPr/>
        </p:nvSpPr>
        <p:spPr>
          <a:xfrm>
            <a:off x="7322126" y="268258"/>
            <a:ext cx="1304925" cy="2515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2</a:t>
            </a:r>
            <a:r>
              <a:rPr lang="en-US" dirty="0" smtClean="0"/>
              <a:t> Text pre - processing</a:t>
            </a:r>
            <a:endParaRPr lang="en-US" dirty="0"/>
          </a:p>
        </p:txBody>
      </p:sp>
      <p:sp>
        <p:nvSpPr>
          <p:cNvPr id="18" name="Rounded Rectangle 17"/>
          <p:cNvSpPr/>
          <p:nvPr/>
        </p:nvSpPr>
        <p:spPr>
          <a:xfrm>
            <a:off x="4103447" y="3822620"/>
            <a:ext cx="1740304" cy="2515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3</a:t>
            </a:r>
            <a:r>
              <a:rPr lang="en-US" dirty="0" smtClean="0"/>
              <a:t> Word2Vec model</a:t>
            </a:r>
            <a:endParaRPr lang="en-US" dirty="0"/>
          </a:p>
        </p:txBody>
      </p:sp>
      <p:sp>
        <p:nvSpPr>
          <p:cNvPr id="2" name="Rectangle 1"/>
          <p:cNvSpPr/>
          <p:nvPr/>
        </p:nvSpPr>
        <p:spPr>
          <a:xfrm>
            <a:off x="41802" y="0"/>
            <a:ext cx="2092036" cy="6858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Word2Vec Meeting </a:t>
            </a:r>
            <a:r>
              <a:rPr lang="en-US" dirty="0" err="1" smtClean="0"/>
              <a:t>summariser</a:t>
            </a:r>
            <a:endParaRPr lang="en-US" dirty="0"/>
          </a:p>
        </p:txBody>
      </p:sp>
    </p:spTree>
    <p:extLst>
      <p:ext uri="{BB962C8B-B14F-4D97-AF65-F5344CB8AC3E}">
        <p14:creationId xmlns:p14="http://schemas.microsoft.com/office/powerpoint/2010/main" val="404209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ounded Rectangle 11"/>
          <p:cNvSpPr/>
          <p:nvPr/>
        </p:nvSpPr>
        <p:spPr>
          <a:xfrm>
            <a:off x="2357601" y="4100512"/>
            <a:ext cx="4257512" cy="260895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marL="285750" indent="-285750">
              <a:buFont typeface="Arial" panose="020B0604020202020204" pitchFamily="34" charset="0"/>
              <a:buChar char="•"/>
            </a:pPr>
            <a:r>
              <a:rPr lang="en-US" sz="1600" dirty="0"/>
              <a:t>Apply an extractive summarization technique on the sentence embeddings to generate the meeting summary</a:t>
            </a:r>
            <a:r>
              <a:rPr lang="en-US" sz="1600" dirty="0" smtClean="0"/>
              <a:t>.</a:t>
            </a:r>
          </a:p>
          <a:p>
            <a:pPr marL="285750" indent="-285750">
              <a:buFont typeface="Arial" panose="020B0604020202020204" pitchFamily="34" charset="0"/>
              <a:buChar char="•"/>
            </a:pPr>
            <a:r>
              <a:rPr lang="en-US" sz="1600" dirty="0" smtClean="0"/>
              <a:t>For </a:t>
            </a:r>
            <a:r>
              <a:rPr lang="en-US" sz="1600" dirty="0"/>
              <a:t>extractive summarization, you can use techniques like ranking sentences based on importance (e.g., using cosine similarity with a reference summary) and selecting the top-ranked sentences</a:t>
            </a:r>
          </a:p>
          <a:p>
            <a:pPr marL="285750" indent="-285750">
              <a:buFont typeface="Arial" panose="020B0604020202020204" pitchFamily="34" charset="0"/>
              <a:buChar char="•"/>
            </a:pPr>
            <a:endParaRPr lang="en-US" sz="1600" dirty="0"/>
          </a:p>
        </p:txBody>
      </p:sp>
      <p:sp>
        <p:nvSpPr>
          <p:cNvPr id="13" name="Rounded Rectangle 12"/>
          <p:cNvSpPr/>
          <p:nvPr/>
        </p:nvSpPr>
        <p:spPr>
          <a:xfrm>
            <a:off x="7629526" y="4100512"/>
            <a:ext cx="4400550" cy="245623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marL="285750" indent="-285750">
              <a:buFont typeface="Arial" panose="020B0604020202020204" pitchFamily="34" charset="0"/>
              <a:buChar char="•"/>
            </a:pPr>
            <a:r>
              <a:rPr lang="en-US" dirty="0"/>
              <a:t>Perform any necessary </a:t>
            </a:r>
            <a:r>
              <a:rPr lang="en-US" dirty="0" err="1"/>
              <a:t>postprocessing</a:t>
            </a:r>
            <a:r>
              <a:rPr lang="en-US" dirty="0"/>
              <a:t> on the generated summary, such as removing additional padding or cleaning up the text.</a:t>
            </a:r>
          </a:p>
          <a:p>
            <a:pPr marL="285750" indent="-285750">
              <a:buFont typeface="Arial" panose="020B0604020202020204" pitchFamily="34" charset="0"/>
              <a:buChar char="•"/>
            </a:pPr>
            <a:r>
              <a:rPr lang="en-US" dirty="0"/>
              <a:t>Evaluate the quality of the summary using appropriate metrics like ROUGE (Recall-Oriented Understudy for </a:t>
            </a:r>
            <a:r>
              <a:rPr lang="en-US" dirty="0" err="1"/>
              <a:t>Gisting</a:t>
            </a:r>
            <a:r>
              <a:rPr lang="en-US" dirty="0"/>
              <a:t> Evaluation)</a:t>
            </a:r>
          </a:p>
          <a:p>
            <a:pPr algn="ctr"/>
            <a:endParaRPr lang="en-US" dirty="0"/>
          </a:p>
        </p:txBody>
      </p:sp>
      <p:sp>
        <p:nvSpPr>
          <p:cNvPr id="16" name="Rounded Rectangle 15"/>
          <p:cNvSpPr/>
          <p:nvPr/>
        </p:nvSpPr>
        <p:spPr>
          <a:xfrm>
            <a:off x="2724840" y="3007354"/>
            <a:ext cx="3261622" cy="10931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5 </a:t>
            </a:r>
            <a:r>
              <a:rPr lang="en-US" dirty="0" smtClean="0"/>
              <a:t>Generate summaries</a:t>
            </a:r>
            <a:endParaRPr lang="en-US" dirty="0"/>
          </a:p>
        </p:txBody>
      </p:sp>
      <p:sp>
        <p:nvSpPr>
          <p:cNvPr id="17" name="Rounded Rectangle 16"/>
          <p:cNvSpPr/>
          <p:nvPr/>
        </p:nvSpPr>
        <p:spPr>
          <a:xfrm>
            <a:off x="7946011" y="3007354"/>
            <a:ext cx="3550661" cy="10931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6</a:t>
            </a:r>
            <a:r>
              <a:rPr lang="en-US" dirty="0" smtClean="0"/>
              <a:t> Post process &amp; evaluation</a:t>
            </a:r>
            <a:endParaRPr lang="en-US" dirty="0"/>
          </a:p>
        </p:txBody>
      </p:sp>
      <p:sp>
        <p:nvSpPr>
          <p:cNvPr id="2" name="Rectangle 1"/>
          <p:cNvSpPr/>
          <p:nvPr/>
        </p:nvSpPr>
        <p:spPr>
          <a:xfrm>
            <a:off x="41802" y="0"/>
            <a:ext cx="2092036" cy="6858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Word2Vec Meeting </a:t>
            </a:r>
            <a:r>
              <a:rPr lang="en-US" dirty="0" err="1" smtClean="0"/>
              <a:t>summariser</a:t>
            </a:r>
            <a:endParaRPr lang="en-US" dirty="0"/>
          </a:p>
        </p:txBody>
      </p:sp>
      <p:sp>
        <p:nvSpPr>
          <p:cNvPr id="11" name="Rounded Rectangle 10"/>
          <p:cNvSpPr/>
          <p:nvPr/>
        </p:nvSpPr>
        <p:spPr>
          <a:xfrm>
            <a:off x="5986462" y="0"/>
            <a:ext cx="3550661" cy="286637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marL="285750" indent="-285750">
              <a:buFont typeface="Arial" panose="020B0604020202020204" pitchFamily="34" charset="0"/>
              <a:buChar char="•"/>
            </a:pPr>
            <a:r>
              <a:rPr lang="en-US" dirty="0" smtClean="0"/>
              <a:t>Generate </a:t>
            </a:r>
            <a:r>
              <a:rPr lang="en-US" dirty="0"/>
              <a:t>sentence embeddings by averaging the word vectors of the words in each </a:t>
            </a:r>
            <a:r>
              <a:rPr lang="en-US" dirty="0" smtClean="0"/>
              <a:t>sentence.</a:t>
            </a:r>
          </a:p>
          <a:p>
            <a:pPr marL="285750" indent="-285750">
              <a:buFont typeface="Arial" panose="020B0604020202020204" pitchFamily="34" charset="0"/>
              <a:buChar char="•"/>
            </a:pPr>
            <a:r>
              <a:rPr lang="en-US" dirty="0" smtClean="0"/>
              <a:t>Alternatively</a:t>
            </a:r>
            <a:r>
              <a:rPr lang="en-US" dirty="0"/>
              <a:t>, you can use more sophisticated techniques like doc2vec to obtain paragraph-level embeddings</a:t>
            </a:r>
          </a:p>
          <a:p>
            <a:pPr marL="285750" indent="-285750">
              <a:buFont typeface="Arial" panose="020B0604020202020204" pitchFamily="34" charset="0"/>
              <a:buChar char="•"/>
            </a:pPr>
            <a:endParaRPr lang="en-US" dirty="0"/>
          </a:p>
        </p:txBody>
      </p:sp>
      <p:sp>
        <p:nvSpPr>
          <p:cNvPr id="20" name="Rounded Rectangle 19"/>
          <p:cNvSpPr/>
          <p:nvPr/>
        </p:nvSpPr>
        <p:spPr>
          <a:xfrm>
            <a:off x="4086225" y="175368"/>
            <a:ext cx="1900237" cy="2515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4</a:t>
            </a:r>
            <a:endParaRPr lang="en-US" sz="5400" dirty="0" smtClean="0"/>
          </a:p>
          <a:p>
            <a:pPr algn="ctr"/>
            <a:r>
              <a:rPr lang="en-US" dirty="0" smtClean="0"/>
              <a:t>Sentence embedding</a:t>
            </a:r>
            <a:endParaRPr lang="en-US" dirty="0"/>
          </a:p>
        </p:txBody>
      </p:sp>
    </p:spTree>
    <p:extLst>
      <p:ext uri="{BB962C8B-B14F-4D97-AF65-F5344CB8AC3E}">
        <p14:creationId xmlns:p14="http://schemas.microsoft.com/office/powerpoint/2010/main" val="15247046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2571750" y="857251"/>
            <a:ext cx="9184821" cy="1477328"/>
          </a:xfrm>
          <a:prstGeom prst="rect">
            <a:avLst/>
          </a:prstGeom>
        </p:spPr>
        <p:txBody>
          <a:bodyPr wrap="square">
            <a:spAutoFit/>
          </a:bodyPr>
          <a:lstStyle/>
          <a:p>
            <a:r>
              <a:rPr lang="en-US" dirty="0">
                <a:solidFill>
                  <a:srgbClr val="374151"/>
                </a:solidFill>
                <a:latin typeface="Söhne"/>
              </a:rPr>
              <a:t>Imagine you are working as an NLP data scientist at a financial services firm, and your team is tasked with developing a transformer-based model to analyze customer feedback and complaints. Your model should be able to identify common themes and sentiments in the customer feedback, and provide recommendations to improve customer satisfaction</a:t>
            </a:r>
            <a:endParaRPr lang="en-US" dirty="0"/>
          </a:p>
        </p:txBody>
      </p:sp>
      <p:sp>
        <p:nvSpPr>
          <p:cNvPr id="6" name="Rectangle 5"/>
          <p:cNvSpPr/>
          <p:nvPr/>
        </p:nvSpPr>
        <p:spPr>
          <a:xfrm>
            <a:off x="1117600" y="3048000"/>
            <a:ext cx="9666514" cy="31350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n w="0"/>
                <a:solidFill>
                  <a:schemeClr val="tx1"/>
                </a:solidFill>
                <a:effectLst>
                  <a:outerShdw blurRad="38100" dist="19050" dir="2700000" algn="tl" rotWithShape="0">
                    <a:schemeClr val="dk1">
                      <a:alpha val="40000"/>
                    </a:schemeClr>
                  </a:outerShdw>
                </a:effectLst>
              </a:rPr>
              <a:t>Business objective: Identify common themes and sentiments in customer feedback. </a:t>
            </a:r>
          </a:p>
          <a:p>
            <a:r>
              <a:rPr lang="en-US" dirty="0" smtClean="0">
                <a:ln w="0"/>
                <a:solidFill>
                  <a:schemeClr val="tx1"/>
                </a:solidFill>
                <a:effectLst>
                  <a:outerShdw blurRad="38100" dist="19050" dir="2700000" algn="tl" rotWithShape="0">
                    <a:schemeClr val="dk1">
                      <a:alpha val="40000"/>
                    </a:schemeClr>
                  </a:outerShdw>
                </a:effectLst>
              </a:rPr>
              <a:t>Data collection: Curate data (customer feedbacks, customer demographics, products subscribed by the customer, customer characteristics)</a:t>
            </a:r>
          </a:p>
          <a:p>
            <a:r>
              <a:rPr lang="en-US" dirty="0" smtClean="0">
                <a:ln w="0"/>
                <a:solidFill>
                  <a:schemeClr val="tx1"/>
                </a:solidFill>
                <a:effectLst>
                  <a:outerShdw blurRad="38100" dist="19050" dir="2700000" algn="tl" rotWithShape="0">
                    <a:schemeClr val="dk1">
                      <a:alpha val="40000"/>
                    </a:schemeClr>
                  </a:outerShdw>
                </a:effectLst>
              </a:rPr>
              <a:t>Data preprocessing: Remove timestamps, non verbal cues</a:t>
            </a:r>
          </a:p>
          <a:p>
            <a:r>
              <a:rPr lang="en-US" dirty="0" smtClean="0">
                <a:ln w="0"/>
                <a:solidFill>
                  <a:schemeClr val="tx1"/>
                </a:solidFill>
                <a:effectLst>
                  <a:outerShdw blurRad="38100" dist="19050" dir="2700000" algn="tl" rotWithShape="0">
                    <a:schemeClr val="dk1">
                      <a:alpha val="40000"/>
                    </a:schemeClr>
                  </a:outerShdw>
                </a:effectLst>
              </a:rPr>
              <a:t>Text </a:t>
            </a:r>
            <a:r>
              <a:rPr lang="en-US" dirty="0" err="1" smtClean="0">
                <a:ln w="0"/>
                <a:solidFill>
                  <a:schemeClr val="tx1"/>
                </a:solidFill>
                <a:effectLst>
                  <a:outerShdw blurRad="38100" dist="19050" dir="2700000" algn="tl" rotWithShape="0">
                    <a:schemeClr val="dk1">
                      <a:alpha val="40000"/>
                    </a:schemeClr>
                  </a:outerShdw>
                </a:effectLst>
              </a:rPr>
              <a:t>processing:Use</a:t>
            </a:r>
            <a:r>
              <a:rPr lang="en-US" dirty="0" smtClean="0">
                <a:ln w="0"/>
                <a:solidFill>
                  <a:schemeClr val="tx1"/>
                </a:solidFill>
                <a:effectLst>
                  <a:outerShdw blurRad="38100" dist="19050" dir="2700000" algn="tl" rotWithShape="0">
                    <a:schemeClr val="dk1">
                      <a:alpha val="40000"/>
                    </a:schemeClr>
                  </a:outerShdw>
                </a:effectLst>
              </a:rPr>
              <a:t> NLTK library to perform text preprocessing. </a:t>
            </a:r>
          </a:p>
          <a:p>
            <a:r>
              <a:rPr lang="en-US" dirty="0" smtClean="0">
                <a:ln w="0"/>
                <a:solidFill>
                  <a:schemeClr val="tx1"/>
                </a:solidFill>
                <a:effectLst>
                  <a:outerShdw blurRad="38100" dist="19050" dir="2700000" algn="tl" rotWithShape="0">
                    <a:schemeClr val="dk1">
                      <a:alpha val="40000"/>
                    </a:schemeClr>
                  </a:outerShdw>
                </a:effectLst>
              </a:rPr>
              <a:t>Tokenization: Convert individual sentences/feedbacks into tokens. Use </a:t>
            </a:r>
            <a:r>
              <a:rPr lang="en-US" dirty="0" err="1" smtClean="0">
                <a:ln w="0"/>
                <a:solidFill>
                  <a:schemeClr val="tx1"/>
                </a:solidFill>
                <a:effectLst>
                  <a:outerShdw blurRad="38100" dist="19050" dir="2700000" algn="tl" rotWithShape="0">
                    <a:schemeClr val="dk1">
                      <a:alpha val="40000"/>
                    </a:schemeClr>
                  </a:outerShdw>
                </a:effectLst>
              </a:rPr>
              <a:t>Huggingface</a:t>
            </a: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Autotokenzer</a:t>
            </a:r>
            <a:r>
              <a:rPr lang="en-US" dirty="0" smtClean="0">
                <a:ln w="0"/>
                <a:solidFill>
                  <a:schemeClr val="tx1"/>
                </a:solidFill>
                <a:effectLst>
                  <a:outerShdw blurRad="38100" dist="19050" dir="2700000" algn="tl" rotWithShape="0">
                    <a:schemeClr val="dk1">
                      <a:alpha val="40000"/>
                    </a:schemeClr>
                  </a:outerShdw>
                </a:effectLst>
              </a:rPr>
              <a:t> based on the model</a:t>
            </a:r>
          </a:p>
          <a:p>
            <a:r>
              <a:rPr lang="en-US" dirty="0" smtClean="0">
                <a:ln w="0"/>
                <a:solidFill>
                  <a:schemeClr val="tx1"/>
                </a:solidFill>
                <a:effectLst>
                  <a:outerShdw blurRad="38100" dist="19050" dir="2700000" algn="tl" rotWithShape="0">
                    <a:schemeClr val="dk1">
                      <a:alpha val="40000"/>
                    </a:schemeClr>
                  </a:outerShdw>
                </a:effectLst>
              </a:rPr>
              <a:t>Model selection: We can use a base </a:t>
            </a:r>
            <a:r>
              <a:rPr lang="en-US" dirty="0" err="1" smtClean="0">
                <a:ln w="0"/>
                <a:solidFill>
                  <a:schemeClr val="tx1"/>
                </a:solidFill>
                <a:effectLst>
                  <a:outerShdw blurRad="38100" dist="19050" dir="2700000" algn="tl" rotWithShape="0">
                    <a:schemeClr val="dk1">
                      <a:alpha val="40000"/>
                    </a:schemeClr>
                  </a:outerShdw>
                </a:effectLst>
              </a:rPr>
              <a:t>bert</a:t>
            </a:r>
            <a:r>
              <a:rPr lang="en-US" dirty="0" smtClean="0">
                <a:ln w="0"/>
                <a:solidFill>
                  <a:schemeClr val="tx1"/>
                </a:solidFill>
                <a:effectLst>
                  <a:outerShdw blurRad="38100" dist="19050" dir="2700000" algn="tl" rotWithShape="0">
                    <a:schemeClr val="dk1">
                      <a:alpha val="40000"/>
                    </a:schemeClr>
                  </a:outerShdw>
                </a:effectLst>
              </a:rPr>
              <a:t> to train from scratch or leverage “sentiment analysis” </a:t>
            </a:r>
            <a:r>
              <a:rPr lang="en-US" dirty="0" err="1" smtClean="0">
                <a:ln w="0"/>
                <a:solidFill>
                  <a:schemeClr val="tx1"/>
                </a:solidFill>
                <a:effectLst>
                  <a:outerShdw blurRad="38100" dist="19050" dir="2700000" algn="tl" rotWithShape="0">
                    <a:schemeClr val="dk1">
                      <a:alpha val="40000"/>
                    </a:schemeClr>
                  </a:outerShdw>
                </a:effectLst>
              </a:rPr>
              <a:t>pretrained</a:t>
            </a:r>
            <a:r>
              <a:rPr lang="en-US" dirty="0" smtClean="0">
                <a:ln w="0"/>
                <a:solidFill>
                  <a:schemeClr val="tx1"/>
                </a:solidFill>
                <a:effectLst>
                  <a:outerShdw blurRad="38100" dist="19050" dir="2700000" algn="tl" rotWithShape="0">
                    <a:schemeClr val="dk1">
                      <a:alpha val="40000"/>
                    </a:schemeClr>
                  </a:outerShdw>
                </a:effectLst>
              </a:rPr>
              <a:t> model from hugging face</a:t>
            </a:r>
          </a:p>
          <a:p>
            <a:r>
              <a:rPr lang="en-US" dirty="0" smtClean="0">
                <a:ln w="0"/>
                <a:solidFill>
                  <a:schemeClr val="tx1"/>
                </a:solidFill>
                <a:effectLst>
                  <a:outerShdw blurRad="38100" dist="19050" dir="2700000" algn="tl" rotWithShape="0">
                    <a:schemeClr val="dk1">
                      <a:alpha val="40000"/>
                    </a:schemeClr>
                  </a:outerShdw>
                </a:effectLst>
              </a:rPr>
              <a:t>Model </a:t>
            </a:r>
            <a:r>
              <a:rPr lang="en-US" dirty="0" err="1" smtClean="0">
                <a:ln w="0"/>
                <a:solidFill>
                  <a:schemeClr val="tx1"/>
                </a:solidFill>
                <a:effectLst>
                  <a:outerShdw blurRad="38100" dist="19050" dir="2700000" algn="tl" rotWithShape="0">
                    <a:schemeClr val="dk1">
                      <a:alpha val="40000"/>
                    </a:schemeClr>
                  </a:outerShdw>
                </a:effectLst>
              </a:rPr>
              <a:t>Finetune</a:t>
            </a:r>
            <a:r>
              <a:rPr lang="en-US" dirty="0" smtClean="0">
                <a:ln w="0"/>
                <a:solidFill>
                  <a:schemeClr val="tx1"/>
                </a:solidFill>
                <a:effectLst>
                  <a:outerShdw blurRad="38100" dist="19050" dir="2700000" algn="tl" rotWithShape="0">
                    <a:schemeClr val="dk1">
                      <a:alpha val="40000"/>
                    </a:schemeClr>
                  </a:outerShdw>
                </a:effectLst>
              </a:rPr>
              <a:t>: prepare dataset with human annotated labels to fine tune the model. This is needed as we can leverage financial org specific terminologies to indicate sentiment</a:t>
            </a:r>
          </a:p>
          <a:p>
            <a:r>
              <a:rPr lang="en-US" dirty="0" smtClean="0">
                <a:ln w="0"/>
                <a:solidFill>
                  <a:schemeClr val="tx1"/>
                </a:solidFill>
                <a:effectLst>
                  <a:outerShdw blurRad="38100" dist="19050" dir="2700000" algn="tl" rotWithShape="0">
                    <a:schemeClr val="dk1">
                      <a:alpha val="40000"/>
                    </a:schemeClr>
                  </a:outerShdw>
                </a:effectLst>
              </a:rPr>
              <a:t>Model evaluation: We can use F1-score to evaluate the model performance</a:t>
            </a:r>
          </a:p>
        </p:txBody>
      </p:sp>
      <p:sp>
        <p:nvSpPr>
          <p:cNvPr id="7" name="TextBox 6"/>
          <p:cNvSpPr txBox="1"/>
          <p:nvPr/>
        </p:nvSpPr>
        <p:spPr>
          <a:xfrm>
            <a:off x="0" y="391886"/>
            <a:ext cx="2571750" cy="1384995"/>
          </a:xfrm>
          <a:prstGeom prst="rect">
            <a:avLst/>
          </a:prstGeom>
          <a:noFill/>
        </p:spPr>
        <p:txBody>
          <a:bodyPr wrap="square" rtlCol="0">
            <a:spAutoFit/>
          </a:bodyPr>
          <a:lstStyle/>
          <a:p>
            <a:r>
              <a:rPr lang="en-US" sz="2800" dirty="0" smtClean="0"/>
              <a:t>Scenario: Sentiment Analysis</a:t>
            </a:r>
            <a:endParaRPr lang="en-US" sz="2800" dirty="0"/>
          </a:p>
        </p:txBody>
      </p:sp>
    </p:spTree>
    <p:extLst>
      <p:ext uri="{BB962C8B-B14F-4D97-AF65-F5344CB8AC3E}">
        <p14:creationId xmlns:p14="http://schemas.microsoft.com/office/powerpoint/2010/main" val="940797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2143125" y="391886"/>
            <a:ext cx="9184821" cy="6463308"/>
          </a:xfrm>
          <a:prstGeom prst="rect">
            <a:avLst/>
          </a:prstGeom>
        </p:spPr>
        <p:txBody>
          <a:bodyPr wrap="square">
            <a:spAutoFit/>
          </a:bodyPr>
          <a:lstStyle/>
          <a:p>
            <a:r>
              <a:rPr lang="en-US" dirty="0"/>
              <a:t>Overall, your answer provides a good high-level overview of the steps involved in developing and training a transformer-based model for analyzing customer feedback. Here are some additional comments and suggestions:</a:t>
            </a:r>
          </a:p>
          <a:p>
            <a:pPr marL="342900" indent="-342900">
              <a:buFont typeface="+mj-lt"/>
              <a:buAutoNum type="arabicPeriod"/>
            </a:pPr>
            <a:r>
              <a:rPr lang="en-US" dirty="0">
                <a:solidFill>
                  <a:srgbClr val="FF0000"/>
                </a:solidFill>
              </a:rPr>
              <a:t>Data collection</a:t>
            </a:r>
            <a:r>
              <a:rPr lang="en-US" dirty="0"/>
              <a:t>: In addition to customer feedback and demographics, it may be useful to include data on the products or services that the customer used or interacted with, as this can help to contextualize the feedback and identify specific areas for improvement</a:t>
            </a:r>
            <a:r>
              <a:rPr lang="en-US" dirty="0" smtClean="0"/>
              <a:t>.</a:t>
            </a:r>
          </a:p>
          <a:p>
            <a:pPr marL="342900" indent="-342900">
              <a:buFont typeface="+mj-lt"/>
              <a:buAutoNum type="arabicPeriod"/>
            </a:pPr>
            <a:r>
              <a:rPr lang="en-US" dirty="0" smtClean="0">
                <a:solidFill>
                  <a:srgbClr val="FF0000"/>
                </a:solidFill>
              </a:rPr>
              <a:t>Text </a:t>
            </a:r>
            <a:r>
              <a:rPr lang="en-US" dirty="0">
                <a:solidFill>
                  <a:srgbClr val="FF0000"/>
                </a:solidFill>
              </a:rPr>
              <a:t>processing</a:t>
            </a:r>
            <a:r>
              <a:rPr lang="en-US" dirty="0"/>
              <a:t>: While NLTK is a useful library for text processing, it may be more efficient to use the built-in text preprocessing and tokenization functions provided by the transformer library that you are using (e.g., </a:t>
            </a:r>
            <a:r>
              <a:rPr lang="en-US" dirty="0" err="1"/>
              <a:t>Huggingface</a:t>
            </a:r>
            <a:r>
              <a:rPr lang="en-US" dirty="0"/>
              <a:t> Transformers). This can ensure that the preprocessing steps are consistent with the requirements of the model.</a:t>
            </a:r>
          </a:p>
          <a:p>
            <a:pPr marL="342900" indent="-342900">
              <a:buFont typeface="+mj-lt"/>
              <a:buAutoNum type="arabicPeriod"/>
            </a:pPr>
            <a:endParaRPr lang="en-US" dirty="0" smtClean="0"/>
          </a:p>
          <a:p>
            <a:pPr marL="342900" indent="-342900">
              <a:buFont typeface="+mj-lt"/>
              <a:buAutoNum type="arabicPeriod"/>
            </a:pPr>
            <a:r>
              <a:rPr lang="en-US" dirty="0" smtClean="0">
                <a:solidFill>
                  <a:srgbClr val="FF0000"/>
                </a:solidFill>
              </a:rPr>
              <a:t>Model </a:t>
            </a:r>
            <a:r>
              <a:rPr lang="en-US" dirty="0">
                <a:solidFill>
                  <a:srgbClr val="FF0000"/>
                </a:solidFill>
              </a:rPr>
              <a:t>selection</a:t>
            </a:r>
            <a:r>
              <a:rPr lang="en-US" dirty="0"/>
              <a:t>: In addition to BERT and sentiment analysis models, it may be worth considering other transformer-based models such as T5 or GPT-3 that have shown promising results in natural language generation tasks</a:t>
            </a:r>
          </a:p>
          <a:p>
            <a:pPr marL="342900" indent="-342900">
              <a:buFont typeface="+mj-lt"/>
              <a:buAutoNum type="arabicPeriod"/>
            </a:pPr>
            <a:endParaRPr lang="en-US" dirty="0" smtClean="0">
              <a:solidFill>
                <a:srgbClr val="FF0000"/>
              </a:solidFill>
            </a:endParaRPr>
          </a:p>
          <a:p>
            <a:pPr marL="342900" indent="-342900">
              <a:buFont typeface="+mj-lt"/>
              <a:buAutoNum type="arabicPeriod"/>
            </a:pPr>
            <a:r>
              <a:rPr lang="en-US" dirty="0">
                <a:solidFill>
                  <a:srgbClr val="FF0000"/>
                </a:solidFill>
              </a:rPr>
              <a:t>Model fine-tuning</a:t>
            </a:r>
            <a:r>
              <a:rPr lang="en-US" dirty="0"/>
              <a:t>: While using a pre-trained model can save time and resources, it's important to fine-tune the model on your specific task and domain to achieve optimal performance. It's also important to ensure that the labeled data used for fine-tuning is representative of the full range of feedback and sentiments that customers may express.</a:t>
            </a:r>
          </a:p>
          <a:p>
            <a:pPr marL="342900" indent="-342900">
              <a:buFont typeface="+mj-lt"/>
              <a:buAutoNum type="arabicPeriod"/>
            </a:pPr>
            <a:endParaRPr lang="en-US" dirty="0" smtClean="0"/>
          </a:p>
          <a:p>
            <a:pPr marL="342900" indent="-342900">
              <a:buFont typeface="+mj-lt"/>
              <a:buAutoNum type="arabicPeriod"/>
            </a:pPr>
            <a:r>
              <a:rPr lang="en-US" dirty="0" smtClean="0">
                <a:solidFill>
                  <a:srgbClr val="FF0000"/>
                </a:solidFill>
              </a:rPr>
              <a:t>Model </a:t>
            </a:r>
            <a:r>
              <a:rPr lang="en-US" dirty="0">
                <a:solidFill>
                  <a:srgbClr val="FF0000"/>
                </a:solidFill>
              </a:rPr>
              <a:t>evaluation: </a:t>
            </a:r>
            <a:r>
              <a:rPr lang="en-US" dirty="0"/>
              <a:t>While F1-score is a useful metric for evaluating model performance, it may be worthwhile to also consider other metrics such as precision, recall, and accuracy</a:t>
            </a:r>
          </a:p>
          <a:p>
            <a:pPr marL="342900" indent="-342900">
              <a:buFont typeface="+mj-lt"/>
              <a:buAutoNum type="arabicPeriod"/>
            </a:pPr>
            <a:endParaRPr lang="en-US" dirty="0"/>
          </a:p>
        </p:txBody>
      </p:sp>
      <p:sp>
        <p:nvSpPr>
          <p:cNvPr id="7" name="TextBox 6"/>
          <p:cNvSpPr txBox="1"/>
          <p:nvPr/>
        </p:nvSpPr>
        <p:spPr>
          <a:xfrm>
            <a:off x="0" y="391886"/>
            <a:ext cx="2571750" cy="1384995"/>
          </a:xfrm>
          <a:prstGeom prst="rect">
            <a:avLst/>
          </a:prstGeom>
          <a:noFill/>
        </p:spPr>
        <p:txBody>
          <a:bodyPr wrap="square" rtlCol="0">
            <a:spAutoFit/>
          </a:bodyPr>
          <a:lstStyle/>
          <a:p>
            <a:r>
              <a:rPr lang="en-US" sz="2800" dirty="0" smtClean="0"/>
              <a:t>Scenario: Sentiment Analysis</a:t>
            </a:r>
            <a:endParaRPr lang="en-US" sz="2800" dirty="0"/>
          </a:p>
        </p:txBody>
      </p:sp>
    </p:spTree>
    <p:extLst>
      <p:ext uri="{BB962C8B-B14F-4D97-AF65-F5344CB8AC3E}">
        <p14:creationId xmlns:p14="http://schemas.microsoft.com/office/powerpoint/2010/main" val="449971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Questions</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943477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2381" y="2867283"/>
            <a:ext cx="4486656" cy="1141497"/>
          </a:xfrm>
        </p:spPr>
        <p:txBody>
          <a:bodyPr/>
          <a:lstStyle/>
          <a:p>
            <a:r>
              <a:rPr lang="en-US" dirty="0" smtClean="0"/>
              <a:t>HOW TO HANDLE BIAS IN LLM</a:t>
            </a:r>
            <a:endParaRPr lang="en-US" dirty="0"/>
          </a:p>
        </p:txBody>
      </p:sp>
      <p:sp>
        <p:nvSpPr>
          <p:cNvPr id="7" name="Content Placeholder 6"/>
          <p:cNvSpPr>
            <a:spLocks noGrp="1"/>
          </p:cNvSpPr>
          <p:nvPr>
            <p:ph idx="1"/>
          </p:nvPr>
        </p:nvSpPr>
        <p:spPr>
          <a:xfrm>
            <a:off x="6157914" y="1028700"/>
            <a:ext cx="5886450" cy="3924490"/>
          </a:xfrm>
          <a:solidFill>
            <a:srgbClr val="FFFFFF"/>
          </a:solidFill>
        </p:spPr>
        <p:txBody>
          <a:bodyPr>
            <a:normAutofit fontScale="92500" lnSpcReduction="10000"/>
          </a:bodyPr>
          <a:lstStyle/>
          <a:p>
            <a:pPr marL="742950" indent="-742950">
              <a:buFont typeface="+mj-lt"/>
              <a:buAutoNum type="arabicPeriod"/>
            </a:pPr>
            <a:r>
              <a:rPr lang="en-US" sz="3600" dirty="0" smtClean="0">
                <a:latin typeface="Corbel" panose="020B0503020204020204" pitchFamily="34" charset="0"/>
              </a:rPr>
              <a:t>Establish &amp; implement ethical guidelines</a:t>
            </a:r>
          </a:p>
          <a:p>
            <a:pPr marL="742950" indent="-742950">
              <a:buFont typeface="+mj-lt"/>
              <a:buAutoNum type="arabicPeriod"/>
            </a:pPr>
            <a:r>
              <a:rPr lang="en-US" sz="3600" dirty="0" smtClean="0">
                <a:latin typeface="Corbel" panose="020B0503020204020204" pitchFamily="34" charset="0"/>
              </a:rPr>
              <a:t>Monitor model outputs</a:t>
            </a:r>
          </a:p>
          <a:p>
            <a:pPr marL="742950" indent="-742950">
              <a:buFont typeface="+mj-lt"/>
              <a:buAutoNum type="arabicPeriod"/>
            </a:pPr>
            <a:r>
              <a:rPr lang="en-US" sz="3600" dirty="0" smtClean="0">
                <a:latin typeface="Corbel" panose="020B0503020204020204" pitchFamily="34" charset="0"/>
              </a:rPr>
              <a:t>Train the models on diverse data sets</a:t>
            </a:r>
          </a:p>
          <a:p>
            <a:pPr marL="742950" indent="-742950">
              <a:buFont typeface="+mj-lt"/>
              <a:buAutoNum type="arabicPeriod"/>
            </a:pPr>
            <a:r>
              <a:rPr lang="en-US" sz="3600" dirty="0" smtClean="0">
                <a:latin typeface="Corbel" panose="020B0503020204020204" pitchFamily="34" charset="0"/>
              </a:rPr>
              <a:t>Explainable AI</a:t>
            </a:r>
          </a:p>
          <a:p>
            <a:pPr marL="742950" indent="-742950">
              <a:buFont typeface="+mj-lt"/>
              <a:buAutoNum type="arabicPeriod"/>
            </a:pPr>
            <a:r>
              <a:rPr lang="en-US" sz="3600" dirty="0" smtClean="0">
                <a:latin typeface="Corbel" panose="020B0503020204020204" pitchFamily="34" charset="0"/>
              </a:rPr>
              <a:t>Human oversight</a:t>
            </a:r>
          </a:p>
        </p:txBody>
      </p:sp>
    </p:spTree>
    <p:extLst>
      <p:ext uri="{BB962C8B-B14F-4D97-AF65-F5344CB8AC3E}">
        <p14:creationId xmlns:p14="http://schemas.microsoft.com/office/powerpoint/2010/main" val="5964669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2381" y="2867283"/>
            <a:ext cx="4486656" cy="1141497"/>
          </a:xfrm>
        </p:spPr>
        <p:txBody>
          <a:bodyPr/>
          <a:lstStyle/>
          <a:p>
            <a:r>
              <a:rPr lang="en-US" dirty="0" smtClean="0"/>
              <a:t>TYPES OF TEXT SUMMARISATION</a:t>
            </a:r>
            <a:endParaRPr lang="en-US" dirty="0"/>
          </a:p>
        </p:txBody>
      </p:sp>
      <p:sp>
        <p:nvSpPr>
          <p:cNvPr id="7" name="Content Placeholder 6"/>
          <p:cNvSpPr>
            <a:spLocks noGrp="1"/>
          </p:cNvSpPr>
          <p:nvPr>
            <p:ph idx="1"/>
          </p:nvPr>
        </p:nvSpPr>
        <p:spPr>
          <a:xfrm>
            <a:off x="6157914" y="1028700"/>
            <a:ext cx="5886450" cy="3924490"/>
          </a:xfrm>
          <a:solidFill>
            <a:srgbClr val="FFFFFF"/>
          </a:solidFill>
        </p:spPr>
        <p:txBody>
          <a:bodyPr>
            <a:normAutofit fontScale="92500"/>
          </a:bodyPr>
          <a:lstStyle/>
          <a:p>
            <a:pPr marL="742950" indent="-742950">
              <a:buFont typeface="+mj-lt"/>
              <a:buAutoNum type="arabicPeriod"/>
            </a:pPr>
            <a:r>
              <a:rPr lang="en-US" sz="3600" dirty="0" smtClean="0">
                <a:latin typeface="Corbel" panose="020B0503020204020204" pitchFamily="34" charset="0"/>
              </a:rPr>
              <a:t>Extractive summarization</a:t>
            </a:r>
            <a:endParaRPr lang="en-US" sz="3600" dirty="0">
              <a:latin typeface="Corbel" panose="020B0503020204020204" pitchFamily="34" charset="0"/>
            </a:endParaRPr>
          </a:p>
          <a:p>
            <a:pPr marL="742950" indent="-742950">
              <a:buFont typeface="+mj-lt"/>
              <a:buAutoNum type="arabicPeriod"/>
            </a:pPr>
            <a:r>
              <a:rPr lang="en-US" sz="3600" dirty="0" smtClean="0">
                <a:latin typeface="Corbel" panose="020B0503020204020204" pitchFamily="34" charset="0"/>
              </a:rPr>
              <a:t>Abstractive summarization</a:t>
            </a:r>
          </a:p>
          <a:p>
            <a:pPr marL="742950" indent="-742950">
              <a:buFont typeface="+mj-lt"/>
              <a:buAutoNum type="arabicPeriod"/>
            </a:pPr>
            <a:r>
              <a:rPr lang="en-US" sz="3600" dirty="0" smtClean="0">
                <a:latin typeface="Corbel" panose="020B0503020204020204" pitchFamily="34" charset="0"/>
              </a:rPr>
              <a:t>Hybrid summarization</a:t>
            </a:r>
          </a:p>
          <a:p>
            <a:pPr marL="742950" indent="-742950">
              <a:buFont typeface="+mj-lt"/>
              <a:buAutoNum type="arabicPeriod"/>
            </a:pPr>
            <a:r>
              <a:rPr lang="en-US" sz="3600" dirty="0" smtClean="0">
                <a:latin typeface="Corbel" panose="020B0503020204020204" pitchFamily="34" charset="0"/>
              </a:rPr>
              <a:t>Query based summarization</a:t>
            </a:r>
          </a:p>
          <a:p>
            <a:pPr marL="742950" indent="-742950">
              <a:buFont typeface="+mj-lt"/>
              <a:buAutoNum type="arabicPeriod"/>
            </a:pPr>
            <a:r>
              <a:rPr lang="en-US" sz="3600" dirty="0" smtClean="0">
                <a:latin typeface="Corbel" panose="020B0503020204020204" pitchFamily="34" charset="0"/>
              </a:rPr>
              <a:t>Multi-document summarization</a:t>
            </a:r>
          </a:p>
        </p:txBody>
      </p:sp>
    </p:spTree>
    <p:extLst>
      <p:ext uri="{BB962C8B-B14F-4D97-AF65-F5344CB8AC3E}">
        <p14:creationId xmlns:p14="http://schemas.microsoft.com/office/powerpoint/2010/main" val="4266104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2381" y="2867283"/>
            <a:ext cx="4486656" cy="1141497"/>
          </a:xfrm>
        </p:spPr>
        <p:txBody>
          <a:bodyPr/>
          <a:lstStyle/>
          <a:p>
            <a:r>
              <a:rPr lang="en-US" dirty="0" smtClean="0"/>
              <a:t>TYPES OF TEXT SUMMARISATION</a:t>
            </a:r>
            <a:endParaRPr lang="en-US" dirty="0"/>
          </a:p>
        </p:txBody>
      </p:sp>
      <p:sp>
        <p:nvSpPr>
          <p:cNvPr id="7" name="Content Placeholder 6"/>
          <p:cNvSpPr>
            <a:spLocks noGrp="1"/>
          </p:cNvSpPr>
          <p:nvPr>
            <p:ph idx="1"/>
          </p:nvPr>
        </p:nvSpPr>
        <p:spPr>
          <a:xfrm>
            <a:off x="6157914" y="1028700"/>
            <a:ext cx="5886450" cy="3924490"/>
          </a:xfrm>
          <a:solidFill>
            <a:srgbClr val="FFFFFF"/>
          </a:solidFill>
        </p:spPr>
        <p:txBody>
          <a:bodyPr>
            <a:normAutofit fontScale="92500"/>
          </a:bodyPr>
          <a:lstStyle/>
          <a:p>
            <a:pPr marL="742950" indent="-742950">
              <a:buFont typeface="+mj-lt"/>
              <a:buAutoNum type="arabicPeriod"/>
            </a:pPr>
            <a:r>
              <a:rPr lang="en-US" sz="3600" dirty="0" smtClean="0">
                <a:latin typeface="Corbel" panose="020B0503020204020204" pitchFamily="34" charset="0"/>
              </a:rPr>
              <a:t>Extractive summarization</a:t>
            </a:r>
            <a:endParaRPr lang="en-US" sz="3600" dirty="0">
              <a:latin typeface="Corbel" panose="020B0503020204020204" pitchFamily="34" charset="0"/>
            </a:endParaRPr>
          </a:p>
          <a:p>
            <a:pPr marL="742950" indent="-742950">
              <a:buFont typeface="+mj-lt"/>
              <a:buAutoNum type="arabicPeriod"/>
            </a:pPr>
            <a:r>
              <a:rPr lang="en-US" sz="3600" dirty="0" smtClean="0">
                <a:latin typeface="Corbel" panose="020B0503020204020204" pitchFamily="34" charset="0"/>
              </a:rPr>
              <a:t>Abstractive summarization</a:t>
            </a:r>
          </a:p>
          <a:p>
            <a:pPr marL="742950" indent="-742950">
              <a:buFont typeface="+mj-lt"/>
              <a:buAutoNum type="arabicPeriod"/>
            </a:pPr>
            <a:r>
              <a:rPr lang="en-US" sz="3600" dirty="0" smtClean="0">
                <a:latin typeface="Corbel" panose="020B0503020204020204" pitchFamily="34" charset="0"/>
              </a:rPr>
              <a:t>Hybrid summarization</a:t>
            </a:r>
          </a:p>
          <a:p>
            <a:pPr marL="742950" indent="-742950">
              <a:buFont typeface="+mj-lt"/>
              <a:buAutoNum type="arabicPeriod"/>
            </a:pPr>
            <a:r>
              <a:rPr lang="en-US" sz="3600" dirty="0" smtClean="0">
                <a:latin typeface="Corbel" panose="020B0503020204020204" pitchFamily="34" charset="0"/>
              </a:rPr>
              <a:t>Query based summarization</a:t>
            </a:r>
          </a:p>
          <a:p>
            <a:pPr marL="742950" indent="-742950">
              <a:buFont typeface="+mj-lt"/>
              <a:buAutoNum type="arabicPeriod"/>
            </a:pPr>
            <a:r>
              <a:rPr lang="en-US" sz="3600" dirty="0" smtClean="0">
                <a:latin typeface="Corbel" panose="020B0503020204020204" pitchFamily="34" charset="0"/>
              </a:rPr>
              <a:t>Multi-document summarization</a:t>
            </a:r>
          </a:p>
        </p:txBody>
      </p:sp>
    </p:spTree>
    <p:extLst>
      <p:ext uri="{BB962C8B-B14F-4D97-AF65-F5344CB8AC3E}">
        <p14:creationId xmlns:p14="http://schemas.microsoft.com/office/powerpoint/2010/main" val="12896977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7002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18AB3"/>
              </a:solidFill>
            </a:endParaRPr>
          </a:p>
        </p:txBody>
      </p:sp>
      <p:sp>
        <p:nvSpPr>
          <p:cNvPr id="2" name="Title 1"/>
          <p:cNvSpPr>
            <a:spLocks noGrp="1"/>
          </p:cNvSpPr>
          <p:nvPr>
            <p:ph type="title"/>
          </p:nvPr>
        </p:nvSpPr>
        <p:spPr>
          <a:xfrm>
            <a:off x="2931549" y="379411"/>
            <a:ext cx="5844268" cy="952183"/>
          </a:xfrm>
        </p:spPr>
        <p:txBody>
          <a:bodyPr>
            <a:normAutofit fontScale="90000"/>
          </a:bodyPr>
          <a:lstStyle/>
          <a:p>
            <a:r>
              <a:rPr lang="en-US" dirty="0" smtClean="0"/>
              <a:t>TEXT SUMMARISATION METRICS</a:t>
            </a:r>
            <a:endParaRPr lang="en-US" dirty="0"/>
          </a:p>
        </p:txBody>
      </p:sp>
      <p:sp>
        <p:nvSpPr>
          <p:cNvPr id="7" name="Content Placeholder 6"/>
          <p:cNvSpPr>
            <a:spLocks noGrp="1"/>
          </p:cNvSpPr>
          <p:nvPr>
            <p:ph sz="half" idx="1"/>
          </p:nvPr>
        </p:nvSpPr>
        <p:spPr>
          <a:solidFill>
            <a:srgbClr val="FFFFFF"/>
          </a:solidFill>
        </p:spPr>
        <p:txBody>
          <a:bodyPr>
            <a:normAutofit fontScale="92500" lnSpcReduction="10000"/>
          </a:bodyPr>
          <a:lstStyle/>
          <a:p>
            <a:pPr marL="742950" indent="-742950">
              <a:buFont typeface="+mj-lt"/>
              <a:buAutoNum type="arabicPeriod"/>
            </a:pPr>
            <a:r>
              <a:rPr lang="en-US" sz="2400" dirty="0" smtClean="0">
                <a:latin typeface="Corbel" panose="020B0503020204020204" pitchFamily="34" charset="0"/>
              </a:rPr>
              <a:t>ROGUE</a:t>
            </a:r>
          </a:p>
          <a:p>
            <a:pPr marL="742950" indent="-742950">
              <a:buFont typeface="+mj-lt"/>
              <a:buAutoNum type="arabicPeriod"/>
            </a:pPr>
            <a:r>
              <a:rPr lang="en-US" sz="2400" dirty="0" smtClean="0">
                <a:latin typeface="Corbel" panose="020B0503020204020204" pitchFamily="34" charset="0"/>
              </a:rPr>
              <a:t>Precision, Recall &amp; F1-score</a:t>
            </a:r>
          </a:p>
          <a:p>
            <a:pPr marL="742950" indent="-742950">
              <a:buFont typeface="+mj-lt"/>
              <a:buAutoNum type="arabicPeriod"/>
            </a:pPr>
            <a:r>
              <a:rPr lang="en-US" sz="2400" dirty="0" smtClean="0">
                <a:latin typeface="Corbel" panose="020B0503020204020204" pitchFamily="34" charset="0"/>
              </a:rPr>
              <a:t>Cosine similarity</a:t>
            </a:r>
          </a:p>
          <a:p>
            <a:pPr marL="742950" indent="-742950">
              <a:buFont typeface="+mj-lt"/>
              <a:buAutoNum type="arabicPeriod"/>
            </a:pPr>
            <a:r>
              <a:rPr lang="en-US" sz="2400" dirty="0" err="1" smtClean="0">
                <a:latin typeface="Corbel" panose="020B0503020204020204" pitchFamily="34" charset="0"/>
              </a:rPr>
              <a:t>Jaccard</a:t>
            </a:r>
            <a:r>
              <a:rPr lang="en-US" sz="2400" dirty="0" smtClean="0">
                <a:latin typeface="Corbel" panose="020B0503020204020204" pitchFamily="34" charset="0"/>
              </a:rPr>
              <a:t> similarity</a:t>
            </a:r>
          </a:p>
          <a:p>
            <a:pPr marL="742950" indent="-742950">
              <a:buFont typeface="+mj-lt"/>
              <a:buAutoNum type="arabicPeriod"/>
            </a:pPr>
            <a:r>
              <a:rPr lang="en-US" sz="2400" dirty="0" err="1" smtClean="0">
                <a:latin typeface="Corbel" panose="020B0503020204020204" pitchFamily="34" charset="0"/>
              </a:rPr>
              <a:t>Eucledian</a:t>
            </a:r>
            <a:r>
              <a:rPr lang="en-US" sz="2400" dirty="0" smtClean="0">
                <a:latin typeface="Corbel" panose="020B0503020204020204" pitchFamily="34" charset="0"/>
              </a:rPr>
              <a:t> distance</a:t>
            </a:r>
          </a:p>
        </p:txBody>
      </p:sp>
      <p:sp>
        <p:nvSpPr>
          <p:cNvPr id="3" name="Content Placeholder 2"/>
          <p:cNvSpPr>
            <a:spLocks noGrp="1"/>
          </p:cNvSpPr>
          <p:nvPr>
            <p:ph sz="half" idx="2"/>
          </p:nvPr>
        </p:nvSpPr>
        <p:spPr>
          <a:xfrm>
            <a:off x="6338315" y="2638044"/>
            <a:ext cx="5391723" cy="3101982"/>
          </a:xfrm>
        </p:spPr>
        <p:txBody>
          <a:bodyPr>
            <a:normAutofit fontScale="92500" lnSpcReduction="10000"/>
          </a:bodyPr>
          <a:lstStyle/>
          <a:p>
            <a:pPr marL="342900" indent="-342900">
              <a:buFont typeface="+mj-lt"/>
              <a:buAutoNum type="arabicPeriod"/>
            </a:pPr>
            <a:r>
              <a:rPr lang="en-US" sz="2400" dirty="0" smtClean="0">
                <a:latin typeface="Corbel" panose="020B0503020204020204" pitchFamily="34" charset="0"/>
              </a:rPr>
              <a:t>ROGUE (Recall-Oriented Understudy for </a:t>
            </a:r>
            <a:r>
              <a:rPr lang="en-US" sz="2400" dirty="0" err="1" smtClean="0">
                <a:latin typeface="Corbel" panose="020B0503020204020204" pitchFamily="34" charset="0"/>
              </a:rPr>
              <a:t>Gisting</a:t>
            </a:r>
            <a:r>
              <a:rPr lang="en-US" sz="2400" dirty="0" smtClean="0">
                <a:latin typeface="Corbel" panose="020B0503020204020204" pitchFamily="34" charset="0"/>
              </a:rPr>
              <a:t> Evaluation) </a:t>
            </a:r>
          </a:p>
          <a:p>
            <a:pPr marL="342900" indent="-342900">
              <a:buFont typeface="+mj-lt"/>
              <a:buAutoNum type="arabicPeriod"/>
            </a:pPr>
            <a:r>
              <a:rPr lang="en-US" sz="2400" dirty="0" smtClean="0">
                <a:latin typeface="Corbel" panose="020B0503020204020204" pitchFamily="34" charset="0"/>
              </a:rPr>
              <a:t>BLEU (Bilingual Evaluation Understudy)</a:t>
            </a:r>
          </a:p>
          <a:p>
            <a:pPr marL="342900" indent="-342900">
              <a:buFont typeface="+mj-lt"/>
              <a:buAutoNum type="arabicPeriod"/>
            </a:pPr>
            <a:r>
              <a:rPr lang="en-US" sz="2400" dirty="0" smtClean="0">
                <a:latin typeface="Corbel" panose="020B0503020204020204" pitchFamily="34" charset="0"/>
              </a:rPr>
              <a:t>METEOR (Metric for Evaluation of Translation with Explicit Ordering)</a:t>
            </a:r>
          </a:p>
          <a:p>
            <a:pPr marL="342900" indent="-342900">
              <a:buFont typeface="+mj-lt"/>
              <a:buAutoNum type="arabicPeriod"/>
            </a:pPr>
            <a:r>
              <a:rPr lang="en-US" sz="2400" dirty="0" err="1" smtClean="0">
                <a:latin typeface="Corbel" panose="020B0503020204020204" pitchFamily="34" charset="0"/>
              </a:rPr>
              <a:t>CIDEr</a:t>
            </a:r>
            <a:r>
              <a:rPr lang="en-US" sz="2400" dirty="0" smtClean="0">
                <a:latin typeface="Corbel" panose="020B0503020204020204" pitchFamily="34" charset="0"/>
              </a:rPr>
              <a:t> (Consensus-based Image Description Evaluation)</a:t>
            </a:r>
          </a:p>
          <a:p>
            <a:pPr marL="342900" indent="-342900">
              <a:buFont typeface="+mj-lt"/>
              <a:buAutoNum type="arabicPeriod"/>
            </a:pPr>
            <a:r>
              <a:rPr lang="en-US" sz="2400" dirty="0" smtClean="0">
                <a:latin typeface="Corbel" panose="020B0503020204020204" pitchFamily="34" charset="0"/>
              </a:rPr>
              <a:t>ROGUE-L</a:t>
            </a:r>
            <a:endParaRPr lang="en-US" sz="2400" dirty="0">
              <a:latin typeface="Corbel" panose="020B0503020204020204" pitchFamily="34" charset="0"/>
            </a:endParaRPr>
          </a:p>
        </p:txBody>
      </p:sp>
      <p:sp>
        <p:nvSpPr>
          <p:cNvPr id="6" name="Title 1"/>
          <p:cNvSpPr txBox="1">
            <a:spLocks/>
          </p:cNvSpPr>
          <p:nvPr/>
        </p:nvSpPr>
        <p:spPr>
          <a:xfrm>
            <a:off x="1255149" y="1685861"/>
            <a:ext cx="4598534" cy="952183"/>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fontScale="975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dirty="0" smtClean="0"/>
              <a:t>Extractive</a:t>
            </a:r>
            <a:endParaRPr lang="en-US" dirty="0"/>
          </a:p>
        </p:txBody>
      </p:sp>
      <p:sp>
        <p:nvSpPr>
          <p:cNvPr id="8" name="Title 1"/>
          <p:cNvSpPr txBox="1">
            <a:spLocks/>
          </p:cNvSpPr>
          <p:nvPr/>
        </p:nvSpPr>
        <p:spPr>
          <a:xfrm>
            <a:off x="6180446" y="1685860"/>
            <a:ext cx="4563754" cy="952183"/>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fontScale="975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dirty="0" err="1" smtClean="0"/>
              <a:t>ABStractive</a:t>
            </a:r>
            <a:endParaRPr lang="en-US" dirty="0"/>
          </a:p>
        </p:txBody>
      </p:sp>
    </p:spTree>
    <p:extLst>
      <p:ext uri="{BB962C8B-B14F-4D97-AF65-F5344CB8AC3E}">
        <p14:creationId xmlns:p14="http://schemas.microsoft.com/office/powerpoint/2010/main" val="1654844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2381" y="2867283"/>
            <a:ext cx="4486656" cy="1141497"/>
          </a:xfrm>
        </p:spPr>
        <p:txBody>
          <a:bodyPr/>
          <a:lstStyle/>
          <a:p>
            <a:r>
              <a:rPr lang="en-US" dirty="0" smtClean="0"/>
              <a:t>What IS LLM?</a:t>
            </a:r>
            <a:endParaRPr lang="en-US" dirty="0"/>
          </a:p>
        </p:txBody>
      </p:sp>
      <p:sp>
        <p:nvSpPr>
          <p:cNvPr id="3" name="Content Placeholder 2"/>
          <p:cNvSpPr>
            <a:spLocks noGrp="1"/>
          </p:cNvSpPr>
          <p:nvPr>
            <p:ph idx="1"/>
          </p:nvPr>
        </p:nvSpPr>
        <p:spPr>
          <a:xfrm>
            <a:off x="6123709" y="1146154"/>
            <a:ext cx="6068291" cy="4807527"/>
          </a:xfrm>
          <a:solidFill>
            <a:schemeClr val="bg1"/>
          </a:solidFill>
        </p:spPr>
        <p:txBody>
          <a:bodyPr>
            <a:normAutofit/>
          </a:bodyPr>
          <a:lstStyle/>
          <a:p>
            <a:pPr marL="342900" indent="-342900" algn="just">
              <a:buFont typeface="+mj-lt"/>
              <a:buAutoNum type="arabicPeriod"/>
            </a:pPr>
            <a:r>
              <a:rPr lang="en-US" dirty="0">
                <a:latin typeface="Corbel" panose="020B0503020204020204" pitchFamily="34" charset="0"/>
              </a:rPr>
              <a:t>LLMs are powerful NLP models that use artificial neural networks and massive amounts of training data to understand and </a:t>
            </a:r>
            <a:r>
              <a:rPr lang="en-US" b="1" dirty="0">
                <a:latin typeface="Corbel" panose="020B0503020204020204" pitchFamily="34" charset="0"/>
              </a:rPr>
              <a:t>generate human </a:t>
            </a:r>
            <a:r>
              <a:rPr lang="en-US" b="1" dirty="0" smtClean="0">
                <a:latin typeface="Corbel" panose="020B0503020204020204" pitchFamily="34" charset="0"/>
              </a:rPr>
              <a:t>language</a:t>
            </a:r>
          </a:p>
          <a:p>
            <a:pPr marL="342900" indent="-342900" algn="just">
              <a:buFont typeface="+mj-lt"/>
              <a:buAutoNum type="arabicPeriod"/>
            </a:pPr>
            <a:r>
              <a:rPr lang="en-US" dirty="0">
                <a:latin typeface="Corbel" panose="020B0503020204020204" pitchFamily="34" charset="0"/>
              </a:rPr>
              <a:t>They are called "large" because they are trained on massive amounts of text data, typically using unsupervised learning techniques</a:t>
            </a:r>
            <a:r>
              <a:rPr lang="en-US" dirty="0" smtClean="0">
                <a:latin typeface="Corbel" panose="020B0503020204020204" pitchFamily="34" charset="0"/>
              </a:rPr>
              <a:t>.</a:t>
            </a:r>
          </a:p>
          <a:p>
            <a:pPr marL="342900" indent="-342900" algn="just">
              <a:buFont typeface="+mj-lt"/>
              <a:buAutoNum type="arabicPeriod"/>
            </a:pPr>
            <a:r>
              <a:rPr lang="en-US" dirty="0">
                <a:latin typeface="Corbel" panose="020B0503020204020204" pitchFamily="34" charset="0"/>
              </a:rPr>
              <a:t>LLMs are capable of performing a wide range of NLP tasks, such as language modeling, text classification, sentiment analysis, named entity recognition, machine translation, and text summarization. </a:t>
            </a:r>
            <a:endParaRPr lang="en-US" dirty="0" smtClean="0">
              <a:latin typeface="Corbel" panose="020B0503020204020204" pitchFamily="34" charset="0"/>
            </a:endParaRPr>
          </a:p>
          <a:p>
            <a:pPr marL="342900" indent="-342900" algn="just">
              <a:buFont typeface="+mj-lt"/>
              <a:buAutoNum type="arabicPeriod"/>
            </a:pPr>
            <a:r>
              <a:rPr lang="en-US" dirty="0" smtClean="0">
                <a:latin typeface="Corbel" panose="020B0503020204020204" pitchFamily="34" charset="0"/>
              </a:rPr>
              <a:t>They </a:t>
            </a:r>
            <a:r>
              <a:rPr lang="en-US" dirty="0">
                <a:latin typeface="Corbel" panose="020B0503020204020204" pitchFamily="34" charset="0"/>
              </a:rPr>
              <a:t>achieve state-of-the-art performance by leveraging a variety of techniques, including </a:t>
            </a:r>
            <a:r>
              <a:rPr lang="en-US" b="1" dirty="0">
                <a:latin typeface="Corbel" panose="020B0503020204020204" pitchFamily="34" charset="0"/>
              </a:rPr>
              <a:t>attention mechanisms, positional encodings, and self-supervised learning</a:t>
            </a:r>
          </a:p>
        </p:txBody>
      </p:sp>
    </p:spTree>
    <p:extLst>
      <p:ext uri="{BB962C8B-B14F-4D97-AF65-F5344CB8AC3E}">
        <p14:creationId xmlns:p14="http://schemas.microsoft.com/office/powerpoint/2010/main" val="5618085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7002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18AB3"/>
              </a:solidFill>
            </a:endParaRPr>
          </a:p>
        </p:txBody>
      </p:sp>
      <p:sp>
        <p:nvSpPr>
          <p:cNvPr id="2" name="Title 1"/>
          <p:cNvSpPr>
            <a:spLocks noGrp="1"/>
          </p:cNvSpPr>
          <p:nvPr>
            <p:ph type="title"/>
          </p:nvPr>
        </p:nvSpPr>
        <p:spPr>
          <a:xfrm>
            <a:off x="2931549" y="379411"/>
            <a:ext cx="5844268" cy="952183"/>
          </a:xfrm>
        </p:spPr>
        <p:txBody>
          <a:bodyPr>
            <a:normAutofit/>
          </a:bodyPr>
          <a:lstStyle/>
          <a:p>
            <a:r>
              <a:rPr lang="en-US" dirty="0" smtClean="0"/>
              <a:t>EXPLAIN ROGUE METRICS</a:t>
            </a:r>
            <a:endParaRPr lang="en-US" dirty="0"/>
          </a:p>
        </p:txBody>
      </p:sp>
      <p:sp>
        <p:nvSpPr>
          <p:cNvPr id="7" name="Content Placeholder 6"/>
          <p:cNvSpPr>
            <a:spLocks noGrp="1"/>
          </p:cNvSpPr>
          <p:nvPr>
            <p:ph sz="half" idx="1"/>
          </p:nvPr>
        </p:nvSpPr>
        <p:spPr>
          <a:xfrm>
            <a:off x="943356" y="1711005"/>
            <a:ext cx="10305288" cy="5004120"/>
          </a:xfrm>
          <a:solidFill>
            <a:srgbClr val="FFFFFF"/>
          </a:solidFill>
        </p:spPr>
        <p:txBody>
          <a:bodyPr>
            <a:noAutofit/>
          </a:bodyPr>
          <a:lstStyle/>
          <a:p>
            <a:pPr marL="742950" indent="-742950">
              <a:buFont typeface="+mj-lt"/>
              <a:buAutoNum type="arabicPeriod"/>
            </a:pPr>
            <a:r>
              <a:rPr lang="en-US" sz="2800" dirty="0">
                <a:latin typeface="Corbel" panose="020B0503020204020204" pitchFamily="34" charset="0"/>
              </a:rPr>
              <a:t>The ROUGE metric measures the </a:t>
            </a:r>
            <a:r>
              <a:rPr lang="en-US" sz="2800" dirty="0">
                <a:solidFill>
                  <a:srgbClr val="FF0000"/>
                </a:solidFill>
                <a:latin typeface="Corbel" panose="020B0503020204020204" pitchFamily="34" charset="0"/>
              </a:rPr>
              <a:t>overlap</a:t>
            </a:r>
            <a:r>
              <a:rPr lang="en-US" sz="2800" dirty="0">
                <a:latin typeface="Corbel" panose="020B0503020204020204" pitchFamily="34" charset="0"/>
              </a:rPr>
              <a:t> between the generated summary and one or more reference summaries, using a variety of techniques such as n-gram matching, word-based matching, and recall-based </a:t>
            </a:r>
            <a:r>
              <a:rPr lang="en-US" sz="2800" dirty="0" smtClean="0">
                <a:latin typeface="Corbel" panose="020B0503020204020204" pitchFamily="34" charset="0"/>
              </a:rPr>
              <a:t>matching</a:t>
            </a:r>
          </a:p>
          <a:p>
            <a:pPr marL="742950" indent="-742950">
              <a:buFont typeface="+mj-lt"/>
              <a:buAutoNum type="arabicPeriod"/>
            </a:pPr>
            <a:r>
              <a:rPr lang="en-US" sz="2800" dirty="0">
                <a:solidFill>
                  <a:srgbClr val="FF0000"/>
                </a:solidFill>
                <a:latin typeface="Corbel" panose="020B0503020204020204" pitchFamily="34" charset="0"/>
              </a:rPr>
              <a:t>ROUGE-1</a:t>
            </a:r>
            <a:r>
              <a:rPr lang="en-US" sz="2800" dirty="0">
                <a:latin typeface="Corbel" panose="020B0503020204020204" pitchFamily="34" charset="0"/>
              </a:rPr>
              <a:t> measures the overlap of </a:t>
            </a:r>
            <a:r>
              <a:rPr lang="en-US" sz="2800" dirty="0">
                <a:solidFill>
                  <a:srgbClr val="FF0000"/>
                </a:solidFill>
                <a:latin typeface="Corbel" panose="020B0503020204020204" pitchFamily="34" charset="0"/>
              </a:rPr>
              <a:t>unigram</a:t>
            </a:r>
            <a:r>
              <a:rPr lang="en-US" sz="2800" dirty="0">
                <a:latin typeface="Corbel" panose="020B0503020204020204" pitchFamily="34" charset="0"/>
              </a:rPr>
              <a:t>s between the generated summary and the reference </a:t>
            </a:r>
            <a:r>
              <a:rPr lang="en-US" sz="2800" dirty="0" smtClean="0">
                <a:latin typeface="Corbel" panose="020B0503020204020204" pitchFamily="34" charset="0"/>
              </a:rPr>
              <a:t>summary</a:t>
            </a:r>
          </a:p>
          <a:p>
            <a:pPr marL="742950" indent="-742950">
              <a:buFont typeface="+mj-lt"/>
              <a:buAutoNum type="arabicPeriod"/>
            </a:pPr>
            <a:r>
              <a:rPr lang="en-US" sz="2800" dirty="0">
                <a:solidFill>
                  <a:srgbClr val="FF0000"/>
                </a:solidFill>
                <a:latin typeface="Corbel" panose="020B0503020204020204" pitchFamily="34" charset="0"/>
              </a:rPr>
              <a:t>ROUGE-2</a:t>
            </a:r>
            <a:r>
              <a:rPr lang="en-US" sz="2800" dirty="0">
                <a:latin typeface="Corbel" panose="020B0503020204020204" pitchFamily="34" charset="0"/>
              </a:rPr>
              <a:t> measures the overlap of </a:t>
            </a:r>
            <a:r>
              <a:rPr lang="en-US" sz="2800" dirty="0">
                <a:solidFill>
                  <a:srgbClr val="FF0000"/>
                </a:solidFill>
                <a:latin typeface="Corbel" panose="020B0503020204020204" pitchFamily="34" charset="0"/>
              </a:rPr>
              <a:t>bigrams</a:t>
            </a:r>
            <a:r>
              <a:rPr lang="en-US" sz="2800" dirty="0">
                <a:latin typeface="Corbel" panose="020B0503020204020204" pitchFamily="34" charset="0"/>
              </a:rPr>
              <a:t>. </a:t>
            </a:r>
            <a:endParaRPr lang="en-US" sz="2800" dirty="0" smtClean="0">
              <a:latin typeface="Corbel" panose="020B0503020204020204" pitchFamily="34" charset="0"/>
            </a:endParaRPr>
          </a:p>
          <a:p>
            <a:pPr marL="742950" indent="-742950">
              <a:buFont typeface="+mj-lt"/>
              <a:buAutoNum type="arabicPeriod"/>
            </a:pPr>
            <a:r>
              <a:rPr lang="en-US" sz="2800" dirty="0">
                <a:solidFill>
                  <a:srgbClr val="FF0000"/>
                </a:solidFill>
                <a:latin typeface="Corbel" panose="020B0503020204020204" pitchFamily="34" charset="0"/>
              </a:rPr>
              <a:t>ROUGE-L</a:t>
            </a:r>
            <a:r>
              <a:rPr lang="en-US" sz="2800" dirty="0">
                <a:latin typeface="Corbel" panose="020B0503020204020204" pitchFamily="34" charset="0"/>
              </a:rPr>
              <a:t> is a variant that uses the longest common subsequence instead of n-grams, which is more effective for capturing longer sequences of text</a:t>
            </a:r>
            <a:endParaRPr lang="en-US" sz="3600" dirty="0" smtClean="0">
              <a:latin typeface="Corbel" panose="020B0503020204020204" pitchFamily="34" charset="0"/>
            </a:endParaRPr>
          </a:p>
        </p:txBody>
      </p:sp>
    </p:spTree>
    <p:extLst>
      <p:ext uri="{BB962C8B-B14F-4D97-AF65-F5344CB8AC3E}">
        <p14:creationId xmlns:p14="http://schemas.microsoft.com/office/powerpoint/2010/main" val="39266610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7002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18AB3"/>
              </a:solidFill>
            </a:endParaRPr>
          </a:p>
        </p:txBody>
      </p:sp>
      <p:sp>
        <p:nvSpPr>
          <p:cNvPr id="2" name="Title 1"/>
          <p:cNvSpPr>
            <a:spLocks noGrp="1"/>
          </p:cNvSpPr>
          <p:nvPr>
            <p:ph type="title"/>
          </p:nvPr>
        </p:nvSpPr>
        <p:spPr>
          <a:xfrm>
            <a:off x="2931549" y="379411"/>
            <a:ext cx="5844268" cy="952183"/>
          </a:xfrm>
        </p:spPr>
        <p:txBody>
          <a:bodyPr>
            <a:normAutofit/>
          </a:bodyPr>
          <a:lstStyle/>
          <a:p>
            <a:r>
              <a:rPr lang="en-US" dirty="0" smtClean="0"/>
              <a:t>EXPLAIN ROGUE METRICS</a:t>
            </a:r>
            <a:endParaRPr lang="en-US" dirty="0"/>
          </a:p>
        </p:txBody>
      </p:sp>
      <p:pic>
        <p:nvPicPr>
          <p:cNvPr id="5" name="Picture 4"/>
          <p:cNvPicPr>
            <a:picLocks noChangeAspect="1"/>
          </p:cNvPicPr>
          <p:nvPr/>
        </p:nvPicPr>
        <p:blipFill>
          <a:blip r:embed="rId2"/>
          <a:stretch>
            <a:fillRect/>
          </a:stretch>
        </p:blipFill>
        <p:spPr>
          <a:xfrm>
            <a:off x="483282" y="2295359"/>
            <a:ext cx="3133516" cy="3048166"/>
          </a:xfrm>
          <a:prstGeom prst="rect">
            <a:avLst/>
          </a:prstGeom>
        </p:spPr>
      </p:pic>
      <p:pic>
        <p:nvPicPr>
          <p:cNvPr id="6" name="Picture 5"/>
          <p:cNvPicPr>
            <a:picLocks noChangeAspect="1"/>
          </p:cNvPicPr>
          <p:nvPr/>
        </p:nvPicPr>
        <p:blipFill>
          <a:blip r:embed="rId3"/>
          <a:stretch>
            <a:fillRect/>
          </a:stretch>
        </p:blipFill>
        <p:spPr>
          <a:xfrm>
            <a:off x="4400402" y="2471604"/>
            <a:ext cx="3157685" cy="2871921"/>
          </a:xfrm>
          <a:prstGeom prst="rect">
            <a:avLst/>
          </a:prstGeom>
        </p:spPr>
      </p:pic>
      <p:pic>
        <p:nvPicPr>
          <p:cNvPr id="8" name="Picture 7"/>
          <p:cNvPicPr>
            <a:picLocks noChangeAspect="1"/>
          </p:cNvPicPr>
          <p:nvPr/>
        </p:nvPicPr>
        <p:blipFill>
          <a:blip r:embed="rId4"/>
          <a:stretch>
            <a:fillRect/>
          </a:stretch>
        </p:blipFill>
        <p:spPr>
          <a:xfrm>
            <a:off x="8341691" y="2295359"/>
            <a:ext cx="2859709" cy="3075536"/>
          </a:xfrm>
          <a:prstGeom prst="rect">
            <a:avLst/>
          </a:prstGeom>
        </p:spPr>
      </p:pic>
    </p:spTree>
    <p:extLst>
      <p:ext uri="{BB962C8B-B14F-4D97-AF65-F5344CB8AC3E}">
        <p14:creationId xmlns:p14="http://schemas.microsoft.com/office/powerpoint/2010/main" val="8199387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7002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18AB3"/>
              </a:solidFill>
            </a:endParaRPr>
          </a:p>
        </p:txBody>
      </p:sp>
      <p:sp>
        <p:nvSpPr>
          <p:cNvPr id="2" name="Title 1"/>
          <p:cNvSpPr>
            <a:spLocks noGrp="1"/>
          </p:cNvSpPr>
          <p:nvPr>
            <p:ph type="title"/>
          </p:nvPr>
        </p:nvSpPr>
        <p:spPr>
          <a:xfrm>
            <a:off x="2931549" y="379411"/>
            <a:ext cx="5844268" cy="952183"/>
          </a:xfrm>
        </p:spPr>
        <p:txBody>
          <a:bodyPr>
            <a:normAutofit/>
          </a:bodyPr>
          <a:lstStyle/>
          <a:p>
            <a:r>
              <a:rPr lang="en-US" dirty="0" smtClean="0"/>
              <a:t>ROGUE-1 Example</a:t>
            </a:r>
            <a:endParaRPr lang="en-US" dirty="0"/>
          </a:p>
        </p:txBody>
      </p:sp>
      <p:pic>
        <p:nvPicPr>
          <p:cNvPr id="3" name="Picture 2"/>
          <p:cNvPicPr>
            <a:picLocks noChangeAspect="1"/>
          </p:cNvPicPr>
          <p:nvPr/>
        </p:nvPicPr>
        <p:blipFill>
          <a:blip r:embed="rId2"/>
          <a:stretch>
            <a:fillRect/>
          </a:stretch>
        </p:blipFill>
        <p:spPr>
          <a:xfrm>
            <a:off x="214015" y="2228679"/>
            <a:ext cx="5847751" cy="3343445"/>
          </a:xfrm>
          <a:prstGeom prst="rect">
            <a:avLst/>
          </a:prstGeom>
        </p:spPr>
      </p:pic>
      <p:sp>
        <p:nvSpPr>
          <p:cNvPr id="7" name="TextBox 6"/>
          <p:cNvSpPr txBox="1"/>
          <p:nvPr/>
        </p:nvSpPr>
        <p:spPr>
          <a:xfrm>
            <a:off x="6986587" y="1997846"/>
            <a:ext cx="3871913" cy="461665"/>
          </a:xfrm>
          <a:prstGeom prst="rect">
            <a:avLst/>
          </a:prstGeom>
          <a:noFill/>
        </p:spPr>
        <p:txBody>
          <a:bodyPr wrap="square" rtlCol="0">
            <a:spAutoFit/>
          </a:bodyPr>
          <a:lstStyle/>
          <a:p>
            <a:r>
              <a:rPr lang="en-US" sz="2400" dirty="0" smtClean="0"/>
              <a:t>6 unigram word matches</a:t>
            </a:r>
            <a:endParaRPr lang="en-US" sz="2400" dirty="0"/>
          </a:p>
        </p:txBody>
      </p:sp>
      <p:pic>
        <p:nvPicPr>
          <p:cNvPr id="10" name="Picture 9"/>
          <p:cNvPicPr>
            <a:picLocks noChangeAspect="1"/>
          </p:cNvPicPr>
          <p:nvPr/>
        </p:nvPicPr>
        <p:blipFill>
          <a:blip r:embed="rId3"/>
          <a:stretch>
            <a:fillRect/>
          </a:stretch>
        </p:blipFill>
        <p:spPr>
          <a:xfrm>
            <a:off x="6455485" y="2757144"/>
            <a:ext cx="4640663" cy="3176731"/>
          </a:xfrm>
          <a:prstGeom prst="rect">
            <a:avLst/>
          </a:prstGeom>
        </p:spPr>
      </p:pic>
    </p:spTree>
    <p:extLst>
      <p:ext uri="{BB962C8B-B14F-4D97-AF65-F5344CB8AC3E}">
        <p14:creationId xmlns:p14="http://schemas.microsoft.com/office/powerpoint/2010/main" val="14299941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7002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18AB3"/>
              </a:solidFill>
            </a:endParaRPr>
          </a:p>
        </p:txBody>
      </p:sp>
      <p:sp>
        <p:nvSpPr>
          <p:cNvPr id="2" name="Title 1"/>
          <p:cNvSpPr>
            <a:spLocks noGrp="1"/>
          </p:cNvSpPr>
          <p:nvPr>
            <p:ph type="title"/>
          </p:nvPr>
        </p:nvSpPr>
        <p:spPr>
          <a:xfrm>
            <a:off x="2931549" y="379411"/>
            <a:ext cx="5844268" cy="952183"/>
          </a:xfrm>
        </p:spPr>
        <p:txBody>
          <a:bodyPr>
            <a:normAutofit/>
          </a:bodyPr>
          <a:lstStyle/>
          <a:p>
            <a:r>
              <a:rPr lang="en-US" dirty="0" smtClean="0"/>
              <a:t>ROGUE-2 Example</a:t>
            </a:r>
            <a:endParaRPr lang="en-US" dirty="0"/>
          </a:p>
        </p:txBody>
      </p:sp>
      <p:sp>
        <p:nvSpPr>
          <p:cNvPr id="7" name="TextBox 6"/>
          <p:cNvSpPr txBox="1"/>
          <p:nvPr/>
        </p:nvSpPr>
        <p:spPr>
          <a:xfrm>
            <a:off x="6986587" y="1997846"/>
            <a:ext cx="3871913" cy="461665"/>
          </a:xfrm>
          <a:prstGeom prst="rect">
            <a:avLst/>
          </a:prstGeom>
          <a:noFill/>
        </p:spPr>
        <p:txBody>
          <a:bodyPr wrap="square" rtlCol="0">
            <a:spAutoFit/>
          </a:bodyPr>
          <a:lstStyle/>
          <a:p>
            <a:r>
              <a:rPr lang="en-US" sz="2400" dirty="0"/>
              <a:t>4</a:t>
            </a:r>
            <a:r>
              <a:rPr lang="en-US" sz="2400" dirty="0" smtClean="0"/>
              <a:t> bigram matches</a:t>
            </a:r>
            <a:endParaRPr lang="en-US" sz="2400" dirty="0"/>
          </a:p>
        </p:txBody>
      </p:sp>
      <p:pic>
        <p:nvPicPr>
          <p:cNvPr id="5" name="Picture 4"/>
          <p:cNvPicPr>
            <a:picLocks noChangeAspect="1"/>
          </p:cNvPicPr>
          <p:nvPr/>
        </p:nvPicPr>
        <p:blipFill>
          <a:blip r:embed="rId2"/>
          <a:stretch>
            <a:fillRect/>
          </a:stretch>
        </p:blipFill>
        <p:spPr>
          <a:xfrm>
            <a:off x="852244" y="2228678"/>
            <a:ext cx="4848469" cy="3894672"/>
          </a:xfrm>
          <a:prstGeom prst="rect">
            <a:avLst/>
          </a:prstGeom>
        </p:spPr>
      </p:pic>
      <p:pic>
        <p:nvPicPr>
          <p:cNvPr id="6" name="Picture 5"/>
          <p:cNvPicPr>
            <a:picLocks noChangeAspect="1"/>
          </p:cNvPicPr>
          <p:nvPr/>
        </p:nvPicPr>
        <p:blipFill>
          <a:blip r:embed="rId3"/>
          <a:stretch>
            <a:fillRect/>
          </a:stretch>
        </p:blipFill>
        <p:spPr>
          <a:xfrm>
            <a:off x="6226254" y="2985977"/>
            <a:ext cx="5392578" cy="2771885"/>
          </a:xfrm>
          <a:prstGeom prst="rect">
            <a:avLst/>
          </a:prstGeom>
        </p:spPr>
      </p:pic>
    </p:spTree>
    <p:extLst>
      <p:ext uri="{BB962C8B-B14F-4D97-AF65-F5344CB8AC3E}">
        <p14:creationId xmlns:p14="http://schemas.microsoft.com/office/powerpoint/2010/main" val="15806471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7002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18AB3"/>
              </a:solidFill>
            </a:endParaRPr>
          </a:p>
        </p:txBody>
      </p:sp>
      <p:sp>
        <p:nvSpPr>
          <p:cNvPr id="2" name="Title 1"/>
          <p:cNvSpPr>
            <a:spLocks noGrp="1"/>
          </p:cNvSpPr>
          <p:nvPr>
            <p:ph type="title"/>
          </p:nvPr>
        </p:nvSpPr>
        <p:spPr>
          <a:xfrm>
            <a:off x="2931549" y="379411"/>
            <a:ext cx="5844268" cy="952183"/>
          </a:xfrm>
        </p:spPr>
        <p:txBody>
          <a:bodyPr>
            <a:normAutofit/>
          </a:bodyPr>
          <a:lstStyle/>
          <a:p>
            <a:r>
              <a:rPr lang="en-US" dirty="0" smtClean="0"/>
              <a:t>ROGUE-L Example</a:t>
            </a:r>
            <a:endParaRPr lang="en-US" dirty="0"/>
          </a:p>
        </p:txBody>
      </p:sp>
      <p:pic>
        <p:nvPicPr>
          <p:cNvPr id="3" name="Picture 2"/>
          <p:cNvPicPr>
            <a:picLocks noChangeAspect="1"/>
          </p:cNvPicPr>
          <p:nvPr/>
        </p:nvPicPr>
        <p:blipFill>
          <a:blip r:embed="rId2"/>
          <a:stretch>
            <a:fillRect/>
          </a:stretch>
        </p:blipFill>
        <p:spPr>
          <a:xfrm>
            <a:off x="542646" y="2459510"/>
            <a:ext cx="5550237" cy="3298351"/>
          </a:xfrm>
          <a:prstGeom prst="rect">
            <a:avLst/>
          </a:prstGeom>
        </p:spPr>
      </p:pic>
      <p:pic>
        <p:nvPicPr>
          <p:cNvPr id="8" name="Picture 7"/>
          <p:cNvPicPr>
            <a:picLocks noChangeAspect="1"/>
          </p:cNvPicPr>
          <p:nvPr/>
        </p:nvPicPr>
        <p:blipFill>
          <a:blip r:embed="rId3"/>
          <a:stretch>
            <a:fillRect/>
          </a:stretch>
        </p:blipFill>
        <p:spPr>
          <a:xfrm>
            <a:off x="6986586" y="3033593"/>
            <a:ext cx="4626689" cy="2724268"/>
          </a:xfrm>
          <a:prstGeom prst="rect">
            <a:avLst/>
          </a:prstGeom>
        </p:spPr>
      </p:pic>
    </p:spTree>
    <p:extLst>
      <p:ext uri="{BB962C8B-B14F-4D97-AF65-F5344CB8AC3E}">
        <p14:creationId xmlns:p14="http://schemas.microsoft.com/office/powerpoint/2010/main" val="18929693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7002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18AB3"/>
              </a:solidFill>
            </a:endParaRPr>
          </a:p>
        </p:txBody>
      </p:sp>
      <p:sp>
        <p:nvSpPr>
          <p:cNvPr id="2" name="Title 1"/>
          <p:cNvSpPr>
            <a:spLocks noGrp="1"/>
          </p:cNvSpPr>
          <p:nvPr>
            <p:ph type="title"/>
          </p:nvPr>
        </p:nvSpPr>
        <p:spPr>
          <a:xfrm>
            <a:off x="2931549" y="379411"/>
            <a:ext cx="5844268" cy="952183"/>
          </a:xfrm>
        </p:spPr>
        <p:txBody>
          <a:bodyPr>
            <a:normAutofit fontScale="90000"/>
          </a:bodyPr>
          <a:lstStyle/>
          <a:p>
            <a:r>
              <a:rPr lang="en-US" dirty="0" err="1" smtClean="0"/>
              <a:t>HandLE</a:t>
            </a:r>
            <a:r>
              <a:rPr lang="en-US" dirty="0" smtClean="0"/>
              <a:t> BERT MAX TOKEN LENGTH</a:t>
            </a:r>
            <a:endParaRPr lang="en-US" dirty="0"/>
          </a:p>
        </p:txBody>
      </p:sp>
      <p:sp>
        <p:nvSpPr>
          <p:cNvPr id="7" name="Content Placeholder 6"/>
          <p:cNvSpPr>
            <a:spLocks noGrp="1"/>
          </p:cNvSpPr>
          <p:nvPr>
            <p:ph sz="half" idx="1"/>
          </p:nvPr>
        </p:nvSpPr>
        <p:spPr>
          <a:xfrm>
            <a:off x="943356" y="1711005"/>
            <a:ext cx="10305288" cy="5004120"/>
          </a:xfrm>
          <a:solidFill>
            <a:srgbClr val="FFFFFF"/>
          </a:solidFill>
        </p:spPr>
        <p:txBody>
          <a:bodyPr>
            <a:noAutofit/>
          </a:bodyPr>
          <a:lstStyle/>
          <a:p>
            <a:pPr marL="0" indent="0">
              <a:buNone/>
            </a:pPr>
            <a:r>
              <a:rPr lang="en-US" dirty="0"/>
              <a:t>When using BERT for text summarization, it is common for the input sentences to be longer than the maximum token length that can be handled by the </a:t>
            </a:r>
            <a:r>
              <a:rPr lang="en-US" dirty="0" smtClean="0"/>
              <a:t>model</a:t>
            </a:r>
            <a:endParaRPr lang="en-US" dirty="0"/>
          </a:p>
          <a:p>
            <a:r>
              <a:rPr lang="en-US" dirty="0">
                <a:solidFill>
                  <a:srgbClr val="FF0000"/>
                </a:solidFill>
              </a:rPr>
              <a:t>Truncate the input</a:t>
            </a:r>
            <a:r>
              <a:rPr lang="en-US" dirty="0"/>
              <a:t>: One approach is to simply truncate the input text to fit within the maximum token length of the model. This can result in loss of information, particularly for longer </a:t>
            </a:r>
            <a:r>
              <a:rPr lang="en-US" dirty="0" smtClean="0"/>
              <a:t>documents</a:t>
            </a:r>
            <a:endParaRPr lang="en-US" dirty="0"/>
          </a:p>
          <a:p>
            <a:r>
              <a:rPr lang="en-US" dirty="0">
                <a:solidFill>
                  <a:srgbClr val="FF0000"/>
                </a:solidFill>
              </a:rPr>
              <a:t>Chunk the input: </a:t>
            </a:r>
            <a:r>
              <a:rPr lang="en-US" dirty="0"/>
              <a:t>Another approach is to split the input text into smaller chunks that fit within the maximum token length of the model. This can be done by splitting the document into paragraphs or sentences, for example, and processing each chunk separately. The resulting summaries can then be combined to form a summary of the entire document.</a:t>
            </a:r>
          </a:p>
          <a:p>
            <a:r>
              <a:rPr lang="en-US" dirty="0">
                <a:solidFill>
                  <a:srgbClr val="FF0000"/>
                </a:solidFill>
              </a:rPr>
              <a:t>Use a hierarchical model</a:t>
            </a:r>
            <a:r>
              <a:rPr lang="en-US" dirty="0"/>
              <a:t>: A third approach is to use a hierarchical model that can handle longer input sequences. In this approach, the input text is first processed by a lower-level model that extracts important information, such as key phrases or sentences, and then passes that information to a higher-level model that generates the summary.</a:t>
            </a:r>
          </a:p>
          <a:p>
            <a:r>
              <a:rPr lang="en-US" dirty="0">
                <a:solidFill>
                  <a:srgbClr val="FF0000"/>
                </a:solidFill>
              </a:rPr>
              <a:t>Use a summarization-specific model</a:t>
            </a:r>
            <a:r>
              <a:rPr lang="en-US" dirty="0"/>
              <a:t>: Finally, another approach is to use a model that is specifically designed for text summarization, such as the T5 or GPT-3 models. </a:t>
            </a:r>
            <a:endParaRPr lang="en-US" sz="3600" dirty="0" smtClean="0">
              <a:latin typeface="Corbel" panose="020B0503020204020204" pitchFamily="34" charset="0"/>
            </a:endParaRPr>
          </a:p>
        </p:txBody>
      </p:sp>
    </p:spTree>
    <p:extLst>
      <p:ext uri="{BB962C8B-B14F-4D97-AF65-F5344CB8AC3E}">
        <p14:creationId xmlns:p14="http://schemas.microsoft.com/office/powerpoint/2010/main" val="39512483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7002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18AB3"/>
              </a:solidFill>
            </a:endParaRPr>
          </a:p>
        </p:txBody>
      </p:sp>
      <p:sp>
        <p:nvSpPr>
          <p:cNvPr id="2" name="Title 1"/>
          <p:cNvSpPr>
            <a:spLocks noGrp="1"/>
          </p:cNvSpPr>
          <p:nvPr>
            <p:ph type="title"/>
          </p:nvPr>
        </p:nvSpPr>
        <p:spPr>
          <a:xfrm>
            <a:off x="2931549" y="379411"/>
            <a:ext cx="5844268" cy="952183"/>
          </a:xfrm>
        </p:spPr>
        <p:txBody>
          <a:bodyPr>
            <a:normAutofit/>
          </a:bodyPr>
          <a:lstStyle/>
          <a:p>
            <a:r>
              <a:rPr lang="en-US" dirty="0" smtClean="0"/>
              <a:t>MULTI-HEADED ATTENTION</a:t>
            </a:r>
            <a:endParaRPr lang="en-US" dirty="0"/>
          </a:p>
        </p:txBody>
      </p:sp>
      <p:sp>
        <p:nvSpPr>
          <p:cNvPr id="7" name="Content Placeholder 6"/>
          <p:cNvSpPr>
            <a:spLocks noGrp="1"/>
          </p:cNvSpPr>
          <p:nvPr>
            <p:ph sz="half" idx="1"/>
          </p:nvPr>
        </p:nvSpPr>
        <p:spPr>
          <a:xfrm>
            <a:off x="943356" y="1711005"/>
            <a:ext cx="10305288" cy="5004120"/>
          </a:xfrm>
          <a:solidFill>
            <a:srgbClr val="FFFFFF"/>
          </a:solidFill>
        </p:spPr>
        <p:txBody>
          <a:bodyPr>
            <a:noAutofit/>
          </a:bodyPr>
          <a:lstStyle/>
          <a:p>
            <a:pPr marL="0" indent="0">
              <a:buNone/>
            </a:pPr>
            <a:r>
              <a:rPr lang="en-US" dirty="0">
                <a:latin typeface="Corbel" panose="020B0503020204020204" pitchFamily="34" charset="0"/>
              </a:rPr>
              <a:t>In the transformer architecture, the input sequence is first passed through a series of multi-headed self-attention layers, followed by feedforward </a:t>
            </a:r>
            <a:r>
              <a:rPr lang="en-US" dirty="0" smtClean="0">
                <a:latin typeface="Corbel" panose="020B0503020204020204" pitchFamily="34" charset="0"/>
              </a:rPr>
              <a:t>layers. </a:t>
            </a:r>
            <a:r>
              <a:rPr lang="en-US" dirty="0">
                <a:latin typeface="Corbel" panose="020B0503020204020204" pitchFamily="34" charset="0"/>
              </a:rPr>
              <a:t>The multi-headed attention layer is composed of several attention heads. Each attention head is responsible for attending to different parts of the input sequence, allowing the model to capture more fine-grained information</a:t>
            </a:r>
            <a:r>
              <a:rPr lang="en-US" dirty="0" smtClean="0">
                <a:latin typeface="Corbel" panose="020B0503020204020204" pitchFamily="34" charset="0"/>
              </a:rPr>
              <a:t>.</a:t>
            </a:r>
          </a:p>
          <a:p>
            <a:pPr marL="457200" indent="-457200">
              <a:buFont typeface="+mj-lt"/>
              <a:buAutoNum type="arabicPeriod"/>
            </a:pPr>
            <a:r>
              <a:rPr lang="en-US" dirty="0">
                <a:latin typeface="Corbel" panose="020B0503020204020204" pitchFamily="34" charset="0"/>
              </a:rPr>
              <a:t>The input sequence is first transformed into three matrices: </a:t>
            </a:r>
            <a:r>
              <a:rPr lang="en-US" dirty="0">
                <a:solidFill>
                  <a:srgbClr val="FF0000"/>
                </a:solidFill>
                <a:latin typeface="Corbel" panose="020B0503020204020204" pitchFamily="34" charset="0"/>
              </a:rPr>
              <a:t>query, key, and value</a:t>
            </a:r>
            <a:r>
              <a:rPr lang="en-US" dirty="0">
                <a:latin typeface="Corbel" panose="020B0503020204020204" pitchFamily="34" charset="0"/>
              </a:rPr>
              <a:t>, by multiplying with learnable </a:t>
            </a:r>
            <a:r>
              <a:rPr lang="en-US" dirty="0" smtClean="0">
                <a:latin typeface="Corbel" panose="020B0503020204020204" pitchFamily="34" charset="0"/>
              </a:rPr>
              <a:t>weights.</a:t>
            </a:r>
          </a:p>
          <a:p>
            <a:pPr marL="457200" indent="-457200">
              <a:buFont typeface="+mj-lt"/>
              <a:buAutoNum type="arabicPeriod"/>
            </a:pPr>
            <a:r>
              <a:rPr lang="en-US" dirty="0" smtClean="0">
                <a:latin typeface="Corbel" panose="020B0503020204020204" pitchFamily="34" charset="0"/>
              </a:rPr>
              <a:t>Each </a:t>
            </a:r>
            <a:r>
              <a:rPr lang="en-US" dirty="0">
                <a:solidFill>
                  <a:srgbClr val="FF0000"/>
                </a:solidFill>
                <a:latin typeface="Corbel" panose="020B0503020204020204" pitchFamily="34" charset="0"/>
              </a:rPr>
              <a:t>attention head</a:t>
            </a:r>
            <a:r>
              <a:rPr lang="en-US" dirty="0">
                <a:latin typeface="Corbel" panose="020B0503020204020204" pitchFamily="34" charset="0"/>
              </a:rPr>
              <a:t> then calculates a weighted sum of the values based on the dot product between the query and key matrices. This is done by computing the </a:t>
            </a:r>
            <a:r>
              <a:rPr lang="en-US" dirty="0">
                <a:solidFill>
                  <a:srgbClr val="FF0000"/>
                </a:solidFill>
                <a:latin typeface="Corbel" panose="020B0503020204020204" pitchFamily="34" charset="0"/>
              </a:rPr>
              <a:t>softmax of the dot product</a:t>
            </a:r>
            <a:r>
              <a:rPr lang="en-US" dirty="0">
                <a:latin typeface="Corbel" panose="020B0503020204020204" pitchFamily="34" charset="0"/>
              </a:rPr>
              <a:t> between the query and key matrices, and then multiplying the result with the value matrix. This results in an attention vector for each attention </a:t>
            </a:r>
            <a:r>
              <a:rPr lang="en-US" dirty="0" smtClean="0">
                <a:latin typeface="Corbel" panose="020B0503020204020204" pitchFamily="34" charset="0"/>
              </a:rPr>
              <a:t>head.</a:t>
            </a:r>
          </a:p>
          <a:p>
            <a:pPr marL="457200" indent="-457200">
              <a:buFont typeface="+mj-lt"/>
              <a:buAutoNum type="arabicPeriod"/>
            </a:pPr>
            <a:r>
              <a:rPr lang="en-US" dirty="0" smtClean="0">
                <a:latin typeface="Corbel" panose="020B0503020204020204" pitchFamily="34" charset="0"/>
              </a:rPr>
              <a:t>The </a:t>
            </a:r>
            <a:r>
              <a:rPr lang="en-US" dirty="0">
                <a:latin typeface="Corbel" panose="020B0503020204020204" pitchFamily="34" charset="0"/>
              </a:rPr>
              <a:t>attention vectors for each attention head are concatenated and multiplied by another </a:t>
            </a:r>
            <a:r>
              <a:rPr lang="en-US" dirty="0">
                <a:solidFill>
                  <a:srgbClr val="FF0000"/>
                </a:solidFill>
                <a:latin typeface="Corbel" panose="020B0503020204020204" pitchFamily="34" charset="0"/>
              </a:rPr>
              <a:t>learnable weight matrix</a:t>
            </a:r>
            <a:r>
              <a:rPr lang="en-US" dirty="0">
                <a:latin typeface="Corbel" panose="020B0503020204020204" pitchFamily="34" charset="0"/>
              </a:rPr>
              <a:t> to produce the output of the </a:t>
            </a:r>
            <a:r>
              <a:rPr lang="en-US" dirty="0">
                <a:solidFill>
                  <a:srgbClr val="FF0000"/>
                </a:solidFill>
                <a:latin typeface="Corbel" panose="020B0503020204020204" pitchFamily="34" charset="0"/>
              </a:rPr>
              <a:t>multi-headed attention </a:t>
            </a:r>
            <a:r>
              <a:rPr lang="en-US" dirty="0" smtClean="0">
                <a:solidFill>
                  <a:srgbClr val="FF0000"/>
                </a:solidFill>
                <a:latin typeface="Corbel" panose="020B0503020204020204" pitchFamily="34" charset="0"/>
              </a:rPr>
              <a:t>layer.</a:t>
            </a:r>
          </a:p>
          <a:p>
            <a:pPr marL="0" indent="0">
              <a:buNone/>
            </a:pPr>
            <a:r>
              <a:rPr lang="en-US" dirty="0">
                <a:latin typeface="Corbel" panose="020B0503020204020204" pitchFamily="34" charset="0"/>
              </a:rPr>
              <a:t>By allowing the model to attend to different parts of the input sequence, the multi-headed attention layer can capture more complex and nuanced </a:t>
            </a:r>
            <a:r>
              <a:rPr lang="en-US" dirty="0" smtClean="0">
                <a:latin typeface="Corbel" panose="020B0503020204020204" pitchFamily="34" charset="0"/>
              </a:rPr>
              <a:t>relationships </a:t>
            </a:r>
            <a:r>
              <a:rPr lang="en-US" dirty="0">
                <a:latin typeface="Corbel" panose="020B0503020204020204" pitchFamily="34" charset="0"/>
              </a:rPr>
              <a:t>between the input </a:t>
            </a:r>
            <a:r>
              <a:rPr lang="en-US" dirty="0" smtClean="0">
                <a:latin typeface="Corbel" panose="020B0503020204020204" pitchFamily="34" charset="0"/>
              </a:rPr>
              <a:t>tokens</a:t>
            </a:r>
            <a:endParaRPr lang="en-US" sz="2000" dirty="0" smtClean="0">
              <a:solidFill>
                <a:srgbClr val="FF0000"/>
              </a:solidFill>
              <a:latin typeface="Corbel" panose="020B0503020204020204" pitchFamily="34" charset="0"/>
            </a:endParaRPr>
          </a:p>
        </p:txBody>
      </p:sp>
    </p:spTree>
    <p:extLst>
      <p:ext uri="{BB962C8B-B14F-4D97-AF65-F5344CB8AC3E}">
        <p14:creationId xmlns:p14="http://schemas.microsoft.com/office/powerpoint/2010/main" val="28850240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7002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18AB3"/>
              </a:solidFill>
            </a:endParaRPr>
          </a:p>
        </p:txBody>
      </p:sp>
      <p:sp>
        <p:nvSpPr>
          <p:cNvPr id="2" name="Title 1"/>
          <p:cNvSpPr>
            <a:spLocks noGrp="1"/>
          </p:cNvSpPr>
          <p:nvPr>
            <p:ph type="title"/>
          </p:nvPr>
        </p:nvSpPr>
        <p:spPr>
          <a:xfrm>
            <a:off x="2931549" y="379411"/>
            <a:ext cx="5844268" cy="952183"/>
          </a:xfrm>
        </p:spPr>
        <p:txBody>
          <a:bodyPr>
            <a:normAutofit/>
          </a:bodyPr>
          <a:lstStyle/>
          <a:p>
            <a:r>
              <a:rPr lang="en-US" dirty="0" smtClean="0"/>
              <a:t>ATTENTION MASK</a:t>
            </a:r>
            <a:endParaRPr lang="en-US" dirty="0"/>
          </a:p>
        </p:txBody>
      </p:sp>
      <p:sp>
        <p:nvSpPr>
          <p:cNvPr id="7" name="Content Placeholder 6"/>
          <p:cNvSpPr>
            <a:spLocks noGrp="1"/>
          </p:cNvSpPr>
          <p:nvPr>
            <p:ph sz="half" idx="1"/>
          </p:nvPr>
        </p:nvSpPr>
        <p:spPr>
          <a:xfrm>
            <a:off x="943356" y="1711005"/>
            <a:ext cx="10305288" cy="5004120"/>
          </a:xfrm>
          <a:solidFill>
            <a:srgbClr val="FFFFFF"/>
          </a:solidFill>
        </p:spPr>
        <p:txBody>
          <a:bodyPr>
            <a:noAutofit/>
          </a:bodyPr>
          <a:lstStyle/>
          <a:p>
            <a:pPr>
              <a:buFont typeface="Wingdings" panose="05000000000000000000" pitchFamily="2" charset="2"/>
              <a:buChar char="Ø"/>
            </a:pPr>
            <a:r>
              <a:rPr lang="en-US" sz="2000" dirty="0">
                <a:solidFill>
                  <a:srgbClr val="FF0000"/>
                </a:solidFill>
                <a:latin typeface="Corbel" panose="020B0503020204020204" pitchFamily="34" charset="0"/>
              </a:rPr>
              <a:t>T</a:t>
            </a:r>
            <a:r>
              <a:rPr lang="en-US" sz="2000" dirty="0" smtClean="0">
                <a:solidFill>
                  <a:srgbClr val="FF0000"/>
                </a:solidFill>
                <a:latin typeface="Corbel" panose="020B0503020204020204" pitchFamily="34" charset="0"/>
              </a:rPr>
              <a:t>he </a:t>
            </a:r>
            <a:r>
              <a:rPr lang="en-US" sz="2000" dirty="0">
                <a:solidFill>
                  <a:srgbClr val="FF0000"/>
                </a:solidFill>
                <a:latin typeface="Corbel" panose="020B0503020204020204" pitchFamily="34" charset="0"/>
              </a:rPr>
              <a:t>attention mechanism </a:t>
            </a:r>
            <a:r>
              <a:rPr lang="en-US" sz="2000" dirty="0">
                <a:latin typeface="Corbel" panose="020B0503020204020204" pitchFamily="34" charset="0"/>
              </a:rPr>
              <a:t>allows the model to focus on specific parts of the input sequence when generating output. The attention mechanism computes a weighted sum of the input sequence, where the weights are determined by the relevance of each input element to the current output step</a:t>
            </a:r>
            <a:r>
              <a:rPr lang="en-US" sz="2000" dirty="0" smtClean="0">
                <a:latin typeface="Corbel" panose="020B0503020204020204" pitchFamily="34" charset="0"/>
              </a:rPr>
              <a:t>.</a:t>
            </a:r>
          </a:p>
          <a:p>
            <a:pPr>
              <a:buFont typeface="Wingdings" panose="05000000000000000000" pitchFamily="2" charset="2"/>
              <a:buChar char="Ø"/>
            </a:pPr>
            <a:r>
              <a:rPr lang="en-US" sz="2000" dirty="0" smtClean="0">
                <a:latin typeface="Corbel" panose="020B0503020204020204" pitchFamily="34" charset="0"/>
              </a:rPr>
              <a:t>In </a:t>
            </a:r>
            <a:r>
              <a:rPr lang="en-US" sz="2000" dirty="0">
                <a:latin typeface="Corbel" panose="020B0503020204020204" pitchFamily="34" charset="0"/>
              </a:rPr>
              <a:t>some cases, not all elements of the input sequence are relevant for the task at hand. For example, in natural language processing tasks, </a:t>
            </a:r>
            <a:r>
              <a:rPr lang="en-US" sz="2000" dirty="0">
                <a:solidFill>
                  <a:srgbClr val="FF0000"/>
                </a:solidFill>
                <a:latin typeface="Corbel" panose="020B0503020204020204" pitchFamily="34" charset="0"/>
              </a:rPr>
              <a:t>padding tokens </a:t>
            </a:r>
            <a:r>
              <a:rPr lang="en-US" sz="2000" dirty="0">
                <a:latin typeface="Corbel" panose="020B0503020204020204" pitchFamily="34" charset="0"/>
              </a:rPr>
              <a:t>may be added to the input sequence to ensure that all sequences have the same length, but these padding tokens do not provide any useful information for the </a:t>
            </a:r>
            <a:r>
              <a:rPr lang="en-US" sz="2000" dirty="0" smtClean="0">
                <a:latin typeface="Corbel" panose="020B0503020204020204" pitchFamily="34" charset="0"/>
              </a:rPr>
              <a:t>model</a:t>
            </a:r>
          </a:p>
          <a:p>
            <a:pPr>
              <a:buFont typeface="Wingdings" panose="05000000000000000000" pitchFamily="2" charset="2"/>
              <a:buChar char="Ø"/>
            </a:pPr>
            <a:r>
              <a:rPr lang="en-US" sz="2000" dirty="0">
                <a:latin typeface="Corbel" panose="020B0503020204020204" pitchFamily="34" charset="0"/>
              </a:rPr>
              <a:t>To address this issue, an </a:t>
            </a:r>
            <a:r>
              <a:rPr lang="en-US" sz="2000" dirty="0">
                <a:solidFill>
                  <a:srgbClr val="FF0000"/>
                </a:solidFill>
                <a:latin typeface="Corbel" panose="020B0503020204020204" pitchFamily="34" charset="0"/>
              </a:rPr>
              <a:t>attention mask </a:t>
            </a:r>
            <a:r>
              <a:rPr lang="en-US" sz="2000" dirty="0">
                <a:latin typeface="Corbel" panose="020B0503020204020204" pitchFamily="34" charset="0"/>
              </a:rPr>
              <a:t>can be used to indicate which elements of the input sequence are relevant for the task and which are not. The attention mask is a </a:t>
            </a:r>
            <a:r>
              <a:rPr lang="en-US" sz="2000" dirty="0">
                <a:solidFill>
                  <a:srgbClr val="FF0000"/>
                </a:solidFill>
                <a:latin typeface="Corbel" panose="020B0503020204020204" pitchFamily="34" charset="0"/>
              </a:rPr>
              <a:t>binary tensor </a:t>
            </a:r>
            <a:r>
              <a:rPr lang="en-US" sz="2000" dirty="0">
                <a:latin typeface="Corbel" panose="020B0503020204020204" pitchFamily="34" charset="0"/>
              </a:rPr>
              <a:t>with the same shape as the input sequence, where each element is either 0 or </a:t>
            </a:r>
            <a:r>
              <a:rPr lang="en-US" sz="2000" dirty="0" smtClean="0">
                <a:latin typeface="Corbel" panose="020B0503020204020204" pitchFamily="34" charset="0"/>
              </a:rPr>
              <a:t>1</a:t>
            </a:r>
          </a:p>
          <a:p>
            <a:pPr>
              <a:buFont typeface="Wingdings" panose="05000000000000000000" pitchFamily="2" charset="2"/>
              <a:buChar char="Ø"/>
            </a:pPr>
            <a:r>
              <a:rPr lang="en-US" sz="2000" dirty="0">
                <a:latin typeface="Corbel" panose="020B0503020204020204" pitchFamily="34" charset="0"/>
              </a:rPr>
              <a:t>During training and inference, the attention mask is </a:t>
            </a:r>
            <a:r>
              <a:rPr lang="en-US" sz="2000" dirty="0">
                <a:solidFill>
                  <a:srgbClr val="FF0000"/>
                </a:solidFill>
                <a:latin typeface="Corbel" panose="020B0503020204020204" pitchFamily="34" charset="0"/>
              </a:rPr>
              <a:t>multiplied element-wise with the attention weights</a:t>
            </a:r>
            <a:r>
              <a:rPr lang="en-US" sz="2000" dirty="0">
                <a:latin typeface="Corbel" panose="020B0503020204020204" pitchFamily="34" charset="0"/>
              </a:rPr>
              <a:t> to ensure that only valid elements of the input sequence are used to compute the output</a:t>
            </a:r>
            <a:endParaRPr lang="en-US" sz="2400" dirty="0" smtClean="0">
              <a:solidFill>
                <a:srgbClr val="FF0000"/>
              </a:solidFill>
              <a:latin typeface="Corbel" panose="020B0503020204020204" pitchFamily="34" charset="0"/>
            </a:endParaRPr>
          </a:p>
        </p:txBody>
      </p:sp>
    </p:spTree>
    <p:extLst>
      <p:ext uri="{BB962C8B-B14F-4D97-AF65-F5344CB8AC3E}">
        <p14:creationId xmlns:p14="http://schemas.microsoft.com/office/powerpoint/2010/main" val="19273646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2381" y="2867283"/>
            <a:ext cx="4486656" cy="1141497"/>
          </a:xfrm>
        </p:spPr>
        <p:txBody>
          <a:bodyPr/>
          <a:lstStyle/>
          <a:p>
            <a:r>
              <a:rPr lang="en-US" dirty="0" smtClean="0"/>
              <a:t>What ARE TRANSFORMERS?</a:t>
            </a:r>
            <a:endParaRPr lang="en-US" dirty="0"/>
          </a:p>
        </p:txBody>
      </p:sp>
      <p:sp>
        <p:nvSpPr>
          <p:cNvPr id="3" name="Content Placeholder 2"/>
          <p:cNvSpPr>
            <a:spLocks noGrp="1"/>
          </p:cNvSpPr>
          <p:nvPr>
            <p:ph idx="1"/>
          </p:nvPr>
        </p:nvSpPr>
        <p:spPr>
          <a:xfrm>
            <a:off x="6123709" y="0"/>
            <a:ext cx="6068291" cy="6715125"/>
          </a:xfrm>
          <a:solidFill>
            <a:schemeClr val="bg1"/>
          </a:solidFill>
        </p:spPr>
        <p:txBody>
          <a:bodyPr>
            <a:normAutofit/>
          </a:bodyPr>
          <a:lstStyle/>
          <a:p>
            <a:pPr marL="342900" indent="-342900" algn="just">
              <a:buFont typeface="+mj-lt"/>
              <a:buAutoNum type="arabicPeriod"/>
            </a:pPr>
            <a:r>
              <a:rPr lang="en-US" dirty="0">
                <a:latin typeface="Corbel" panose="020B0503020204020204" pitchFamily="34" charset="0"/>
              </a:rPr>
              <a:t>All the Transformer models mentioned above (GPT, BERT, BART, T5, etc.) have been trained as </a:t>
            </a:r>
            <a:r>
              <a:rPr lang="en-US" i="1" dirty="0">
                <a:latin typeface="Corbel" panose="020B0503020204020204" pitchFamily="34" charset="0"/>
              </a:rPr>
              <a:t>language models</a:t>
            </a:r>
            <a:r>
              <a:rPr lang="en-US" dirty="0">
                <a:latin typeface="Corbel" panose="020B0503020204020204" pitchFamily="34" charset="0"/>
              </a:rPr>
              <a:t>. This means they have been trained on large amounts of raw text in a self-supervised fashion. </a:t>
            </a:r>
            <a:endParaRPr lang="en-US" dirty="0" smtClean="0">
              <a:latin typeface="Corbel" panose="020B0503020204020204" pitchFamily="34" charset="0"/>
            </a:endParaRPr>
          </a:p>
          <a:p>
            <a:pPr marL="342900" indent="-342900" algn="just">
              <a:buFont typeface="+mj-lt"/>
              <a:buAutoNum type="arabicPeriod"/>
            </a:pPr>
            <a:r>
              <a:rPr lang="en-US" dirty="0" smtClean="0">
                <a:latin typeface="Corbel" panose="020B0503020204020204" pitchFamily="34" charset="0"/>
              </a:rPr>
              <a:t>Self-supervised </a:t>
            </a:r>
            <a:r>
              <a:rPr lang="en-US" dirty="0">
                <a:latin typeface="Corbel" panose="020B0503020204020204" pitchFamily="34" charset="0"/>
              </a:rPr>
              <a:t>learning is a type of training in which the objective is automatically computed from the inputs of the model. That means that humans are not needed to label the data</a:t>
            </a:r>
            <a:r>
              <a:rPr lang="en-US" dirty="0" smtClean="0">
                <a:latin typeface="Corbel" panose="020B0503020204020204" pitchFamily="34" charset="0"/>
              </a:rPr>
              <a:t>!</a:t>
            </a:r>
          </a:p>
          <a:p>
            <a:pPr marL="342900" indent="-342900" algn="just">
              <a:buFont typeface="+mj-lt"/>
              <a:buAutoNum type="arabicPeriod"/>
            </a:pPr>
            <a:r>
              <a:rPr lang="en-US" dirty="0">
                <a:latin typeface="Corbel" panose="020B0503020204020204" pitchFamily="34" charset="0"/>
              </a:rPr>
              <a:t>This type of model develops a statistical understanding of the language it has been trained on, but it’s not very useful for specific practical tasks</a:t>
            </a:r>
            <a:r>
              <a:rPr lang="en-US" dirty="0" smtClean="0">
                <a:latin typeface="Corbel" panose="020B0503020204020204" pitchFamily="34" charset="0"/>
              </a:rPr>
              <a:t>.</a:t>
            </a:r>
          </a:p>
          <a:p>
            <a:pPr marL="342900" indent="-342900" algn="just">
              <a:buFont typeface="+mj-lt"/>
              <a:buAutoNum type="arabicPeriod"/>
            </a:pPr>
            <a:r>
              <a:rPr lang="en-US" dirty="0">
                <a:latin typeface="Corbel" panose="020B0503020204020204" pitchFamily="34" charset="0"/>
              </a:rPr>
              <a:t>Because of this, the general </a:t>
            </a:r>
            <a:r>
              <a:rPr lang="en-US" dirty="0" err="1">
                <a:latin typeface="Corbel" panose="020B0503020204020204" pitchFamily="34" charset="0"/>
              </a:rPr>
              <a:t>pretrained</a:t>
            </a:r>
            <a:r>
              <a:rPr lang="en-US" dirty="0">
                <a:latin typeface="Corbel" panose="020B0503020204020204" pitchFamily="34" charset="0"/>
              </a:rPr>
              <a:t> model then goes through a process called </a:t>
            </a:r>
            <a:r>
              <a:rPr lang="en-US" i="1" dirty="0">
                <a:latin typeface="Corbel" panose="020B0503020204020204" pitchFamily="34" charset="0"/>
              </a:rPr>
              <a:t>transfer learning</a:t>
            </a:r>
            <a:r>
              <a:rPr lang="en-US" dirty="0">
                <a:latin typeface="Corbel" panose="020B0503020204020204" pitchFamily="34" charset="0"/>
              </a:rPr>
              <a:t>. During this process, the model is fine-tuned in a supervised way — that is, using human-annotated labels — on a given task</a:t>
            </a:r>
            <a:r>
              <a:rPr lang="en-US" dirty="0" smtClean="0">
                <a:latin typeface="Corbel" panose="020B0503020204020204" pitchFamily="34" charset="0"/>
              </a:rPr>
              <a:t>.</a:t>
            </a:r>
            <a:endParaRPr lang="en-US" b="1" dirty="0">
              <a:latin typeface="Corbel" panose="020B0503020204020204" pitchFamily="34" charset="0"/>
            </a:endParaRPr>
          </a:p>
          <a:p>
            <a:pPr marL="342900" indent="-342900" algn="just">
              <a:buFont typeface="+mj-lt"/>
              <a:buAutoNum type="arabicPeriod"/>
            </a:pPr>
            <a:r>
              <a:rPr lang="en-US" dirty="0">
                <a:latin typeface="Corbel" panose="020B0503020204020204" pitchFamily="34" charset="0"/>
              </a:rPr>
              <a:t>An example of a task is predicting the next word in a sentence having read the n previous words. This is called causal language modeling because the output depends on the past and present inputs, but not the future ones</a:t>
            </a:r>
            <a:endParaRPr lang="en-US" dirty="0" smtClean="0">
              <a:latin typeface="Corbel" panose="020B0503020204020204" pitchFamily="34" charset="0"/>
            </a:endParaRPr>
          </a:p>
        </p:txBody>
      </p:sp>
    </p:spTree>
    <p:extLst>
      <p:ext uri="{BB962C8B-B14F-4D97-AF65-F5344CB8AC3E}">
        <p14:creationId xmlns:p14="http://schemas.microsoft.com/office/powerpoint/2010/main" val="3791241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876649933"/>
              </p:ext>
            </p:extLst>
          </p:nvPr>
        </p:nvGraphicFramePr>
        <p:xfrm>
          <a:off x="842963" y="0"/>
          <a:ext cx="11349037"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2267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2381" y="2867283"/>
            <a:ext cx="4486656" cy="1141497"/>
          </a:xfrm>
        </p:spPr>
        <p:txBody>
          <a:bodyPr/>
          <a:lstStyle/>
          <a:p>
            <a:r>
              <a:rPr lang="en-US" dirty="0" smtClean="0"/>
              <a:t>Hugging FACE AUTOBERT TOKENIZER</a:t>
            </a:r>
            <a:endParaRPr lang="en-US" dirty="0"/>
          </a:p>
        </p:txBody>
      </p:sp>
      <p:sp>
        <p:nvSpPr>
          <p:cNvPr id="7" name="Content Placeholder 6"/>
          <p:cNvSpPr>
            <a:spLocks noGrp="1"/>
          </p:cNvSpPr>
          <p:nvPr>
            <p:ph idx="1"/>
          </p:nvPr>
        </p:nvSpPr>
        <p:spPr>
          <a:xfrm>
            <a:off x="6172201" y="300037"/>
            <a:ext cx="5886450" cy="6053328"/>
          </a:xfrm>
        </p:spPr>
        <p:txBody>
          <a:bodyPr>
            <a:normAutofit lnSpcReduction="10000"/>
          </a:bodyPr>
          <a:lstStyle/>
          <a:p>
            <a:pPr algn="just"/>
            <a:r>
              <a:rPr lang="en-US" dirty="0">
                <a:latin typeface="Corbel" panose="020B0503020204020204" pitchFamily="34" charset="0"/>
              </a:rPr>
              <a:t>Hugging Face's AutoBERTTokenizer </a:t>
            </a:r>
            <a:r>
              <a:rPr lang="en-US" dirty="0" smtClean="0">
                <a:latin typeface="Corbel" panose="020B0503020204020204" pitchFamily="34" charset="0"/>
              </a:rPr>
              <a:t>automatically </a:t>
            </a:r>
            <a:r>
              <a:rPr lang="en-US" dirty="0">
                <a:latin typeface="Corbel" panose="020B0503020204020204" pitchFamily="34" charset="0"/>
              </a:rPr>
              <a:t>selects the appropriate BERT-based tokenizer for a given pre-trained BERT model</a:t>
            </a:r>
            <a:r>
              <a:rPr lang="en-US" dirty="0" smtClean="0">
                <a:latin typeface="Corbel" panose="020B0503020204020204" pitchFamily="34" charset="0"/>
              </a:rPr>
              <a:t>. This </a:t>
            </a:r>
            <a:r>
              <a:rPr lang="en-US" dirty="0">
                <a:latin typeface="Corbel" panose="020B0503020204020204" pitchFamily="34" charset="0"/>
              </a:rPr>
              <a:t>saves users the trouble of manually selecting and configuring the appropriate tokenizer for each pre-trained </a:t>
            </a:r>
            <a:r>
              <a:rPr lang="en-US" dirty="0" smtClean="0">
                <a:latin typeface="Corbel" panose="020B0503020204020204" pitchFamily="34" charset="0"/>
              </a:rPr>
              <a:t>model.</a:t>
            </a:r>
          </a:p>
          <a:p>
            <a:pPr algn="just"/>
            <a:r>
              <a:rPr lang="en-US" dirty="0" smtClean="0">
                <a:latin typeface="Corbel" panose="020B0503020204020204" pitchFamily="34" charset="0"/>
              </a:rPr>
              <a:t>BERT </a:t>
            </a:r>
            <a:r>
              <a:rPr lang="en-US" dirty="0">
                <a:latin typeface="Corbel" panose="020B0503020204020204" pitchFamily="34" charset="0"/>
              </a:rPr>
              <a:t>models have different architectures and different tokenization strategies, so the appropriate tokenizer must be used to ensure that the text is properly tokenized for the model. For example, some BERT models use </a:t>
            </a:r>
            <a:r>
              <a:rPr lang="en-US" b="1" dirty="0" smtClean="0">
                <a:latin typeface="Corbel" panose="020B0503020204020204" pitchFamily="34" charset="0"/>
              </a:rPr>
              <a:t>sub-word </a:t>
            </a:r>
            <a:r>
              <a:rPr lang="en-US" b="1" dirty="0">
                <a:latin typeface="Corbel" panose="020B0503020204020204" pitchFamily="34" charset="0"/>
              </a:rPr>
              <a:t>tokenization</a:t>
            </a:r>
            <a:r>
              <a:rPr lang="en-US" dirty="0">
                <a:latin typeface="Corbel" panose="020B0503020204020204" pitchFamily="34" charset="0"/>
              </a:rPr>
              <a:t>, while others use </a:t>
            </a:r>
            <a:r>
              <a:rPr lang="en-US" b="1" dirty="0" smtClean="0">
                <a:latin typeface="Corbel" panose="020B0503020204020204" pitchFamily="34" charset="0"/>
              </a:rPr>
              <a:t>word-piece </a:t>
            </a:r>
            <a:r>
              <a:rPr lang="en-US" b="1" dirty="0">
                <a:latin typeface="Corbel" panose="020B0503020204020204" pitchFamily="34" charset="0"/>
              </a:rPr>
              <a:t>tokenization</a:t>
            </a:r>
            <a:endParaRPr lang="en-US" b="1" dirty="0" smtClean="0">
              <a:latin typeface="Corbel" panose="020B0503020204020204" pitchFamily="34" charset="0"/>
            </a:endParaRPr>
          </a:p>
          <a:p>
            <a:pPr algn="just"/>
            <a:r>
              <a:rPr lang="en-US" dirty="0" smtClean="0">
                <a:latin typeface="Corbel" panose="020B0503020204020204" pitchFamily="34" charset="0"/>
              </a:rPr>
              <a:t>The </a:t>
            </a:r>
            <a:r>
              <a:rPr lang="en-US" dirty="0">
                <a:latin typeface="Corbel" panose="020B0503020204020204" pitchFamily="34" charset="0"/>
              </a:rPr>
              <a:t>AutoBERTTokenizer takes as input a pre-trained BERT model name or a BERT configuration object, and returns a tokenizer </a:t>
            </a:r>
            <a:r>
              <a:rPr lang="en-US" dirty="0" smtClean="0">
                <a:latin typeface="Corbel" panose="020B0503020204020204" pitchFamily="34" charset="0"/>
              </a:rPr>
              <a:t>object.</a:t>
            </a:r>
          </a:p>
          <a:p>
            <a:pPr algn="just"/>
            <a:r>
              <a:rPr lang="en-US" dirty="0">
                <a:latin typeface="Corbel" panose="020B0503020204020204" pitchFamily="34" charset="0"/>
              </a:rPr>
              <a:t>Once the tokenizer is loaded, it can be used to tokenize text data in the appropriate format for the BERT model. This typically involves </a:t>
            </a:r>
            <a:r>
              <a:rPr lang="en-US" b="1" dirty="0">
                <a:latin typeface="Corbel" panose="020B0503020204020204" pitchFamily="34" charset="0"/>
              </a:rPr>
              <a:t>splitting</a:t>
            </a:r>
            <a:r>
              <a:rPr lang="en-US" dirty="0">
                <a:latin typeface="Corbel" panose="020B0503020204020204" pitchFamily="34" charset="0"/>
              </a:rPr>
              <a:t> the text into tokens, </a:t>
            </a:r>
            <a:r>
              <a:rPr lang="en-US" b="1" dirty="0">
                <a:latin typeface="Corbel" panose="020B0503020204020204" pitchFamily="34" charset="0"/>
              </a:rPr>
              <a:t>adding special tokens </a:t>
            </a:r>
            <a:r>
              <a:rPr lang="en-US" dirty="0">
                <a:latin typeface="Corbel" panose="020B0503020204020204" pitchFamily="34" charset="0"/>
              </a:rPr>
              <a:t>to mark the beginning and end of the text, and </a:t>
            </a:r>
            <a:r>
              <a:rPr lang="en-US" b="1" dirty="0">
                <a:latin typeface="Corbel" panose="020B0503020204020204" pitchFamily="34" charset="0"/>
              </a:rPr>
              <a:t>padding </a:t>
            </a:r>
            <a:r>
              <a:rPr lang="en-US" dirty="0">
                <a:latin typeface="Corbel" panose="020B0503020204020204" pitchFamily="34" charset="0"/>
              </a:rPr>
              <a:t>the tokens to ensure that all input </a:t>
            </a:r>
            <a:r>
              <a:rPr lang="en-US" b="1" dirty="0">
                <a:latin typeface="Corbel" panose="020B0503020204020204" pitchFamily="34" charset="0"/>
              </a:rPr>
              <a:t>sequences have the same length</a:t>
            </a:r>
            <a:r>
              <a:rPr lang="en-US" dirty="0">
                <a:latin typeface="Corbel" panose="020B0503020204020204" pitchFamily="34" charset="0"/>
              </a:rPr>
              <a:t>.</a:t>
            </a:r>
          </a:p>
        </p:txBody>
      </p:sp>
    </p:spTree>
    <p:extLst>
      <p:ext uri="{BB962C8B-B14F-4D97-AF65-F5344CB8AC3E}">
        <p14:creationId xmlns:p14="http://schemas.microsoft.com/office/powerpoint/2010/main" val="24218143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2381" y="2867283"/>
            <a:ext cx="4486656" cy="1141497"/>
          </a:xfrm>
        </p:spPr>
        <p:txBody>
          <a:bodyPr/>
          <a:lstStyle/>
          <a:p>
            <a:r>
              <a:rPr lang="en-US" dirty="0" smtClean="0"/>
              <a:t>PRE-TRAINING</a:t>
            </a:r>
            <a:endParaRPr lang="en-US" dirty="0"/>
          </a:p>
        </p:txBody>
      </p:sp>
      <p:sp>
        <p:nvSpPr>
          <p:cNvPr id="7" name="Content Placeholder 6"/>
          <p:cNvSpPr>
            <a:spLocks noGrp="1"/>
          </p:cNvSpPr>
          <p:nvPr>
            <p:ph idx="1"/>
          </p:nvPr>
        </p:nvSpPr>
        <p:spPr>
          <a:xfrm>
            <a:off x="6157914" y="1028700"/>
            <a:ext cx="5886450" cy="3924490"/>
          </a:xfrm>
        </p:spPr>
        <p:txBody>
          <a:bodyPr>
            <a:normAutofit/>
          </a:bodyPr>
          <a:lstStyle/>
          <a:p>
            <a:pPr algn="just"/>
            <a:r>
              <a:rPr lang="en-US" sz="3600" dirty="0" err="1" smtClean="0">
                <a:latin typeface="Corbel" panose="020B0503020204020204" pitchFamily="34" charset="0"/>
              </a:rPr>
              <a:t>Pretraining</a:t>
            </a:r>
            <a:r>
              <a:rPr lang="en-US" sz="3600" dirty="0" smtClean="0">
                <a:latin typeface="Corbel" panose="020B0503020204020204" pitchFamily="34" charset="0"/>
              </a:rPr>
              <a:t> </a:t>
            </a:r>
            <a:r>
              <a:rPr lang="en-US" sz="3600" dirty="0">
                <a:latin typeface="Corbel" panose="020B0503020204020204" pitchFamily="34" charset="0"/>
              </a:rPr>
              <a:t>is the act of training a model from scratch: the weights are randomly initialized, and the training starts without any prior knowledge</a:t>
            </a:r>
            <a:r>
              <a:rPr lang="en-US" sz="3600" dirty="0" smtClean="0">
                <a:latin typeface="Corbel" panose="020B0503020204020204" pitchFamily="34" charset="0"/>
              </a:rPr>
              <a:t>.</a:t>
            </a:r>
          </a:p>
        </p:txBody>
      </p:sp>
    </p:spTree>
    <p:extLst>
      <p:ext uri="{BB962C8B-B14F-4D97-AF65-F5344CB8AC3E}">
        <p14:creationId xmlns:p14="http://schemas.microsoft.com/office/powerpoint/2010/main" val="233719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2381" y="2867283"/>
            <a:ext cx="4486656" cy="1141497"/>
          </a:xfrm>
        </p:spPr>
        <p:txBody>
          <a:bodyPr/>
          <a:lstStyle/>
          <a:p>
            <a:r>
              <a:rPr lang="en-US" dirty="0" smtClean="0"/>
              <a:t>FINE-TUNING</a:t>
            </a:r>
            <a:endParaRPr lang="en-US" dirty="0"/>
          </a:p>
        </p:txBody>
      </p:sp>
      <p:sp>
        <p:nvSpPr>
          <p:cNvPr id="7" name="Content Placeholder 6"/>
          <p:cNvSpPr>
            <a:spLocks noGrp="1"/>
          </p:cNvSpPr>
          <p:nvPr>
            <p:ph idx="1"/>
          </p:nvPr>
        </p:nvSpPr>
        <p:spPr>
          <a:xfrm>
            <a:off x="6157914" y="1028700"/>
            <a:ext cx="5886450" cy="3924490"/>
          </a:xfrm>
        </p:spPr>
        <p:txBody>
          <a:bodyPr>
            <a:normAutofit/>
          </a:bodyPr>
          <a:lstStyle/>
          <a:p>
            <a:pPr algn="just"/>
            <a:r>
              <a:rPr lang="en-US" sz="3600" dirty="0">
                <a:latin typeface="Corbel" panose="020B0503020204020204" pitchFamily="34" charset="0"/>
              </a:rPr>
              <a:t>To perform fine-tuning, you first acquire a </a:t>
            </a:r>
            <a:r>
              <a:rPr lang="en-US" sz="3600" dirty="0" err="1">
                <a:latin typeface="Corbel" panose="020B0503020204020204" pitchFamily="34" charset="0"/>
              </a:rPr>
              <a:t>pretrained</a:t>
            </a:r>
            <a:r>
              <a:rPr lang="en-US" sz="3600" dirty="0">
                <a:latin typeface="Corbel" panose="020B0503020204020204" pitchFamily="34" charset="0"/>
              </a:rPr>
              <a:t> language model, then perform additional training with a dataset specific to your task</a:t>
            </a:r>
            <a:r>
              <a:rPr lang="en-US" sz="3600" dirty="0" smtClean="0">
                <a:latin typeface="Corbel" panose="020B0503020204020204" pitchFamily="34" charset="0"/>
              </a:rPr>
              <a:t>. </a:t>
            </a:r>
          </a:p>
          <a:p>
            <a:pPr algn="just"/>
            <a:endParaRPr lang="en-US" sz="3600" dirty="0">
              <a:latin typeface="Corbel" panose="020B0503020204020204" pitchFamily="34" charset="0"/>
            </a:endParaRPr>
          </a:p>
          <a:p>
            <a:pPr algn="just"/>
            <a:endParaRPr lang="en-US" sz="3600" dirty="0" smtClean="0">
              <a:latin typeface="Corbel" panose="020B0503020204020204" pitchFamily="34" charset="0"/>
            </a:endParaRPr>
          </a:p>
        </p:txBody>
      </p:sp>
    </p:spTree>
    <p:extLst>
      <p:ext uri="{BB962C8B-B14F-4D97-AF65-F5344CB8AC3E}">
        <p14:creationId xmlns:p14="http://schemas.microsoft.com/office/powerpoint/2010/main" val="2145929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a:latin typeface="Corbel" panose="020B0503020204020204" pitchFamily="34" charset="0"/>
              </a:rPr>
              <a:t>The encoder receives an input and builds a representation of it (its features). This means that the model is optimized to acquire understanding from the input</a:t>
            </a:r>
            <a:r>
              <a:rPr lang="en-US" sz="2400" dirty="0" smtClean="0">
                <a:latin typeface="Corbel" panose="020B0503020204020204" pitchFamily="34" charset="0"/>
              </a:rPr>
              <a:t>.</a:t>
            </a:r>
          </a:p>
          <a:p>
            <a:pPr algn="just"/>
            <a:r>
              <a:rPr lang="en-US" sz="2400" dirty="0">
                <a:latin typeface="Corbel" panose="020B0503020204020204" pitchFamily="34" charset="0"/>
              </a:rPr>
              <a:t>The decoder uses the encoder’s representation (features) along with other inputs to generate a target sequence. This means that the model is optimized for generating outputs.</a:t>
            </a:r>
          </a:p>
        </p:txBody>
      </p:sp>
      <p:pic>
        <p:nvPicPr>
          <p:cNvPr id="5" name="Picture 4"/>
          <p:cNvPicPr>
            <a:picLocks noChangeAspect="1"/>
          </p:cNvPicPr>
          <p:nvPr/>
        </p:nvPicPr>
        <p:blipFill>
          <a:blip r:embed="rId2"/>
          <a:stretch>
            <a:fillRect/>
          </a:stretch>
        </p:blipFill>
        <p:spPr>
          <a:xfrm>
            <a:off x="661797" y="0"/>
            <a:ext cx="5067491" cy="6393095"/>
          </a:xfrm>
          <a:prstGeom prst="rect">
            <a:avLst/>
          </a:prstGeom>
        </p:spPr>
      </p:pic>
    </p:spTree>
    <p:extLst>
      <p:ext uri="{BB962C8B-B14F-4D97-AF65-F5344CB8AC3E}">
        <p14:creationId xmlns:p14="http://schemas.microsoft.com/office/powerpoint/2010/main" val="97831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TM10001115[[fn=Parcel]]</Template>
  <TotalTime>2498</TotalTime>
  <Words>3083</Words>
  <Application>Microsoft Office PowerPoint</Application>
  <PresentationFormat>Widescreen</PresentationFormat>
  <Paragraphs>222</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Comic Sans MS</vt:lpstr>
      <vt:lpstr>Corbel</vt:lpstr>
      <vt:lpstr>Gill Sans MT</vt:lpstr>
      <vt:lpstr>Söhne</vt:lpstr>
      <vt:lpstr>Wingdings</vt:lpstr>
      <vt:lpstr>Parcel</vt:lpstr>
      <vt:lpstr>TRANSFORMERS</vt:lpstr>
      <vt:lpstr>LLM</vt:lpstr>
      <vt:lpstr>What IS LLM?</vt:lpstr>
      <vt:lpstr>What ARE TRANSFORMERS?</vt:lpstr>
      <vt:lpstr>PowerPoint Presentation</vt:lpstr>
      <vt:lpstr>Hugging FACE AUTOBERT TOKENIZER</vt:lpstr>
      <vt:lpstr>PRE-TRAINING</vt:lpstr>
      <vt:lpstr>FINE-TUNING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ComParisons</vt:lpstr>
      <vt:lpstr>PowerPoint Presentation</vt:lpstr>
      <vt:lpstr>PowerPoint Presentation</vt:lpstr>
      <vt:lpstr>ComParisons</vt:lpstr>
      <vt:lpstr>Solution Overview</vt:lpstr>
      <vt:lpstr>PowerPoint Presentation</vt:lpstr>
      <vt:lpstr>PowerPoint Presentation</vt:lpstr>
      <vt:lpstr>PowerPoint Presentation</vt:lpstr>
      <vt:lpstr>PowerPoint Presentation</vt:lpstr>
      <vt:lpstr>Questions</vt:lpstr>
      <vt:lpstr>HOW TO HANDLE BIAS IN LLM</vt:lpstr>
      <vt:lpstr>TYPES OF TEXT SUMMARISATION</vt:lpstr>
      <vt:lpstr>TYPES OF TEXT SUMMARISATION</vt:lpstr>
      <vt:lpstr>TEXT SUMMARISATION METRICS</vt:lpstr>
      <vt:lpstr>EXPLAIN ROGUE METRICS</vt:lpstr>
      <vt:lpstr>EXPLAIN ROGUE METRICS</vt:lpstr>
      <vt:lpstr>ROGUE-1 Example</vt:lpstr>
      <vt:lpstr>ROGUE-2 Example</vt:lpstr>
      <vt:lpstr>ROGUE-L Example</vt:lpstr>
      <vt:lpstr>HandLE BERT MAX TOKEN LENGTH</vt:lpstr>
      <vt:lpstr>MULTI-HEADED ATTENTION</vt:lpstr>
      <vt:lpstr>ATTENTION MASK</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TRANSFORMERS</dc:title>
  <dc:creator>abilash</dc:creator>
  <cp:lastModifiedBy>abilash</cp:lastModifiedBy>
  <cp:revision>31</cp:revision>
  <dcterms:created xsi:type="dcterms:W3CDTF">2023-05-02T18:01:59Z</dcterms:created>
  <dcterms:modified xsi:type="dcterms:W3CDTF">2023-05-08T05:37:40Z</dcterms:modified>
</cp:coreProperties>
</file>