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4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AC9E2-7BA7-454E-9520-347DABDAAE17}" type="datetimeFigureOut">
              <a:rPr lang="en-AU" smtClean="0"/>
              <a:t>17/01/2023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B585A-38BC-4C94-B308-646B76B48905}" type="slidenum">
              <a:rPr lang="en-AU" smtClean="0"/>
              <a:t>‹#›</a:t>
            </a:fld>
            <a:endParaRPr lang="en-AU"/>
          </a:p>
        </p:txBody>
      </p:sp>
    </p:spTree>
    <p:extLst>
      <p:ext uri="{BB962C8B-B14F-4D97-AF65-F5344CB8AC3E}">
        <p14:creationId xmlns:p14="http://schemas.microsoft.com/office/powerpoint/2010/main" val="1775328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Roshan – Slides – </a:t>
            </a:r>
            <a:r>
              <a:rPr lang="en-AU"/>
              <a:t>1- 5    Roshan – Slides 14 - 16</a:t>
            </a:r>
          </a:p>
          <a:p>
            <a:endParaRPr lang="en-AU" dirty="0"/>
          </a:p>
        </p:txBody>
      </p:sp>
      <p:sp>
        <p:nvSpPr>
          <p:cNvPr id="4" name="Slide Number Placeholder 3"/>
          <p:cNvSpPr>
            <a:spLocks noGrp="1"/>
          </p:cNvSpPr>
          <p:nvPr>
            <p:ph type="sldNum" sz="quarter" idx="5"/>
          </p:nvPr>
        </p:nvSpPr>
        <p:spPr/>
        <p:txBody>
          <a:bodyPr/>
          <a:lstStyle/>
          <a:p>
            <a:fld id="{0E2B585A-38BC-4C94-B308-646B76B48905}" type="slidenum">
              <a:rPr lang="en-AU" smtClean="0"/>
              <a:t>1</a:t>
            </a:fld>
            <a:endParaRPr lang="en-AU"/>
          </a:p>
        </p:txBody>
      </p:sp>
    </p:spTree>
    <p:extLst>
      <p:ext uri="{BB962C8B-B14F-4D97-AF65-F5344CB8AC3E}">
        <p14:creationId xmlns:p14="http://schemas.microsoft.com/office/powerpoint/2010/main" val="197707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2B585A-38BC-4C94-B308-646B76B48905}" type="slidenum">
              <a:rPr lang="en-AU" smtClean="0"/>
              <a:t>2</a:t>
            </a:fld>
            <a:endParaRPr lang="en-AU"/>
          </a:p>
        </p:txBody>
      </p:sp>
    </p:spTree>
    <p:extLst>
      <p:ext uri="{BB962C8B-B14F-4D97-AF65-F5344CB8AC3E}">
        <p14:creationId xmlns:p14="http://schemas.microsoft.com/office/powerpoint/2010/main" val="498378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limits the users in gaining deep insights into the super products and impacting their efficient decision making.</a:t>
            </a:r>
          </a:p>
        </p:txBody>
      </p:sp>
      <p:sp>
        <p:nvSpPr>
          <p:cNvPr id="4" name="Slide Number Placeholder 3"/>
          <p:cNvSpPr>
            <a:spLocks noGrp="1"/>
          </p:cNvSpPr>
          <p:nvPr>
            <p:ph type="sldNum" sz="quarter" idx="5"/>
          </p:nvPr>
        </p:nvSpPr>
        <p:spPr/>
        <p:txBody>
          <a:bodyPr/>
          <a:lstStyle/>
          <a:p>
            <a:fld id="{0E2B585A-38BC-4C94-B308-646B76B48905}" type="slidenum">
              <a:rPr lang="en-AU" smtClean="0"/>
              <a:t>3</a:t>
            </a:fld>
            <a:endParaRPr lang="en-AU"/>
          </a:p>
        </p:txBody>
      </p:sp>
    </p:spTree>
    <p:extLst>
      <p:ext uri="{BB962C8B-B14F-4D97-AF65-F5344CB8AC3E}">
        <p14:creationId xmlns:p14="http://schemas.microsoft.com/office/powerpoint/2010/main" val="364240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2B585A-38BC-4C94-B308-646B76B48905}" type="slidenum">
              <a:rPr lang="en-AU" smtClean="0"/>
              <a:t>4</a:t>
            </a:fld>
            <a:endParaRPr lang="en-AU"/>
          </a:p>
        </p:txBody>
      </p:sp>
    </p:spTree>
    <p:extLst>
      <p:ext uri="{BB962C8B-B14F-4D97-AF65-F5344CB8AC3E}">
        <p14:creationId xmlns:p14="http://schemas.microsoft.com/office/powerpoint/2010/main" val="386209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Asha – Slides 6 - 13</a:t>
            </a:r>
          </a:p>
        </p:txBody>
      </p:sp>
      <p:sp>
        <p:nvSpPr>
          <p:cNvPr id="4" name="Slide Number Placeholder 3"/>
          <p:cNvSpPr>
            <a:spLocks noGrp="1"/>
          </p:cNvSpPr>
          <p:nvPr>
            <p:ph type="sldNum" sz="quarter" idx="5"/>
          </p:nvPr>
        </p:nvSpPr>
        <p:spPr/>
        <p:txBody>
          <a:bodyPr/>
          <a:lstStyle/>
          <a:p>
            <a:fld id="{0E2B585A-38BC-4C94-B308-646B76B48905}" type="slidenum">
              <a:rPr lang="en-AU" smtClean="0"/>
              <a:t>6</a:t>
            </a:fld>
            <a:endParaRPr lang="en-AU"/>
          </a:p>
        </p:txBody>
      </p:sp>
    </p:spTree>
    <p:extLst>
      <p:ext uri="{BB962C8B-B14F-4D97-AF65-F5344CB8AC3E}">
        <p14:creationId xmlns:p14="http://schemas.microsoft.com/office/powerpoint/2010/main" val="396569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Roshan – Slides 14 - 16</a:t>
            </a:r>
          </a:p>
        </p:txBody>
      </p:sp>
      <p:sp>
        <p:nvSpPr>
          <p:cNvPr id="4" name="Slide Number Placeholder 3"/>
          <p:cNvSpPr>
            <a:spLocks noGrp="1"/>
          </p:cNvSpPr>
          <p:nvPr>
            <p:ph type="sldNum" sz="quarter" idx="5"/>
          </p:nvPr>
        </p:nvSpPr>
        <p:spPr/>
        <p:txBody>
          <a:bodyPr/>
          <a:lstStyle/>
          <a:p>
            <a:fld id="{0E2B585A-38BC-4C94-B308-646B76B48905}" type="slidenum">
              <a:rPr lang="en-AU" smtClean="0"/>
              <a:t>14</a:t>
            </a:fld>
            <a:endParaRPr lang="en-AU"/>
          </a:p>
        </p:txBody>
      </p:sp>
    </p:spTree>
    <p:extLst>
      <p:ext uri="{BB962C8B-B14F-4D97-AF65-F5344CB8AC3E}">
        <p14:creationId xmlns:p14="http://schemas.microsoft.com/office/powerpoint/2010/main" val="1900242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A13786B-878E-40DF-9E33-1F3360E72F52}" type="datetimeFigureOut">
              <a:rPr lang="en-AU" smtClean="0"/>
              <a:t>17/01/2023</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94804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3786B-878E-40DF-9E33-1F3360E72F52}" type="datetimeFigureOut">
              <a:rPr lang="en-AU" smtClean="0"/>
              <a:t>17/01/2023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32545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3786B-878E-40DF-9E33-1F3360E72F52}" type="datetimeFigureOut">
              <a:rPr lang="en-AU" smtClean="0"/>
              <a:t>17/01/2023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3232132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3786B-878E-40DF-9E33-1F3360E72F52}" type="datetimeFigureOut">
              <a:rPr lang="en-AU" smtClean="0"/>
              <a:t>17/01/2023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E884AE-CBFC-4BDD-B318-CD9592408C4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7943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3786B-878E-40DF-9E33-1F3360E72F52}" type="datetimeFigureOut">
              <a:rPr lang="en-AU" smtClean="0"/>
              <a:t>17/01/2023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500971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13786B-878E-40DF-9E33-1F3360E72F52}" type="datetimeFigureOut">
              <a:rPr lang="en-AU" smtClean="0"/>
              <a:t>17/01/2023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2004494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13786B-878E-40DF-9E33-1F3360E72F52}" type="datetimeFigureOut">
              <a:rPr lang="en-AU" smtClean="0"/>
              <a:t>17/01/2023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3820948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3786B-878E-40DF-9E33-1F3360E72F52}" type="datetimeFigureOut">
              <a:rPr lang="en-AU" smtClean="0"/>
              <a:t>17/01/2023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768800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3786B-878E-40DF-9E33-1F3360E72F52}" type="datetimeFigureOut">
              <a:rPr lang="en-AU" smtClean="0"/>
              <a:t>17/01/2023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341175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3786B-878E-40DF-9E33-1F3360E72F52}" type="datetimeFigureOut">
              <a:rPr lang="en-AU" smtClean="0"/>
              <a:t>17/01/2023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180940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3786B-878E-40DF-9E33-1F3360E72F52}" type="datetimeFigureOut">
              <a:rPr lang="en-AU" smtClean="0"/>
              <a:t>17/01/2023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334106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13786B-878E-40DF-9E33-1F3360E72F52}" type="datetimeFigureOut">
              <a:rPr lang="en-AU" smtClean="0"/>
              <a:t>17/01/2023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2116843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13786B-878E-40DF-9E33-1F3360E72F52}" type="datetimeFigureOut">
              <a:rPr lang="en-AU" smtClean="0"/>
              <a:t>17/01/2023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17737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13786B-878E-40DF-9E33-1F3360E72F52}" type="datetimeFigureOut">
              <a:rPr lang="en-AU" smtClean="0"/>
              <a:t>17/01/2023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157479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3786B-878E-40DF-9E33-1F3360E72F52}" type="datetimeFigureOut">
              <a:rPr lang="en-AU" smtClean="0"/>
              <a:t>17/01/2023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11832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3786B-878E-40DF-9E33-1F3360E72F52}" type="datetimeFigureOut">
              <a:rPr lang="en-AU" smtClean="0"/>
              <a:t>17/01/2023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244693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3786B-878E-40DF-9E33-1F3360E72F52}" type="datetimeFigureOut">
              <a:rPr lang="en-AU" smtClean="0"/>
              <a:t>17/01/2023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3E884AE-CBFC-4BDD-B318-CD9592408C4D}" type="slidenum">
              <a:rPr lang="en-AU" smtClean="0"/>
              <a:t>‹#›</a:t>
            </a:fld>
            <a:endParaRPr lang="en-AU"/>
          </a:p>
        </p:txBody>
      </p:sp>
    </p:spTree>
    <p:extLst>
      <p:ext uri="{BB962C8B-B14F-4D97-AF65-F5344CB8AC3E}">
        <p14:creationId xmlns:p14="http://schemas.microsoft.com/office/powerpoint/2010/main" val="205271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13786B-878E-40DF-9E33-1F3360E72F52}" type="datetimeFigureOut">
              <a:rPr lang="en-AU" smtClean="0"/>
              <a:t>17/01/2023</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E884AE-CBFC-4BDD-B318-CD9592408C4D}" type="slidenum">
              <a:rPr lang="en-AU" smtClean="0"/>
              <a:t>‹#›</a:t>
            </a:fld>
            <a:endParaRPr lang="en-AU"/>
          </a:p>
        </p:txBody>
      </p:sp>
    </p:spTree>
    <p:extLst>
      <p:ext uri="{BB962C8B-B14F-4D97-AF65-F5344CB8AC3E}">
        <p14:creationId xmlns:p14="http://schemas.microsoft.com/office/powerpoint/2010/main" val="2252874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jackbrummet.blogspot.com/search/label/Disclaim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90"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9"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1"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145"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72C9B-AE9D-AA33-5FA1-E9662CAF8210}"/>
              </a:ext>
            </a:extLst>
          </p:cNvPr>
          <p:cNvSpPr>
            <a:spLocks noGrp="1"/>
          </p:cNvSpPr>
          <p:nvPr>
            <p:ph type="ctrTitle"/>
          </p:nvPr>
        </p:nvSpPr>
        <p:spPr>
          <a:xfrm>
            <a:off x="4463892" y="350582"/>
            <a:ext cx="6013703" cy="2694370"/>
          </a:xfrm>
        </p:spPr>
        <p:txBody>
          <a:bodyPr anchor="ctr">
            <a:normAutofit/>
          </a:bodyPr>
          <a:lstStyle/>
          <a:p>
            <a:pPr algn="ctr"/>
            <a:r>
              <a:rPr lang="en-AU" sz="6000" dirty="0"/>
              <a:t>Project 1</a:t>
            </a:r>
          </a:p>
        </p:txBody>
      </p:sp>
      <p:sp>
        <p:nvSpPr>
          <p:cNvPr id="3" name="Subtitle 2">
            <a:extLst>
              <a:ext uri="{FF2B5EF4-FFF2-40B4-BE49-F238E27FC236}">
                <a16:creationId xmlns:a16="http://schemas.microsoft.com/office/drawing/2014/main" id="{8116C5E3-7712-9B0A-62FF-DF68781AE064}"/>
              </a:ext>
            </a:extLst>
          </p:cNvPr>
          <p:cNvSpPr>
            <a:spLocks noGrp="1"/>
          </p:cNvSpPr>
          <p:nvPr>
            <p:ph type="subTitle" idx="1"/>
          </p:nvPr>
        </p:nvSpPr>
        <p:spPr>
          <a:xfrm>
            <a:off x="1180571" y="963612"/>
            <a:ext cx="2502269" cy="4149725"/>
          </a:xfrm>
        </p:spPr>
        <p:txBody>
          <a:bodyPr anchor="ctr">
            <a:normAutofit/>
          </a:bodyPr>
          <a:lstStyle/>
          <a:p>
            <a:pPr algn="r"/>
            <a:r>
              <a:rPr lang="en-AU" dirty="0">
                <a:solidFill>
                  <a:schemeClr val="tx1"/>
                </a:solidFill>
              </a:rPr>
              <a:t>FinTech bootcamp</a:t>
            </a:r>
          </a:p>
        </p:txBody>
      </p:sp>
      <p:sp>
        <p:nvSpPr>
          <p:cNvPr id="4" name="TextBox 3">
            <a:extLst>
              <a:ext uri="{FF2B5EF4-FFF2-40B4-BE49-F238E27FC236}">
                <a16:creationId xmlns:a16="http://schemas.microsoft.com/office/drawing/2014/main" id="{0C5C07ED-9513-4CD4-A4F7-DE4B6DC560A9}"/>
              </a:ext>
            </a:extLst>
          </p:cNvPr>
          <p:cNvSpPr txBox="1"/>
          <p:nvPr/>
        </p:nvSpPr>
        <p:spPr>
          <a:xfrm>
            <a:off x="5579745" y="4210050"/>
            <a:ext cx="4076319" cy="1569660"/>
          </a:xfrm>
          <a:prstGeom prst="rect">
            <a:avLst/>
          </a:prstGeom>
          <a:noFill/>
        </p:spPr>
        <p:txBody>
          <a:bodyPr wrap="square" rtlCol="0">
            <a:spAutoFit/>
          </a:bodyPr>
          <a:lstStyle/>
          <a:p>
            <a:pPr algn="ctr"/>
            <a:r>
              <a:rPr lang="en-AU" sz="2800" dirty="0"/>
              <a:t>Group Members</a:t>
            </a:r>
          </a:p>
          <a:p>
            <a:pPr lvl="1" algn="ctr"/>
            <a:r>
              <a:rPr lang="en-AU" sz="1600" dirty="0"/>
              <a:t>Roshan </a:t>
            </a:r>
            <a:r>
              <a:rPr lang="en-AU" sz="1600" dirty="0" err="1"/>
              <a:t>Paudyal</a:t>
            </a:r>
            <a:endParaRPr lang="en-AU" sz="1600" dirty="0"/>
          </a:p>
          <a:p>
            <a:pPr lvl="1" algn="ctr"/>
            <a:r>
              <a:rPr lang="en-AU" sz="1600" dirty="0"/>
              <a:t>Asha Devi</a:t>
            </a:r>
          </a:p>
          <a:p>
            <a:pPr algn="ctr"/>
            <a:endParaRPr lang="en-AU" sz="1200" dirty="0"/>
          </a:p>
          <a:p>
            <a:pPr algn="ctr"/>
            <a:endParaRPr lang="en-AU" sz="1200" dirty="0"/>
          </a:p>
          <a:p>
            <a:pPr algn="ctr"/>
            <a:r>
              <a:rPr lang="en-AU" sz="1200" dirty="0"/>
              <a:t>Project Presentation Date : 17 January 2023</a:t>
            </a:r>
            <a:endParaRPr lang="en-AU" dirty="0"/>
          </a:p>
        </p:txBody>
      </p:sp>
    </p:spTree>
    <p:extLst>
      <p:ext uri="{BB962C8B-B14F-4D97-AF65-F5344CB8AC3E}">
        <p14:creationId xmlns:p14="http://schemas.microsoft.com/office/powerpoint/2010/main" val="18875195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81097A-DFCC-4C69-2B8A-2B424658B60F}"/>
              </a:ext>
            </a:extLst>
          </p:cNvPr>
          <p:cNvSpPr>
            <a:spLocks noGrp="1"/>
          </p:cNvSpPr>
          <p:nvPr>
            <p:ph idx="1"/>
          </p:nvPr>
        </p:nvSpPr>
        <p:spPr>
          <a:xfrm>
            <a:off x="5215466" y="784225"/>
            <a:ext cx="6843183" cy="5451473"/>
          </a:xfrm>
        </p:spPr>
        <p:txBody>
          <a:bodyPr>
            <a:normAutofit/>
          </a:bodyPr>
          <a:lstStyle/>
          <a:p>
            <a:pPr marL="0" indent="0">
              <a:buNone/>
            </a:pPr>
            <a:r>
              <a:rPr lang="en-AU" sz="1500" dirty="0"/>
              <a:t>Q4 - </a:t>
            </a:r>
            <a:r>
              <a:rPr lang="en-US" sz="1500" dirty="0">
                <a:latin typeface="Slack-Lato"/>
              </a:rPr>
              <a:t>Which sector has the maximum and minimum number of funds?</a:t>
            </a:r>
          </a:p>
          <a:p>
            <a:pPr marL="0" indent="0">
              <a:buNone/>
            </a:pPr>
            <a:r>
              <a:rPr lang="en-US" sz="1500" dirty="0">
                <a:latin typeface="Slack-Lato"/>
              </a:rPr>
              <a:t>Answer - Retail sector has the maximum number of funds followed by Industry sector whereas, Public sector has the minimum number of funds followed by corporate sector.</a:t>
            </a:r>
          </a:p>
          <a:p>
            <a:pPr marL="0" indent="0">
              <a:buNone/>
            </a:pPr>
            <a:r>
              <a:rPr lang="en-AU" sz="1500" dirty="0">
                <a:solidFill>
                  <a:srgbClr val="FFFF00"/>
                </a:solidFill>
              </a:rPr>
              <a:t>Steps taken to analyse the data:</a:t>
            </a:r>
          </a:p>
          <a:p>
            <a:r>
              <a:rPr lang="en-US" sz="1500" dirty="0"/>
              <a:t>Use the `</a:t>
            </a:r>
            <a:r>
              <a:rPr lang="en-US" sz="1500" dirty="0" err="1"/>
              <a:t>groupby</a:t>
            </a:r>
            <a:r>
              <a:rPr lang="en-US" sz="1500" dirty="0"/>
              <a:t>` function to group the funds by fund type. Aggregate the results by the `count` of the groups.</a:t>
            </a:r>
          </a:p>
          <a:p>
            <a:r>
              <a:rPr lang="en-US" sz="1400" dirty="0"/>
              <a:t>Use the `</a:t>
            </a:r>
            <a:r>
              <a:rPr lang="en-US" sz="1400" dirty="0" err="1"/>
              <a:t>hvplot</a:t>
            </a:r>
            <a:r>
              <a:rPr lang="en-US" sz="1400" dirty="0"/>
              <a:t>` function to plot the `funds name by fund type` </a:t>
            </a:r>
            <a:r>
              <a:rPr lang="en-US" sz="1400" dirty="0" err="1"/>
              <a:t>DataFrame</a:t>
            </a:r>
            <a:r>
              <a:rPr lang="en-US" sz="1400" dirty="0"/>
              <a:t> as a bar chart. Make the x-axis represent the `Fund Type` and the y-axis represent the `Number of Funds`.</a:t>
            </a:r>
          </a:p>
        </p:txBody>
      </p:sp>
      <p:sp>
        <p:nvSpPr>
          <p:cNvPr id="4" name="TextBox 3">
            <a:extLst>
              <a:ext uri="{FF2B5EF4-FFF2-40B4-BE49-F238E27FC236}">
                <a16:creationId xmlns:a16="http://schemas.microsoft.com/office/drawing/2014/main" id="{9205C3F2-CEEC-2AFF-E536-519D3E85E554}"/>
              </a:ext>
            </a:extLst>
          </p:cNvPr>
          <p:cNvSpPr txBox="1"/>
          <p:nvPr/>
        </p:nvSpPr>
        <p:spPr>
          <a:xfrm>
            <a:off x="10414398" y="6566714"/>
            <a:ext cx="2674375" cy="276999"/>
          </a:xfrm>
          <a:prstGeom prst="rect">
            <a:avLst/>
          </a:prstGeom>
          <a:noFill/>
        </p:spPr>
        <p:txBody>
          <a:bodyPr wrap="square" rtlCol="0">
            <a:spAutoFit/>
          </a:bodyPr>
          <a:lstStyle/>
          <a:p>
            <a:r>
              <a:rPr lang="en-AU" sz="1200" dirty="0"/>
              <a:t>Data analysis continues…</a:t>
            </a:r>
          </a:p>
        </p:txBody>
      </p:sp>
      <p:sp>
        <p:nvSpPr>
          <p:cNvPr id="7" name="Title 1">
            <a:extLst>
              <a:ext uri="{FF2B5EF4-FFF2-40B4-BE49-F238E27FC236}">
                <a16:creationId xmlns:a16="http://schemas.microsoft.com/office/drawing/2014/main" id="{3154C29C-DEA7-75A4-184A-68FEB542132E}"/>
              </a:ext>
            </a:extLst>
          </p:cNvPr>
          <p:cNvSpPr txBox="1">
            <a:spLocks/>
          </p:cNvSpPr>
          <p:nvPr/>
        </p:nvSpPr>
        <p:spPr>
          <a:xfrm>
            <a:off x="5080696" y="147637"/>
            <a:ext cx="6522341" cy="48895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Data Analysis</a:t>
            </a:r>
            <a:endParaRPr lang="en-AU" dirty="0"/>
          </a:p>
        </p:txBody>
      </p:sp>
      <p:pic>
        <p:nvPicPr>
          <p:cNvPr id="38" name="Picture 37" descr="Chart, bar chart&#10;&#10;Description automatically generated">
            <a:extLst>
              <a:ext uri="{FF2B5EF4-FFF2-40B4-BE49-F238E27FC236}">
                <a16:creationId xmlns:a16="http://schemas.microsoft.com/office/drawing/2014/main" id="{A9682BF3-F708-DED8-4F57-27C8E5BDB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5" y="2295736"/>
            <a:ext cx="4433549" cy="1929977"/>
          </a:xfrm>
          <a:prstGeom prst="rect">
            <a:avLst/>
          </a:prstGeom>
        </p:spPr>
      </p:pic>
      <p:pic>
        <p:nvPicPr>
          <p:cNvPr id="41" name="Picture 40">
            <a:extLst>
              <a:ext uri="{FF2B5EF4-FFF2-40B4-BE49-F238E27FC236}">
                <a16:creationId xmlns:a16="http://schemas.microsoft.com/office/drawing/2014/main" id="{A5C2D4C8-A968-7F39-4268-AE4A916906A4}"/>
              </a:ext>
            </a:extLst>
          </p:cNvPr>
          <p:cNvPicPr>
            <a:picLocks noChangeAspect="1"/>
          </p:cNvPicPr>
          <p:nvPr/>
        </p:nvPicPr>
        <p:blipFill>
          <a:blip r:embed="rId3"/>
          <a:stretch>
            <a:fillRect/>
          </a:stretch>
        </p:blipFill>
        <p:spPr>
          <a:xfrm>
            <a:off x="39821" y="48693"/>
            <a:ext cx="4545622" cy="1419745"/>
          </a:xfrm>
          <a:prstGeom prst="rect">
            <a:avLst/>
          </a:prstGeom>
        </p:spPr>
      </p:pic>
      <p:pic>
        <p:nvPicPr>
          <p:cNvPr id="43" name="Picture 42">
            <a:extLst>
              <a:ext uri="{FF2B5EF4-FFF2-40B4-BE49-F238E27FC236}">
                <a16:creationId xmlns:a16="http://schemas.microsoft.com/office/drawing/2014/main" id="{D9D939DB-3F9C-F297-DA10-6809D15DBE8D}"/>
              </a:ext>
            </a:extLst>
          </p:cNvPr>
          <p:cNvPicPr>
            <a:picLocks noChangeAspect="1"/>
          </p:cNvPicPr>
          <p:nvPr/>
        </p:nvPicPr>
        <p:blipFill>
          <a:blip r:embed="rId4"/>
          <a:stretch>
            <a:fillRect/>
          </a:stretch>
        </p:blipFill>
        <p:spPr>
          <a:xfrm>
            <a:off x="64294" y="4804480"/>
            <a:ext cx="11164858" cy="1829055"/>
          </a:xfrm>
          <a:prstGeom prst="rect">
            <a:avLst/>
          </a:prstGeom>
        </p:spPr>
      </p:pic>
    </p:spTree>
    <p:extLst>
      <p:ext uri="{BB962C8B-B14F-4D97-AF65-F5344CB8AC3E}">
        <p14:creationId xmlns:p14="http://schemas.microsoft.com/office/powerpoint/2010/main" val="52000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34488E-A190-C8E8-4D9C-6F0D3264707D}"/>
              </a:ext>
            </a:extLst>
          </p:cNvPr>
          <p:cNvSpPr>
            <a:spLocks noGrp="1"/>
          </p:cNvSpPr>
          <p:nvPr>
            <p:ph idx="1"/>
          </p:nvPr>
        </p:nvSpPr>
        <p:spPr>
          <a:xfrm>
            <a:off x="5215467" y="784226"/>
            <a:ext cx="6771746" cy="3011026"/>
          </a:xfrm>
        </p:spPr>
        <p:txBody>
          <a:bodyPr>
            <a:normAutofit/>
          </a:bodyPr>
          <a:lstStyle/>
          <a:p>
            <a:pPr marL="0" indent="0">
              <a:buNone/>
            </a:pPr>
            <a:r>
              <a:rPr lang="en-AU" sz="1500" dirty="0"/>
              <a:t>Q5 - </a:t>
            </a:r>
            <a:r>
              <a:rPr lang="en-US" sz="1500" dirty="0">
                <a:latin typeface="Slack-Lato"/>
              </a:rPr>
              <a:t>Which sector received the maximum contribution and from whom?</a:t>
            </a:r>
          </a:p>
          <a:p>
            <a:pPr marL="0" indent="0">
              <a:buNone/>
            </a:pPr>
            <a:r>
              <a:rPr lang="en-AU" sz="1500" dirty="0"/>
              <a:t>Answer - </a:t>
            </a:r>
            <a:r>
              <a:rPr lang="en-US" sz="1500" dirty="0"/>
              <a:t>Industry sector received the maximum contribution from employer.</a:t>
            </a:r>
            <a:endParaRPr lang="en-AU" sz="1500" dirty="0"/>
          </a:p>
          <a:p>
            <a:pPr marL="0" indent="0">
              <a:buNone/>
            </a:pPr>
            <a:r>
              <a:rPr lang="en-AU" sz="1500" dirty="0">
                <a:solidFill>
                  <a:srgbClr val="FFFF00"/>
                </a:solidFill>
              </a:rPr>
              <a:t>Steps taken to analyse the data:</a:t>
            </a:r>
          </a:p>
          <a:p>
            <a:r>
              <a:rPr lang="en-US" sz="1500" dirty="0"/>
              <a:t>Create a new </a:t>
            </a:r>
            <a:r>
              <a:rPr lang="en-US" sz="1500" dirty="0" err="1"/>
              <a:t>DataFrame</a:t>
            </a:r>
            <a:r>
              <a:rPr lang="en-US" sz="1500" dirty="0"/>
              <a:t> for the desired columns and then set the index.</a:t>
            </a:r>
          </a:p>
          <a:p>
            <a:r>
              <a:rPr lang="en-US" sz="1500" dirty="0"/>
              <a:t>Use group by function to aggregate the data to be able to  group the funds per sectors.</a:t>
            </a:r>
          </a:p>
          <a:p>
            <a:r>
              <a:rPr lang="en-US" sz="1500" dirty="0"/>
              <a:t>Use the </a:t>
            </a:r>
            <a:r>
              <a:rPr lang="en-US" sz="1500" dirty="0" err="1"/>
              <a:t>hvplot</a:t>
            </a:r>
            <a:r>
              <a:rPr lang="en-US" sz="1500" dirty="0"/>
              <a:t> function to plot the </a:t>
            </a:r>
            <a:r>
              <a:rPr lang="en-US" sz="1500" dirty="0" err="1"/>
              <a:t>visualisation</a:t>
            </a:r>
            <a:r>
              <a:rPr lang="en-US" sz="1500" dirty="0"/>
              <a:t> to be able to compare the sectors and contributions.</a:t>
            </a:r>
            <a:endParaRPr lang="en-AU" sz="1500" dirty="0"/>
          </a:p>
          <a:p>
            <a:pPr marL="0" indent="0">
              <a:buNone/>
            </a:pPr>
            <a:endParaRPr lang="en-AU" sz="1500" dirty="0">
              <a:solidFill>
                <a:srgbClr val="FFFF00"/>
              </a:solidFill>
            </a:endParaRPr>
          </a:p>
          <a:p>
            <a:pPr marL="0" indent="0">
              <a:buNone/>
            </a:pPr>
            <a:endParaRPr lang="en-AU" sz="1500" dirty="0"/>
          </a:p>
        </p:txBody>
      </p:sp>
      <p:sp>
        <p:nvSpPr>
          <p:cNvPr id="4" name="TextBox 3">
            <a:extLst>
              <a:ext uri="{FF2B5EF4-FFF2-40B4-BE49-F238E27FC236}">
                <a16:creationId xmlns:a16="http://schemas.microsoft.com/office/drawing/2014/main" id="{48BE299C-F825-2251-FF8B-30B2A79CBC81}"/>
              </a:ext>
            </a:extLst>
          </p:cNvPr>
          <p:cNvSpPr txBox="1"/>
          <p:nvPr/>
        </p:nvSpPr>
        <p:spPr>
          <a:xfrm>
            <a:off x="10414398" y="6566714"/>
            <a:ext cx="2674375" cy="276999"/>
          </a:xfrm>
          <a:prstGeom prst="rect">
            <a:avLst/>
          </a:prstGeom>
          <a:noFill/>
        </p:spPr>
        <p:txBody>
          <a:bodyPr wrap="square" rtlCol="0">
            <a:spAutoFit/>
          </a:bodyPr>
          <a:lstStyle/>
          <a:p>
            <a:r>
              <a:rPr lang="en-AU" sz="1200" dirty="0"/>
              <a:t>Data analysis continues…</a:t>
            </a:r>
          </a:p>
        </p:txBody>
      </p:sp>
      <p:sp>
        <p:nvSpPr>
          <p:cNvPr id="6" name="Title 1">
            <a:extLst>
              <a:ext uri="{FF2B5EF4-FFF2-40B4-BE49-F238E27FC236}">
                <a16:creationId xmlns:a16="http://schemas.microsoft.com/office/drawing/2014/main" id="{B2132233-4970-2B28-9860-B3AB9695C401}"/>
              </a:ext>
            </a:extLst>
          </p:cNvPr>
          <p:cNvSpPr txBox="1">
            <a:spLocks/>
          </p:cNvSpPr>
          <p:nvPr/>
        </p:nvSpPr>
        <p:spPr>
          <a:xfrm>
            <a:off x="5080696" y="147637"/>
            <a:ext cx="6522341" cy="48895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Data Analysis</a:t>
            </a:r>
            <a:endParaRPr lang="en-AU" dirty="0"/>
          </a:p>
        </p:txBody>
      </p:sp>
      <p:pic>
        <p:nvPicPr>
          <p:cNvPr id="40" name="Picture 39" descr="Chart, bar chart&#10;&#10;Description automatically generated">
            <a:extLst>
              <a:ext uri="{FF2B5EF4-FFF2-40B4-BE49-F238E27FC236}">
                <a16:creationId xmlns:a16="http://schemas.microsoft.com/office/drawing/2014/main" id="{C650E538-A0E4-D502-5DE3-ED02A77B6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634" y="3949219"/>
            <a:ext cx="3643008" cy="2923941"/>
          </a:xfrm>
          <a:prstGeom prst="rect">
            <a:avLst/>
          </a:prstGeom>
        </p:spPr>
      </p:pic>
      <p:pic>
        <p:nvPicPr>
          <p:cNvPr id="42" name="Picture 41">
            <a:extLst>
              <a:ext uri="{FF2B5EF4-FFF2-40B4-BE49-F238E27FC236}">
                <a16:creationId xmlns:a16="http://schemas.microsoft.com/office/drawing/2014/main" id="{5D225DFA-BEED-CCBC-08EB-AF8F16A6E4C6}"/>
              </a:ext>
            </a:extLst>
          </p:cNvPr>
          <p:cNvPicPr>
            <a:picLocks noChangeAspect="1"/>
          </p:cNvPicPr>
          <p:nvPr/>
        </p:nvPicPr>
        <p:blipFill>
          <a:blip r:embed="rId3"/>
          <a:stretch>
            <a:fillRect/>
          </a:stretch>
        </p:blipFill>
        <p:spPr>
          <a:xfrm>
            <a:off x="28575" y="82198"/>
            <a:ext cx="4560518" cy="1049690"/>
          </a:xfrm>
          <a:prstGeom prst="rect">
            <a:avLst/>
          </a:prstGeom>
        </p:spPr>
      </p:pic>
      <p:pic>
        <p:nvPicPr>
          <p:cNvPr id="44" name="Picture 43">
            <a:extLst>
              <a:ext uri="{FF2B5EF4-FFF2-40B4-BE49-F238E27FC236}">
                <a16:creationId xmlns:a16="http://schemas.microsoft.com/office/drawing/2014/main" id="{F0BAF689-6477-5BD7-7952-DE9818E6CA08}"/>
              </a:ext>
            </a:extLst>
          </p:cNvPr>
          <p:cNvPicPr>
            <a:picLocks noChangeAspect="1"/>
          </p:cNvPicPr>
          <p:nvPr/>
        </p:nvPicPr>
        <p:blipFill>
          <a:blip r:embed="rId4"/>
          <a:stretch>
            <a:fillRect/>
          </a:stretch>
        </p:blipFill>
        <p:spPr>
          <a:xfrm>
            <a:off x="28606" y="1517493"/>
            <a:ext cx="4560487" cy="1833518"/>
          </a:xfrm>
          <a:prstGeom prst="rect">
            <a:avLst/>
          </a:prstGeom>
        </p:spPr>
      </p:pic>
      <p:pic>
        <p:nvPicPr>
          <p:cNvPr id="46" name="Picture 45">
            <a:extLst>
              <a:ext uri="{FF2B5EF4-FFF2-40B4-BE49-F238E27FC236}">
                <a16:creationId xmlns:a16="http://schemas.microsoft.com/office/drawing/2014/main" id="{CEF0C642-89D2-F7CA-9661-0F59233D7B3E}"/>
              </a:ext>
            </a:extLst>
          </p:cNvPr>
          <p:cNvPicPr>
            <a:picLocks noChangeAspect="1"/>
          </p:cNvPicPr>
          <p:nvPr/>
        </p:nvPicPr>
        <p:blipFill>
          <a:blip r:embed="rId5"/>
          <a:stretch>
            <a:fillRect/>
          </a:stretch>
        </p:blipFill>
        <p:spPr>
          <a:xfrm>
            <a:off x="0" y="3691725"/>
            <a:ext cx="4585615" cy="1461202"/>
          </a:xfrm>
          <a:prstGeom prst="rect">
            <a:avLst/>
          </a:prstGeom>
        </p:spPr>
      </p:pic>
    </p:spTree>
    <p:extLst>
      <p:ext uri="{BB962C8B-B14F-4D97-AF65-F5344CB8AC3E}">
        <p14:creationId xmlns:p14="http://schemas.microsoft.com/office/powerpoint/2010/main" val="176097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0AED35-7E7C-359E-1B61-339CF9B56D59}"/>
              </a:ext>
            </a:extLst>
          </p:cNvPr>
          <p:cNvSpPr>
            <a:spLocks noGrp="1"/>
          </p:cNvSpPr>
          <p:nvPr>
            <p:ph idx="1"/>
          </p:nvPr>
        </p:nvSpPr>
        <p:spPr>
          <a:xfrm>
            <a:off x="5215466" y="636588"/>
            <a:ext cx="6690783" cy="3573463"/>
          </a:xfrm>
        </p:spPr>
        <p:txBody>
          <a:bodyPr>
            <a:normAutofit/>
          </a:bodyPr>
          <a:lstStyle/>
          <a:p>
            <a:pPr marL="0" indent="0">
              <a:buNone/>
            </a:pPr>
            <a:r>
              <a:rPr lang="en-AU" sz="1500" dirty="0"/>
              <a:t>Q6 - </a:t>
            </a:r>
            <a:r>
              <a:rPr lang="en-US" sz="1500" dirty="0">
                <a:latin typeface="Slack-Lato"/>
              </a:rPr>
              <a:t>Which fund has the highest investment income?</a:t>
            </a:r>
          </a:p>
          <a:p>
            <a:pPr marL="0" indent="0">
              <a:buNone/>
            </a:pPr>
            <a:r>
              <a:rPr lang="en-US" sz="1500" dirty="0">
                <a:latin typeface="Slack-Lato"/>
              </a:rPr>
              <a:t>Answer - Australian Super</a:t>
            </a:r>
          </a:p>
          <a:p>
            <a:pPr marL="0" indent="0">
              <a:buNone/>
            </a:pPr>
            <a:r>
              <a:rPr lang="en-AU" sz="1500" dirty="0">
                <a:solidFill>
                  <a:srgbClr val="FFFF00"/>
                </a:solidFill>
              </a:rPr>
              <a:t>Steps taken to analyse the data:</a:t>
            </a:r>
          </a:p>
          <a:p>
            <a:r>
              <a:rPr lang="en-US" sz="1500" dirty="0"/>
              <a:t>Create a new </a:t>
            </a:r>
            <a:r>
              <a:rPr lang="en-US" sz="1500" dirty="0" err="1"/>
              <a:t>DataFrame</a:t>
            </a:r>
            <a:r>
              <a:rPr lang="en-US" sz="1500" dirty="0"/>
              <a:t> for the desired columns and then set the index.</a:t>
            </a:r>
          </a:p>
          <a:p>
            <a:r>
              <a:rPr lang="en-US" sz="1500" dirty="0"/>
              <a:t>Reorder the columns by creating a new </a:t>
            </a:r>
            <a:r>
              <a:rPr lang="en-US" sz="1500" dirty="0" err="1"/>
              <a:t>DataFrame</a:t>
            </a:r>
            <a:endParaRPr lang="en-US" sz="1500" dirty="0"/>
          </a:p>
          <a:p>
            <a:r>
              <a:rPr lang="en-US" sz="1500" dirty="0"/>
              <a:t>Group by Period and </a:t>
            </a:r>
            <a:r>
              <a:rPr lang="en-US" sz="1500" dirty="0" err="1"/>
              <a:t>Fund_name</a:t>
            </a:r>
            <a:r>
              <a:rPr lang="en-US" sz="1500" dirty="0"/>
              <a:t> and then create a new </a:t>
            </a:r>
            <a:r>
              <a:rPr lang="en-US" sz="1500" dirty="0" err="1"/>
              <a:t>dataframe</a:t>
            </a:r>
            <a:r>
              <a:rPr lang="en-US" sz="1500" dirty="0"/>
              <a:t> of the mean values</a:t>
            </a:r>
          </a:p>
          <a:p>
            <a:r>
              <a:rPr lang="en-US" sz="1500" dirty="0"/>
              <a:t>Use the </a:t>
            </a:r>
            <a:r>
              <a:rPr lang="en-US" sz="1500" dirty="0" err="1"/>
              <a:t>hvplot</a:t>
            </a:r>
            <a:r>
              <a:rPr lang="en-US" sz="1500" dirty="0"/>
              <a:t> function to plot the </a:t>
            </a:r>
            <a:r>
              <a:rPr lang="en-US" sz="1500" dirty="0" err="1"/>
              <a:t>visualisation</a:t>
            </a:r>
            <a:r>
              <a:rPr lang="en-US" sz="1500" dirty="0"/>
              <a:t> to be able to compare the sectors and contributions.</a:t>
            </a:r>
          </a:p>
          <a:p>
            <a:endParaRPr lang="en-US" sz="1500" dirty="0"/>
          </a:p>
          <a:p>
            <a:pPr marL="0" indent="0">
              <a:buNone/>
            </a:pPr>
            <a:endParaRPr lang="en-AU" sz="1500" dirty="0"/>
          </a:p>
        </p:txBody>
      </p:sp>
      <p:sp>
        <p:nvSpPr>
          <p:cNvPr id="4" name="TextBox 3">
            <a:extLst>
              <a:ext uri="{FF2B5EF4-FFF2-40B4-BE49-F238E27FC236}">
                <a16:creationId xmlns:a16="http://schemas.microsoft.com/office/drawing/2014/main" id="{3F164856-55D9-16C2-5684-FD3AD3A65975}"/>
              </a:ext>
            </a:extLst>
          </p:cNvPr>
          <p:cNvSpPr txBox="1"/>
          <p:nvPr/>
        </p:nvSpPr>
        <p:spPr>
          <a:xfrm>
            <a:off x="10545250" y="6579558"/>
            <a:ext cx="2674375" cy="261610"/>
          </a:xfrm>
          <a:prstGeom prst="rect">
            <a:avLst/>
          </a:prstGeom>
          <a:noFill/>
        </p:spPr>
        <p:txBody>
          <a:bodyPr wrap="square" rtlCol="0">
            <a:spAutoFit/>
          </a:bodyPr>
          <a:lstStyle/>
          <a:p>
            <a:r>
              <a:rPr lang="en-AU" sz="1100" dirty="0"/>
              <a:t>Data analysis continues…</a:t>
            </a:r>
          </a:p>
        </p:txBody>
      </p:sp>
      <p:sp>
        <p:nvSpPr>
          <p:cNvPr id="5" name="Title 1">
            <a:extLst>
              <a:ext uri="{FF2B5EF4-FFF2-40B4-BE49-F238E27FC236}">
                <a16:creationId xmlns:a16="http://schemas.microsoft.com/office/drawing/2014/main" id="{A56EB0E6-BAA1-3071-26F4-10436E4C7E70}"/>
              </a:ext>
            </a:extLst>
          </p:cNvPr>
          <p:cNvSpPr txBox="1">
            <a:spLocks/>
          </p:cNvSpPr>
          <p:nvPr/>
        </p:nvSpPr>
        <p:spPr>
          <a:xfrm>
            <a:off x="5080696" y="147637"/>
            <a:ext cx="6522341" cy="48895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Data Analysis</a:t>
            </a:r>
            <a:endParaRPr lang="en-AU" dirty="0"/>
          </a:p>
        </p:txBody>
      </p:sp>
      <p:pic>
        <p:nvPicPr>
          <p:cNvPr id="38" name="Picture 37" descr="Chart&#10;&#10;Description automatically generated with medium confidence">
            <a:extLst>
              <a:ext uri="{FF2B5EF4-FFF2-40B4-BE49-F238E27FC236}">
                <a16:creationId xmlns:a16="http://schemas.microsoft.com/office/drawing/2014/main" id="{DF1217D8-C501-BB57-C255-62E966782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1359"/>
            <a:ext cx="8383209" cy="2423121"/>
          </a:xfrm>
          <a:prstGeom prst="rect">
            <a:avLst/>
          </a:prstGeom>
        </p:spPr>
      </p:pic>
      <p:pic>
        <p:nvPicPr>
          <p:cNvPr id="41" name="Picture 40">
            <a:extLst>
              <a:ext uri="{FF2B5EF4-FFF2-40B4-BE49-F238E27FC236}">
                <a16:creationId xmlns:a16="http://schemas.microsoft.com/office/drawing/2014/main" id="{8293B491-8653-9095-B415-ACF9DA7DACE7}"/>
              </a:ext>
            </a:extLst>
          </p:cNvPr>
          <p:cNvPicPr>
            <a:picLocks noChangeAspect="1"/>
          </p:cNvPicPr>
          <p:nvPr/>
        </p:nvPicPr>
        <p:blipFill>
          <a:blip r:embed="rId3"/>
          <a:stretch>
            <a:fillRect/>
          </a:stretch>
        </p:blipFill>
        <p:spPr>
          <a:xfrm>
            <a:off x="-16311" y="2351295"/>
            <a:ext cx="4641395" cy="1962816"/>
          </a:xfrm>
          <a:prstGeom prst="rect">
            <a:avLst/>
          </a:prstGeom>
        </p:spPr>
      </p:pic>
      <p:pic>
        <p:nvPicPr>
          <p:cNvPr id="43" name="Picture 42">
            <a:extLst>
              <a:ext uri="{FF2B5EF4-FFF2-40B4-BE49-F238E27FC236}">
                <a16:creationId xmlns:a16="http://schemas.microsoft.com/office/drawing/2014/main" id="{52E991F2-8955-3400-9A0B-5A9D388323E5}"/>
              </a:ext>
            </a:extLst>
          </p:cNvPr>
          <p:cNvPicPr>
            <a:picLocks noChangeAspect="1"/>
          </p:cNvPicPr>
          <p:nvPr/>
        </p:nvPicPr>
        <p:blipFill>
          <a:blip r:embed="rId4"/>
          <a:stretch>
            <a:fillRect/>
          </a:stretch>
        </p:blipFill>
        <p:spPr>
          <a:xfrm>
            <a:off x="9525" y="1829136"/>
            <a:ext cx="4548885" cy="486512"/>
          </a:xfrm>
          <a:prstGeom prst="rect">
            <a:avLst/>
          </a:prstGeom>
        </p:spPr>
      </p:pic>
      <p:pic>
        <p:nvPicPr>
          <p:cNvPr id="47" name="Picture 46">
            <a:extLst>
              <a:ext uri="{FF2B5EF4-FFF2-40B4-BE49-F238E27FC236}">
                <a16:creationId xmlns:a16="http://schemas.microsoft.com/office/drawing/2014/main" id="{FDD5AE57-2FFF-C05F-3E1E-8C125EE6E045}"/>
              </a:ext>
            </a:extLst>
          </p:cNvPr>
          <p:cNvPicPr>
            <a:picLocks noChangeAspect="1"/>
          </p:cNvPicPr>
          <p:nvPr/>
        </p:nvPicPr>
        <p:blipFill>
          <a:blip r:embed="rId5"/>
          <a:stretch>
            <a:fillRect/>
          </a:stretch>
        </p:blipFill>
        <p:spPr>
          <a:xfrm>
            <a:off x="0" y="50515"/>
            <a:ext cx="4584777" cy="1688632"/>
          </a:xfrm>
          <a:prstGeom prst="rect">
            <a:avLst/>
          </a:prstGeom>
        </p:spPr>
      </p:pic>
    </p:spTree>
    <p:extLst>
      <p:ext uri="{BB962C8B-B14F-4D97-AF65-F5344CB8AC3E}">
        <p14:creationId xmlns:p14="http://schemas.microsoft.com/office/powerpoint/2010/main" val="93511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638992-3D34-0C95-90AE-3735FAEFA5B0}"/>
              </a:ext>
            </a:extLst>
          </p:cNvPr>
          <p:cNvSpPr>
            <a:spLocks noGrp="1"/>
          </p:cNvSpPr>
          <p:nvPr>
            <p:ph idx="1"/>
          </p:nvPr>
        </p:nvSpPr>
        <p:spPr>
          <a:xfrm>
            <a:off x="5215467" y="1093788"/>
            <a:ext cx="5831944" cy="4697413"/>
          </a:xfrm>
        </p:spPr>
        <p:txBody>
          <a:bodyPr>
            <a:normAutofit/>
          </a:bodyPr>
          <a:lstStyle/>
          <a:p>
            <a:pPr marL="0" indent="0">
              <a:buNone/>
            </a:pPr>
            <a:r>
              <a:rPr lang="en-AU" sz="1500" dirty="0"/>
              <a:t>Q7 - </a:t>
            </a:r>
            <a:r>
              <a:rPr lang="en-US" sz="1500" dirty="0">
                <a:latin typeface="Slack-Lato"/>
              </a:rPr>
              <a:t>Which fund has the lowest investment income?</a:t>
            </a:r>
          </a:p>
          <a:p>
            <a:pPr marL="0" indent="0">
              <a:buNone/>
            </a:pPr>
            <a:r>
              <a:rPr lang="en-AU" sz="1500" dirty="0"/>
              <a:t>Answer - </a:t>
            </a:r>
            <a:r>
              <a:rPr lang="en-AU" sz="1500" dirty="0" err="1"/>
              <a:t>Betros</a:t>
            </a:r>
            <a:r>
              <a:rPr lang="en-AU" sz="1500" dirty="0"/>
              <a:t> Bros Superannuation om Fund No 2</a:t>
            </a:r>
          </a:p>
          <a:p>
            <a:pPr marL="0" indent="0">
              <a:buNone/>
            </a:pPr>
            <a:r>
              <a:rPr lang="en-AU" sz="1500" dirty="0">
                <a:solidFill>
                  <a:srgbClr val="FFFF00"/>
                </a:solidFill>
              </a:rPr>
              <a:t>Steps taken to analyse the data:</a:t>
            </a:r>
          </a:p>
          <a:p>
            <a:r>
              <a:rPr lang="en-AU" sz="1500" dirty="0"/>
              <a:t>Determine the bottom ten funds by using </a:t>
            </a:r>
            <a:r>
              <a:rPr lang="en-AU" sz="1500" dirty="0" err="1"/>
              <a:t>nsmallest</a:t>
            </a:r>
            <a:r>
              <a:rPr lang="en-AU" sz="1500" dirty="0"/>
              <a:t> function.</a:t>
            </a:r>
          </a:p>
          <a:p>
            <a:r>
              <a:rPr lang="en-US" sz="1500" dirty="0"/>
              <a:t>Use </a:t>
            </a:r>
            <a:r>
              <a:rPr lang="en-US" sz="1500" dirty="0" err="1"/>
              <a:t>hvplot</a:t>
            </a:r>
            <a:r>
              <a:rPr lang="en-US" sz="1500" dirty="0"/>
              <a:t> to visualize the outcome.</a:t>
            </a:r>
            <a:endParaRPr lang="en-AU" sz="1500" dirty="0"/>
          </a:p>
        </p:txBody>
      </p:sp>
      <p:sp>
        <p:nvSpPr>
          <p:cNvPr id="4" name="TextBox 3">
            <a:extLst>
              <a:ext uri="{FF2B5EF4-FFF2-40B4-BE49-F238E27FC236}">
                <a16:creationId xmlns:a16="http://schemas.microsoft.com/office/drawing/2014/main" id="{0B3DAEB9-3502-EF8A-5449-86516E3B714D}"/>
              </a:ext>
            </a:extLst>
          </p:cNvPr>
          <p:cNvSpPr txBox="1"/>
          <p:nvPr/>
        </p:nvSpPr>
        <p:spPr>
          <a:xfrm>
            <a:off x="9208063" y="6235700"/>
            <a:ext cx="2674375" cy="369332"/>
          </a:xfrm>
          <a:prstGeom prst="rect">
            <a:avLst/>
          </a:prstGeom>
          <a:noFill/>
        </p:spPr>
        <p:txBody>
          <a:bodyPr wrap="square" rtlCol="0">
            <a:spAutoFit/>
          </a:bodyPr>
          <a:lstStyle/>
          <a:p>
            <a:r>
              <a:rPr lang="en-AU" dirty="0"/>
              <a:t>Data analysis continues…</a:t>
            </a:r>
          </a:p>
        </p:txBody>
      </p:sp>
      <p:sp>
        <p:nvSpPr>
          <p:cNvPr id="5" name="Title 1">
            <a:extLst>
              <a:ext uri="{FF2B5EF4-FFF2-40B4-BE49-F238E27FC236}">
                <a16:creationId xmlns:a16="http://schemas.microsoft.com/office/drawing/2014/main" id="{6440C589-6151-CBEA-F751-3872798B4323}"/>
              </a:ext>
            </a:extLst>
          </p:cNvPr>
          <p:cNvSpPr txBox="1">
            <a:spLocks/>
          </p:cNvSpPr>
          <p:nvPr/>
        </p:nvSpPr>
        <p:spPr>
          <a:xfrm>
            <a:off x="5080696" y="147637"/>
            <a:ext cx="6522341" cy="48895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Data Analysis</a:t>
            </a:r>
            <a:endParaRPr lang="en-AU" dirty="0"/>
          </a:p>
        </p:txBody>
      </p:sp>
      <p:pic>
        <p:nvPicPr>
          <p:cNvPr id="38" name="Picture 37">
            <a:extLst>
              <a:ext uri="{FF2B5EF4-FFF2-40B4-BE49-F238E27FC236}">
                <a16:creationId xmlns:a16="http://schemas.microsoft.com/office/drawing/2014/main" id="{DA66EB85-1E55-A38B-C286-D1F28B8BB3D7}"/>
              </a:ext>
            </a:extLst>
          </p:cNvPr>
          <p:cNvPicPr>
            <a:picLocks noChangeAspect="1"/>
          </p:cNvPicPr>
          <p:nvPr/>
        </p:nvPicPr>
        <p:blipFill>
          <a:blip r:embed="rId2"/>
          <a:stretch>
            <a:fillRect/>
          </a:stretch>
        </p:blipFill>
        <p:spPr>
          <a:xfrm>
            <a:off x="28574" y="61913"/>
            <a:ext cx="4596510" cy="1449553"/>
          </a:xfrm>
          <a:prstGeom prst="rect">
            <a:avLst/>
          </a:prstGeom>
        </p:spPr>
      </p:pic>
      <p:pic>
        <p:nvPicPr>
          <p:cNvPr id="41" name="Picture 40">
            <a:extLst>
              <a:ext uri="{FF2B5EF4-FFF2-40B4-BE49-F238E27FC236}">
                <a16:creationId xmlns:a16="http://schemas.microsoft.com/office/drawing/2014/main" id="{6BF61816-73C6-9CFE-E156-A2A8C9DF2D95}"/>
              </a:ext>
            </a:extLst>
          </p:cNvPr>
          <p:cNvPicPr>
            <a:picLocks noChangeAspect="1"/>
          </p:cNvPicPr>
          <p:nvPr/>
        </p:nvPicPr>
        <p:blipFill>
          <a:blip r:embed="rId3"/>
          <a:stretch>
            <a:fillRect/>
          </a:stretch>
        </p:blipFill>
        <p:spPr>
          <a:xfrm>
            <a:off x="52387" y="1622744"/>
            <a:ext cx="3677163" cy="2038635"/>
          </a:xfrm>
          <a:prstGeom prst="rect">
            <a:avLst/>
          </a:prstGeom>
        </p:spPr>
      </p:pic>
      <p:pic>
        <p:nvPicPr>
          <p:cNvPr id="43" name="Picture 42" descr="Chart, bar chart, histogram&#10;&#10;Description automatically generated">
            <a:extLst>
              <a:ext uri="{FF2B5EF4-FFF2-40B4-BE49-F238E27FC236}">
                <a16:creationId xmlns:a16="http://schemas.microsoft.com/office/drawing/2014/main" id="{B674313B-C273-5860-1139-58FC0D46B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7" y="3718284"/>
            <a:ext cx="4081180" cy="3080240"/>
          </a:xfrm>
          <a:prstGeom prst="rect">
            <a:avLst/>
          </a:prstGeom>
        </p:spPr>
      </p:pic>
    </p:spTree>
    <p:extLst>
      <p:ext uri="{BB962C8B-B14F-4D97-AF65-F5344CB8AC3E}">
        <p14:creationId xmlns:p14="http://schemas.microsoft.com/office/powerpoint/2010/main" val="415538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2692D87-18AF-6650-4461-535B3F84167C}"/>
              </a:ext>
            </a:extLst>
          </p:cNvPr>
          <p:cNvSpPr>
            <a:spLocks noGrp="1"/>
          </p:cNvSpPr>
          <p:nvPr>
            <p:ph type="title"/>
          </p:nvPr>
        </p:nvSpPr>
        <p:spPr>
          <a:xfrm>
            <a:off x="1019015" y="1093787"/>
            <a:ext cx="3059969" cy="4697413"/>
          </a:xfrm>
        </p:spPr>
        <p:txBody>
          <a:bodyPr>
            <a:normAutofit/>
          </a:bodyPr>
          <a:lstStyle/>
          <a:p>
            <a:r>
              <a:rPr lang="en-US" dirty="0"/>
              <a:t>Discussion</a:t>
            </a:r>
            <a:endParaRPr lang="en-AU"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F35241-6E29-821A-79E8-979FFBA5118B}"/>
              </a:ext>
            </a:extLst>
          </p:cNvPr>
          <p:cNvSpPr>
            <a:spLocks noGrp="1"/>
          </p:cNvSpPr>
          <p:nvPr>
            <p:ph idx="1"/>
          </p:nvPr>
        </p:nvSpPr>
        <p:spPr>
          <a:xfrm>
            <a:off x="5215467" y="252968"/>
            <a:ext cx="6771746" cy="5882361"/>
          </a:xfrm>
        </p:spPr>
        <p:txBody>
          <a:bodyPr>
            <a:normAutofit/>
          </a:bodyPr>
          <a:lstStyle/>
          <a:p>
            <a:pPr marL="0" indent="0">
              <a:buNone/>
            </a:pPr>
            <a:r>
              <a:rPr lang="en-AU" dirty="0"/>
              <a:t>FINDINGS</a:t>
            </a:r>
          </a:p>
          <a:p>
            <a:r>
              <a:rPr lang="en-US" sz="1400" dirty="0">
                <a:latin typeface="Slack-Lato"/>
              </a:rPr>
              <a:t>Plot indicates that there is not much difference between the male and female total accounts whereas the intersex total accounts numbers are almost negligible</a:t>
            </a:r>
          </a:p>
          <a:p>
            <a:r>
              <a:rPr lang="en-US" sz="1400" dirty="0">
                <a:latin typeface="Slack-Lato"/>
              </a:rPr>
              <a:t>Age group 25-34 has the maximum number of superannuation accounts . This indicates that this age group has more working head counts.</a:t>
            </a:r>
          </a:p>
          <a:p>
            <a:r>
              <a:rPr lang="en-US" sz="1400" dirty="0">
                <a:latin typeface="Slack-Lato"/>
              </a:rPr>
              <a:t>Retails sector  holds the maximum number of funds whereas Public sector holds the least.</a:t>
            </a:r>
          </a:p>
          <a:p>
            <a:r>
              <a:rPr lang="en-AU" sz="1400" dirty="0"/>
              <a:t>Top ten funds by investment income there is a big gap between top performer and rest of the nine funds.</a:t>
            </a:r>
          </a:p>
          <a:p>
            <a:endParaRPr lang="en-AU" sz="1400" dirty="0"/>
          </a:p>
        </p:txBody>
      </p:sp>
      <p:sp>
        <p:nvSpPr>
          <p:cNvPr id="4" name="TextBox 3">
            <a:extLst>
              <a:ext uri="{FF2B5EF4-FFF2-40B4-BE49-F238E27FC236}">
                <a16:creationId xmlns:a16="http://schemas.microsoft.com/office/drawing/2014/main" id="{E21099E8-6EF1-F4AE-4369-DC65C08F99E1}"/>
              </a:ext>
            </a:extLst>
          </p:cNvPr>
          <p:cNvSpPr txBox="1"/>
          <p:nvPr/>
        </p:nvSpPr>
        <p:spPr>
          <a:xfrm>
            <a:off x="9208063" y="6235700"/>
            <a:ext cx="2674375" cy="369332"/>
          </a:xfrm>
          <a:prstGeom prst="rect">
            <a:avLst/>
          </a:prstGeom>
          <a:noFill/>
        </p:spPr>
        <p:txBody>
          <a:bodyPr wrap="square" rtlCol="0">
            <a:spAutoFit/>
          </a:bodyPr>
          <a:lstStyle/>
          <a:p>
            <a:r>
              <a:rPr lang="en-AU" dirty="0"/>
              <a:t>Data analysis continues…</a:t>
            </a:r>
          </a:p>
        </p:txBody>
      </p:sp>
    </p:spTree>
    <p:extLst>
      <p:ext uri="{BB962C8B-B14F-4D97-AF65-F5344CB8AC3E}">
        <p14:creationId xmlns:p14="http://schemas.microsoft.com/office/powerpoint/2010/main" val="337769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02C045C-3A55-EDB0-7ECA-B20A7F615BA0}"/>
              </a:ext>
            </a:extLst>
          </p:cNvPr>
          <p:cNvSpPr>
            <a:spLocks noGrp="1"/>
          </p:cNvSpPr>
          <p:nvPr>
            <p:ph type="title"/>
          </p:nvPr>
        </p:nvSpPr>
        <p:spPr>
          <a:xfrm>
            <a:off x="1019015" y="1093787"/>
            <a:ext cx="3059969" cy="4697413"/>
          </a:xfrm>
        </p:spPr>
        <p:txBody>
          <a:bodyPr>
            <a:normAutofit/>
          </a:bodyPr>
          <a:lstStyle/>
          <a:p>
            <a:r>
              <a:rPr lang="en-US" dirty="0"/>
              <a:t>Postmortem</a:t>
            </a:r>
            <a:endParaRPr lang="en-AU"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2D5F8C-20DE-BD6E-64F6-D9A41CAC3A60}"/>
              </a:ext>
            </a:extLst>
          </p:cNvPr>
          <p:cNvSpPr>
            <a:spLocks noGrp="1"/>
          </p:cNvSpPr>
          <p:nvPr>
            <p:ph idx="1"/>
          </p:nvPr>
        </p:nvSpPr>
        <p:spPr>
          <a:xfrm>
            <a:off x="4744146" y="324466"/>
            <a:ext cx="7414517" cy="5466736"/>
          </a:xfrm>
        </p:spPr>
        <p:txBody>
          <a:bodyPr>
            <a:normAutofit/>
          </a:bodyPr>
          <a:lstStyle/>
          <a:p>
            <a:pPr marL="0" indent="0">
              <a:buNone/>
            </a:pPr>
            <a:r>
              <a:rPr lang="en-US" dirty="0"/>
              <a:t>CHALLENGES &amp; RESOLUTION</a:t>
            </a:r>
          </a:p>
          <a:p>
            <a:r>
              <a:rPr lang="en-US" sz="1600" dirty="0"/>
              <a:t>Data with multiple sheets and header rows. There was a </a:t>
            </a:r>
            <a:r>
              <a:rPr lang="en-AU" sz="1600" dirty="0"/>
              <a:t>Coding challenges for multiple sheets and header rows. So, we normalised the data file by removing the unwanted header rows and finding the file path code for multiple sheets.</a:t>
            </a:r>
          </a:p>
          <a:p>
            <a:pPr marL="0" indent="0">
              <a:buNone/>
            </a:pPr>
            <a:r>
              <a:rPr lang="en-US" dirty="0"/>
              <a:t>ADDITIONAL QUESTIONS AROSE BUT UNABLE TO ATTEMPT DUE TO TIME CONSTRAINT.</a:t>
            </a:r>
          </a:p>
          <a:p>
            <a:pPr marL="0" indent="0">
              <a:buNone/>
            </a:pPr>
            <a:r>
              <a:rPr lang="en-US" sz="1600" dirty="0"/>
              <a:t>Compare the performance of investment income for all the funds but due to the complexity of the file structure and time constraint we were unbale to attempt.</a:t>
            </a:r>
          </a:p>
          <a:p>
            <a:pPr marL="0" indent="0">
              <a:buNone/>
            </a:pPr>
            <a:r>
              <a:rPr lang="en-US" dirty="0"/>
              <a:t>WHAT WOULD YOU RESEARCH NEXT IF YOU HAD TWO MORE WEEKS?</a:t>
            </a:r>
          </a:p>
          <a:p>
            <a:pPr marL="0" indent="0">
              <a:buNone/>
            </a:pPr>
            <a:endParaRPr lang="en-AU" dirty="0"/>
          </a:p>
        </p:txBody>
      </p:sp>
      <p:sp>
        <p:nvSpPr>
          <p:cNvPr id="4" name="TextBox 3">
            <a:extLst>
              <a:ext uri="{FF2B5EF4-FFF2-40B4-BE49-F238E27FC236}">
                <a16:creationId xmlns:a16="http://schemas.microsoft.com/office/drawing/2014/main" id="{4E52D5FD-338D-41C2-95DB-7D646ACE3670}"/>
              </a:ext>
            </a:extLst>
          </p:cNvPr>
          <p:cNvSpPr txBox="1"/>
          <p:nvPr/>
        </p:nvSpPr>
        <p:spPr>
          <a:xfrm>
            <a:off x="9208063" y="6235700"/>
            <a:ext cx="2674375" cy="369332"/>
          </a:xfrm>
          <a:prstGeom prst="rect">
            <a:avLst/>
          </a:prstGeom>
          <a:noFill/>
        </p:spPr>
        <p:txBody>
          <a:bodyPr wrap="square" rtlCol="0">
            <a:spAutoFit/>
          </a:bodyPr>
          <a:lstStyle/>
          <a:p>
            <a:r>
              <a:rPr lang="en-AU" dirty="0"/>
              <a:t>Data analysis continues…</a:t>
            </a:r>
          </a:p>
        </p:txBody>
      </p:sp>
    </p:spTree>
    <p:extLst>
      <p:ext uri="{BB962C8B-B14F-4D97-AF65-F5344CB8AC3E}">
        <p14:creationId xmlns:p14="http://schemas.microsoft.com/office/powerpoint/2010/main" val="1686340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9D9E22-0FA8-9D67-D7CD-F3B2FF2B1374}"/>
              </a:ext>
            </a:extLst>
          </p:cNvPr>
          <p:cNvSpPr>
            <a:spLocks noGrp="1"/>
          </p:cNvSpPr>
          <p:nvPr>
            <p:ph idx="1"/>
          </p:nvPr>
        </p:nvSpPr>
        <p:spPr>
          <a:xfrm>
            <a:off x="5215467" y="1093788"/>
            <a:ext cx="5831944" cy="4697413"/>
          </a:xfrm>
        </p:spPr>
        <p:txBody>
          <a:bodyPr>
            <a:normAutofit/>
          </a:bodyPr>
          <a:lstStyle/>
          <a:p>
            <a:pPr marL="0" indent="0">
              <a:buNone/>
            </a:pPr>
            <a:r>
              <a:rPr lang="en-US" dirty="0"/>
              <a:t>QUESTIONS?</a:t>
            </a:r>
            <a:endParaRPr lang="en-AU" dirty="0"/>
          </a:p>
        </p:txBody>
      </p:sp>
      <p:sp>
        <p:nvSpPr>
          <p:cNvPr id="4" name="TextBox 3">
            <a:extLst>
              <a:ext uri="{FF2B5EF4-FFF2-40B4-BE49-F238E27FC236}">
                <a16:creationId xmlns:a16="http://schemas.microsoft.com/office/drawing/2014/main" id="{C0A217BD-9E87-1989-4B99-5AD3FA38F261}"/>
              </a:ext>
            </a:extLst>
          </p:cNvPr>
          <p:cNvSpPr txBox="1"/>
          <p:nvPr/>
        </p:nvSpPr>
        <p:spPr>
          <a:xfrm>
            <a:off x="9208063" y="6235700"/>
            <a:ext cx="2674375" cy="369332"/>
          </a:xfrm>
          <a:prstGeom prst="rect">
            <a:avLst/>
          </a:prstGeom>
          <a:noFill/>
        </p:spPr>
        <p:txBody>
          <a:bodyPr wrap="square" rtlCol="0">
            <a:spAutoFit/>
          </a:bodyPr>
          <a:lstStyle/>
          <a:p>
            <a:r>
              <a:rPr lang="en-AU" dirty="0"/>
              <a:t>Data analysis continues…</a:t>
            </a:r>
          </a:p>
        </p:txBody>
      </p:sp>
    </p:spTree>
    <p:extLst>
      <p:ext uri="{BB962C8B-B14F-4D97-AF65-F5344CB8AC3E}">
        <p14:creationId xmlns:p14="http://schemas.microsoft.com/office/powerpoint/2010/main" val="74943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0D23A-0641-70D8-AA5B-7FDDC495C12E}"/>
              </a:ext>
            </a:extLst>
          </p:cNvPr>
          <p:cNvSpPr>
            <a:spLocks noGrp="1"/>
          </p:cNvSpPr>
          <p:nvPr>
            <p:ph idx="1"/>
          </p:nvPr>
        </p:nvSpPr>
        <p:spPr/>
        <p:txBody>
          <a:bodyPr/>
          <a:lstStyle/>
          <a:p>
            <a:pPr marL="0" indent="0">
              <a:buNone/>
            </a:pPr>
            <a:r>
              <a:rPr lang="en-AU" dirty="0">
                <a:solidFill>
                  <a:schemeClr val="accent4">
                    <a:lumMod val="50000"/>
                  </a:schemeClr>
                </a:solidFill>
              </a:rPr>
              <a:t>Analysis conducted and the outcomes of this project are purely for learning and development purposes. We do not accept any responsibility for the </a:t>
            </a:r>
            <a:r>
              <a:rPr lang="en-US" dirty="0">
                <a:solidFill>
                  <a:schemeClr val="accent4">
                    <a:lumMod val="50000"/>
                  </a:schemeClr>
                </a:solidFill>
              </a:rPr>
              <a:t>accuracy, completeness or currency of the material included in this project and will not be liable for any loss or damage arising out of any use of, or reliance on, this project outcomes.</a:t>
            </a:r>
            <a:endParaRPr lang="en-AU" dirty="0">
              <a:solidFill>
                <a:schemeClr val="accent4">
                  <a:lumMod val="50000"/>
                </a:schemeClr>
              </a:solidFill>
            </a:endParaRPr>
          </a:p>
          <a:p>
            <a:pPr marL="0" indent="0">
              <a:buNone/>
            </a:pPr>
            <a:endParaRPr lang="en-AU" dirty="0"/>
          </a:p>
        </p:txBody>
      </p:sp>
      <p:pic>
        <p:nvPicPr>
          <p:cNvPr id="5" name="Picture 4" descr="A picture containing text, clipart&#10;&#10;Description automatically generated">
            <a:extLst>
              <a:ext uri="{FF2B5EF4-FFF2-40B4-BE49-F238E27FC236}">
                <a16:creationId xmlns:a16="http://schemas.microsoft.com/office/drawing/2014/main" id="{97ACF315-6720-03A0-453A-8EE3ABCD3BD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86995" y="520983"/>
            <a:ext cx="2628569" cy="1478570"/>
          </a:xfrm>
          <a:prstGeom prst="rect">
            <a:avLst/>
          </a:prstGeom>
        </p:spPr>
      </p:pic>
      <p:sp>
        <p:nvSpPr>
          <p:cNvPr id="6" name="TextBox 5">
            <a:extLst>
              <a:ext uri="{FF2B5EF4-FFF2-40B4-BE49-F238E27FC236}">
                <a16:creationId xmlns:a16="http://schemas.microsoft.com/office/drawing/2014/main" id="{8F913D0B-B558-2667-3892-18E9ABD3D67B}"/>
              </a:ext>
            </a:extLst>
          </p:cNvPr>
          <p:cNvSpPr txBox="1"/>
          <p:nvPr/>
        </p:nvSpPr>
        <p:spPr>
          <a:xfrm>
            <a:off x="0" y="6858000"/>
            <a:ext cx="12192000" cy="230832"/>
          </a:xfrm>
          <a:prstGeom prst="rect">
            <a:avLst/>
          </a:prstGeom>
          <a:noFill/>
        </p:spPr>
        <p:txBody>
          <a:bodyPr wrap="square" rtlCol="0">
            <a:spAutoFit/>
          </a:bodyPr>
          <a:lstStyle/>
          <a:p>
            <a:r>
              <a:rPr lang="en-AU" sz="900">
                <a:hlinkClick r:id="rId4" tooltip="https://jackbrummet.blogspot.com/search/label/Disclaimers"/>
              </a:rPr>
              <a:t>This Photo</a:t>
            </a:r>
            <a:r>
              <a:rPr lang="en-AU" sz="900"/>
              <a:t> by Unknown Author is licensed under </a:t>
            </a:r>
            <a:r>
              <a:rPr lang="en-AU" sz="900">
                <a:hlinkClick r:id="rId5" tooltip="https://creativecommons.org/licenses/by/3.0/"/>
              </a:rPr>
              <a:t>CC BY</a:t>
            </a:r>
            <a:endParaRPr lang="en-AU" sz="900"/>
          </a:p>
        </p:txBody>
      </p:sp>
    </p:spTree>
    <p:extLst>
      <p:ext uri="{BB962C8B-B14F-4D97-AF65-F5344CB8AC3E}">
        <p14:creationId xmlns:p14="http://schemas.microsoft.com/office/powerpoint/2010/main" val="54033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25FB9D6-16CC-9320-82B2-32D082618DA0}"/>
              </a:ext>
            </a:extLst>
          </p:cNvPr>
          <p:cNvSpPr>
            <a:spLocks noGrp="1"/>
          </p:cNvSpPr>
          <p:nvPr>
            <p:ph type="title"/>
          </p:nvPr>
        </p:nvSpPr>
        <p:spPr>
          <a:xfrm>
            <a:off x="1019015" y="1093787"/>
            <a:ext cx="3059969" cy="4697413"/>
          </a:xfrm>
        </p:spPr>
        <p:txBody>
          <a:bodyPr>
            <a:normAutofit/>
          </a:bodyPr>
          <a:lstStyle/>
          <a:p>
            <a:pPr algn="ctr"/>
            <a:r>
              <a:rPr lang="en-US" dirty="0"/>
              <a:t>Motivation &amp; </a:t>
            </a:r>
            <a:br>
              <a:rPr lang="en-US" dirty="0"/>
            </a:br>
            <a:r>
              <a:rPr lang="en-US" dirty="0"/>
              <a:t>Summary</a:t>
            </a:r>
            <a:endParaRPr lang="en-AU"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EA3FD1-2256-4B17-5F73-73DB7E49608D}"/>
              </a:ext>
            </a:extLst>
          </p:cNvPr>
          <p:cNvSpPr>
            <a:spLocks noGrp="1"/>
          </p:cNvSpPr>
          <p:nvPr>
            <p:ph idx="1"/>
          </p:nvPr>
        </p:nvSpPr>
        <p:spPr>
          <a:xfrm>
            <a:off x="5215467" y="265471"/>
            <a:ext cx="5831944" cy="6103579"/>
          </a:xfrm>
        </p:spPr>
        <p:txBody>
          <a:bodyPr>
            <a:normAutofit/>
          </a:bodyPr>
          <a:lstStyle/>
          <a:p>
            <a:pPr marL="0" indent="0">
              <a:lnSpc>
                <a:spcPct val="110000"/>
              </a:lnSpc>
              <a:buNone/>
            </a:pPr>
            <a:r>
              <a:rPr lang="en-AU" sz="1800" b="1" dirty="0">
                <a:solidFill>
                  <a:srgbClr val="FFFF00"/>
                </a:solidFill>
              </a:rPr>
              <a:t>Analysis on Superannuation products </a:t>
            </a:r>
          </a:p>
          <a:p>
            <a:pPr>
              <a:lnSpc>
                <a:spcPct val="110000"/>
              </a:lnSpc>
            </a:pPr>
            <a:r>
              <a:rPr lang="en-US" sz="1800" dirty="0"/>
              <a:t>Superannuation – Money saved for retirement</a:t>
            </a:r>
          </a:p>
          <a:p>
            <a:pPr>
              <a:lnSpc>
                <a:spcPct val="110000"/>
              </a:lnSpc>
            </a:pPr>
            <a:r>
              <a:rPr lang="en-US" sz="1800" dirty="0"/>
              <a:t>There is not much insight available regarding the superannuation products comparisons in the market.</a:t>
            </a:r>
          </a:p>
          <a:p>
            <a:pPr>
              <a:lnSpc>
                <a:spcPct val="110000"/>
              </a:lnSpc>
            </a:pPr>
            <a:r>
              <a:rPr lang="en-US" sz="1800" dirty="0"/>
              <a:t>Australian annual superannuation data collection is still relatively new.</a:t>
            </a:r>
          </a:p>
          <a:p>
            <a:pPr>
              <a:lnSpc>
                <a:spcPct val="110000"/>
              </a:lnSpc>
            </a:pPr>
            <a:r>
              <a:rPr lang="en-US" sz="1800" dirty="0"/>
              <a:t>APRA is still in its early phase of a new data collection, systems and processes for collecting and reporting data in accordance with the new reporting requirements and are not fully embedded across the industry.</a:t>
            </a:r>
          </a:p>
          <a:p>
            <a:pPr>
              <a:lnSpc>
                <a:spcPct val="110000"/>
              </a:lnSpc>
            </a:pPr>
            <a:r>
              <a:rPr lang="en-US" sz="1800" dirty="0"/>
              <a:t>We thought to give a try and see what we find with the available data on APRA website.</a:t>
            </a:r>
          </a:p>
          <a:p>
            <a:pPr marL="0" indent="0">
              <a:lnSpc>
                <a:spcPct val="110000"/>
              </a:lnSpc>
              <a:buNone/>
            </a:pPr>
            <a:r>
              <a:rPr lang="en-US" sz="1800" b="1" dirty="0">
                <a:solidFill>
                  <a:srgbClr val="FFFF00"/>
                </a:solidFill>
                <a:effectLst/>
                <a:latin typeface="Consolas" panose="020B0609020204030204" pitchFamily="49" charset="0"/>
              </a:rPr>
              <a:t>Our project is about analyzing the Australian Superannuation Funds for period 30 June 2014 to 30 June 2022. Analysis is around demography, fund types, member benefit flows and financial performance.</a:t>
            </a:r>
            <a:endParaRPr lang="en-AU" sz="1800" dirty="0">
              <a:solidFill>
                <a:srgbClr val="FFFF00"/>
              </a:solidFill>
            </a:endParaRPr>
          </a:p>
        </p:txBody>
      </p:sp>
    </p:spTree>
    <p:extLst>
      <p:ext uri="{BB962C8B-B14F-4D97-AF65-F5344CB8AC3E}">
        <p14:creationId xmlns:p14="http://schemas.microsoft.com/office/powerpoint/2010/main" val="327739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EDAEE72-13C5-90E4-4106-2221ADCE0D29}"/>
              </a:ext>
            </a:extLst>
          </p:cNvPr>
          <p:cNvSpPr>
            <a:spLocks noGrp="1"/>
          </p:cNvSpPr>
          <p:nvPr>
            <p:ph type="title"/>
          </p:nvPr>
        </p:nvSpPr>
        <p:spPr>
          <a:xfrm>
            <a:off x="1019015" y="1093787"/>
            <a:ext cx="3059969" cy="4697413"/>
          </a:xfrm>
        </p:spPr>
        <p:txBody>
          <a:bodyPr>
            <a:normAutofit/>
          </a:bodyPr>
          <a:lstStyle/>
          <a:p>
            <a:pPr algn="ctr"/>
            <a:r>
              <a:rPr lang="en-US" dirty="0"/>
              <a:t>Questions</a:t>
            </a:r>
            <a:br>
              <a:rPr lang="en-US" dirty="0"/>
            </a:br>
            <a:r>
              <a:rPr lang="en-US" dirty="0"/>
              <a:t> &amp; </a:t>
            </a:r>
            <a:br>
              <a:rPr lang="en-US" dirty="0"/>
            </a:br>
            <a:r>
              <a:rPr lang="en-US" dirty="0"/>
              <a:t>Data</a:t>
            </a:r>
            <a:endParaRPr lang="en-AU"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FDF21B-91A6-A82A-6A7E-FD4BEC502979}"/>
              </a:ext>
            </a:extLst>
          </p:cNvPr>
          <p:cNvSpPr>
            <a:spLocks noGrp="1"/>
          </p:cNvSpPr>
          <p:nvPr>
            <p:ph idx="1"/>
          </p:nvPr>
        </p:nvSpPr>
        <p:spPr>
          <a:xfrm>
            <a:off x="5215466" y="1093786"/>
            <a:ext cx="6862233" cy="5366007"/>
          </a:xfrm>
        </p:spPr>
        <p:txBody>
          <a:bodyPr>
            <a:normAutofit/>
          </a:bodyPr>
          <a:lstStyle/>
          <a:p>
            <a:pPr marL="0" indent="0">
              <a:lnSpc>
                <a:spcPct val="110000"/>
              </a:lnSpc>
              <a:buNone/>
            </a:pPr>
            <a:r>
              <a:rPr lang="en-AU" sz="1800" dirty="0">
                <a:solidFill>
                  <a:srgbClr val="FFFF00"/>
                </a:solidFill>
              </a:rPr>
              <a:t>Data source: </a:t>
            </a:r>
            <a:r>
              <a:rPr lang="en-US" sz="1800" b="0" i="0" dirty="0">
                <a:effectLst/>
                <a:latin typeface="Slack-Lato"/>
              </a:rPr>
              <a:t>Australian Prudential Regulation Authority (APRA) website</a:t>
            </a:r>
          </a:p>
          <a:p>
            <a:pPr marL="0" indent="0">
              <a:lnSpc>
                <a:spcPct val="110000"/>
              </a:lnSpc>
              <a:buNone/>
            </a:pPr>
            <a:r>
              <a:rPr lang="en-US" sz="1800" dirty="0">
                <a:solidFill>
                  <a:srgbClr val="FFFF00"/>
                </a:solidFill>
              </a:rPr>
              <a:t>File type: </a:t>
            </a:r>
            <a:r>
              <a:rPr lang="en-US" sz="1800" dirty="0">
                <a:latin typeface="Slack-Lato"/>
              </a:rPr>
              <a:t>Excel format</a:t>
            </a:r>
          </a:p>
          <a:p>
            <a:pPr marL="0" indent="0">
              <a:lnSpc>
                <a:spcPct val="110000"/>
              </a:lnSpc>
              <a:buNone/>
            </a:pPr>
            <a:r>
              <a:rPr lang="en-AU" sz="1800" dirty="0">
                <a:solidFill>
                  <a:srgbClr val="FFFF00"/>
                </a:solidFill>
              </a:rPr>
              <a:t>Questions Posed:</a:t>
            </a:r>
          </a:p>
          <a:p>
            <a:pPr marL="457200" indent="-457200">
              <a:lnSpc>
                <a:spcPct val="110000"/>
              </a:lnSpc>
              <a:buFont typeface="+mj-lt"/>
              <a:buAutoNum type="arabicPeriod"/>
            </a:pPr>
            <a:r>
              <a:rPr lang="en-US" sz="1800" dirty="0">
                <a:latin typeface="Slack-Lato"/>
              </a:rPr>
              <a:t>Which fund has the maximum number of members accounts?</a:t>
            </a:r>
          </a:p>
          <a:p>
            <a:pPr marL="457200" indent="-457200">
              <a:lnSpc>
                <a:spcPct val="110000"/>
              </a:lnSpc>
              <a:buFont typeface="+mj-lt"/>
              <a:buAutoNum type="arabicPeriod"/>
            </a:pPr>
            <a:r>
              <a:rPr lang="en-US" sz="1800" dirty="0">
                <a:latin typeface="Slack-Lato"/>
              </a:rPr>
              <a:t>Which gender group holds maximum number of fund accounts?</a:t>
            </a:r>
          </a:p>
          <a:p>
            <a:pPr marL="457200" indent="-457200">
              <a:lnSpc>
                <a:spcPct val="110000"/>
              </a:lnSpc>
              <a:buFont typeface="+mj-lt"/>
              <a:buAutoNum type="arabicPeriod"/>
            </a:pPr>
            <a:r>
              <a:rPr lang="en-US" sz="1800" dirty="0">
                <a:latin typeface="Slack-Lato"/>
              </a:rPr>
              <a:t>What is the trend in the member accounts by age group?</a:t>
            </a:r>
          </a:p>
          <a:p>
            <a:pPr marL="457200" indent="-457200">
              <a:lnSpc>
                <a:spcPct val="110000"/>
              </a:lnSpc>
              <a:buFont typeface="+mj-lt"/>
              <a:buAutoNum type="arabicPeriod"/>
            </a:pPr>
            <a:r>
              <a:rPr lang="en-US" sz="1800" dirty="0">
                <a:latin typeface="Slack-Lato"/>
              </a:rPr>
              <a:t>Which sector has the maximum and minimum number of funds?</a:t>
            </a:r>
          </a:p>
          <a:p>
            <a:pPr marL="457200" indent="-457200">
              <a:lnSpc>
                <a:spcPct val="110000"/>
              </a:lnSpc>
              <a:buFont typeface="+mj-lt"/>
              <a:buAutoNum type="arabicPeriod"/>
            </a:pPr>
            <a:r>
              <a:rPr lang="en-US" sz="1800" dirty="0">
                <a:latin typeface="Slack-Lato"/>
              </a:rPr>
              <a:t>Which sector received the maximum contribution and from whom?</a:t>
            </a:r>
          </a:p>
          <a:p>
            <a:pPr marL="457200" indent="-457200">
              <a:lnSpc>
                <a:spcPct val="110000"/>
              </a:lnSpc>
              <a:buFont typeface="+mj-lt"/>
              <a:buAutoNum type="arabicPeriod"/>
            </a:pPr>
            <a:r>
              <a:rPr lang="en-US" sz="1800" dirty="0">
                <a:latin typeface="Slack-Lato"/>
              </a:rPr>
              <a:t>Which fund has the highest investment income?</a:t>
            </a:r>
          </a:p>
          <a:p>
            <a:pPr marL="457200" indent="-457200">
              <a:lnSpc>
                <a:spcPct val="110000"/>
              </a:lnSpc>
              <a:buFont typeface="+mj-lt"/>
              <a:buAutoNum type="arabicPeriod"/>
            </a:pPr>
            <a:r>
              <a:rPr lang="en-US" sz="1800" dirty="0">
                <a:latin typeface="Slack-Lato"/>
              </a:rPr>
              <a:t>Which fund has the lowest investment income?</a:t>
            </a:r>
          </a:p>
          <a:p>
            <a:pPr marL="342900" indent="-342900">
              <a:lnSpc>
                <a:spcPct val="110000"/>
              </a:lnSpc>
              <a:buFont typeface="+mj-lt"/>
              <a:buAutoNum type="arabicPeriod"/>
            </a:pPr>
            <a:endParaRPr lang="en-US" sz="1800" dirty="0"/>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endParaRPr lang="en-US" sz="1800" dirty="0"/>
          </a:p>
          <a:p>
            <a:pPr marL="0" indent="0">
              <a:lnSpc>
                <a:spcPct val="110000"/>
              </a:lnSpc>
              <a:buNone/>
            </a:pPr>
            <a:endParaRPr lang="en-AU" sz="1800" dirty="0"/>
          </a:p>
          <a:p>
            <a:pPr marL="0" indent="0">
              <a:lnSpc>
                <a:spcPct val="110000"/>
              </a:lnSpc>
              <a:buNone/>
            </a:pPr>
            <a:endParaRPr lang="en-AU" sz="1800" dirty="0"/>
          </a:p>
          <a:p>
            <a:pPr marL="0" indent="0">
              <a:lnSpc>
                <a:spcPct val="110000"/>
              </a:lnSpc>
              <a:buNone/>
            </a:pPr>
            <a:endParaRPr lang="en-US" sz="1800" dirty="0">
              <a:latin typeface="Slack-Lato"/>
            </a:endParaRPr>
          </a:p>
          <a:p>
            <a:pPr marL="0" indent="0">
              <a:lnSpc>
                <a:spcPct val="110000"/>
              </a:lnSpc>
              <a:buNone/>
            </a:pPr>
            <a:endParaRPr lang="en-AU" sz="1800" dirty="0"/>
          </a:p>
        </p:txBody>
      </p:sp>
    </p:spTree>
    <p:extLst>
      <p:ext uri="{BB962C8B-B14F-4D97-AF65-F5344CB8AC3E}">
        <p14:creationId xmlns:p14="http://schemas.microsoft.com/office/powerpoint/2010/main" val="416082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923910E-008F-0BD4-9350-274B2B9EA6BC}"/>
              </a:ext>
            </a:extLst>
          </p:cNvPr>
          <p:cNvSpPr>
            <a:spLocks noGrp="1"/>
          </p:cNvSpPr>
          <p:nvPr>
            <p:ph type="title"/>
          </p:nvPr>
        </p:nvSpPr>
        <p:spPr>
          <a:xfrm>
            <a:off x="1019015" y="1093787"/>
            <a:ext cx="3059969" cy="4697413"/>
          </a:xfrm>
        </p:spPr>
        <p:txBody>
          <a:bodyPr>
            <a:normAutofit/>
          </a:bodyPr>
          <a:lstStyle/>
          <a:p>
            <a:pPr algn="ctr"/>
            <a:r>
              <a:rPr lang="en-US" dirty="0"/>
              <a:t>Data Cleanup &amp; Exploration</a:t>
            </a:r>
            <a:endParaRPr lang="en-AU"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C6172A-426D-2ED2-6048-226F0306C580}"/>
              </a:ext>
            </a:extLst>
          </p:cNvPr>
          <p:cNvSpPr>
            <a:spLocks noGrp="1"/>
          </p:cNvSpPr>
          <p:nvPr>
            <p:ph idx="1"/>
          </p:nvPr>
        </p:nvSpPr>
        <p:spPr>
          <a:xfrm>
            <a:off x="5215467" y="157317"/>
            <a:ext cx="6752696" cy="6331974"/>
          </a:xfrm>
        </p:spPr>
        <p:txBody>
          <a:bodyPr>
            <a:noAutofit/>
          </a:bodyPr>
          <a:lstStyle/>
          <a:p>
            <a:pPr marL="0" indent="0">
              <a:lnSpc>
                <a:spcPct val="110000"/>
              </a:lnSpc>
              <a:spcBef>
                <a:spcPts val="500"/>
              </a:spcBef>
              <a:buNone/>
            </a:pPr>
            <a:r>
              <a:rPr lang="en-AU" sz="1800" dirty="0">
                <a:solidFill>
                  <a:srgbClr val="FFFF00"/>
                </a:solidFill>
              </a:rPr>
              <a:t>Data Exploration:</a:t>
            </a:r>
          </a:p>
          <a:p>
            <a:pPr>
              <a:lnSpc>
                <a:spcPct val="110000"/>
              </a:lnSpc>
              <a:spcBef>
                <a:spcPts val="500"/>
              </a:spcBef>
            </a:pPr>
            <a:r>
              <a:rPr lang="en-AU" sz="1800" dirty="0"/>
              <a:t>Data file with multiple sheets and header rows – which we did not anticipated.</a:t>
            </a:r>
          </a:p>
          <a:p>
            <a:pPr lvl="2">
              <a:lnSpc>
                <a:spcPct val="110000"/>
              </a:lnSpc>
              <a:buFontTx/>
              <a:buChar char="-"/>
            </a:pPr>
            <a:r>
              <a:rPr lang="en-AU" dirty="0"/>
              <a:t>Coding challenges - multiple sheets and header rows</a:t>
            </a:r>
          </a:p>
          <a:p>
            <a:pPr>
              <a:lnSpc>
                <a:spcPct val="110000"/>
              </a:lnSpc>
              <a:spcBef>
                <a:spcPts val="500"/>
              </a:spcBef>
            </a:pPr>
            <a:endParaRPr lang="en-AU" sz="1800" dirty="0"/>
          </a:p>
          <a:p>
            <a:pPr marL="0" indent="0">
              <a:lnSpc>
                <a:spcPct val="110000"/>
              </a:lnSpc>
              <a:spcBef>
                <a:spcPts val="500"/>
              </a:spcBef>
              <a:buNone/>
            </a:pPr>
            <a:r>
              <a:rPr lang="en-AU" sz="1800" dirty="0">
                <a:solidFill>
                  <a:srgbClr val="FFFF00"/>
                </a:solidFill>
              </a:rPr>
              <a:t>Data Clean-up:</a:t>
            </a:r>
          </a:p>
          <a:p>
            <a:pPr>
              <a:lnSpc>
                <a:spcPct val="110000"/>
              </a:lnSpc>
              <a:spcBef>
                <a:spcPts val="500"/>
              </a:spcBef>
            </a:pPr>
            <a:r>
              <a:rPr lang="en-AU" sz="1800" dirty="0"/>
              <a:t>Some clean-up at the file level itself:</a:t>
            </a:r>
          </a:p>
          <a:p>
            <a:pPr lvl="2">
              <a:lnSpc>
                <a:spcPct val="110000"/>
              </a:lnSpc>
              <a:buFontTx/>
              <a:buChar char="-"/>
            </a:pPr>
            <a:r>
              <a:rPr lang="en-AU" dirty="0"/>
              <a:t>Removed the unwanted header rows and kept only one header row.</a:t>
            </a:r>
          </a:p>
          <a:p>
            <a:pPr lvl="2">
              <a:lnSpc>
                <a:spcPct val="110000"/>
              </a:lnSpc>
              <a:buFontTx/>
              <a:buChar char="-"/>
            </a:pPr>
            <a:r>
              <a:rPr lang="en-AU" dirty="0"/>
              <a:t>fixing blank fields and * in the cells, renaming the headers before attempting coding in Jupiter lab / visual studio.</a:t>
            </a:r>
          </a:p>
          <a:p>
            <a:pPr>
              <a:lnSpc>
                <a:spcPct val="110000"/>
              </a:lnSpc>
              <a:spcBef>
                <a:spcPts val="0"/>
              </a:spcBef>
            </a:pPr>
            <a:r>
              <a:rPr lang="en-AU" sz="1800" dirty="0"/>
              <a:t>Clean-up in the Jupiter lab:</a:t>
            </a:r>
          </a:p>
          <a:p>
            <a:pPr lvl="2">
              <a:lnSpc>
                <a:spcPct val="110000"/>
              </a:lnSpc>
              <a:spcBef>
                <a:spcPts val="0"/>
              </a:spcBef>
              <a:buFontTx/>
              <a:buChar char="-"/>
            </a:pPr>
            <a:r>
              <a:rPr lang="en-AU" dirty="0"/>
              <a:t>Retrieve </a:t>
            </a:r>
            <a:r>
              <a:rPr lang="en-AU" dirty="0" err="1"/>
              <a:t>DataFrame</a:t>
            </a:r>
            <a:r>
              <a:rPr lang="en-AU" dirty="0"/>
              <a:t> shape to view the total number of rows and columns.</a:t>
            </a:r>
          </a:p>
          <a:p>
            <a:pPr lvl="2">
              <a:lnSpc>
                <a:spcPct val="110000"/>
              </a:lnSpc>
              <a:spcBef>
                <a:spcPts val="0"/>
              </a:spcBef>
              <a:buFontTx/>
              <a:buChar char="-"/>
            </a:pPr>
            <a:r>
              <a:rPr lang="en-AU" dirty="0"/>
              <a:t>Identify series count, check for null values, check duplicates, view the </a:t>
            </a:r>
            <a:r>
              <a:rPr lang="en-AU" dirty="0" err="1"/>
              <a:t>DataFrame</a:t>
            </a:r>
            <a:r>
              <a:rPr lang="en-AU" dirty="0"/>
              <a:t>.</a:t>
            </a:r>
          </a:p>
          <a:p>
            <a:pPr lvl="2">
              <a:lnSpc>
                <a:spcPct val="110000"/>
              </a:lnSpc>
              <a:spcBef>
                <a:spcPts val="0"/>
              </a:spcBef>
              <a:buFontTx/>
              <a:buChar char="-"/>
            </a:pPr>
            <a:r>
              <a:rPr lang="en-AU" dirty="0"/>
              <a:t>Reordering the columns by creating a new </a:t>
            </a:r>
            <a:r>
              <a:rPr lang="en-AU" dirty="0" err="1"/>
              <a:t>DataFrame</a:t>
            </a:r>
            <a:endParaRPr lang="en-AU" dirty="0"/>
          </a:p>
          <a:p>
            <a:pPr lvl="2">
              <a:lnSpc>
                <a:spcPct val="110000"/>
              </a:lnSpc>
              <a:spcBef>
                <a:spcPts val="0"/>
              </a:spcBef>
              <a:buFontTx/>
              <a:buChar char="-"/>
            </a:pPr>
            <a:r>
              <a:rPr lang="en-AU" dirty="0"/>
              <a:t>Set index, sort values, rename</a:t>
            </a:r>
          </a:p>
          <a:p>
            <a:pPr lvl="2">
              <a:lnSpc>
                <a:spcPct val="110000"/>
              </a:lnSpc>
              <a:spcBef>
                <a:spcPts val="0"/>
              </a:spcBef>
              <a:buFontTx/>
              <a:buChar char="-"/>
            </a:pPr>
            <a:endParaRPr lang="en-AU" dirty="0"/>
          </a:p>
          <a:p>
            <a:pPr marL="914400" lvl="2" indent="0">
              <a:lnSpc>
                <a:spcPct val="110000"/>
              </a:lnSpc>
              <a:spcBef>
                <a:spcPts val="0"/>
              </a:spcBef>
              <a:buNone/>
            </a:pPr>
            <a:endParaRPr lang="en-AU" dirty="0"/>
          </a:p>
        </p:txBody>
      </p:sp>
    </p:spTree>
    <p:extLst>
      <p:ext uri="{BB962C8B-B14F-4D97-AF65-F5344CB8AC3E}">
        <p14:creationId xmlns:p14="http://schemas.microsoft.com/office/powerpoint/2010/main" val="10544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CCDF318-EDE0-FE61-3670-9EE3FEFE3733}"/>
              </a:ext>
            </a:extLst>
          </p:cNvPr>
          <p:cNvSpPr>
            <a:spLocks noGrp="1"/>
          </p:cNvSpPr>
          <p:nvPr>
            <p:ph type="title"/>
          </p:nvPr>
        </p:nvSpPr>
        <p:spPr>
          <a:xfrm>
            <a:off x="1019015" y="1093787"/>
            <a:ext cx="3059969" cy="4697413"/>
          </a:xfrm>
        </p:spPr>
        <p:txBody>
          <a:bodyPr>
            <a:normAutofit/>
          </a:bodyPr>
          <a:lstStyle/>
          <a:p>
            <a:pPr algn="ctr"/>
            <a:r>
              <a:rPr lang="en-US" dirty="0"/>
              <a:t>Data Analysis</a:t>
            </a:r>
            <a:endParaRPr lang="en-AU"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77BF1E-F2F2-1ADD-F96D-FB2B2C95F3D9}"/>
              </a:ext>
            </a:extLst>
          </p:cNvPr>
          <p:cNvSpPr>
            <a:spLocks noGrp="1"/>
          </p:cNvSpPr>
          <p:nvPr>
            <p:ph idx="1"/>
          </p:nvPr>
        </p:nvSpPr>
        <p:spPr>
          <a:xfrm>
            <a:off x="4625084" y="2366962"/>
            <a:ext cx="7238304" cy="2674937"/>
          </a:xfrm>
        </p:spPr>
        <p:txBody>
          <a:bodyPr>
            <a:normAutofit/>
          </a:bodyPr>
          <a:lstStyle/>
          <a:p>
            <a:pPr marL="0" indent="0">
              <a:spcBef>
                <a:spcPts val="500"/>
              </a:spcBef>
              <a:buNone/>
            </a:pPr>
            <a:r>
              <a:rPr lang="en-AU" dirty="0"/>
              <a:t>Section 1 – Demographics analysis (gender and age)</a:t>
            </a:r>
          </a:p>
          <a:p>
            <a:pPr marL="0" indent="0">
              <a:spcBef>
                <a:spcPts val="500"/>
              </a:spcBef>
              <a:buNone/>
            </a:pPr>
            <a:endParaRPr lang="en-AU" dirty="0"/>
          </a:p>
          <a:p>
            <a:pPr marL="0" indent="0">
              <a:spcBef>
                <a:spcPts val="500"/>
              </a:spcBef>
              <a:buNone/>
            </a:pPr>
            <a:r>
              <a:rPr lang="en-AU" dirty="0"/>
              <a:t>Section 2 – </a:t>
            </a:r>
            <a:r>
              <a:rPr lang="en-US" dirty="0"/>
              <a:t>Fund types, member benefit flows and financial performance </a:t>
            </a:r>
            <a:r>
              <a:rPr lang="en-AU" dirty="0"/>
              <a:t>analysis</a:t>
            </a:r>
          </a:p>
          <a:p>
            <a:endParaRPr lang="en-AU" dirty="0"/>
          </a:p>
        </p:txBody>
      </p:sp>
      <p:sp>
        <p:nvSpPr>
          <p:cNvPr id="4" name="TextBox 3">
            <a:extLst>
              <a:ext uri="{FF2B5EF4-FFF2-40B4-BE49-F238E27FC236}">
                <a16:creationId xmlns:a16="http://schemas.microsoft.com/office/drawing/2014/main" id="{B715813E-DF1D-ED51-8282-000D9946B912}"/>
              </a:ext>
            </a:extLst>
          </p:cNvPr>
          <p:cNvSpPr txBox="1"/>
          <p:nvPr/>
        </p:nvSpPr>
        <p:spPr>
          <a:xfrm>
            <a:off x="9208063" y="6235700"/>
            <a:ext cx="2674375" cy="369332"/>
          </a:xfrm>
          <a:prstGeom prst="rect">
            <a:avLst/>
          </a:prstGeom>
          <a:noFill/>
        </p:spPr>
        <p:txBody>
          <a:bodyPr wrap="square" rtlCol="0">
            <a:spAutoFit/>
          </a:bodyPr>
          <a:lstStyle/>
          <a:p>
            <a:r>
              <a:rPr lang="en-AU" dirty="0"/>
              <a:t>Data analysis continues…</a:t>
            </a:r>
          </a:p>
        </p:txBody>
      </p:sp>
    </p:spTree>
    <p:extLst>
      <p:ext uri="{BB962C8B-B14F-4D97-AF65-F5344CB8AC3E}">
        <p14:creationId xmlns:p14="http://schemas.microsoft.com/office/powerpoint/2010/main" val="407322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FF8FDB-9EDC-8985-A754-A7B02D3EEE65}"/>
              </a:ext>
            </a:extLst>
          </p:cNvPr>
          <p:cNvSpPr>
            <a:spLocks noGrp="1"/>
          </p:cNvSpPr>
          <p:nvPr>
            <p:ph idx="1"/>
          </p:nvPr>
        </p:nvSpPr>
        <p:spPr>
          <a:xfrm>
            <a:off x="5215467" y="784225"/>
            <a:ext cx="5831944" cy="2401427"/>
          </a:xfrm>
        </p:spPr>
        <p:txBody>
          <a:bodyPr>
            <a:normAutofit fontScale="92500" lnSpcReduction="10000"/>
          </a:bodyPr>
          <a:lstStyle/>
          <a:p>
            <a:pPr marL="0" indent="0">
              <a:lnSpc>
                <a:spcPct val="110000"/>
              </a:lnSpc>
              <a:spcBef>
                <a:spcPts val="500"/>
              </a:spcBef>
              <a:buNone/>
            </a:pPr>
            <a:r>
              <a:rPr lang="en-US" sz="1500" dirty="0">
                <a:latin typeface="Slack-Lato"/>
              </a:rPr>
              <a:t>Q1 - Which fund has the maximum number of members accounts?</a:t>
            </a:r>
          </a:p>
          <a:p>
            <a:pPr marL="0" indent="0">
              <a:lnSpc>
                <a:spcPct val="110000"/>
              </a:lnSpc>
              <a:spcBef>
                <a:spcPts val="500"/>
              </a:spcBef>
              <a:buNone/>
            </a:pPr>
            <a:r>
              <a:rPr lang="en-US" sz="1500" dirty="0">
                <a:latin typeface="Slack-Lato"/>
              </a:rPr>
              <a:t>Answer - Retail Employees Superannuation Trust</a:t>
            </a:r>
          </a:p>
          <a:p>
            <a:pPr marL="0" indent="0">
              <a:lnSpc>
                <a:spcPct val="110000"/>
              </a:lnSpc>
              <a:spcBef>
                <a:spcPts val="500"/>
              </a:spcBef>
              <a:buNone/>
            </a:pPr>
            <a:r>
              <a:rPr lang="en-AU" sz="1500" dirty="0">
                <a:solidFill>
                  <a:srgbClr val="FFFF00"/>
                </a:solidFill>
              </a:rPr>
              <a:t>Steps taken to analyse the data:</a:t>
            </a:r>
          </a:p>
          <a:p>
            <a:pPr>
              <a:lnSpc>
                <a:spcPct val="110000"/>
              </a:lnSpc>
              <a:spcBef>
                <a:spcPts val="500"/>
              </a:spcBef>
            </a:pPr>
            <a:r>
              <a:rPr lang="en-US" sz="1500" dirty="0"/>
              <a:t>View the full </a:t>
            </a:r>
            <a:r>
              <a:rPr lang="en-US" sz="1500" dirty="0" err="1"/>
              <a:t>DataFrame</a:t>
            </a:r>
            <a:r>
              <a:rPr lang="en-US" sz="1500" dirty="0"/>
              <a:t> first</a:t>
            </a:r>
          </a:p>
          <a:p>
            <a:pPr>
              <a:lnSpc>
                <a:spcPct val="110000"/>
              </a:lnSpc>
              <a:spcBef>
                <a:spcPts val="500"/>
              </a:spcBef>
            </a:pPr>
            <a:r>
              <a:rPr lang="en-US" sz="1500" dirty="0"/>
              <a:t>Reorder the columns by creating a new </a:t>
            </a:r>
            <a:r>
              <a:rPr lang="en-US" sz="1500" dirty="0" err="1"/>
              <a:t>Dataframe</a:t>
            </a:r>
            <a:r>
              <a:rPr lang="en-US" sz="1500" dirty="0"/>
              <a:t> and select the columns that is relevant to this question.</a:t>
            </a:r>
          </a:p>
          <a:p>
            <a:pPr>
              <a:lnSpc>
                <a:spcPct val="110000"/>
              </a:lnSpc>
              <a:spcBef>
                <a:spcPts val="500"/>
              </a:spcBef>
            </a:pPr>
            <a:r>
              <a:rPr lang="en-US" sz="1500" dirty="0"/>
              <a:t>Create a numerical aggregation  that groups the data by the </a:t>
            </a:r>
            <a:r>
              <a:rPr lang="en-US" sz="1500" dirty="0" err="1"/>
              <a:t>Fund_name</a:t>
            </a:r>
            <a:r>
              <a:rPr lang="en-US" sz="1500" dirty="0"/>
              <a:t> and then sums the results for Total member accounts.</a:t>
            </a:r>
          </a:p>
          <a:p>
            <a:pPr>
              <a:lnSpc>
                <a:spcPct val="110000"/>
              </a:lnSpc>
              <a:spcBef>
                <a:spcPts val="500"/>
              </a:spcBef>
            </a:pPr>
            <a:r>
              <a:rPr lang="en-US" sz="1500" dirty="0"/>
              <a:t>Sort data values and plot the </a:t>
            </a:r>
            <a:r>
              <a:rPr lang="en-US" sz="1500" dirty="0" err="1"/>
              <a:t>visualisation</a:t>
            </a:r>
            <a:endParaRPr lang="en-US" sz="1500" dirty="0"/>
          </a:p>
          <a:p>
            <a:endParaRPr lang="en-AU" dirty="0"/>
          </a:p>
        </p:txBody>
      </p:sp>
      <p:sp>
        <p:nvSpPr>
          <p:cNvPr id="4" name="TextBox 3">
            <a:extLst>
              <a:ext uri="{FF2B5EF4-FFF2-40B4-BE49-F238E27FC236}">
                <a16:creationId xmlns:a16="http://schemas.microsoft.com/office/drawing/2014/main" id="{B9F318F0-2454-7480-6FE6-779116CA5472}"/>
              </a:ext>
            </a:extLst>
          </p:cNvPr>
          <p:cNvSpPr txBox="1"/>
          <p:nvPr/>
        </p:nvSpPr>
        <p:spPr>
          <a:xfrm>
            <a:off x="10399149" y="6506796"/>
            <a:ext cx="1892864" cy="276999"/>
          </a:xfrm>
          <a:prstGeom prst="rect">
            <a:avLst/>
          </a:prstGeom>
          <a:noFill/>
        </p:spPr>
        <p:txBody>
          <a:bodyPr wrap="square" rtlCol="0">
            <a:spAutoFit/>
          </a:bodyPr>
          <a:lstStyle/>
          <a:p>
            <a:r>
              <a:rPr lang="en-AU" sz="1200" dirty="0"/>
              <a:t>Data analysis continues…</a:t>
            </a:r>
          </a:p>
        </p:txBody>
      </p:sp>
      <p:sp>
        <p:nvSpPr>
          <p:cNvPr id="9" name="Title 1">
            <a:extLst>
              <a:ext uri="{FF2B5EF4-FFF2-40B4-BE49-F238E27FC236}">
                <a16:creationId xmlns:a16="http://schemas.microsoft.com/office/drawing/2014/main" id="{94700CE9-802E-CD32-5738-B0C20E48C78D}"/>
              </a:ext>
            </a:extLst>
          </p:cNvPr>
          <p:cNvSpPr>
            <a:spLocks noGrp="1"/>
          </p:cNvSpPr>
          <p:nvPr>
            <p:ph type="title"/>
          </p:nvPr>
        </p:nvSpPr>
        <p:spPr>
          <a:xfrm>
            <a:off x="5080696" y="147637"/>
            <a:ext cx="6522341" cy="488951"/>
          </a:xfrm>
        </p:spPr>
        <p:txBody>
          <a:bodyPr>
            <a:normAutofit fontScale="90000"/>
          </a:bodyPr>
          <a:lstStyle/>
          <a:p>
            <a:pPr algn="ctr"/>
            <a:r>
              <a:rPr lang="en-US" dirty="0"/>
              <a:t>Data Analysis</a:t>
            </a:r>
            <a:endParaRPr lang="en-AU" dirty="0"/>
          </a:p>
        </p:txBody>
      </p:sp>
      <p:pic>
        <p:nvPicPr>
          <p:cNvPr id="38" name="Picture 37">
            <a:extLst>
              <a:ext uri="{FF2B5EF4-FFF2-40B4-BE49-F238E27FC236}">
                <a16:creationId xmlns:a16="http://schemas.microsoft.com/office/drawing/2014/main" id="{34E7BB34-8744-9D42-2FB1-C7860291E3DB}"/>
              </a:ext>
            </a:extLst>
          </p:cNvPr>
          <p:cNvPicPr>
            <a:picLocks noChangeAspect="1"/>
          </p:cNvPicPr>
          <p:nvPr/>
        </p:nvPicPr>
        <p:blipFill>
          <a:blip r:embed="rId2"/>
          <a:stretch>
            <a:fillRect/>
          </a:stretch>
        </p:blipFill>
        <p:spPr>
          <a:xfrm>
            <a:off x="19048" y="1087122"/>
            <a:ext cx="4557745" cy="1592998"/>
          </a:xfrm>
          <a:prstGeom prst="rect">
            <a:avLst/>
          </a:prstGeom>
        </p:spPr>
      </p:pic>
      <p:pic>
        <p:nvPicPr>
          <p:cNvPr id="40" name="Picture 39">
            <a:extLst>
              <a:ext uri="{FF2B5EF4-FFF2-40B4-BE49-F238E27FC236}">
                <a16:creationId xmlns:a16="http://schemas.microsoft.com/office/drawing/2014/main" id="{3A13E0B9-E6DF-75E5-71BA-41FA9F3668EE}"/>
              </a:ext>
            </a:extLst>
          </p:cNvPr>
          <p:cNvPicPr>
            <a:picLocks noChangeAspect="1"/>
          </p:cNvPicPr>
          <p:nvPr/>
        </p:nvPicPr>
        <p:blipFill>
          <a:blip r:embed="rId3"/>
          <a:stretch>
            <a:fillRect/>
          </a:stretch>
        </p:blipFill>
        <p:spPr>
          <a:xfrm>
            <a:off x="9525" y="2804365"/>
            <a:ext cx="4576793" cy="1430247"/>
          </a:xfrm>
          <a:prstGeom prst="rect">
            <a:avLst/>
          </a:prstGeom>
        </p:spPr>
      </p:pic>
      <p:pic>
        <p:nvPicPr>
          <p:cNvPr id="42" name="Picture 41" descr="A picture containing chart&#10;&#10;Description automatically generated">
            <a:extLst>
              <a:ext uri="{FF2B5EF4-FFF2-40B4-BE49-F238E27FC236}">
                <a16:creationId xmlns:a16="http://schemas.microsoft.com/office/drawing/2014/main" id="{D6E174F1-6146-56AF-08AB-77BF0A7D2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250" y="3377544"/>
            <a:ext cx="7251399" cy="3129252"/>
          </a:xfrm>
          <a:prstGeom prst="rect">
            <a:avLst/>
          </a:prstGeom>
        </p:spPr>
      </p:pic>
      <p:pic>
        <p:nvPicPr>
          <p:cNvPr id="44" name="Picture 43">
            <a:extLst>
              <a:ext uri="{FF2B5EF4-FFF2-40B4-BE49-F238E27FC236}">
                <a16:creationId xmlns:a16="http://schemas.microsoft.com/office/drawing/2014/main" id="{912E7601-4FE6-AA36-3540-5484441751C1}"/>
              </a:ext>
            </a:extLst>
          </p:cNvPr>
          <p:cNvPicPr>
            <a:picLocks noChangeAspect="1"/>
          </p:cNvPicPr>
          <p:nvPr/>
        </p:nvPicPr>
        <p:blipFill>
          <a:blip r:embed="rId5"/>
          <a:stretch>
            <a:fillRect/>
          </a:stretch>
        </p:blipFill>
        <p:spPr>
          <a:xfrm>
            <a:off x="19048" y="4406900"/>
            <a:ext cx="4576794" cy="2073322"/>
          </a:xfrm>
          <a:prstGeom prst="rect">
            <a:avLst/>
          </a:prstGeom>
        </p:spPr>
      </p:pic>
    </p:spTree>
    <p:extLst>
      <p:ext uri="{BB962C8B-B14F-4D97-AF65-F5344CB8AC3E}">
        <p14:creationId xmlns:p14="http://schemas.microsoft.com/office/powerpoint/2010/main" val="70156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7D935C-A025-FDB4-7285-5DC3D6F48951}"/>
              </a:ext>
            </a:extLst>
          </p:cNvPr>
          <p:cNvSpPr>
            <a:spLocks noGrp="1"/>
          </p:cNvSpPr>
          <p:nvPr>
            <p:ph idx="1"/>
          </p:nvPr>
        </p:nvSpPr>
        <p:spPr>
          <a:xfrm>
            <a:off x="5215467" y="784225"/>
            <a:ext cx="5831944" cy="3236913"/>
          </a:xfrm>
        </p:spPr>
        <p:txBody>
          <a:bodyPr>
            <a:normAutofit/>
          </a:bodyPr>
          <a:lstStyle/>
          <a:p>
            <a:pPr marL="0" indent="0">
              <a:buNone/>
            </a:pPr>
            <a:r>
              <a:rPr lang="en-US" sz="1500" dirty="0">
                <a:latin typeface="Slack-Lato"/>
              </a:rPr>
              <a:t>Q2 - Which gender group holds maximum number of fund accounts?</a:t>
            </a:r>
          </a:p>
          <a:p>
            <a:pPr marL="0" indent="0">
              <a:buNone/>
            </a:pPr>
            <a:r>
              <a:rPr lang="en-US" sz="1500" dirty="0">
                <a:latin typeface="Slack-Lato"/>
              </a:rPr>
              <a:t>Answer - Plot indicates that there is not much difference between the male and female total accounts whereas the intersex total accounts numbers are almost negligible.</a:t>
            </a:r>
          </a:p>
          <a:p>
            <a:pPr marL="0" indent="0">
              <a:buNone/>
            </a:pPr>
            <a:r>
              <a:rPr lang="en-AU" sz="1500" dirty="0">
                <a:solidFill>
                  <a:srgbClr val="FFFF00"/>
                </a:solidFill>
              </a:rPr>
              <a:t>Steps taken to analyse the data:</a:t>
            </a:r>
          </a:p>
          <a:p>
            <a:r>
              <a:rPr lang="en-US" sz="1500" dirty="0"/>
              <a:t>Determine the total funds accounts by gender accounts</a:t>
            </a:r>
          </a:p>
          <a:p>
            <a:r>
              <a:rPr lang="en-US" sz="1400" dirty="0"/>
              <a:t>Reorder the columns by creating a new </a:t>
            </a:r>
            <a:r>
              <a:rPr lang="en-US" sz="1400" dirty="0" err="1"/>
              <a:t>DataFrame</a:t>
            </a:r>
            <a:endParaRPr lang="en-US" sz="1400" dirty="0"/>
          </a:p>
          <a:p>
            <a:r>
              <a:rPr lang="en-US" sz="1400" dirty="0"/>
              <a:t>Plot the Pie chart for gender accounts</a:t>
            </a:r>
          </a:p>
          <a:p>
            <a:endParaRPr lang="en-AU" dirty="0"/>
          </a:p>
        </p:txBody>
      </p:sp>
      <p:sp>
        <p:nvSpPr>
          <p:cNvPr id="5" name="Title 1">
            <a:extLst>
              <a:ext uri="{FF2B5EF4-FFF2-40B4-BE49-F238E27FC236}">
                <a16:creationId xmlns:a16="http://schemas.microsoft.com/office/drawing/2014/main" id="{AB106E98-5F34-8908-C41F-2530E5B9611E}"/>
              </a:ext>
            </a:extLst>
          </p:cNvPr>
          <p:cNvSpPr txBox="1">
            <a:spLocks/>
          </p:cNvSpPr>
          <p:nvPr/>
        </p:nvSpPr>
        <p:spPr>
          <a:xfrm>
            <a:off x="5080696" y="147637"/>
            <a:ext cx="6522341" cy="48895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Data Analysis</a:t>
            </a:r>
            <a:endParaRPr lang="en-AU" dirty="0"/>
          </a:p>
        </p:txBody>
      </p:sp>
      <p:sp>
        <p:nvSpPr>
          <p:cNvPr id="6" name="TextBox 5">
            <a:extLst>
              <a:ext uri="{FF2B5EF4-FFF2-40B4-BE49-F238E27FC236}">
                <a16:creationId xmlns:a16="http://schemas.microsoft.com/office/drawing/2014/main" id="{BEED99C9-381D-C88F-74DA-0FD89492C103}"/>
              </a:ext>
            </a:extLst>
          </p:cNvPr>
          <p:cNvSpPr txBox="1"/>
          <p:nvPr/>
        </p:nvSpPr>
        <p:spPr>
          <a:xfrm>
            <a:off x="10399149" y="6506796"/>
            <a:ext cx="1892864" cy="276999"/>
          </a:xfrm>
          <a:prstGeom prst="rect">
            <a:avLst/>
          </a:prstGeom>
          <a:noFill/>
        </p:spPr>
        <p:txBody>
          <a:bodyPr wrap="square" rtlCol="0">
            <a:spAutoFit/>
          </a:bodyPr>
          <a:lstStyle/>
          <a:p>
            <a:r>
              <a:rPr lang="en-AU" sz="1200" dirty="0"/>
              <a:t>Data analysis continues…</a:t>
            </a:r>
          </a:p>
        </p:txBody>
      </p:sp>
      <p:pic>
        <p:nvPicPr>
          <p:cNvPr id="40" name="Picture 39" descr="Chart, pie chart&#10;&#10;Description automatically generated">
            <a:extLst>
              <a:ext uri="{FF2B5EF4-FFF2-40B4-BE49-F238E27FC236}">
                <a16:creationId xmlns:a16="http://schemas.microsoft.com/office/drawing/2014/main" id="{98CED31C-6E29-55B1-E7F6-271142EED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020" y="3903406"/>
            <a:ext cx="3610592" cy="2821232"/>
          </a:xfrm>
          <a:prstGeom prst="rect">
            <a:avLst/>
          </a:prstGeom>
        </p:spPr>
      </p:pic>
      <p:pic>
        <p:nvPicPr>
          <p:cNvPr id="42" name="Picture 41">
            <a:extLst>
              <a:ext uri="{FF2B5EF4-FFF2-40B4-BE49-F238E27FC236}">
                <a16:creationId xmlns:a16="http://schemas.microsoft.com/office/drawing/2014/main" id="{E989EA69-2440-ABBE-034C-7EE323F9DF7C}"/>
              </a:ext>
            </a:extLst>
          </p:cNvPr>
          <p:cNvPicPr>
            <a:picLocks noChangeAspect="1"/>
          </p:cNvPicPr>
          <p:nvPr/>
        </p:nvPicPr>
        <p:blipFill>
          <a:blip r:embed="rId3"/>
          <a:stretch>
            <a:fillRect/>
          </a:stretch>
        </p:blipFill>
        <p:spPr>
          <a:xfrm>
            <a:off x="-14288" y="480481"/>
            <a:ext cx="4597400" cy="954620"/>
          </a:xfrm>
          <a:prstGeom prst="rect">
            <a:avLst/>
          </a:prstGeom>
        </p:spPr>
      </p:pic>
      <p:pic>
        <p:nvPicPr>
          <p:cNvPr id="44" name="Picture 43">
            <a:extLst>
              <a:ext uri="{FF2B5EF4-FFF2-40B4-BE49-F238E27FC236}">
                <a16:creationId xmlns:a16="http://schemas.microsoft.com/office/drawing/2014/main" id="{7FB0B6B4-B7B3-CDEE-CF42-E2E29FC0F99B}"/>
              </a:ext>
            </a:extLst>
          </p:cNvPr>
          <p:cNvPicPr>
            <a:picLocks noChangeAspect="1"/>
          </p:cNvPicPr>
          <p:nvPr/>
        </p:nvPicPr>
        <p:blipFill>
          <a:blip r:embed="rId4"/>
          <a:stretch>
            <a:fillRect/>
          </a:stretch>
        </p:blipFill>
        <p:spPr>
          <a:xfrm>
            <a:off x="-14289" y="2481173"/>
            <a:ext cx="4597399" cy="697420"/>
          </a:xfrm>
          <a:prstGeom prst="rect">
            <a:avLst/>
          </a:prstGeom>
        </p:spPr>
      </p:pic>
      <p:pic>
        <p:nvPicPr>
          <p:cNvPr id="46" name="Picture 45">
            <a:extLst>
              <a:ext uri="{FF2B5EF4-FFF2-40B4-BE49-F238E27FC236}">
                <a16:creationId xmlns:a16="http://schemas.microsoft.com/office/drawing/2014/main" id="{50A4FC1B-F5B2-8FB0-6447-0AB9DCB29E01}"/>
              </a:ext>
            </a:extLst>
          </p:cNvPr>
          <p:cNvPicPr>
            <a:picLocks noChangeAspect="1"/>
          </p:cNvPicPr>
          <p:nvPr/>
        </p:nvPicPr>
        <p:blipFill>
          <a:blip r:embed="rId5"/>
          <a:stretch>
            <a:fillRect/>
          </a:stretch>
        </p:blipFill>
        <p:spPr>
          <a:xfrm>
            <a:off x="-14288" y="4050329"/>
            <a:ext cx="4622764" cy="786977"/>
          </a:xfrm>
          <a:prstGeom prst="rect">
            <a:avLst/>
          </a:prstGeom>
        </p:spPr>
      </p:pic>
    </p:spTree>
    <p:extLst>
      <p:ext uri="{BB962C8B-B14F-4D97-AF65-F5344CB8AC3E}">
        <p14:creationId xmlns:p14="http://schemas.microsoft.com/office/powerpoint/2010/main" val="388596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15AD7F-A619-5686-5A04-4562E672ED01}"/>
              </a:ext>
            </a:extLst>
          </p:cNvPr>
          <p:cNvSpPr>
            <a:spLocks noGrp="1"/>
          </p:cNvSpPr>
          <p:nvPr>
            <p:ph idx="1"/>
          </p:nvPr>
        </p:nvSpPr>
        <p:spPr>
          <a:xfrm>
            <a:off x="5215466" y="1093788"/>
            <a:ext cx="6690783" cy="4697413"/>
          </a:xfrm>
        </p:spPr>
        <p:txBody>
          <a:bodyPr>
            <a:normAutofit/>
          </a:bodyPr>
          <a:lstStyle/>
          <a:p>
            <a:pPr marL="0" indent="0">
              <a:buNone/>
            </a:pPr>
            <a:r>
              <a:rPr lang="en-AU" sz="1500" dirty="0"/>
              <a:t>Q3 - </a:t>
            </a:r>
            <a:r>
              <a:rPr lang="en-US" sz="1500" dirty="0">
                <a:latin typeface="Slack-Lato"/>
              </a:rPr>
              <a:t>What is the trend in the member accounts by age group?</a:t>
            </a:r>
          </a:p>
          <a:p>
            <a:pPr marL="0" indent="0">
              <a:buNone/>
            </a:pPr>
            <a:r>
              <a:rPr lang="en-US" sz="1500" dirty="0">
                <a:latin typeface="Slack-Lato"/>
              </a:rPr>
              <a:t>Answer - Plot shows that the funds for most of the age groups are trending upwards with period.</a:t>
            </a:r>
          </a:p>
          <a:p>
            <a:pPr marL="0" indent="0">
              <a:buNone/>
            </a:pPr>
            <a:r>
              <a:rPr lang="en-AU" sz="1500" dirty="0">
                <a:solidFill>
                  <a:srgbClr val="FFFF00"/>
                </a:solidFill>
              </a:rPr>
              <a:t>Steps taken to analyse the data:</a:t>
            </a:r>
          </a:p>
          <a:p>
            <a:r>
              <a:rPr lang="en-US" sz="1500" dirty="0"/>
              <a:t>Reorder the columns by creating a new </a:t>
            </a:r>
            <a:r>
              <a:rPr lang="en-US" sz="1500" dirty="0" err="1"/>
              <a:t>DataFrame</a:t>
            </a:r>
            <a:endParaRPr lang="en-US" sz="1500" dirty="0"/>
          </a:p>
          <a:p>
            <a:r>
              <a:rPr lang="en-US" sz="1500" dirty="0"/>
              <a:t>Group the </a:t>
            </a:r>
            <a:r>
              <a:rPr lang="en-US" sz="1500" dirty="0" err="1"/>
              <a:t>DataFrame</a:t>
            </a:r>
            <a:r>
              <a:rPr lang="en-US" sz="1500" dirty="0"/>
              <a:t> by Period and aggregate the data by mean</a:t>
            </a:r>
          </a:p>
          <a:p>
            <a:r>
              <a:rPr lang="en-US" sz="1500" dirty="0"/>
              <a:t>Use the </a:t>
            </a:r>
            <a:r>
              <a:rPr lang="en-US" sz="1500" dirty="0" err="1"/>
              <a:t>hvplot</a:t>
            </a:r>
            <a:r>
              <a:rPr lang="en-US" sz="1500" dirty="0"/>
              <a:t> function to plot the </a:t>
            </a:r>
            <a:r>
              <a:rPr lang="en-US" sz="1400" dirty="0"/>
              <a:t>visualization to see the trend</a:t>
            </a:r>
          </a:p>
          <a:p>
            <a:pPr marL="0" indent="0">
              <a:buNone/>
            </a:pPr>
            <a:endParaRPr lang="en-AU" sz="1500" dirty="0">
              <a:solidFill>
                <a:srgbClr val="FFFF00"/>
              </a:solidFill>
            </a:endParaRPr>
          </a:p>
          <a:p>
            <a:pPr marL="0" indent="0">
              <a:buNone/>
            </a:pPr>
            <a:endParaRPr lang="en-US" sz="1500" dirty="0">
              <a:latin typeface="Slack-Lato"/>
            </a:endParaRPr>
          </a:p>
          <a:p>
            <a:endParaRPr lang="en-AU" dirty="0"/>
          </a:p>
        </p:txBody>
      </p:sp>
      <p:sp>
        <p:nvSpPr>
          <p:cNvPr id="4" name="TextBox 3">
            <a:extLst>
              <a:ext uri="{FF2B5EF4-FFF2-40B4-BE49-F238E27FC236}">
                <a16:creationId xmlns:a16="http://schemas.microsoft.com/office/drawing/2014/main" id="{CF5BB16F-6188-4430-51BA-9564C762F579}"/>
              </a:ext>
            </a:extLst>
          </p:cNvPr>
          <p:cNvSpPr txBox="1"/>
          <p:nvPr/>
        </p:nvSpPr>
        <p:spPr>
          <a:xfrm>
            <a:off x="10397766" y="6442502"/>
            <a:ext cx="2674375" cy="276999"/>
          </a:xfrm>
          <a:prstGeom prst="rect">
            <a:avLst/>
          </a:prstGeom>
          <a:noFill/>
        </p:spPr>
        <p:txBody>
          <a:bodyPr wrap="square" rtlCol="0">
            <a:spAutoFit/>
          </a:bodyPr>
          <a:lstStyle/>
          <a:p>
            <a:r>
              <a:rPr lang="en-AU" sz="1200" dirty="0"/>
              <a:t>Data analysis continues…</a:t>
            </a:r>
          </a:p>
        </p:txBody>
      </p:sp>
      <p:sp>
        <p:nvSpPr>
          <p:cNvPr id="7" name="Title 1">
            <a:extLst>
              <a:ext uri="{FF2B5EF4-FFF2-40B4-BE49-F238E27FC236}">
                <a16:creationId xmlns:a16="http://schemas.microsoft.com/office/drawing/2014/main" id="{9CBB7CDD-2A10-D0A6-88D5-D07767829852}"/>
              </a:ext>
            </a:extLst>
          </p:cNvPr>
          <p:cNvSpPr txBox="1">
            <a:spLocks/>
          </p:cNvSpPr>
          <p:nvPr/>
        </p:nvSpPr>
        <p:spPr>
          <a:xfrm>
            <a:off x="5080696" y="147637"/>
            <a:ext cx="6522341" cy="48895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Data Analysis</a:t>
            </a:r>
            <a:endParaRPr lang="en-AU" dirty="0"/>
          </a:p>
        </p:txBody>
      </p:sp>
      <p:pic>
        <p:nvPicPr>
          <p:cNvPr id="38" name="Picture 37">
            <a:extLst>
              <a:ext uri="{FF2B5EF4-FFF2-40B4-BE49-F238E27FC236}">
                <a16:creationId xmlns:a16="http://schemas.microsoft.com/office/drawing/2014/main" id="{DFF12257-7FDC-2316-7204-271F3EF4E4C9}"/>
              </a:ext>
            </a:extLst>
          </p:cNvPr>
          <p:cNvPicPr>
            <a:picLocks noChangeAspect="1"/>
          </p:cNvPicPr>
          <p:nvPr/>
        </p:nvPicPr>
        <p:blipFill>
          <a:blip r:embed="rId2"/>
          <a:stretch>
            <a:fillRect/>
          </a:stretch>
        </p:blipFill>
        <p:spPr>
          <a:xfrm>
            <a:off x="28574" y="14365"/>
            <a:ext cx="4548884" cy="1103969"/>
          </a:xfrm>
          <a:prstGeom prst="rect">
            <a:avLst/>
          </a:prstGeom>
        </p:spPr>
      </p:pic>
      <p:pic>
        <p:nvPicPr>
          <p:cNvPr id="41" name="Picture 40">
            <a:extLst>
              <a:ext uri="{FF2B5EF4-FFF2-40B4-BE49-F238E27FC236}">
                <a16:creationId xmlns:a16="http://schemas.microsoft.com/office/drawing/2014/main" id="{84CF0F3C-E919-7393-8708-9D0C4C857EC2}"/>
              </a:ext>
            </a:extLst>
          </p:cNvPr>
          <p:cNvPicPr>
            <a:picLocks noChangeAspect="1"/>
          </p:cNvPicPr>
          <p:nvPr/>
        </p:nvPicPr>
        <p:blipFill>
          <a:blip r:embed="rId3"/>
          <a:stretch>
            <a:fillRect/>
          </a:stretch>
        </p:blipFill>
        <p:spPr>
          <a:xfrm>
            <a:off x="1" y="1616076"/>
            <a:ext cx="4577458" cy="1495425"/>
          </a:xfrm>
          <a:prstGeom prst="rect">
            <a:avLst/>
          </a:prstGeom>
        </p:spPr>
      </p:pic>
      <p:pic>
        <p:nvPicPr>
          <p:cNvPr id="43" name="Picture 42">
            <a:extLst>
              <a:ext uri="{FF2B5EF4-FFF2-40B4-BE49-F238E27FC236}">
                <a16:creationId xmlns:a16="http://schemas.microsoft.com/office/drawing/2014/main" id="{D71180BD-90B9-9559-91FE-51848807CE41}"/>
              </a:ext>
            </a:extLst>
          </p:cNvPr>
          <p:cNvPicPr>
            <a:picLocks noChangeAspect="1"/>
          </p:cNvPicPr>
          <p:nvPr/>
        </p:nvPicPr>
        <p:blipFill>
          <a:blip r:embed="rId4"/>
          <a:stretch>
            <a:fillRect/>
          </a:stretch>
        </p:blipFill>
        <p:spPr>
          <a:xfrm>
            <a:off x="58849" y="3486030"/>
            <a:ext cx="4191585" cy="1733792"/>
          </a:xfrm>
          <a:prstGeom prst="rect">
            <a:avLst/>
          </a:prstGeom>
        </p:spPr>
      </p:pic>
      <p:pic>
        <p:nvPicPr>
          <p:cNvPr id="45" name="Picture 44" descr="Chart, line chart&#10;&#10;Description automatically generated">
            <a:extLst>
              <a:ext uri="{FF2B5EF4-FFF2-40B4-BE49-F238E27FC236}">
                <a16:creationId xmlns:a16="http://schemas.microsoft.com/office/drawing/2014/main" id="{16F06F7A-BFF5-74D8-6CAF-8744E0018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5571" y="3771746"/>
            <a:ext cx="4802054" cy="3025865"/>
          </a:xfrm>
          <a:prstGeom prst="rect">
            <a:avLst/>
          </a:prstGeom>
        </p:spPr>
      </p:pic>
    </p:spTree>
    <p:extLst>
      <p:ext uri="{BB962C8B-B14F-4D97-AF65-F5344CB8AC3E}">
        <p14:creationId xmlns:p14="http://schemas.microsoft.com/office/powerpoint/2010/main" val="2108547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302</TotalTime>
  <Words>1290</Words>
  <Application>Microsoft Office PowerPoint</Application>
  <PresentationFormat>Widescreen</PresentationFormat>
  <Paragraphs>137</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Slack-Lato</vt:lpstr>
      <vt:lpstr>Tw Cen MT</vt:lpstr>
      <vt:lpstr>Circuit</vt:lpstr>
      <vt:lpstr>Project 1</vt:lpstr>
      <vt:lpstr>PowerPoint Presentation</vt:lpstr>
      <vt:lpstr>Motivation &amp;  Summary</vt:lpstr>
      <vt:lpstr>Questions  &amp;  Data</vt:lpstr>
      <vt:lpstr>Data Cleanup &amp; Exploration</vt:lpstr>
      <vt:lpstr>Data Analysis</vt:lpstr>
      <vt:lpstr>Data Analysis</vt:lpstr>
      <vt:lpstr>PowerPoint Presentation</vt:lpstr>
      <vt:lpstr>PowerPoint Presentation</vt:lpstr>
      <vt:lpstr>PowerPoint Presentation</vt:lpstr>
      <vt:lpstr>PowerPoint Presentation</vt:lpstr>
      <vt:lpstr>PowerPoint Presentation</vt:lpstr>
      <vt:lpstr>PowerPoint Presentation</vt:lpstr>
      <vt:lpstr>Discussion</vt:lpstr>
      <vt:lpstr>Postmortem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Asha Devi</dc:creator>
  <cp:lastModifiedBy>Asha Devi</cp:lastModifiedBy>
  <cp:revision>11</cp:revision>
  <dcterms:created xsi:type="dcterms:W3CDTF">2023-01-17T02:14:21Z</dcterms:created>
  <dcterms:modified xsi:type="dcterms:W3CDTF">2023-01-17T07:17:08Z</dcterms:modified>
</cp:coreProperties>
</file>