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9" r:id="rId5"/>
    <p:sldId id="262" r:id="rId6"/>
    <p:sldId id="260" r:id="rId7"/>
    <p:sldId id="261" r:id="rId8"/>
    <p:sldId id="258" r:id="rId9"/>
    <p:sldId id="264" r:id="rId10"/>
    <p:sldId id="263" r:id="rId11"/>
    <p:sldId id="265" r:id="rId12"/>
    <p:sldId id="266" r:id="rId13"/>
    <p:sldId id="257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54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3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4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7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7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4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2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2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8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BD43-EC69-401A-8043-EF3199798EB1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F726-CDFA-427E-9519-86736D1D6B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4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epdreamgenerator.com/" TargetMode="External"/><Relationship Id="rId2" Type="http://schemas.openxmlformats.org/officeDocument/2006/relationships/hyperlink" Target="http://prisma-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painting.com/ai-painter" TargetMode="External"/><Relationship Id="rId4" Type="http://schemas.openxmlformats.org/officeDocument/2006/relationships/hyperlink" Target="https://deepart.io/page/abou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johnson/neural-style" TargetMode="External"/><Relationship Id="rId2" Type="http://schemas.openxmlformats.org/officeDocument/2006/relationships/hyperlink" Target="https://github.com/google/deepdream/blob/master/dream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16/05/25/deep-learning-paints-videos/" TargetMode="External"/><Relationship Id="rId2" Type="http://schemas.openxmlformats.org/officeDocument/2006/relationships/hyperlink" Target="http://caffe.berkeleyvision.org/install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epdreamgenerator.com/" TargetMode="External"/><Relationship Id="rId2" Type="http://schemas.openxmlformats.org/officeDocument/2006/relationships/hyperlink" Target="http://prisma-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painting.com/ai-painter" TargetMode="External"/><Relationship Id="rId4" Type="http://schemas.openxmlformats.org/officeDocument/2006/relationships/hyperlink" Target="https://deepart.io/page/abou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epdreamgenerator.com/" TargetMode="External"/><Relationship Id="rId2" Type="http://schemas.openxmlformats.org/officeDocument/2006/relationships/hyperlink" Target="http://prisma-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painting.com/ai-painter" TargetMode="External"/><Relationship Id="rId4" Type="http://schemas.openxmlformats.org/officeDocument/2006/relationships/hyperlink" Target="https://deepart.io/page/abou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ffe.berkeleyvision.org/" TargetMode="External"/><Relationship Id="rId2" Type="http://schemas.openxmlformats.org/officeDocument/2006/relationships/hyperlink" Target="http://www.robots.ox.ac.uk/~vgg/research/very_dee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Image</a:t>
            </a:r>
            <a:r>
              <a:rPr lang="ru-RU" sz="4000" dirty="0"/>
              <a:t> “</a:t>
            </a:r>
            <a:r>
              <a:rPr lang="en-US" sz="4000" dirty="0"/>
              <a:t>painting</a:t>
            </a:r>
            <a:r>
              <a:rPr lang="ru-RU" sz="4000" dirty="0"/>
              <a:t>”. Использование глубокого обучения (регрессия) для рисования «картин» в стиле различных художников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Анна Белова </a:t>
            </a:r>
          </a:p>
          <a:p>
            <a:pPr algn="r"/>
            <a:r>
              <a:rPr lang="ru-RU" dirty="0" smtClean="0"/>
              <a:t>Роман Власов</a:t>
            </a:r>
          </a:p>
          <a:p>
            <a:pPr algn="r"/>
            <a:r>
              <a:rPr lang="ru-RU" dirty="0" smtClean="0"/>
              <a:t>Алина Шадрина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2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(2)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Feature correlations</a:t>
                </a:r>
                <a:r>
                  <a:rPr lang="ru-RU" dirty="0" smtClean="0"/>
                  <a:t> – </a:t>
                </a:r>
                <a:r>
                  <a:rPr lang="en-US" dirty="0" smtClean="0"/>
                  <a:t>Gram matrix: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Generate texture that matches the style: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Total loss: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𝑠𝑡𝑦𝑙𝑒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Generate final image: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𝑐𝑜𝑛𝑡𝑒𝑛𝑡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𝑠𝑡𝑦𝑙𝑒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Real projects</a:t>
            </a:r>
          </a:p>
          <a:p>
            <a:pPr lvl="1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Prisma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http://prisma-ai.com/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(OS X, Android) (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free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Deep dream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3"/>
              </a:rPr>
              <a:t>http://deepdreamgenerator.com/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(free)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Deep art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4"/>
              </a:rPr>
              <a:t>https://deepart.io/page/about/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(free)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5"/>
              </a:rPr>
              <a:t>https://www.instapainting.com/ai-painter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(49$)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does it work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07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123"/>
            <a:ext cx="10515600" cy="4351338"/>
          </a:xfrm>
        </p:spPr>
        <p:txBody>
          <a:bodyPr/>
          <a:lstStyle/>
          <a:p>
            <a:r>
              <a:rPr lang="en-US" dirty="0" smtClean="0"/>
              <a:t>Deep dream: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github.com/google/deepdream/blob/master/dream.ipynb</a:t>
            </a:r>
            <a:endParaRPr lang="en-US" dirty="0" smtClean="0"/>
          </a:p>
          <a:p>
            <a:r>
              <a:rPr lang="en-US" dirty="0" smtClean="0"/>
              <a:t>Deep art: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github.com/jcjohnson/neural-style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Leon </a:t>
            </a:r>
            <a:r>
              <a:rPr lang="en-US" dirty="0"/>
              <a:t>A. </a:t>
            </a:r>
            <a:r>
              <a:rPr lang="en-US" dirty="0" err="1"/>
              <a:t>Gatys</a:t>
            </a:r>
            <a:r>
              <a:rPr lang="en-US" dirty="0"/>
              <a:t>, Alexander S. </a:t>
            </a:r>
            <a:r>
              <a:rPr lang="en-US" dirty="0" err="1"/>
              <a:t>Ecker</a:t>
            </a:r>
            <a:r>
              <a:rPr lang="en-US" dirty="0"/>
              <a:t>, and Matthias </a:t>
            </a:r>
            <a:r>
              <a:rPr lang="en-US" dirty="0" err="1" smtClean="0"/>
              <a:t>Bethge</a:t>
            </a:r>
            <a:r>
              <a:rPr lang="en-US" dirty="0" smtClean="0"/>
              <a:t> </a:t>
            </a:r>
            <a:r>
              <a:rPr lang="en-US" dirty="0"/>
              <a:t>“A neural algorithm for artistic style” </a:t>
            </a:r>
            <a:endParaRPr lang="en-US" dirty="0" smtClean="0"/>
          </a:p>
          <a:p>
            <a:r>
              <a:rPr lang="en-US" dirty="0" smtClean="0"/>
              <a:t>How to build and install </a:t>
            </a:r>
            <a:r>
              <a:rPr lang="en-US" dirty="0" err="1" smtClean="0"/>
              <a:t>Caffe</a:t>
            </a:r>
            <a:r>
              <a:rPr lang="en-US" dirty="0" smtClean="0"/>
              <a:t> </a:t>
            </a:r>
            <a:r>
              <a:rPr lang="en-US" dirty="0"/>
              <a:t>on Linux: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caffe.berkeleyvision.org/installation.html</a:t>
            </a:r>
            <a:r>
              <a:rPr lang="en-US" dirty="0" smtClean="0"/>
              <a:t> </a:t>
            </a:r>
          </a:p>
          <a:p>
            <a:r>
              <a:rPr lang="en-US" dirty="0"/>
              <a:t>How Deep Learning Can Paint Videos in the Style of Art’s Great Masters: </a:t>
            </a:r>
            <a:r>
              <a:rPr lang="en-US" dirty="0">
                <a:hlinkClick r:id="rId3"/>
              </a:rPr>
              <a:t>https://blogs.nvidia.com/blog/2016/05/25/deep-learning-paints-videos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1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projects</a:t>
            </a:r>
          </a:p>
          <a:p>
            <a:pPr lvl="1"/>
            <a:r>
              <a:rPr lang="en-US" dirty="0" err="1"/>
              <a:t>Prisma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http://prisma-ai.com/</a:t>
            </a:r>
            <a:r>
              <a:rPr lang="en-US" dirty="0"/>
              <a:t> (OS X, Android) (free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Deep dream </a:t>
            </a:r>
            <a:r>
              <a:rPr lang="en-US" dirty="0" smtClean="0">
                <a:hlinkClick r:id="rId3"/>
              </a:rPr>
              <a:t>http://deepdreamgenerator.com</a:t>
            </a:r>
            <a:r>
              <a:rPr lang="en-US" dirty="0" smtClean="0"/>
              <a:t>  (free)</a:t>
            </a:r>
          </a:p>
          <a:p>
            <a:pPr lvl="1"/>
            <a:r>
              <a:rPr lang="en-US" dirty="0" smtClean="0"/>
              <a:t>Deep art </a:t>
            </a:r>
            <a:r>
              <a:rPr lang="en-US" dirty="0" smtClean="0">
                <a:hlinkClick r:id="rId4"/>
              </a:rPr>
              <a:t>https://deepart.io/page/about/</a:t>
            </a:r>
            <a:r>
              <a:rPr lang="en-US" dirty="0" smtClean="0"/>
              <a:t> (free) </a:t>
            </a:r>
            <a:r>
              <a:rPr lang="en-US" dirty="0" smtClean="0">
                <a:hlinkClick r:id="rId5"/>
              </a:rPr>
              <a:t>https://www.instapainting.com/ai-painter</a:t>
            </a:r>
            <a:r>
              <a:rPr lang="en-US" dirty="0" smtClean="0"/>
              <a:t> (49$)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does it work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99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Prisma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Owner: Alexey </a:t>
            </a:r>
            <a:r>
              <a:rPr lang="en-US" dirty="0" err="1"/>
              <a:t>Moiseenkov</a:t>
            </a:r>
            <a:endParaRPr lang="en-US" dirty="0" smtClean="0"/>
          </a:p>
          <a:p>
            <a:r>
              <a:rPr lang="en-US" dirty="0" smtClean="0"/>
              <a:t>Arch: CNN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2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Deep Dream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Owner: Google</a:t>
            </a:r>
          </a:p>
          <a:p>
            <a:r>
              <a:rPr lang="en-US" dirty="0" smtClean="0"/>
              <a:t>Arch: CNN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9" y="2885076"/>
            <a:ext cx="4284679" cy="33896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6620" y="6209441"/>
            <a:ext cx="31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Vincent van Gogh “Starry night”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459672" y="4119805"/>
            <a:ext cx="3093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Deep dream</a:t>
            </a:r>
          </a:p>
          <a:p>
            <a:pPr algn="ctr"/>
            <a:r>
              <a:rPr lang="en-US" dirty="0" smtClean="0"/>
              <a:t> with inception3b_output layer</a:t>
            </a:r>
            <a:endParaRPr lang="ru-RU" dirty="0"/>
          </a:p>
        </p:txBody>
      </p:sp>
      <p:pic>
        <p:nvPicPr>
          <p:cNvPr id="1028" name="Picture 4" descr="https://s3.eu-central-1.amazonaws.com/eu-ddream/dream_cc30336283.jpg?14756729887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93" y="2042769"/>
            <a:ext cx="42862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61247" y="5383940"/>
            <a:ext cx="253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Deep style “Starry Night”</a:t>
            </a:r>
            <a:endParaRPr lang="ru-RU" dirty="0"/>
          </a:p>
        </p:txBody>
      </p:sp>
      <p:pic>
        <p:nvPicPr>
          <p:cNvPr id="1026" name="Picture 2" descr="https://s3.eu-central-1.amazonaws.com/eu-ddream/dream_4d52236b50.jpg?14756725203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68" y="757434"/>
            <a:ext cx="42862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346504" y="5390156"/>
            <a:ext cx="18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Works really fast!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Deep Art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Owner: University </a:t>
            </a:r>
            <a:r>
              <a:rPr lang="en-US" sz="2600" dirty="0"/>
              <a:t>of </a:t>
            </a:r>
            <a:r>
              <a:rPr lang="en-US" sz="2600" dirty="0" err="1"/>
              <a:t>Tübingen</a:t>
            </a:r>
            <a:r>
              <a:rPr lang="en-US" sz="2600" dirty="0"/>
              <a:t> has a pending patent </a:t>
            </a:r>
            <a:r>
              <a:rPr lang="en-US" sz="2600" dirty="0" smtClean="0"/>
              <a:t>application</a:t>
            </a:r>
          </a:p>
          <a:p>
            <a:r>
              <a:rPr lang="en-US" sz="2600" dirty="0" smtClean="0"/>
              <a:t>Arch: CNN based </a:t>
            </a:r>
            <a:r>
              <a:rPr lang="en-US" sz="2600" dirty="0"/>
              <a:t>on the </a:t>
            </a:r>
            <a:r>
              <a:rPr lang="en-US" sz="2600" dirty="0" smtClean="0"/>
              <a:t>VGG </a:t>
            </a:r>
            <a:r>
              <a:rPr lang="en-US" sz="2600" dirty="0"/>
              <a:t>network by </a:t>
            </a:r>
            <a:r>
              <a:rPr lang="en-US" sz="2600" dirty="0" smtClean="0"/>
              <a:t>K. </a:t>
            </a:r>
            <a:r>
              <a:rPr lang="en-US" sz="2600" dirty="0" err="1" smtClean="0"/>
              <a:t>Simonyan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 err="1" smtClean="0"/>
              <a:t>A.Zisserman</a:t>
            </a:r>
            <a:endParaRPr lang="en-US" sz="2600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8" y="2871897"/>
            <a:ext cx="3877751" cy="30677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6674" y="5926298"/>
            <a:ext cx="133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Initial image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339105" y="5922753"/>
            <a:ext cx="126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Style image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9639165" y="5922753"/>
            <a:ext cx="85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Results</a:t>
            </a:r>
          </a:p>
        </p:txBody>
      </p:sp>
      <p:pic>
        <p:nvPicPr>
          <p:cNvPr id="11" name="Picture 2" descr="https://s3.eu-central-1.amazonaws.com/eu-ddream/dream_4d52236b50.jpg?14756725203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20" y="2864448"/>
            <a:ext cx="3877751" cy="306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epart-io.s3.amazonaws.com/cache/23/08/23085616107cb112210a127a4d6bff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33" y="2859625"/>
            <a:ext cx="3908751" cy="308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5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Real projects</a:t>
            </a:r>
          </a:p>
          <a:p>
            <a:pPr lvl="1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Prisma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http://prisma-ai.com/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(OS X, Android) (free)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Deep dream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3"/>
              </a:rPr>
              <a:t>http://deepdreamgenerator.com/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(free)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Deep art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4"/>
              </a:rPr>
              <a:t>https://deepart.io/page/about/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(free)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5"/>
              </a:rPr>
              <a:t>https://www.instapainting.com/ai-painter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(49$)</a:t>
            </a:r>
          </a:p>
          <a:p>
            <a:r>
              <a:rPr lang="en-US" dirty="0" smtClean="0"/>
              <a:t>How does it work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36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Architecture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6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Basis: </a:t>
            </a:r>
            <a:r>
              <a:rPr lang="en-US" dirty="0" smtClean="0"/>
              <a:t>VGG Network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Deep Convolutional Networks for Large-Scale Visual </a:t>
            </a:r>
            <a:r>
              <a:rPr lang="en-US" dirty="0" smtClean="0"/>
              <a:t>Recognition </a:t>
            </a:r>
            <a:r>
              <a:rPr lang="en-US" baseline="30000" dirty="0" smtClean="0"/>
              <a:t>(1)</a:t>
            </a:r>
          </a:p>
          <a:p>
            <a:pPr lvl="1"/>
            <a:r>
              <a:rPr lang="en-US" dirty="0" smtClean="0"/>
              <a:t>16-layer </a:t>
            </a:r>
            <a:r>
              <a:rPr lang="en-US" dirty="0"/>
              <a:t>model</a:t>
            </a:r>
            <a:r>
              <a:rPr lang="en-US" dirty="0" smtClean="0"/>
              <a:t> had 7.4% accuracy on </a:t>
            </a:r>
            <a:r>
              <a:rPr lang="en-US" dirty="0" err="1" smtClean="0"/>
              <a:t>Imagenet</a:t>
            </a:r>
            <a:r>
              <a:rPr lang="en-US" dirty="0" smtClean="0"/>
              <a:t> test set in 2014</a:t>
            </a:r>
            <a:endParaRPr lang="en-US" dirty="0"/>
          </a:p>
          <a:p>
            <a:pPr lvl="1"/>
            <a:r>
              <a:rPr lang="en-US" dirty="0" smtClean="0"/>
              <a:t>Available in the </a:t>
            </a:r>
            <a:r>
              <a:rPr lang="en-US" dirty="0" err="1" smtClean="0"/>
              <a:t>Caffe</a:t>
            </a:r>
            <a:r>
              <a:rPr lang="en-US" dirty="0" smtClean="0"/>
              <a:t>-framework</a:t>
            </a:r>
            <a:r>
              <a:rPr lang="en-US" baseline="30000" dirty="0" smtClean="0"/>
              <a:t> (2)</a:t>
            </a:r>
          </a:p>
          <a:p>
            <a:r>
              <a:rPr lang="en-US" b="1" dirty="0" smtClean="0"/>
              <a:t>Model: </a:t>
            </a:r>
            <a:r>
              <a:rPr lang="en-US" dirty="0" smtClean="0"/>
              <a:t>Deep art</a:t>
            </a:r>
          </a:p>
          <a:p>
            <a:pPr lvl="1"/>
            <a:r>
              <a:rPr lang="en-US" dirty="0" smtClean="0"/>
              <a:t>16 convolutional and 5 </a:t>
            </a:r>
            <a:r>
              <a:rPr lang="en-US" b="1" dirty="0" smtClean="0"/>
              <a:t>average</a:t>
            </a:r>
            <a:r>
              <a:rPr lang="en-US" dirty="0" smtClean="0"/>
              <a:t> pooling layers, </a:t>
            </a:r>
            <a:r>
              <a:rPr lang="en-US" b="1" dirty="0" smtClean="0"/>
              <a:t>no</a:t>
            </a:r>
            <a:r>
              <a:rPr lang="en-US" dirty="0" smtClean="0"/>
              <a:t> fully connected layers </a:t>
            </a:r>
            <a:endParaRPr lang="en-US" dirty="0"/>
          </a:p>
          <a:p>
            <a:pPr lvl="1"/>
            <a:r>
              <a:rPr lang="en-US" dirty="0" smtClean="0"/>
              <a:t>Style and content representations are separable!</a:t>
            </a:r>
          </a:p>
          <a:p>
            <a:pPr lvl="1"/>
            <a:r>
              <a:rPr lang="en-US" dirty="0" smtClean="0"/>
              <a:t>Content: non-linear filters generate feature maps </a:t>
            </a:r>
          </a:p>
          <a:p>
            <a:pPr lvl="1"/>
            <a:r>
              <a:rPr lang="en-US" dirty="0" smtClean="0"/>
              <a:t>Style: compute the correlation between  different types of neurons</a:t>
            </a:r>
          </a:p>
          <a:p>
            <a:pPr lvl="1"/>
            <a:r>
              <a:rPr lang="en-US" dirty="0" smtClean="0"/>
              <a:t>New image generation: perform gradient descent from the noise to another image that matches the style or the original image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25079" y="5913013"/>
            <a:ext cx="4623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ru-RU" sz="1400" dirty="0" smtClean="0">
                <a:hlinkClick r:id="rId2"/>
              </a:rPr>
              <a:t>http</a:t>
            </a:r>
            <a:r>
              <a:rPr lang="ru-RU" sz="1400" dirty="0">
                <a:hlinkClick r:id="rId2"/>
              </a:rPr>
              <a:t>://www.robots.ox.ac.uk/~vgg/research/very_deep</a:t>
            </a:r>
            <a:r>
              <a:rPr lang="ru-RU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</a:p>
          <a:p>
            <a:pPr marL="342900" indent="-342900">
              <a:buAutoNum type="arabicParenR"/>
            </a:pPr>
            <a:r>
              <a:rPr lang="en-US" sz="1400" dirty="0">
                <a:hlinkClick r:id="rId3"/>
              </a:rPr>
              <a:t>http://caffe.berkeleyvision.org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60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Convolutional Neural Network Layers</a:t>
            </a:r>
            <a:endParaRPr lang="ru-RU" b="1" dirty="0"/>
          </a:p>
        </p:txBody>
      </p:sp>
      <p:pic>
        <p:nvPicPr>
          <p:cNvPr id="1026" name="Picture 2" descr="Картинки по запросу a neural algorithm of artistic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731" y="2444832"/>
            <a:ext cx="4714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82920" y="2211468"/>
            <a:ext cx="1688181" cy="9088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Style Feature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Space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5785" y="5205217"/>
            <a:ext cx="1725105" cy="754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Content Feature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Space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99381" y="2663072"/>
            <a:ext cx="961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99381" y="5569719"/>
            <a:ext cx="96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53146" y="5940507"/>
            <a:ext cx="4355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075606" y="5808506"/>
            <a:ext cx="1501268" cy="264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Objects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46038" y="2162004"/>
            <a:ext cx="1501268" cy="264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Objects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68306" y="2294004"/>
            <a:ext cx="4402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68306" y="2014194"/>
            <a:ext cx="4402317" cy="17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946038" y="1853890"/>
            <a:ext cx="1501268" cy="264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Textures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75607" y="6126732"/>
            <a:ext cx="1482414" cy="274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Textures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43721" y="6250019"/>
            <a:ext cx="4402317" cy="17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(1)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Input: random generated image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feature maps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=&gt; feature representation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 original image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: gradient descent from white noise to new image </a:t>
                </a:r>
                <a:r>
                  <a:rPr lang="en-US" dirty="0"/>
                  <a:t>=&gt; feature representation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Squared-loss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: 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𝑐𝑜𝑛𝑡𝑒𝑛𝑡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	</a:t>
                </a:r>
              </a:p>
              <a:p>
                <a:pPr marL="457200" lvl="1" indent="0" algn="ctr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𝑐𝑜𝑛𝑡𝑒𝑛𝑡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/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3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DocID Value="https://cws.connectedpdf.com/cDocID/76F4D393654252E46960BC598C02EC02~A25BFEDC9B7011E6AEDCB95F3390A526E3A409BABD2C2328-D934771165766687-F4F728A40E601A000DFF8600"/>
</file>

<file path=customXml/item2.xml><?xml version="1.0" encoding="utf-8"?>
<VersionID Value="https://cws.connectedpdf.com/cVersionID/76F4D393654252E46960BC598C02EC02~A25E615E9B7011E6AEDCB95F3390A526E3A4606DFA4DE7E1-1157C6B7D99EBAB9-0C975AB7285CA30B999C8600"/>
</file>

<file path=customXml/itemProps1.xml><?xml version="1.0" encoding="utf-8"?>
<ds:datastoreItem xmlns:ds="http://schemas.openxmlformats.org/officeDocument/2006/customXml" ds:itemID="{880D1A2B-D1BF-44BA-A1B4-BA32E93F9A1F}">
  <ds:schemaRefs/>
</ds:datastoreItem>
</file>

<file path=customXml/itemProps2.xml><?xml version="1.0" encoding="utf-8"?>
<ds:datastoreItem xmlns:ds="http://schemas.openxmlformats.org/officeDocument/2006/customXml" ds:itemID="{4E01970E-C421-43DB-9E34-ECA8EE8BDB6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429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Image “painting”. Использование глубокого обучения (регрессия) для рисования «картин» в стиле различных художников </vt:lpstr>
      <vt:lpstr>Overview</vt:lpstr>
      <vt:lpstr>Prisma</vt:lpstr>
      <vt:lpstr>Deep Dream</vt:lpstr>
      <vt:lpstr>Deep Art</vt:lpstr>
      <vt:lpstr>Overview</vt:lpstr>
      <vt:lpstr>Network Architecture</vt:lpstr>
      <vt:lpstr>Convolutional Neural Network Layers</vt:lpstr>
      <vt:lpstr>Learning (1)</vt:lpstr>
      <vt:lpstr>Learning (2)</vt:lpstr>
      <vt:lpstr>Overview</vt:lpstr>
      <vt:lpstr>Demo</vt:lpstr>
      <vt:lpstr>Sources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“painting”. Использование глубокого обучения (регрессия) для рисования «картин» в стиле различных художников</dc:title>
  <dc:creator>Shadrina, Alina</dc:creator>
  <cp:keywords>CTPClassification=CTP_NWR:VisualMarkings=</cp:keywords>
  <cp:lastModifiedBy>Shadrina, Alina</cp:lastModifiedBy>
  <cp:revision>80</cp:revision>
  <dcterms:created xsi:type="dcterms:W3CDTF">2016-10-03T11:58:17Z</dcterms:created>
  <dcterms:modified xsi:type="dcterms:W3CDTF">2016-10-26T11:38:00Z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72073b44-e34a-4dbb-8460-68789d753674</vt:lpwstr>
  </property>
  <property fmtid="{D5CDD505-2E9C-101B-9397-08002B2CF9AE}" pid="3" name="CTP_TimeStamp">
    <vt:lpwstr>2016-10-26 11:37:58Z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