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00" autoAdjust="0"/>
    <p:restoredTop sz="93712" autoAdjust="0"/>
  </p:normalViewPr>
  <p:slideViewPr>
    <p:cSldViewPr snapToGrid="0">
      <p:cViewPr varScale="1">
        <p:scale>
          <a:sx n="67" d="100"/>
          <a:sy n="67" d="100"/>
        </p:scale>
        <p:origin x="14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6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ica_blind_source_sepa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Алгоритмы анализа данных в системе визуализации </a:t>
            </a:r>
            <a:r>
              <a:rPr lang="ru-RU" dirty="0" smtClean="0"/>
              <a:t>запахов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3569"/>
            <a:ext cx="9144000" cy="1655762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600" dirty="0" smtClean="0"/>
              <a:t>Белова, Власов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600" dirty="0" smtClean="0"/>
              <a:t>Лапшин, Латышев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600" dirty="0" smtClean="0"/>
              <a:t>Семенов, Тимофеев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600" dirty="0" smtClean="0"/>
              <a:t>Шадрина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073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/</a:t>
            </a:r>
            <a:r>
              <a:rPr lang="ru-RU" dirty="0" smtClean="0"/>
              <a:t>наблюдения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Опечатки в названиях файлов</a:t>
            </a:r>
          </a:p>
          <a:p>
            <a:pPr lvl="1"/>
            <a:r>
              <a:rPr lang="ru-RU" dirty="0" smtClean="0"/>
              <a:t> Предобработка вручную?</a:t>
            </a:r>
          </a:p>
          <a:p>
            <a:r>
              <a:rPr lang="ru-RU" dirty="0" smtClean="0"/>
              <a:t>Отрицательные отсчёты</a:t>
            </a:r>
          </a:p>
          <a:p>
            <a:pPr lvl="1"/>
            <a:r>
              <a:rPr lang="ru-RU" dirty="0" smtClean="0"/>
              <a:t>Нормировать?</a:t>
            </a:r>
          </a:p>
          <a:p>
            <a:r>
              <a:rPr lang="ru-RU" dirty="0" smtClean="0"/>
              <a:t>Нужно больше данных по веществам</a:t>
            </a:r>
          </a:p>
          <a:p>
            <a:pPr lvl="1"/>
            <a:r>
              <a:rPr lang="ru-RU" dirty="0" smtClean="0"/>
              <a:t>Бутанол, </a:t>
            </a:r>
            <a:r>
              <a:rPr lang="ru-RU" dirty="0" err="1" smtClean="0"/>
              <a:t>бутилацетат</a:t>
            </a:r>
            <a:r>
              <a:rPr lang="ru-RU" dirty="0"/>
              <a:t>, </a:t>
            </a:r>
            <a:r>
              <a:rPr lang="ru-RU" dirty="0" smtClean="0"/>
              <a:t>бензин, </a:t>
            </a:r>
            <a:r>
              <a:rPr lang="ru-RU" dirty="0" err="1" smtClean="0"/>
              <a:t>гексан</a:t>
            </a:r>
            <a:r>
              <a:rPr lang="ru-RU" dirty="0" smtClean="0"/>
              <a:t>, </a:t>
            </a:r>
            <a:r>
              <a:rPr lang="ru-RU" dirty="0" err="1"/>
              <a:t>изобутанол</a:t>
            </a:r>
            <a:r>
              <a:rPr lang="ru-RU" dirty="0" smtClean="0"/>
              <a:t>, </a:t>
            </a:r>
            <a:r>
              <a:rPr lang="ru-RU" dirty="0" err="1" smtClean="0"/>
              <a:t>пропанол</a:t>
            </a:r>
            <a:r>
              <a:rPr lang="ru-RU" dirty="0" smtClean="0"/>
              <a:t>, </a:t>
            </a:r>
            <a:r>
              <a:rPr lang="ru-RU" dirty="0"/>
              <a:t>стирол, толуол, фенол,</a:t>
            </a:r>
            <a:r>
              <a:rPr lang="ru-RU" dirty="0" smtClean="0"/>
              <a:t> – по 1 шт. =</a:t>
            </a:r>
            <a:r>
              <a:rPr lang="en-US" dirty="0" smtClean="0"/>
              <a:t>&gt; </a:t>
            </a:r>
            <a:r>
              <a:rPr lang="ru-RU" dirty="0" smtClean="0"/>
              <a:t>Исключить или увеличить количество объектов</a:t>
            </a:r>
          </a:p>
          <a:p>
            <a:pPr lvl="1"/>
            <a:r>
              <a:rPr lang="ru-RU" dirty="0" smtClean="0"/>
              <a:t>Смесь – отправить в тестовый </a:t>
            </a:r>
            <a:r>
              <a:rPr lang="ru-RU" dirty="0" err="1" smtClean="0"/>
              <a:t>датасет</a:t>
            </a:r>
            <a:r>
              <a:rPr lang="ru-RU" dirty="0" smtClean="0"/>
              <a:t>?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1. Изучение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системы электронный нос и поставляемых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алгоритмов обработки данных для электронного носа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прототипа системы обработки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данных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</a:t>
            </a:r>
            <a:r>
              <a:rPr lang="ru-RU" dirty="0"/>
              <a:t>Разработка архитектуры системы визуализации запахов на основе технологии смешанной реальности</a:t>
            </a:r>
            <a:br>
              <a:rPr lang="ru-RU" dirty="0"/>
            </a:br>
            <a:r>
              <a:rPr lang="ru-RU" dirty="0" smtClean="0"/>
              <a:t>5. </a:t>
            </a:r>
            <a:r>
              <a:rPr lang="ru-RU" dirty="0"/>
              <a:t>Разработка прототипов модулей системы визуализации e-</a:t>
            </a:r>
            <a:r>
              <a:rPr lang="ru-RU" dirty="0" err="1"/>
              <a:t>dog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системы электронный нос и поставляемых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Общая </a:t>
            </a:r>
            <a:r>
              <a:rPr lang="ru-RU" dirty="0"/>
              <a:t>идея </a:t>
            </a:r>
            <a:r>
              <a:rPr lang="ru-RU" dirty="0" smtClean="0"/>
              <a:t>проекта</a:t>
            </a:r>
          </a:p>
          <a:p>
            <a:pPr lvl="2"/>
            <a:r>
              <a:rPr lang="ru-RU" dirty="0"/>
              <a:t>На пути к </a:t>
            </a:r>
            <a:r>
              <a:rPr lang="en-US" dirty="0"/>
              <a:t>e-dog.ppt </a:t>
            </a:r>
            <a:endParaRPr lang="ru-RU" dirty="0" smtClean="0"/>
          </a:p>
          <a:p>
            <a:r>
              <a:rPr lang="ru-RU" dirty="0" smtClean="0"/>
              <a:t>Статьи, иллюстрирующие применение системы «Электронный нос»</a:t>
            </a:r>
          </a:p>
          <a:p>
            <a:pPr lvl="2"/>
            <a:r>
              <a:rPr lang="ru-RU" dirty="0" smtClean="0"/>
              <a:t>«К</a:t>
            </a:r>
            <a:r>
              <a:rPr lang="ru-RU" cap="small" dirty="0" smtClean="0"/>
              <a:t>онтроль содержания пищевых </a:t>
            </a:r>
            <a:r>
              <a:rPr lang="ru-RU" cap="small" dirty="0" err="1" smtClean="0"/>
              <a:t>ароматизаторов</a:t>
            </a:r>
            <a:r>
              <a:rPr lang="ru-RU" cap="small" dirty="0" smtClean="0"/>
              <a:t> в кондитерских массах с применением сорбционных сенсоров газов»</a:t>
            </a:r>
          </a:p>
          <a:p>
            <a:pPr lvl="2"/>
            <a:r>
              <a:rPr lang="ru-RU" dirty="0" smtClean="0"/>
              <a:t>«Применение методики «электронный нос» для оценки качества пищевого этанола»</a:t>
            </a:r>
          </a:p>
          <a:p>
            <a:r>
              <a:rPr lang="ru-RU" dirty="0" smtClean="0"/>
              <a:t>Модель обработки данных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«Навигация в пространстве запахов с помощью мультисенсорного электронного носа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Датасет</a:t>
            </a:r>
            <a:endParaRPr lang="ru-RU" dirty="0" smtClean="0"/>
          </a:p>
          <a:p>
            <a:pPr lvl="2"/>
            <a:r>
              <a:rPr lang="ru-RU" dirty="0" smtClean="0"/>
              <a:t>Тренировочный: 17 веществ, 41 объект, размерность объекта: 8 х 120</a:t>
            </a:r>
          </a:p>
          <a:p>
            <a:pPr lvl="2"/>
            <a:r>
              <a:rPr lang="ru-RU" dirty="0" smtClean="0"/>
              <a:t>Тестовый: игрушки, 74 объектов</a:t>
            </a:r>
          </a:p>
          <a:p>
            <a:pPr lvl="2"/>
            <a:r>
              <a:rPr lang="ru-RU" dirty="0" smtClean="0"/>
              <a:t>Задача: определить присутствие изученных веществ в предложенных игрушках</a:t>
            </a:r>
          </a:p>
        </p:txBody>
      </p:sp>
    </p:spTree>
    <p:extLst>
      <p:ext uri="{BB962C8B-B14F-4D97-AF65-F5344CB8AC3E}">
        <p14:creationId xmlns:p14="http://schemas.microsoft.com/office/powerpoint/2010/main" val="36711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алгоритмов обработки данных для электронного </a:t>
            </a:r>
            <a:r>
              <a:rPr lang="ru-RU" dirty="0" smtClean="0"/>
              <a:t>носа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Задача: </a:t>
            </a:r>
            <a:r>
              <a:rPr lang="en-US" dirty="0" smtClean="0"/>
              <a:t>N-label</a:t>
            </a:r>
            <a:r>
              <a:rPr lang="en-US" b="1" dirty="0" smtClean="0"/>
              <a:t> </a:t>
            </a:r>
            <a:r>
              <a:rPr lang="ru-RU" dirty="0" smtClean="0"/>
              <a:t>классификации, где </a:t>
            </a:r>
            <a:r>
              <a:rPr lang="en-US" dirty="0" smtClean="0"/>
              <a:t>N – </a:t>
            </a:r>
            <a:r>
              <a:rPr lang="ru-RU" dirty="0" smtClean="0"/>
              <a:t>число веществ в обучающей выборке</a:t>
            </a:r>
            <a:endParaRPr lang="en-US" dirty="0" smtClean="0"/>
          </a:p>
          <a:p>
            <a:r>
              <a:rPr lang="ru-RU" dirty="0" smtClean="0"/>
              <a:t>Нормализация матриц признаков –</a:t>
            </a:r>
            <a:r>
              <a:rPr lang="en-US" dirty="0" smtClean="0"/>
              <a:t>&gt; NMF</a:t>
            </a:r>
          </a:p>
          <a:p>
            <a:r>
              <a:rPr lang="ru-RU" dirty="0" smtClean="0"/>
              <a:t>Алгоритм слепого выделения источников на основе </a:t>
            </a:r>
            <a:r>
              <a:rPr lang="en-US" dirty="0" smtClean="0"/>
              <a:t>ICA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scikit-learn.org/stable/auto_examples/decomposition/plot_ica_blind_source_separation.html</a:t>
            </a:r>
            <a:r>
              <a:rPr lang="en-US" dirty="0" smtClean="0"/>
              <a:t>  - </a:t>
            </a:r>
            <a:r>
              <a:rPr lang="ru-RU" dirty="0" smtClean="0"/>
              <a:t>не будет ли он так же хорошо работать  для разделения компонентов запаха?</a:t>
            </a:r>
          </a:p>
          <a:p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pPr lvl="1"/>
            <a:r>
              <a:rPr lang="ru-RU" dirty="0" smtClean="0"/>
              <a:t>Данные –</a:t>
            </a:r>
            <a:r>
              <a:rPr lang="en-US" dirty="0" smtClean="0"/>
              <a:t> </a:t>
            </a:r>
            <a:r>
              <a:rPr lang="ru-RU" dirty="0" smtClean="0"/>
              <a:t>временной ряд -</a:t>
            </a:r>
            <a:r>
              <a:rPr lang="en-US" dirty="0" smtClean="0"/>
              <a:t>&gt; LSTM </a:t>
            </a:r>
          </a:p>
          <a:p>
            <a:pPr lvl="1"/>
            <a:r>
              <a:rPr lang="en-US" dirty="0" smtClean="0"/>
              <a:t>CNN (output – sigmoid, cost – binary </a:t>
            </a:r>
            <a:r>
              <a:rPr lang="en-US" dirty="0" err="1" smtClean="0"/>
              <a:t>crossentropy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прототипа системы обработки данных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4488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Нормализация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829174" y="2338387"/>
            <a:ext cx="2581275" cy="183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Нейронные сети:</a:t>
            </a:r>
          </a:p>
          <a:p>
            <a:pPr algn="ctr"/>
            <a:r>
              <a:rPr lang="en-US" sz="2400" dirty="0" smtClean="0"/>
              <a:t>CNN</a:t>
            </a:r>
          </a:p>
          <a:p>
            <a:pPr algn="ctr"/>
            <a:r>
              <a:rPr lang="en-US" sz="2400" dirty="0" smtClean="0"/>
              <a:t>LSTM</a:t>
            </a:r>
            <a:endParaRPr lang="ru-RU" sz="2400" dirty="0"/>
          </a:p>
          <a:p>
            <a:pPr algn="ctr"/>
            <a:r>
              <a:rPr lang="en-US" sz="2400" dirty="0" err="1" smtClean="0"/>
              <a:t>Etc</a:t>
            </a:r>
            <a:endParaRPr lang="en-US" sz="2400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071938" y="3257549"/>
            <a:ext cx="757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43873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Анализ точности классификации</a:t>
            </a:r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 flipV="1">
            <a:off x="7410449" y="3257549"/>
            <a:ext cx="733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Оптимистичный прогноз: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архитектуры системы визуализации запахов на основе технологии смешанной </a:t>
            </a:r>
            <a:r>
              <a:rPr lang="ru-RU" dirty="0" smtClean="0"/>
              <a:t>реальности</a:t>
            </a:r>
          </a:p>
          <a:p>
            <a:pPr lvl="2"/>
            <a:r>
              <a:rPr lang="ru-RU" dirty="0" smtClean="0"/>
              <a:t>Задача пространственной селекции </a:t>
            </a:r>
            <a:r>
              <a:rPr lang="ru-RU" dirty="0"/>
              <a:t>компонентов вектора анализатора</a:t>
            </a:r>
          </a:p>
          <a:p>
            <a:pPr lvl="2"/>
            <a:r>
              <a:rPr lang="ru-RU" dirty="0" smtClean="0"/>
              <a:t>Задача оценки интенсивностей компонентов вектора анализатора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прототипов модулей системы визуализации </a:t>
            </a:r>
            <a:r>
              <a:rPr lang="ru-RU" dirty="0" smtClean="0"/>
              <a:t>e-</a:t>
            </a:r>
            <a:r>
              <a:rPr lang="ru-RU" dirty="0" err="1" smtClean="0"/>
              <a:t>dog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25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Алгоритмы анализа данных в системе визуализации запахов</vt:lpstr>
      <vt:lpstr>Проблемы/наблюдения</vt:lpstr>
      <vt:lpstr>План</vt:lpstr>
      <vt:lpstr>Изучение системы электронный нос и поставляемых данных</vt:lpstr>
      <vt:lpstr>Разработка алгоритмов обработки данных для электронного носа</vt:lpstr>
      <vt:lpstr>Разработка прототипа системы обработки данных</vt:lpstr>
      <vt:lpstr>Визуализация</vt:lpstr>
      <vt:lpstr>КОНЕЦ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e-dog</dc:title>
  <dc:creator>Shadrina, Alina</dc:creator>
  <cp:keywords>CTPClassification=CTP_NWR:VisualMarkings=</cp:keywords>
  <cp:lastModifiedBy>Shadrina, Alina</cp:lastModifiedBy>
  <cp:revision>41</cp:revision>
  <dcterms:created xsi:type="dcterms:W3CDTF">2016-09-25T20:33:13Z</dcterms:created>
  <dcterms:modified xsi:type="dcterms:W3CDTF">2016-09-27T15:21:48Z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435f0afc-b027-4736-99eb-130fa45da0b9</vt:lpwstr>
  </property>
  <property fmtid="{D5CDD505-2E9C-101B-9397-08002B2CF9AE}" pid="3" name="CTP_TimeStamp">
    <vt:lpwstr>2016-09-27 15:21:47Z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