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2" r:id="rId3"/>
    <p:sldId id="257" r:id="rId4"/>
    <p:sldId id="270" r:id="rId5"/>
    <p:sldId id="260" r:id="rId6"/>
    <p:sldId id="271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6" r:id="rId15"/>
    <p:sldId id="275" r:id="rId16"/>
    <p:sldId id="274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31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2A3DD1-219C-4046-8DBB-4089752AD52D}" type="datetimeFigureOut">
              <a:rPr lang="en-US" smtClean="0"/>
              <a:pPr/>
              <a:t>2/10/2018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A9DAB5-4C99-4AF2-8A21-DE48D0B0D2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A3DD1-219C-4046-8DBB-4089752AD52D}" type="datetimeFigureOut">
              <a:rPr lang="en-US" smtClean="0"/>
              <a:pPr/>
              <a:t>2/10/2018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A9DAB5-4C99-4AF2-8A21-DE48D0B0D2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A3DD1-219C-4046-8DBB-4089752AD52D}" type="datetimeFigureOut">
              <a:rPr lang="en-US" smtClean="0"/>
              <a:pPr/>
              <a:t>2/10/2018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A9DAB5-4C99-4AF2-8A21-DE48D0B0D2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A3DD1-219C-4046-8DBB-4089752AD52D}" type="datetimeFigureOut">
              <a:rPr lang="en-US" smtClean="0"/>
              <a:pPr/>
              <a:t>2/10/2018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A9DAB5-4C99-4AF2-8A21-DE48D0B0D2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A3DD1-219C-4046-8DBB-4089752AD52D}" type="datetimeFigureOut">
              <a:rPr lang="en-US" smtClean="0"/>
              <a:pPr/>
              <a:t>2/10/2018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A9DAB5-4C99-4AF2-8A21-DE48D0B0D2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A3DD1-219C-4046-8DBB-4089752AD52D}" type="datetimeFigureOut">
              <a:rPr lang="en-US" smtClean="0"/>
              <a:pPr/>
              <a:t>2/10/2018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A9DAB5-4C99-4AF2-8A21-DE48D0B0D2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A3DD1-219C-4046-8DBB-4089752AD52D}" type="datetimeFigureOut">
              <a:rPr lang="en-US" smtClean="0"/>
              <a:pPr/>
              <a:t>2/10/2018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A9DAB5-4C99-4AF2-8A21-DE48D0B0D2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A3DD1-219C-4046-8DBB-4089752AD52D}" type="datetimeFigureOut">
              <a:rPr lang="en-US" smtClean="0"/>
              <a:pPr/>
              <a:t>2/10/2018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A9DAB5-4C99-4AF2-8A21-DE48D0B0D2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2A3DD1-219C-4046-8DBB-4089752AD52D}" type="datetimeFigureOut">
              <a:rPr lang="en-US" smtClean="0"/>
              <a:pPr/>
              <a:t>2/10/2018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A9DAB5-4C99-4AF2-8A21-DE48D0B0D2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52A3DD1-219C-4046-8DBB-4089752AD52D}" type="datetimeFigureOut">
              <a:rPr lang="en-US" smtClean="0"/>
              <a:pPr/>
              <a:t>2/10/2018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A9DAB5-4C99-4AF2-8A21-DE48D0B0D2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2A3DD1-219C-4046-8DBB-4089752AD52D}" type="datetimeFigureOut">
              <a:rPr lang="en-US" smtClean="0"/>
              <a:pPr/>
              <a:t>2/10/2018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A9DAB5-4C99-4AF2-8A21-DE48D0B0D2E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2A3DD1-219C-4046-8DBB-4089752AD52D}" type="datetimeFigureOut">
              <a:rPr lang="en-US" smtClean="0"/>
              <a:pPr/>
              <a:t>2/10/2018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A9DAB5-4C99-4AF2-8A21-DE48D0B0D2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643050"/>
            <a:ext cx="8011616" cy="2214578"/>
          </a:xfrm>
        </p:spPr>
        <p:txBody>
          <a:bodyPr>
            <a:normAutofit/>
          </a:bodyPr>
          <a:lstStyle/>
          <a:p>
            <a:pPr algn="ctr"/>
            <a:r>
              <a:rPr lang="en-IN" sz="4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Sensex</a:t>
            </a:r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logs Data Processing-POC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214290"/>
            <a:ext cx="6000792" cy="72547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Steps used in Map Reduce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4678" y="1142984"/>
            <a:ext cx="307183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 INPUT FORMAT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14678" y="2060848"/>
            <a:ext cx="3071834" cy="86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 RECORD READER</a:t>
            </a:r>
          </a:p>
          <a:p>
            <a:pPr algn="ctr"/>
            <a:r>
              <a:rPr lang="en-IN" dirty="0" smtClean="0"/>
              <a:t>(Parsing)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214678" y="3429000"/>
            <a:ext cx="307183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DRIVER CLASS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214678" y="4643446"/>
            <a:ext cx="307183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 MAPPER CLASS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 flipV="1">
            <a:off x="4749801" y="2858290"/>
            <a:ext cx="794" cy="70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4465637" y="317817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4465637" y="203516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4465637" y="439261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071546"/>
            <a:ext cx="8072462" cy="550072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PIG Processing</a:t>
            </a:r>
          </a:p>
          <a:p>
            <a:pPr algn="just">
              <a:buNone/>
            </a:pPr>
            <a:endParaRPr lang="en-IN" alt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To eliminate duplicate values (if any) from Map Reduce Output and to sort the data based on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location  </a:t>
            </a: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using PIG Component(Sensex_Script2.pig)</a:t>
            </a:r>
          </a:p>
          <a:p>
            <a:pPr algn="just">
              <a:buFont typeface="Wingdings" pitchFamily="2" charset="2"/>
              <a:buChar char="Ø"/>
            </a:pPr>
            <a:r>
              <a:rPr lang="en-IN" alt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Transformations used: </a:t>
            </a:r>
            <a:r>
              <a:rPr lang="en-IN" alt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load,group,order</a:t>
            </a:r>
            <a:r>
              <a:rPr lang="en-IN" alt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by,limit</a:t>
            </a:r>
            <a:r>
              <a:rPr lang="en-IN" alt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flatten</a:t>
            </a:r>
          </a:p>
          <a:p>
            <a:pPr>
              <a:buNone/>
            </a:pP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altLang="en-US" sz="1800" b="1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>
              <a:buNone/>
            </a:pPr>
            <a:r>
              <a:rPr lang="en-IN" altLang="en-US" sz="1800" dirty="0" err="1" smtClean="0">
                <a:latin typeface="Times New Roman" pitchFamily="18" charset="0"/>
                <a:cs typeface="Times New Roman" pitchFamily="18" charset="0"/>
              </a:rPr>
              <a:t>Inidata</a:t>
            </a: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 = LOAD '$InputPathSensexdata1' Using </a:t>
            </a:r>
            <a:r>
              <a:rPr lang="en-IN" altLang="en-US" sz="1800" dirty="0" err="1" smtClean="0">
                <a:latin typeface="Times New Roman" pitchFamily="18" charset="0"/>
                <a:cs typeface="Times New Roman" pitchFamily="18" charset="0"/>
              </a:rPr>
              <a:t>PigStorage</a:t>
            </a: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('\t') as ($</a:t>
            </a:r>
            <a:r>
              <a:rPr lang="en-IN" altLang="en-US" sz="1800" dirty="0" err="1" smtClean="0">
                <a:latin typeface="Times New Roman" pitchFamily="18" charset="0"/>
                <a:cs typeface="Times New Roman" pitchFamily="18" charset="0"/>
              </a:rPr>
              <a:t>Input_Schema_Sensex_Format</a:t>
            </a: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>
              <a:buNone/>
            </a:pPr>
            <a:r>
              <a:rPr lang="en-IN" altLang="en-US" sz="1800" dirty="0" err="1" smtClean="0">
                <a:latin typeface="Times New Roman" pitchFamily="18" charset="0"/>
                <a:cs typeface="Times New Roman" pitchFamily="18" charset="0"/>
              </a:rPr>
              <a:t>groupdata</a:t>
            </a: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 = GROUP </a:t>
            </a:r>
            <a:r>
              <a:rPr lang="en-IN" altLang="en-US" sz="1800" dirty="0" err="1" smtClean="0">
                <a:latin typeface="Times New Roman" pitchFamily="18" charset="0"/>
                <a:cs typeface="Times New Roman" pitchFamily="18" charset="0"/>
              </a:rPr>
              <a:t>inidata</a:t>
            </a: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 BY LOCATION;</a:t>
            </a:r>
          </a:p>
          <a:p>
            <a:pPr algn="just">
              <a:buNone/>
            </a:pP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result = </a:t>
            </a:r>
            <a:r>
              <a:rPr lang="en-IN" altLang="en-US" sz="1800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sz="1800" dirty="0" err="1" smtClean="0">
                <a:latin typeface="Times New Roman" pitchFamily="18" charset="0"/>
                <a:cs typeface="Times New Roman" pitchFamily="18" charset="0"/>
              </a:rPr>
              <a:t>groupdata</a:t>
            </a: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IN" altLang="en-US" sz="1800" dirty="0" err="1" smtClean="0">
                <a:latin typeface="Times New Roman" pitchFamily="18" charset="0"/>
                <a:cs typeface="Times New Roman" pitchFamily="18" charset="0"/>
              </a:rPr>
              <a:t>orderdata</a:t>
            </a: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= ORDER </a:t>
            </a:r>
            <a:r>
              <a:rPr lang="en-IN" altLang="en-US" sz="1800" dirty="0" err="1" smtClean="0">
                <a:latin typeface="Times New Roman" pitchFamily="18" charset="0"/>
                <a:cs typeface="Times New Roman" pitchFamily="18" charset="0"/>
              </a:rPr>
              <a:t>inidata</a:t>
            </a: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 BY FLUTUATION_RATE DESC; </a:t>
            </a:r>
            <a:r>
              <a:rPr lang="en-IN" altLang="en-US" sz="1800" dirty="0" err="1" smtClean="0">
                <a:latin typeface="Times New Roman" pitchFamily="18" charset="0"/>
                <a:cs typeface="Times New Roman" pitchFamily="18" charset="0"/>
              </a:rPr>
              <a:t>limitdata</a:t>
            </a: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=LIMIT </a:t>
            </a:r>
            <a:r>
              <a:rPr lang="en-IN" altLang="en-US" sz="1800" dirty="0" err="1" smtClean="0">
                <a:latin typeface="Times New Roman" pitchFamily="18" charset="0"/>
                <a:cs typeface="Times New Roman" pitchFamily="18" charset="0"/>
              </a:rPr>
              <a:t>orderdata</a:t>
            </a: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 400;GENERATE </a:t>
            </a:r>
            <a:r>
              <a:rPr lang="en-IN" altLang="en-US" sz="1800" dirty="0" err="1" smtClean="0">
                <a:latin typeface="Times New Roman" pitchFamily="18" charset="0"/>
                <a:cs typeface="Times New Roman" pitchFamily="18" charset="0"/>
              </a:rPr>
              <a:t>group,FLATTEN</a:t>
            </a: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altLang="en-US" sz="1800" dirty="0" err="1" smtClean="0">
                <a:latin typeface="Times New Roman" pitchFamily="18" charset="0"/>
                <a:cs typeface="Times New Roman" pitchFamily="18" charset="0"/>
              </a:rPr>
              <a:t>limitdata</a:t>
            </a: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);};</a:t>
            </a:r>
          </a:p>
          <a:p>
            <a:pPr algn="just">
              <a:buNone/>
            </a:pPr>
            <a:endParaRPr lang="en-IN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altLang="en-US" sz="1800" dirty="0" smtClean="0">
                <a:latin typeface="Times New Roman" pitchFamily="18" charset="0"/>
                <a:cs typeface="Times New Roman" pitchFamily="18" charset="0"/>
              </a:rPr>
              <a:t>STORE result into 'Pigoutput_sensexdata_400';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       Complete Flow of POC Contd..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SQOOP Exporting to Mysql</a:t>
            </a:r>
          </a:p>
          <a:p>
            <a:pPr>
              <a:buFont typeface="Wingdings" pitchFamily="2" charset="2"/>
              <a:buChar char="Ø"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Exporting the processed PIG Output  to Mysql using SQOOP(.</a:t>
            </a:r>
            <a:r>
              <a:rPr lang="en-IN" altLang="en-US" sz="2000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endParaRPr lang="en-I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sqoop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export --connect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jdbc:mysql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://localhost:3306/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poc_sensex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--username root --password root --table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sensex_highdemandmrkt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--export-dir /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poc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-output/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HighDemandMarket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-final/part-r-00000 --input-fields-terminated-by '\t'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Complete Flow of POC Contd..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071546"/>
            <a:ext cx="7933588" cy="517685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HIVE External Tables</a:t>
            </a:r>
          </a:p>
          <a:p>
            <a:pPr>
              <a:buFont typeface="Wingdings" pitchFamily="2" charset="2"/>
              <a:buChar char="Ø"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Same PIG Output, loading into Hive External tables(.</a:t>
            </a:r>
            <a:r>
              <a:rPr lang="en-IN" altLang="en-US" sz="2000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external table: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CREATE EXTERNAL TABLE SENSEX_RECORDS(SENSEXID INT, SENSEX_NAME STRING,LOCATION STRING, OPENING_BAL INT, CLOSING_BAL INT, FLUCTUATION_RATE INT)</a:t>
            </a:r>
          </a:p>
          <a:p>
            <a:pPr>
              <a:buNone/>
            </a:pP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                                  PARTITIONED BY (TYPEOF_TRADING STRING)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		        ROW FORMATTED DELIMITED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                                  FIELDS TERMINATED BY ','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                                  LINES TERMINATED BY '\n'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STORED INTO LOCATION '/USER/HIVE/WAREHOUSE/USECASE1';</a:t>
            </a:r>
            <a:endParaRPr lang="en-IN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Loading data into external tables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LOAD DATA INPATH 'home/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hdfsuser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pig_output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Sensex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*.*'INTO TABLE SENSEX_RECORDS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74638"/>
            <a:ext cx="7043758" cy="72547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    Complete Flow of POC Contd..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To create namespace and table in h-base and Load data into </a:t>
            </a:r>
            <a:endParaRPr lang="en-US" dirty="0" smtClean="0"/>
          </a:p>
          <a:p>
            <a:r>
              <a:rPr lang="en-US" dirty="0" err="1" smtClean="0"/>
              <a:t>create_namespace</a:t>
            </a:r>
            <a:r>
              <a:rPr lang="en-US" dirty="0" smtClean="0"/>
              <a:t> 'Sensex_db4'</a:t>
            </a:r>
          </a:p>
          <a:p>
            <a:r>
              <a:rPr lang="en-US" dirty="0" smtClean="0"/>
              <a:t>create 'Sensex_db4:sensextab','Sensex' </a:t>
            </a:r>
          </a:p>
          <a:p>
            <a:r>
              <a:rPr lang="en-US" dirty="0" smtClean="0"/>
              <a:t>Quit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BulkLoad</a:t>
            </a:r>
            <a:r>
              <a:rPr lang="en-US" dirty="0" smtClean="0">
                <a:solidFill>
                  <a:srgbClr val="FF0000"/>
                </a:solidFill>
              </a:rPr>
              <a:t> Command</a:t>
            </a:r>
          </a:p>
          <a:p>
            <a:pPr>
              <a:buNone/>
            </a:pPr>
            <a:r>
              <a:rPr lang="en-US" b="1" dirty="0" err="1" smtClean="0"/>
              <a:t>hbase</a:t>
            </a:r>
            <a:r>
              <a:rPr lang="en-US" b="1" dirty="0" smtClean="0"/>
              <a:t> </a:t>
            </a:r>
            <a:r>
              <a:rPr lang="en-US" b="1" dirty="0" err="1" smtClean="0"/>
              <a:t>org.apache.hadoop.hbase.mapreduce.ImportTsv</a:t>
            </a:r>
            <a:r>
              <a:rPr lang="en-US" b="1" dirty="0" smtClean="0"/>
              <a:t> -</a:t>
            </a:r>
            <a:r>
              <a:rPr lang="en-US" b="1" dirty="0" err="1" smtClean="0"/>
              <a:t>Dimporttsv.columns</a:t>
            </a:r>
            <a:r>
              <a:rPr lang="en-US" b="1" dirty="0" smtClean="0"/>
              <a:t>=HBASE_ROW_KEY,CF1:sensexname,CF1:TOT,CF1:loc,CF1:OB,CF1:CB,CF1:FR </a:t>
            </a:r>
            <a:r>
              <a:rPr lang="en-US" b="1" dirty="0" err="1" smtClean="0"/>
              <a:t>Sensex_namespace:Sensex_record</a:t>
            </a:r>
            <a:r>
              <a:rPr lang="en-US" b="1" dirty="0" smtClean="0"/>
              <a:t> hdfs://localhost:8020/$pig_out/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78" y="357166"/>
            <a:ext cx="5422408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Hive Tables Output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Md Shahbaz\Desktop\Screenshot from 2018-02-10 19-04-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428736"/>
            <a:ext cx="7000924" cy="47402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44" y="274638"/>
            <a:ext cx="3357586" cy="939784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Mysql Output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Md Shahbaz\Desktop\Screenshot from 2018-02-10 18-56-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14422"/>
            <a:ext cx="7358114" cy="4814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2" y="2428868"/>
            <a:ext cx="3000396" cy="142875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IN" dirty="0"/>
          </a:p>
          <a:p>
            <a:pPr algn="just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</a:t>
            </a:r>
            <a:r>
              <a:rPr lang="en-IN" sz="4800" dirty="0" smtClean="0">
                <a:latin typeface="Mistral" pitchFamily="66" charset="0"/>
              </a:rPr>
              <a:t>THANK YOU</a:t>
            </a:r>
            <a:endParaRPr lang="en-IN" sz="4800" dirty="0">
              <a:latin typeface="Mistral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80728"/>
            <a:ext cx="7957548" cy="57344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Load unprocessed data in the form of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xls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from   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LFS to HDFS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retrieve processed data from input(unprocessed data)     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by using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components like MR and PIG. 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Processed data will be stored in Mysql and Hive External     </a:t>
            </a:r>
          </a:p>
          <a:p>
            <a:pPr>
              <a:spcBef>
                <a:spcPts val="0"/>
              </a:spcBef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tables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POC has to be build by using following component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Map Reduce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Pig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Hive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Hbase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Sqoop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142852"/>
            <a:ext cx="7647836" cy="785818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357298"/>
            <a:ext cx="7862150" cy="489110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Input File is in </a:t>
            </a:r>
            <a:r>
              <a:rPr lang="en-IN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xls</a:t>
            </a:r>
            <a:r>
              <a:rPr lang="en-I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format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SENSEX LOGPROCESS_USERSTORY_INPUT DATA.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xlsx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Input Data Format: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200" dirty="0" smtClean="0"/>
              <a:t>SENSEX_ID  SENSEX_NAME  TYPEOF_TRADING  LOCATION  OPENING_BALANCE  CLOSING_BALANCE FLUTUATION_RATE</a:t>
            </a: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Requirement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394136" cy="5123656"/>
          </a:xfrm>
        </p:spPr>
        <p:txBody>
          <a:bodyPr>
            <a:normAutofit/>
          </a:bodyPr>
          <a:lstStyle/>
          <a:p>
            <a:pPr algn="just" hangingPunct="0">
              <a:spcBef>
                <a:spcPts val="600"/>
              </a:spcBef>
              <a:buNone/>
            </a:pPr>
            <a:r>
              <a:rPr lang="en-US" sz="1600" dirty="0" smtClean="0"/>
              <a:t>121214  </a:t>
            </a:r>
            <a:r>
              <a:rPr lang="en-US" sz="1600" dirty="0" err="1" smtClean="0"/>
              <a:t>NSC_Sensex</a:t>
            </a:r>
            <a:r>
              <a:rPr lang="en-US" sz="1600" dirty="0" smtClean="0"/>
              <a:t> _report   SIP              California  26252  27000    15 </a:t>
            </a:r>
          </a:p>
          <a:p>
            <a:pPr algn="just" hangingPunct="0">
              <a:spcBef>
                <a:spcPts val="600"/>
              </a:spcBef>
              <a:buNone/>
            </a:pPr>
            <a:r>
              <a:rPr lang="en-US" sz="1600" dirty="0" smtClean="0"/>
              <a:t>121215  </a:t>
            </a:r>
            <a:r>
              <a:rPr lang="en-US" sz="1600" dirty="0" err="1" smtClean="0"/>
              <a:t>NSC_Sensex</a:t>
            </a:r>
            <a:r>
              <a:rPr lang="en-US" sz="1600" dirty="0" smtClean="0"/>
              <a:t> _report   </a:t>
            </a:r>
            <a:r>
              <a:rPr lang="en-US" sz="1600" dirty="0" err="1" smtClean="0"/>
              <a:t>ShortTerm</a:t>
            </a:r>
            <a:r>
              <a:rPr lang="en-US" sz="1600" dirty="0" smtClean="0"/>
              <a:t>   </a:t>
            </a:r>
            <a:r>
              <a:rPr lang="en-US" sz="1600" dirty="0" err="1" smtClean="0"/>
              <a:t>NewYork</a:t>
            </a:r>
            <a:r>
              <a:rPr lang="en-US" sz="1600" dirty="0" smtClean="0"/>
              <a:t>   5500    6000      12 </a:t>
            </a:r>
          </a:p>
          <a:p>
            <a:pPr algn="just" hangingPunct="0">
              <a:spcBef>
                <a:spcPts val="600"/>
              </a:spcBef>
              <a:buNone/>
            </a:pPr>
            <a:r>
              <a:rPr lang="en-US" sz="1600" dirty="0" smtClean="0"/>
              <a:t>121216  </a:t>
            </a:r>
            <a:r>
              <a:rPr lang="en-US" sz="1600" dirty="0" err="1" smtClean="0"/>
              <a:t>NSC_Sensex</a:t>
            </a:r>
            <a:r>
              <a:rPr lang="en-US" sz="1600" dirty="0" smtClean="0"/>
              <a:t> _report   SIP               </a:t>
            </a:r>
            <a:r>
              <a:rPr lang="en-US" sz="1600" dirty="0" err="1" smtClean="0"/>
              <a:t>NewDelhi</a:t>
            </a:r>
            <a:r>
              <a:rPr lang="en-US" sz="1600" dirty="0" smtClean="0"/>
              <a:t>   5252    65000   25</a:t>
            </a:r>
          </a:p>
          <a:p>
            <a:pPr algn="just" hangingPunct="0">
              <a:spcBef>
                <a:spcPts val="600"/>
              </a:spcBef>
              <a:buNone/>
            </a:pPr>
            <a:r>
              <a:rPr lang="en-US" sz="1600" dirty="0" smtClean="0"/>
              <a:t>121217 </a:t>
            </a:r>
            <a:r>
              <a:rPr lang="en-US" sz="1600" dirty="0" err="1" smtClean="0"/>
              <a:t>NSC_Sensex</a:t>
            </a:r>
            <a:r>
              <a:rPr lang="en-US" sz="1600" dirty="0" smtClean="0"/>
              <a:t> _report    </a:t>
            </a:r>
            <a:r>
              <a:rPr lang="en-US" sz="1600" dirty="0" err="1" smtClean="0"/>
              <a:t>ShortTerm</a:t>
            </a:r>
            <a:r>
              <a:rPr lang="en-US" sz="1600" dirty="0" smtClean="0"/>
              <a:t>   California   17000  18500   27</a:t>
            </a:r>
          </a:p>
          <a:p>
            <a:pPr algn="just" hangingPunct="0">
              <a:spcBef>
                <a:spcPts val="600"/>
              </a:spcBef>
              <a:buNone/>
            </a:pPr>
            <a:r>
              <a:rPr lang="en-US" sz="1600" dirty="0" smtClean="0"/>
              <a:t>121218 </a:t>
            </a:r>
            <a:r>
              <a:rPr lang="en-US" sz="1600" dirty="0" err="1" smtClean="0"/>
              <a:t>NSC_Sensex</a:t>
            </a:r>
            <a:r>
              <a:rPr lang="en-US" sz="1600" dirty="0" smtClean="0"/>
              <a:t> _report    </a:t>
            </a:r>
            <a:r>
              <a:rPr lang="en-US" sz="1600" dirty="0" err="1" smtClean="0"/>
              <a:t>ShortTerm</a:t>
            </a:r>
            <a:r>
              <a:rPr lang="en-US" sz="1600" dirty="0" smtClean="0"/>
              <a:t>   </a:t>
            </a:r>
            <a:r>
              <a:rPr lang="en-US" sz="1600" dirty="0" err="1" smtClean="0"/>
              <a:t>NewYork</a:t>
            </a:r>
            <a:r>
              <a:rPr lang="en-US" sz="1600" dirty="0" smtClean="0"/>
              <a:t>    4500     5500    22 </a:t>
            </a:r>
          </a:p>
          <a:p>
            <a:pPr algn="just" hangingPunct="0">
              <a:spcBef>
                <a:spcPts val="600"/>
              </a:spcBef>
              <a:buNone/>
            </a:pPr>
            <a:r>
              <a:rPr lang="en-US" sz="1600" dirty="0" smtClean="0"/>
              <a:t>121219 </a:t>
            </a:r>
            <a:r>
              <a:rPr lang="en-US" sz="1600" dirty="0" err="1" smtClean="0"/>
              <a:t>LSA_Sensex_report</a:t>
            </a:r>
            <a:r>
              <a:rPr lang="en-US" sz="1600" dirty="0" smtClean="0"/>
              <a:t>     Daily            Hyderabad   25432   28645  5</a:t>
            </a:r>
          </a:p>
          <a:p>
            <a:pPr algn="just" hangingPunct="0">
              <a:spcBef>
                <a:spcPts val="600"/>
              </a:spcBef>
              <a:buNone/>
            </a:pPr>
            <a:r>
              <a:rPr lang="en-US" sz="1600" dirty="0" smtClean="0"/>
              <a:t> 121220 </a:t>
            </a:r>
            <a:r>
              <a:rPr lang="en-US" sz="1600" dirty="0" err="1" smtClean="0"/>
              <a:t>LSA_Sensex_report</a:t>
            </a:r>
            <a:r>
              <a:rPr lang="en-US" sz="1600" dirty="0" smtClean="0"/>
              <a:t>    SIP               California     25000   26000 25</a:t>
            </a:r>
          </a:p>
          <a:p>
            <a:pPr algn="just" hangingPunct="0">
              <a:spcBef>
                <a:spcPts val="600"/>
              </a:spcBef>
              <a:buNone/>
            </a:pPr>
            <a:r>
              <a:rPr lang="en-US" sz="1600" dirty="0" smtClean="0"/>
              <a:t> 121221 </a:t>
            </a:r>
            <a:r>
              <a:rPr lang="en-US" sz="1600" dirty="0" err="1" smtClean="0"/>
              <a:t>LSA_Sensex_report</a:t>
            </a:r>
            <a:r>
              <a:rPr lang="en-US" sz="1600" dirty="0" smtClean="0"/>
              <a:t>    SIP            California       45000   49356  36</a:t>
            </a:r>
          </a:p>
          <a:p>
            <a:pPr algn="just" hangingPunct="0">
              <a:spcBef>
                <a:spcPts val="600"/>
              </a:spcBef>
              <a:buNone/>
            </a:pPr>
            <a:r>
              <a:rPr lang="en-US" sz="1600" dirty="0" smtClean="0"/>
              <a:t> 121222 </a:t>
            </a:r>
            <a:r>
              <a:rPr lang="en-US" sz="1600" dirty="0" err="1" smtClean="0"/>
              <a:t>LSA_Sensex_report</a:t>
            </a:r>
            <a:r>
              <a:rPr lang="en-US" sz="1600" dirty="0" smtClean="0"/>
              <a:t>    SIP          </a:t>
            </a:r>
            <a:r>
              <a:rPr lang="en-US" sz="1600" dirty="0" err="1" smtClean="0"/>
              <a:t>NewYork</a:t>
            </a:r>
            <a:r>
              <a:rPr lang="en-US" sz="1600" dirty="0" smtClean="0"/>
              <a:t>          8965      9654   45 </a:t>
            </a:r>
          </a:p>
          <a:p>
            <a:pPr algn="just" hangingPunct="0">
              <a:spcBef>
                <a:spcPts val="600"/>
              </a:spcBef>
              <a:buNone/>
            </a:pPr>
            <a:r>
              <a:rPr lang="en-US" sz="1600" dirty="0" smtClean="0"/>
              <a:t> 121223 </a:t>
            </a:r>
            <a:r>
              <a:rPr lang="en-US" sz="1600" dirty="0" err="1" smtClean="0"/>
              <a:t>LSA_Sensex_report</a:t>
            </a:r>
            <a:r>
              <a:rPr lang="en-US" sz="1600" dirty="0" smtClean="0"/>
              <a:t>    SIP        Hyderabad          3654      5000  46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Sample Input Data</a:t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Copy 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700" dirty="0" smtClean="0">
                <a:latin typeface="Times New Roman" pitchFamily="18" charset="0"/>
                <a:cs typeface="Times New Roman" pitchFamily="18" charset="0"/>
              </a:rPr>
              <a:t>nput data into HDFS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Develop a Map Reduce Use Case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to get the below filtered results 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From the HDFS Input data(Excel data) 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If Type of trading is  </a:t>
            </a:r>
            <a:r>
              <a:rPr lang="en-US" sz="17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‘SIP’ 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Openbal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&gt;25000 &amp;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Fluctrate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&gt;10 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store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HighDemandMarket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” 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Closebal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&lt;22000 &amp;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Fluctrate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in b/w 20-30 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store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OngoingMarketStrategy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” 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If Type of trading is  </a:t>
            </a:r>
            <a:r>
              <a:rPr lang="en-US" sz="17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700" b="1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ShortTerm</a:t>
            </a:r>
            <a:r>
              <a:rPr lang="en-US" sz="17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Openbal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&lt;5000 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store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“Wealthy Products” 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Location </a:t>
            </a:r>
            <a:r>
              <a:rPr lang="en-US" sz="17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700" b="1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NewYork</a:t>
            </a:r>
            <a:r>
              <a:rPr lang="en-US" sz="17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OR California” 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store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“Reliable Products” 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store in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“Other Products” </a:t>
            </a:r>
          </a:p>
          <a:p>
            <a:pPr>
              <a:buNone/>
            </a:pPr>
            <a:endParaRPr lang="en-IN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Requirement Contd..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268760"/>
            <a:ext cx="7746064" cy="497964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Develop a PIG Script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filter the Map Reduce Output in the below fashion 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Group the Data based on location 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Get Top 400 Records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each location based on Fluctuation Rate 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EXPORT the same PIG Output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HDFS 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SQOOP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Write the same PIG output into 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 Low latency query access. 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Store the same PIG Output in a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HIVE External Table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with P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ARTITIONING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enabled(with Type Of Trading)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Requirement Contd.. 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Architecture Flow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8992" y="2214554"/>
            <a:ext cx="200026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HDFS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428992" y="3143248"/>
            <a:ext cx="200026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MAP REDUCE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428992" y="4214818"/>
            <a:ext cx="200026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PIG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857488" y="5143512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HIVE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857752" y="5143512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SQOOP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5" idx="2"/>
            <a:endCxn id="6" idx="0"/>
          </p:cNvCxnSpPr>
          <p:nvPr/>
        </p:nvCxnSpPr>
        <p:spPr>
          <a:xfrm rot="5400000">
            <a:off x="4214810" y="400050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n 63"/>
          <p:cNvSpPr/>
          <p:nvPr/>
        </p:nvSpPr>
        <p:spPr>
          <a:xfrm>
            <a:off x="7215206" y="4714884"/>
            <a:ext cx="928694" cy="12858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MYSQL</a:t>
            </a:r>
            <a:endParaRPr lang="en-IN" dirty="0"/>
          </a:p>
        </p:txBody>
      </p:sp>
      <p:sp>
        <p:nvSpPr>
          <p:cNvPr id="80" name="Rectangle 79"/>
          <p:cNvSpPr/>
          <p:nvPr/>
        </p:nvSpPr>
        <p:spPr>
          <a:xfrm>
            <a:off x="3428992" y="1357298"/>
            <a:ext cx="200026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INPUT(LFS)</a:t>
            </a:r>
            <a:endParaRPr lang="en-IN" dirty="0"/>
          </a:p>
        </p:txBody>
      </p:sp>
      <p:cxnSp>
        <p:nvCxnSpPr>
          <p:cNvPr id="92" name="Straight Arrow Connector 91"/>
          <p:cNvCxnSpPr>
            <a:stCxn id="80" idx="2"/>
            <a:endCxn id="4" idx="0"/>
          </p:cNvCxnSpPr>
          <p:nvPr/>
        </p:nvCxnSpPr>
        <p:spPr>
          <a:xfrm rot="5400000">
            <a:off x="4286248" y="207167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" idx="2"/>
            <a:endCxn id="5" idx="0"/>
          </p:cNvCxnSpPr>
          <p:nvPr/>
        </p:nvCxnSpPr>
        <p:spPr>
          <a:xfrm rot="5400000">
            <a:off x="4250529" y="296465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>
            <a:off x="5000628" y="500063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3643306" y="500063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" idx="3"/>
          </p:cNvCxnSpPr>
          <p:nvPr/>
        </p:nvCxnSpPr>
        <p:spPr>
          <a:xfrm>
            <a:off x="6215074" y="542926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8662" y="507207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HBASE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1214414" y="4643446"/>
            <a:ext cx="235745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Architecture Design Flow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28728" y="1928802"/>
            <a:ext cx="100013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LFS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3929058" y="1928802"/>
            <a:ext cx="107157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HDFS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2428860" y="2250273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143768" y="1928802"/>
            <a:ext cx="164307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MAP REDUCE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7215206" y="3143248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HDFS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3786182" y="3143248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785918" y="4786322"/>
            <a:ext cx="128588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HIVE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4643438" y="4786322"/>
            <a:ext cx="128588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SQOOP</a:t>
            </a:r>
            <a:endParaRPr lang="en-IN" dirty="0"/>
          </a:p>
        </p:txBody>
      </p:sp>
      <p:sp>
        <p:nvSpPr>
          <p:cNvPr id="26" name="Can 25"/>
          <p:cNvSpPr/>
          <p:nvPr/>
        </p:nvSpPr>
        <p:spPr>
          <a:xfrm>
            <a:off x="4857752" y="5572140"/>
            <a:ext cx="1000132" cy="1000132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MYSQL</a:t>
            </a:r>
            <a:endParaRPr lang="en-IN" dirty="0"/>
          </a:p>
        </p:txBody>
      </p:sp>
      <p:cxnSp>
        <p:nvCxnSpPr>
          <p:cNvPr id="28" name="Straight Arrow Connector 27"/>
          <p:cNvCxnSpPr>
            <a:endCxn id="17" idx="1"/>
          </p:cNvCxnSpPr>
          <p:nvPr/>
        </p:nvCxnSpPr>
        <p:spPr>
          <a:xfrm flipV="1">
            <a:off x="5000628" y="2250273"/>
            <a:ext cx="21431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57422" y="178592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Copy to hdfs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143504" y="185736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Unprocessed data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7072330" y="2571744"/>
            <a:ext cx="187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Semi Processed data from  MR</a:t>
            </a:r>
            <a:endParaRPr lang="en-IN" dirty="0"/>
          </a:p>
        </p:txBody>
      </p:sp>
      <p:cxnSp>
        <p:nvCxnSpPr>
          <p:cNvPr id="60" name="Straight Arrow Connector 59"/>
          <p:cNvCxnSpPr>
            <a:stCxn id="18" idx="1"/>
            <a:endCxn id="23" idx="3"/>
          </p:cNvCxnSpPr>
          <p:nvPr/>
        </p:nvCxnSpPr>
        <p:spPr>
          <a:xfrm rot="10800000">
            <a:off x="5143504" y="3393281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43504" y="2786058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Use Semiprocessed  data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72066" y="435769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Export to</a:t>
            </a:r>
            <a:endParaRPr lang="en-IN" dirty="0"/>
          </a:p>
        </p:txBody>
      </p:sp>
      <p:cxnSp>
        <p:nvCxnSpPr>
          <p:cNvPr id="85" name="Straight Arrow Connector 84"/>
          <p:cNvCxnSpPr/>
          <p:nvPr/>
        </p:nvCxnSpPr>
        <p:spPr>
          <a:xfrm rot="5400000">
            <a:off x="4751389" y="4606933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786182" y="3929066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HDFS</a:t>
            </a:r>
            <a:endParaRPr lang="en-IN" dirty="0"/>
          </a:p>
        </p:txBody>
      </p:sp>
      <p:cxnSp>
        <p:nvCxnSpPr>
          <p:cNvPr id="42" name="Straight Arrow Connector 41"/>
          <p:cNvCxnSpPr>
            <a:stCxn id="58" idx="0"/>
          </p:cNvCxnSpPr>
          <p:nvPr/>
        </p:nvCxnSpPr>
        <p:spPr>
          <a:xfrm rot="16200000" flipH="1" flipV="1">
            <a:off x="7755739" y="2817029"/>
            <a:ext cx="500066" cy="9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535752" y="4893082"/>
            <a:ext cx="78581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5180017" y="5392751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2"/>
            <a:endCxn id="37" idx="0"/>
          </p:cNvCxnSpPr>
          <p:nvPr/>
        </p:nvCxnSpPr>
        <p:spPr>
          <a:xfrm rot="5400000">
            <a:off x="4321967" y="378619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43438" y="357301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Processed data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2928926" y="4286256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5984" y="3653910"/>
            <a:ext cx="1159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white"/>
                </a:solidFill>
              </a:rPr>
              <a:t>H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214678" y="5357826"/>
            <a:ext cx="128588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HBASE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428736"/>
            <a:ext cx="7400948" cy="469742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alt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en-IN" altLang="en-US" sz="3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IN" altLang="en-US" sz="3000" dirty="0" smtClean="0">
                <a:latin typeface="Times New Roman" pitchFamily="18" charset="0"/>
                <a:cs typeface="Times New Roman" pitchFamily="18" charset="0"/>
              </a:rPr>
              <a:t>   Input data (.</a:t>
            </a:r>
            <a:r>
              <a:rPr lang="en-IN" altLang="en-US" sz="3000" dirty="0" err="1" smtClean="0">
                <a:latin typeface="Times New Roman" pitchFamily="18" charset="0"/>
                <a:cs typeface="Times New Roman" pitchFamily="18" charset="0"/>
              </a:rPr>
              <a:t>xls</a:t>
            </a:r>
            <a:r>
              <a:rPr lang="en-IN" altLang="en-US" sz="3000" dirty="0" smtClean="0">
                <a:latin typeface="Times New Roman" pitchFamily="18" charset="0"/>
                <a:cs typeface="Times New Roman" pitchFamily="18" charset="0"/>
              </a:rPr>
              <a:t> format) need to be loaded in   HDFS()</a:t>
            </a:r>
          </a:p>
          <a:p>
            <a:pPr algn="just">
              <a:buNone/>
            </a:pPr>
            <a:r>
              <a:rPr lang="en-IN" alt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altLang="en-US" sz="2800" b="1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>
              <a:buNone/>
            </a:pPr>
            <a:r>
              <a:rPr lang="en-IN" alt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altLang="en-US" sz="2800" dirty="0" err="1" smtClean="0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en-IN" alt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altLang="en-US" sz="2800" dirty="0" err="1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en-IN" altLang="en-US" sz="2800" dirty="0" smtClean="0">
                <a:latin typeface="Times New Roman" pitchFamily="18" charset="0"/>
                <a:cs typeface="Times New Roman" pitchFamily="18" charset="0"/>
              </a:rPr>
              <a:t> –put Input /</a:t>
            </a:r>
            <a:r>
              <a:rPr lang="en-IN" altLang="en-US" sz="2800" dirty="0" err="1" smtClean="0">
                <a:latin typeface="Times New Roman" pitchFamily="18" charset="0"/>
                <a:cs typeface="Times New Roman" pitchFamily="18" charset="0"/>
              </a:rPr>
              <a:t>Directoryname</a:t>
            </a:r>
            <a:endParaRPr lang="en-I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alt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MAP REDUCE</a:t>
            </a:r>
            <a:r>
              <a:rPr lang="en-IN" altLang="en-US" sz="3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IN" altLang="en-US" sz="2800" dirty="0" smtClean="0">
                <a:latin typeface="Times New Roman" pitchFamily="18" charset="0"/>
                <a:cs typeface="Times New Roman" pitchFamily="18" charset="0"/>
              </a:rPr>
              <a:t>    To analyze the data and to retrieve the data out </a:t>
            </a:r>
          </a:p>
          <a:p>
            <a:pPr algn="just">
              <a:buNone/>
            </a:pPr>
            <a:r>
              <a:rPr lang="en-IN" altLang="en-US" sz="2800" dirty="0" smtClean="0">
                <a:latin typeface="Times New Roman" pitchFamily="18" charset="0"/>
                <a:cs typeface="Times New Roman" pitchFamily="18" charset="0"/>
              </a:rPr>
              <a:t>    of it by  using Map Reduce (.</a:t>
            </a:r>
            <a:r>
              <a:rPr lang="en-IN" altLang="en-US" sz="2800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en-IN" alt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None/>
            </a:pPr>
            <a:r>
              <a:rPr lang="en-IN" altLang="en-US" sz="2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altLang="en-US" sz="2800" b="1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jar  &lt;&lt;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runnablejar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&gt;&gt; &lt;&lt;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driverclassname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&gt;&gt;        		        &lt;&lt;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inputpath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&gt;&gt; &lt;&lt;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outputpath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&gt;&gt;</a:t>
            </a:r>
          </a:p>
          <a:p>
            <a:pPr algn="just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Complete Flow Of POC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2018</TotalTime>
  <Words>719</Words>
  <Application>Microsoft Office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Sensex logs Data Processing-POC</vt:lpstr>
      <vt:lpstr>SCOPE</vt:lpstr>
      <vt:lpstr>Requirement</vt:lpstr>
      <vt:lpstr>Sample Input Data </vt:lpstr>
      <vt:lpstr>Requirement Contd..</vt:lpstr>
      <vt:lpstr>Requirement Contd..  </vt:lpstr>
      <vt:lpstr>       Architecture Flow</vt:lpstr>
      <vt:lpstr>       Architecture Design Flow</vt:lpstr>
      <vt:lpstr>Complete Flow Of POC</vt:lpstr>
      <vt:lpstr>       Steps used in Map Reduce </vt:lpstr>
      <vt:lpstr>        Complete Flow of POC Contd..</vt:lpstr>
      <vt:lpstr> Complete Flow of POC Contd..</vt:lpstr>
      <vt:lpstr>     Complete Flow of POC Contd..</vt:lpstr>
      <vt:lpstr>Hbase </vt:lpstr>
      <vt:lpstr>Hive Tables Output</vt:lpstr>
      <vt:lpstr>Mysql Output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-POC</dc:title>
  <dc:creator>hp-pc</dc:creator>
  <cp:lastModifiedBy>Md Shahbaz</cp:lastModifiedBy>
  <cp:revision>236</cp:revision>
  <dcterms:created xsi:type="dcterms:W3CDTF">2017-01-20T12:23:05Z</dcterms:created>
  <dcterms:modified xsi:type="dcterms:W3CDTF">2018-02-10T18:27:47Z</dcterms:modified>
</cp:coreProperties>
</file>