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1" r:id="rId5"/>
    <p:sldId id="260" r:id="rId6"/>
    <p:sldId id="264" r:id="rId7"/>
    <p:sldId id="265" r:id="rId8"/>
    <p:sldId id="269" r:id="rId9"/>
    <p:sldId id="267" r:id="rId10"/>
    <p:sldId id="270" r:id="rId11"/>
    <p:sldId id="271" r:id="rId12"/>
    <p:sldId id="272" r:id="rId13"/>
    <p:sldId id="268" r:id="rId14"/>
    <p:sldId id="274" r:id="rId15"/>
    <p:sldId id="273" r:id="rId16"/>
    <p:sldId id="276" r:id="rId17"/>
    <p:sldId id="332" r:id="rId18"/>
    <p:sldId id="334" r:id="rId19"/>
    <p:sldId id="278" r:id="rId20"/>
    <p:sldId id="277" r:id="rId21"/>
    <p:sldId id="279" r:id="rId22"/>
    <p:sldId id="280" r:id="rId23"/>
    <p:sldId id="282" r:id="rId24"/>
    <p:sldId id="281" r:id="rId25"/>
    <p:sldId id="284" r:id="rId26"/>
    <p:sldId id="285" r:id="rId27"/>
    <p:sldId id="286" r:id="rId28"/>
    <p:sldId id="287" r:id="rId29"/>
    <p:sldId id="283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8" r:id="rId40"/>
    <p:sldId id="297" r:id="rId41"/>
    <p:sldId id="300" r:id="rId42"/>
    <p:sldId id="301" r:id="rId43"/>
    <p:sldId id="302" r:id="rId44"/>
    <p:sldId id="303" r:id="rId45"/>
    <p:sldId id="304" r:id="rId46"/>
    <p:sldId id="305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5" r:id="rId73"/>
    <p:sldId id="333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B7425-9211-4516-B079-8972A3D5CE2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9AE7708-33B8-461F-A04C-DD1E42C58B3F}">
      <dgm:prSet phldrT="[Text]" custT="1"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IN" sz="2000" dirty="0"/>
            <a:t>Clustering</a:t>
          </a:r>
        </a:p>
      </dgm:t>
    </dgm:pt>
    <dgm:pt modelId="{FE5633E6-1A6E-4728-BC72-878C1D23E4BA}" type="parTrans" cxnId="{90207B13-62ED-4F5C-BC11-84EFBC5014B4}">
      <dgm:prSet/>
      <dgm:spPr/>
      <dgm:t>
        <a:bodyPr/>
        <a:lstStyle/>
        <a:p>
          <a:endParaRPr lang="en-IN"/>
        </a:p>
      </dgm:t>
    </dgm:pt>
    <dgm:pt modelId="{7F37C79F-CEC3-4EA2-BE88-BAC0E7BF7B16}" type="sibTrans" cxnId="{90207B13-62ED-4F5C-BC11-84EFBC5014B4}">
      <dgm:prSet/>
      <dgm:spPr/>
      <dgm:t>
        <a:bodyPr/>
        <a:lstStyle/>
        <a:p>
          <a:endParaRPr lang="en-IN"/>
        </a:p>
      </dgm:t>
    </dgm:pt>
    <dgm:pt modelId="{9D10B481-3EC3-44AE-A06D-F0CE2F72DA65}">
      <dgm:prSet phldrT="[Text]" custT="1"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IN" sz="1800" dirty="0"/>
            <a:t>Hard clustering</a:t>
          </a:r>
        </a:p>
      </dgm:t>
    </dgm:pt>
    <dgm:pt modelId="{2D6D0128-9A87-42E8-AB36-BE3AD3A841B0}" type="parTrans" cxnId="{BD608A5B-0FB7-449A-975E-DAF1DAABEE25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IN"/>
        </a:p>
      </dgm:t>
    </dgm:pt>
    <dgm:pt modelId="{FE604E7E-6B0E-46E1-A161-3BF4B7F83928}" type="sibTrans" cxnId="{BD608A5B-0FB7-449A-975E-DAF1DAABEE25}">
      <dgm:prSet/>
      <dgm:spPr/>
      <dgm:t>
        <a:bodyPr/>
        <a:lstStyle/>
        <a:p>
          <a:endParaRPr lang="en-IN"/>
        </a:p>
      </dgm:t>
    </dgm:pt>
    <dgm:pt modelId="{94553F73-B56A-41A8-A64D-3D2D5F83695C}">
      <dgm:prSet phldrT="[Text]" custT="1"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IN" sz="1800" dirty="0"/>
            <a:t>Soft clustering</a:t>
          </a:r>
        </a:p>
      </dgm:t>
    </dgm:pt>
    <dgm:pt modelId="{C62649FD-5030-4E42-A76B-97972BDFF7CA}" type="parTrans" cxnId="{DA009BEC-102F-4AB1-9930-7145BE68872B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IN"/>
        </a:p>
      </dgm:t>
    </dgm:pt>
    <dgm:pt modelId="{EE17066A-E86F-4605-87C0-68E9696828EE}" type="sibTrans" cxnId="{DA009BEC-102F-4AB1-9930-7145BE68872B}">
      <dgm:prSet/>
      <dgm:spPr/>
      <dgm:t>
        <a:bodyPr/>
        <a:lstStyle/>
        <a:p>
          <a:endParaRPr lang="en-IN"/>
        </a:p>
      </dgm:t>
    </dgm:pt>
    <dgm:pt modelId="{4801EDA6-5B14-44E0-BD97-0DED776A71BA}" type="pres">
      <dgm:prSet presAssocID="{CDFB7425-9211-4516-B079-8972A3D5CE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EFC83E-2904-4D87-9567-8E20AC2EC7CA}" type="pres">
      <dgm:prSet presAssocID="{39AE7708-33B8-461F-A04C-DD1E42C58B3F}" presName="hierRoot1" presStyleCnt="0"/>
      <dgm:spPr/>
    </dgm:pt>
    <dgm:pt modelId="{93B1CBE4-9F1F-42F4-9F65-ED66FD530C93}" type="pres">
      <dgm:prSet presAssocID="{39AE7708-33B8-461F-A04C-DD1E42C58B3F}" presName="composite" presStyleCnt="0"/>
      <dgm:spPr/>
    </dgm:pt>
    <dgm:pt modelId="{5F1261CC-0919-43AE-A923-7DE78B166EC8}" type="pres">
      <dgm:prSet presAssocID="{39AE7708-33B8-461F-A04C-DD1E42C58B3F}" presName="background" presStyleLbl="node0" presStyleIdx="0" presStyleCnt="1"/>
      <dgm:spPr>
        <a:solidFill>
          <a:schemeClr val="tx2">
            <a:lumMod val="40000"/>
            <a:lumOff val="6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D618562D-7A55-41AE-969A-190EB57DE7D4}" type="pres">
      <dgm:prSet presAssocID="{39AE7708-33B8-461F-A04C-DD1E42C58B3F}" presName="text" presStyleLbl="fgAcc0" presStyleIdx="0" presStyleCnt="1" custLinFactNeighborX="-8829" custLinFactNeighborY="-52704">
        <dgm:presLayoutVars>
          <dgm:chPref val="3"/>
        </dgm:presLayoutVars>
      </dgm:prSet>
      <dgm:spPr/>
    </dgm:pt>
    <dgm:pt modelId="{D3F441A1-36EE-4263-9E0C-00A0824F6A4A}" type="pres">
      <dgm:prSet presAssocID="{39AE7708-33B8-461F-A04C-DD1E42C58B3F}" presName="hierChild2" presStyleCnt="0"/>
      <dgm:spPr/>
    </dgm:pt>
    <dgm:pt modelId="{FC512697-CA15-4D67-A5AB-145F504BA6FD}" type="pres">
      <dgm:prSet presAssocID="{2D6D0128-9A87-42E8-AB36-BE3AD3A841B0}" presName="Name10" presStyleLbl="parChTrans1D2" presStyleIdx="0" presStyleCnt="2"/>
      <dgm:spPr/>
    </dgm:pt>
    <dgm:pt modelId="{7A05269A-AC76-42C6-A5AF-FA2934419881}" type="pres">
      <dgm:prSet presAssocID="{9D10B481-3EC3-44AE-A06D-F0CE2F72DA65}" presName="hierRoot2" presStyleCnt="0"/>
      <dgm:spPr/>
    </dgm:pt>
    <dgm:pt modelId="{87B64B7A-00C0-4AFE-8CD3-4CEDF5B237BF}" type="pres">
      <dgm:prSet presAssocID="{9D10B481-3EC3-44AE-A06D-F0CE2F72DA65}" presName="composite2" presStyleCnt="0"/>
      <dgm:spPr/>
    </dgm:pt>
    <dgm:pt modelId="{14B2BD4D-71A3-43F4-B0F3-E0A9F24D1198}" type="pres">
      <dgm:prSet presAssocID="{9D10B481-3EC3-44AE-A06D-F0CE2F72DA65}" presName="background2" presStyleLbl="node2" presStyleIdx="0" presStyleCnt="2"/>
      <dgm:spPr>
        <a:solidFill>
          <a:schemeClr val="tx2">
            <a:lumMod val="40000"/>
            <a:lumOff val="6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F58B9FAB-644A-4E3E-AC52-489AC625139C}" type="pres">
      <dgm:prSet presAssocID="{9D10B481-3EC3-44AE-A06D-F0CE2F72DA65}" presName="text2" presStyleLbl="fgAcc2" presStyleIdx="0" presStyleCnt="2" custLinFactNeighborX="-61877" custLinFactNeighborY="-6742">
        <dgm:presLayoutVars>
          <dgm:chPref val="3"/>
        </dgm:presLayoutVars>
      </dgm:prSet>
      <dgm:spPr/>
    </dgm:pt>
    <dgm:pt modelId="{28D25321-BBB0-45A7-A9B2-940F4A71120D}" type="pres">
      <dgm:prSet presAssocID="{9D10B481-3EC3-44AE-A06D-F0CE2F72DA65}" presName="hierChild3" presStyleCnt="0"/>
      <dgm:spPr/>
    </dgm:pt>
    <dgm:pt modelId="{3162C681-6509-4907-BE60-1B1AB71ADA55}" type="pres">
      <dgm:prSet presAssocID="{C62649FD-5030-4E42-A76B-97972BDFF7CA}" presName="Name10" presStyleLbl="parChTrans1D2" presStyleIdx="1" presStyleCnt="2"/>
      <dgm:spPr/>
    </dgm:pt>
    <dgm:pt modelId="{0648CBA1-E9CD-4D04-AB28-6760464BC3EC}" type="pres">
      <dgm:prSet presAssocID="{94553F73-B56A-41A8-A64D-3D2D5F83695C}" presName="hierRoot2" presStyleCnt="0"/>
      <dgm:spPr/>
    </dgm:pt>
    <dgm:pt modelId="{0A2DF31A-9283-4E74-9052-8B344368AF3E}" type="pres">
      <dgm:prSet presAssocID="{94553F73-B56A-41A8-A64D-3D2D5F83695C}" presName="composite2" presStyleCnt="0"/>
      <dgm:spPr/>
    </dgm:pt>
    <dgm:pt modelId="{ECDDB301-183B-42D0-973D-CEAC6E1322AD}" type="pres">
      <dgm:prSet presAssocID="{94553F73-B56A-41A8-A64D-3D2D5F83695C}" presName="background2" presStyleLbl="node2" presStyleIdx="1" presStyleCnt="2"/>
      <dgm:spPr>
        <a:solidFill>
          <a:schemeClr val="tx2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762BF1FF-A695-4DDD-B467-E486C9599ADD}" type="pres">
      <dgm:prSet presAssocID="{94553F73-B56A-41A8-A64D-3D2D5F83695C}" presName="text2" presStyleLbl="fgAcc2" presStyleIdx="1" presStyleCnt="2" custLinFactNeighborX="48023" custLinFactNeighborY="-6742">
        <dgm:presLayoutVars>
          <dgm:chPref val="3"/>
        </dgm:presLayoutVars>
      </dgm:prSet>
      <dgm:spPr/>
    </dgm:pt>
    <dgm:pt modelId="{00A7A04E-C863-49B5-BE07-23A8BC3FBB02}" type="pres">
      <dgm:prSet presAssocID="{94553F73-B56A-41A8-A64D-3D2D5F83695C}" presName="hierChild3" presStyleCnt="0"/>
      <dgm:spPr/>
    </dgm:pt>
  </dgm:ptLst>
  <dgm:cxnLst>
    <dgm:cxn modelId="{90207B13-62ED-4F5C-BC11-84EFBC5014B4}" srcId="{CDFB7425-9211-4516-B079-8972A3D5CE20}" destId="{39AE7708-33B8-461F-A04C-DD1E42C58B3F}" srcOrd="0" destOrd="0" parTransId="{FE5633E6-1A6E-4728-BC72-878C1D23E4BA}" sibTransId="{7F37C79F-CEC3-4EA2-BE88-BAC0E7BF7B16}"/>
    <dgm:cxn modelId="{EBF6571B-A29B-4237-89F4-CE3C116D7172}" type="presOf" srcId="{94553F73-B56A-41A8-A64D-3D2D5F83695C}" destId="{762BF1FF-A695-4DDD-B467-E486C9599ADD}" srcOrd="0" destOrd="0" presId="urn:microsoft.com/office/officeart/2005/8/layout/hierarchy1"/>
    <dgm:cxn modelId="{BD608A5B-0FB7-449A-975E-DAF1DAABEE25}" srcId="{39AE7708-33B8-461F-A04C-DD1E42C58B3F}" destId="{9D10B481-3EC3-44AE-A06D-F0CE2F72DA65}" srcOrd="0" destOrd="0" parTransId="{2D6D0128-9A87-42E8-AB36-BE3AD3A841B0}" sibTransId="{FE604E7E-6B0E-46E1-A161-3BF4B7F83928}"/>
    <dgm:cxn modelId="{1C57AB74-0394-4771-99BB-E5E6C9B82E89}" type="presOf" srcId="{2D6D0128-9A87-42E8-AB36-BE3AD3A841B0}" destId="{FC512697-CA15-4D67-A5AB-145F504BA6FD}" srcOrd="0" destOrd="0" presId="urn:microsoft.com/office/officeart/2005/8/layout/hierarchy1"/>
    <dgm:cxn modelId="{E5B77975-F532-469E-A1F0-6329F377DD0A}" type="presOf" srcId="{CDFB7425-9211-4516-B079-8972A3D5CE20}" destId="{4801EDA6-5B14-44E0-BD97-0DED776A71BA}" srcOrd="0" destOrd="0" presId="urn:microsoft.com/office/officeart/2005/8/layout/hierarchy1"/>
    <dgm:cxn modelId="{E065098B-7107-41E9-AFD5-EAB1C7C890A9}" type="presOf" srcId="{9D10B481-3EC3-44AE-A06D-F0CE2F72DA65}" destId="{F58B9FAB-644A-4E3E-AC52-489AC625139C}" srcOrd="0" destOrd="0" presId="urn:microsoft.com/office/officeart/2005/8/layout/hierarchy1"/>
    <dgm:cxn modelId="{3F10839F-BD97-4BE3-A402-2CF25509B6F2}" type="presOf" srcId="{39AE7708-33B8-461F-A04C-DD1E42C58B3F}" destId="{D618562D-7A55-41AE-969A-190EB57DE7D4}" srcOrd="0" destOrd="0" presId="urn:microsoft.com/office/officeart/2005/8/layout/hierarchy1"/>
    <dgm:cxn modelId="{DA009BEC-102F-4AB1-9930-7145BE68872B}" srcId="{39AE7708-33B8-461F-A04C-DD1E42C58B3F}" destId="{94553F73-B56A-41A8-A64D-3D2D5F83695C}" srcOrd="1" destOrd="0" parTransId="{C62649FD-5030-4E42-A76B-97972BDFF7CA}" sibTransId="{EE17066A-E86F-4605-87C0-68E9696828EE}"/>
    <dgm:cxn modelId="{92ABC8FE-6984-4F5C-B949-F252A9BA9E58}" type="presOf" srcId="{C62649FD-5030-4E42-A76B-97972BDFF7CA}" destId="{3162C681-6509-4907-BE60-1B1AB71ADA55}" srcOrd="0" destOrd="0" presId="urn:microsoft.com/office/officeart/2005/8/layout/hierarchy1"/>
    <dgm:cxn modelId="{2EE074F8-33AA-49EF-9F1F-7726500A4493}" type="presParOf" srcId="{4801EDA6-5B14-44E0-BD97-0DED776A71BA}" destId="{70EFC83E-2904-4D87-9567-8E20AC2EC7CA}" srcOrd="0" destOrd="0" presId="urn:microsoft.com/office/officeart/2005/8/layout/hierarchy1"/>
    <dgm:cxn modelId="{BC5558D2-1A18-4DE6-BBDD-2CC903BFDE46}" type="presParOf" srcId="{70EFC83E-2904-4D87-9567-8E20AC2EC7CA}" destId="{93B1CBE4-9F1F-42F4-9F65-ED66FD530C93}" srcOrd="0" destOrd="0" presId="urn:microsoft.com/office/officeart/2005/8/layout/hierarchy1"/>
    <dgm:cxn modelId="{3E6298E6-A3E5-414F-8E74-4337490882D2}" type="presParOf" srcId="{93B1CBE4-9F1F-42F4-9F65-ED66FD530C93}" destId="{5F1261CC-0919-43AE-A923-7DE78B166EC8}" srcOrd="0" destOrd="0" presId="urn:microsoft.com/office/officeart/2005/8/layout/hierarchy1"/>
    <dgm:cxn modelId="{35D31085-4324-4051-A25A-76EB0FA4F36C}" type="presParOf" srcId="{93B1CBE4-9F1F-42F4-9F65-ED66FD530C93}" destId="{D618562D-7A55-41AE-969A-190EB57DE7D4}" srcOrd="1" destOrd="0" presId="urn:microsoft.com/office/officeart/2005/8/layout/hierarchy1"/>
    <dgm:cxn modelId="{3163A344-D464-4C4E-95E8-00AC7F1F24F5}" type="presParOf" srcId="{70EFC83E-2904-4D87-9567-8E20AC2EC7CA}" destId="{D3F441A1-36EE-4263-9E0C-00A0824F6A4A}" srcOrd="1" destOrd="0" presId="urn:microsoft.com/office/officeart/2005/8/layout/hierarchy1"/>
    <dgm:cxn modelId="{CAF0394E-C69E-40E7-A58C-D73A3A64A455}" type="presParOf" srcId="{D3F441A1-36EE-4263-9E0C-00A0824F6A4A}" destId="{FC512697-CA15-4D67-A5AB-145F504BA6FD}" srcOrd="0" destOrd="0" presId="urn:microsoft.com/office/officeart/2005/8/layout/hierarchy1"/>
    <dgm:cxn modelId="{145A7B91-7BAE-4CCD-B81F-5F703339ADCC}" type="presParOf" srcId="{D3F441A1-36EE-4263-9E0C-00A0824F6A4A}" destId="{7A05269A-AC76-42C6-A5AF-FA2934419881}" srcOrd="1" destOrd="0" presId="urn:microsoft.com/office/officeart/2005/8/layout/hierarchy1"/>
    <dgm:cxn modelId="{D1C0D41D-A6DD-49E0-81A0-D94CE3511DE1}" type="presParOf" srcId="{7A05269A-AC76-42C6-A5AF-FA2934419881}" destId="{87B64B7A-00C0-4AFE-8CD3-4CEDF5B237BF}" srcOrd="0" destOrd="0" presId="urn:microsoft.com/office/officeart/2005/8/layout/hierarchy1"/>
    <dgm:cxn modelId="{C669F572-074E-4A5C-8A30-9E1FB1A01967}" type="presParOf" srcId="{87B64B7A-00C0-4AFE-8CD3-4CEDF5B237BF}" destId="{14B2BD4D-71A3-43F4-B0F3-E0A9F24D1198}" srcOrd="0" destOrd="0" presId="urn:microsoft.com/office/officeart/2005/8/layout/hierarchy1"/>
    <dgm:cxn modelId="{19F1022F-89C2-469C-B3F4-EB584E2A86A0}" type="presParOf" srcId="{87B64B7A-00C0-4AFE-8CD3-4CEDF5B237BF}" destId="{F58B9FAB-644A-4E3E-AC52-489AC625139C}" srcOrd="1" destOrd="0" presId="urn:microsoft.com/office/officeart/2005/8/layout/hierarchy1"/>
    <dgm:cxn modelId="{33CBC5F0-4704-40FF-9789-7D4E25D7EC76}" type="presParOf" srcId="{7A05269A-AC76-42C6-A5AF-FA2934419881}" destId="{28D25321-BBB0-45A7-A9B2-940F4A71120D}" srcOrd="1" destOrd="0" presId="urn:microsoft.com/office/officeart/2005/8/layout/hierarchy1"/>
    <dgm:cxn modelId="{91ABF0DD-A352-40B8-8217-6AF38FE0799F}" type="presParOf" srcId="{D3F441A1-36EE-4263-9E0C-00A0824F6A4A}" destId="{3162C681-6509-4907-BE60-1B1AB71ADA55}" srcOrd="2" destOrd="0" presId="urn:microsoft.com/office/officeart/2005/8/layout/hierarchy1"/>
    <dgm:cxn modelId="{BD2BBDD5-5589-45FD-BD2C-1DA2645233BA}" type="presParOf" srcId="{D3F441A1-36EE-4263-9E0C-00A0824F6A4A}" destId="{0648CBA1-E9CD-4D04-AB28-6760464BC3EC}" srcOrd="3" destOrd="0" presId="urn:microsoft.com/office/officeart/2005/8/layout/hierarchy1"/>
    <dgm:cxn modelId="{664C9F32-8743-499E-BB18-E78F1356A32F}" type="presParOf" srcId="{0648CBA1-E9CD-4D04-AB28-6760464BC3EC}" destId="{0A2DF31A-9283-4E74-9052-8B344368AF3E}" srcOrd="0" destOrd="0" presId="urn:microsoft.com/office/officeart/2005/8/layout/hierarchy1"/>
    <dgm:cxn modelId="{6CB0C4F8-F48A-4F6E-981A-CA02B7334AE3}" type="presParOf" srcId="{0A2DF31A-9283-4E74-9052-8B344368AF3E}" destId="{ECDDB301-183B-42D0-973D-CEAC6E1322AD}" srcOrd="0" destOrd="0" presId="urn:microsoft.com/office/officeart/2005/8/layout/hierarchy1"/>
    <dgm:cxn modelId="{9619412A-B3BA-4BA3-A96E-991229B96F64}" type="presParOf" srcId="{0A2DF31A-9283-4E74-9052-8B344368AF3E}" destId="{762BF1FF-A695-4DDD-B467-E486C9599ADD}" srcOrd="1" destOrd="0" presId="urn:microsoft.com/office/officeart/2005/8/layout/hierarchy1"/>
    <dgm:cxn modelId="{C3570CE1-DCED-448A-A5F2-7B5E622A442C}" type="presParOf" srcId="{0648CBA1-E9CD-4D04-AB28-6760464BC3EC}" destId="{00A7A04E-C863-49B5-BE07-23A8BC3FBB0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FB7425-9211-4516-B079-8972A3D5CE2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9AE7708-33B8-461F-A04C-DD1E42C58B3F}">
      <dgm:prSet phldrT="[Text]" custT="1"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IN" sz="2000" dirty="0"/>
            <a:t>Hierarchical Clustering</a:t>
          </a:r>
        </a:p>
      </dgm:t>
    </dgm:pt>
    <dgm:pt modelId="{FE5633E6-1A6E-4728-BC72-878C1D23E4BA}" type="parTrans" cxnId="{90207B13-62ED-4F5C-BC11-84EFBC5014B4}">
      <dgm:prSet/>
      <dgm:spPr/>
      <dgm:t>
        <a:bodyPr/>
        <a:lstStyle/>
        <a:p>
          <a:endParaRPr lang="en-IN"/>
        </a:p>
      </dgm:t>
    </dgm:pt>
    <dgm:pt modelId="{7F37C79F-CEC3-4EA2-BE88-BAC0E7BF7B16}" type="sibTrans" cxnId="{90207B13-62ED-4F5C-BC11-84EFBC5014B4}">
      <dgm:prSet/>
      <dgm:spPr/>
      <dgm:t>
        <a:bodyPr/>
        <a:lstStyle/>
        <a:p>
          <a:endParaRPr lang="en-IN"/>
        </a:p>
      </dgm:t>
    </dgm:pt>
    <dgm:pt modelId="{9D10B481-3EC3-44AE-A06D-F0CE2F72DA65}">
      <dgm:prSet phldrT="[Text]" custT="1"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IN" sz="1800" dirty="0"/>
            <a:t>Divisive </a:t>
          </a:r>
        </a:p>
      </dgm:t>
    </dgm:pt>
    <dgm:pt modelId="{2D6D0128-9A87-42E8-AB36-BE3AD3A841B0}" type="parTrans" cxnId="{BD608A5B-0FB7-449A-975E-DAF1DAABEE25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IN"/>
        </a:p>
      </dgm:t>
    </dgm:pt>
    <dgm:pt modelId="{FE604E7E-6B0E-46E1-A161-3BF4B7F83928}" type="sibTrans" cxnId="{BD608A5B-0FB7-449A-975E-DAF1DAABEE25}">
      <dgm:prSet/>
      <dgm:spPr/>
      <dgm:t>
        <a:bodyPr/>
        <a:lstStyle/>
        <a:p>
          <a:endParaRPr lang="en-IN"/>
        </a:p>
      </dgm:t>
    </dgm:pt>
    <dgm:pt modelId="{94553F73-B56A-41A8-A64D-3D2D5F83695C}">
      <dgm:prSet phldrT="[Text]" custT="1"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IN" sz="1800" dirty="0"/>
            <a:t>Agglomerative </a:t>
          </a:r>
        </a:p>
      </dgm:t>
    </dgm:pt>
    <dgm:pt modelId="{C62649FD-5030-4E42-A76B-97972BDFF7CA}" type="parTrans" cxnId="{DA009BEC-102F-4AB1-9930-7145BE68872B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IN"/>
        </a:p>
      </dgm:t>
    </dgm:pt>
    <dgm:pt modelId="{EE17066A-E86F-4605-87C0-68E9696828EE}" type="sibTrans" cxnId="{DA009BEC-102F-4AB1-9930-7145BE68872B}">
      <dgm:prSet/>
      <dgm:spPr/>
      <dgm:t>
        <a:bodyPr/>
        <a:lstStyle/>
        <a:p>
          <a:endParaRPr lang="en-IN"/>
        </a:p>
      </dgm:t>
    </dgm:pt>
    <dgm:pt modelId="{4801EDA6-5B14-44E0-BD97-0DED776A71BA}" type="pres">
      <dgm:prSet presAssocID="{CDFB7425-9211-4516-B079-8972A3D5CE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EFC83E-2904-4D87-9567-8E20AC2EC7CA}" type="pres">
      <dgm:prSet presAssocID="{39AE7708-33B8-461F-A04C-DD1E42C58B3F}" presName="hierRoot1" presStyleCnt="0"/>
      <dgm:spPr/>
    </dgm:pt>
    <dgm:pt modelId="{93B1CBE4-9F1F-42F4-9F65-ED66FD530C93}" type="pres">
      <dgm:prSet presAssocID="{39AE7708-33B8-461F-A04C-DD1E42C58B3F}" presName="composite" presStyleCnt="0"/>
      <dgm:spPr/>
    </dgm:pt>
    <dgm:pt modelId="{5F1261CC-0919-43AE-A923-7DE78B166EC8}" type="pres">
      <dgm:prSet presAssocID="{39AE7708-33B8-461F-A04C-DD1E42C58B3F}" presName="background" presStyleLbl="node0" presStyleIdx="0" presStyleCnt="1"/>
      <dgm:spPr>
        <a:solidFill>
          <a:schemeClr val="tx2">
            <a:lumMod val="40000"/>
            <a:lumOff val="6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D618562D-7A55-41AE-969A-190EB57DE7D4}" type="pres">
      <dgm:prSet presAssocID="{39AE7708-33B8-461F-A04C-DD1E42C58B3F}" presName="text" presStyleLbl="fgAcc0" presStyleIdx="0" presStyleCnt="1" custLinFactNeighborX="-8829" custLinFactNeighborY="-52704">
        <dgm:presLayoutVars>
          <dgm:chPref val="3"/>
        </dgm:presLayoutVars>
      </dgm:prSet>
      <dgm:spPr/>
    </dgm:pt>
    <dgm:pt modelId="{D3F441A1-36EE-4263-9E0C-00A0824F6A4A}" type="pres">
      <dgm:prSet presAssocID="{39AE7708-33B8-461F-A04C-DD1E42C58B3F}" presName="hierChild2" presStyleCnt="0"/>
      <dgm:spPr/>
    </dgm:pt>
    <dgm:pt modelId="{FC512697-CA15-4D67-A5AB-145F504BA6FD}" type="pres">
      <dgm:prSet presAssocID="{2D6D0128-9A87-42E8-AB36-BE3AD3A841B0}" presName="Name10" presStyleLbl="parChTrans1D2" presStyleIdx="0" presStyleCnt="2"/>
      <dgm:spPr/>
    </dgm:pt>
    <dgm:pt modelId="{7A05269A-AC76-42C6-A5AF-FA2934419881}" type="pres">
      <dgm:prSet presAssocID="{9D10B481-3EC3-44AE-A06D-F0CE2F72DA65}" presName="hierRoot2" presStyleCnt="0"/>
      <dgm:spPr/>
    </dgm:pt>
    <dgm:pt modelId="{87B64B7A-00C0-4AFE-8CD3-4CEDF5B237BF}" type="pres">
      <dgm:prSet presAssocID="{9D10B481-3EC3-44AE-A06D-F0CE2F72DA65}" presName="composite2" presStyleCnt="0"/>
      <dgm:spPr/>
    </dgm:pt>
    <dgm:pt modelId="{14B2BD4D-71A3-43F4-B0F3-E0A9F24D1198}" type="pres">
      <dgm:prSet presAssocID="{9D10B481-3EC3-44AE-A06D-F0CE2F72DA65}" presName="background2" presStyleLbl="node2" presStyleIdx="0" presStyleCnt="2"/>
      <dgm:spPr>
        <a:solidFill>
          <a:schemeClr val="tx2">
            <a:lumMod val="40000"/>
            <a:lumOff val="6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F58B9FAB-644A-4E3E-AC52-489AC625139C}" type="pres">
      <dgm:prSet presAssocID="{9D10B481-3EC3-44AE-A06D-F0CE2F72DA65}" presName="text2" presStyleLbl="fgAcc2" presStyleIdx="0" presStyleCnt="2" custScaleX="138318" custLinFactNeighborX="-61877" custLinFactNeighborY="-6742">
        <dgm:presLayoutVars>
          <dgm:chPref val="3"/>
        </dgm:presLayoutVars>
      </dgm:prSet>
      <dgm:spPr/>
    </dgm:pt>
    <dgm:pt modelId="{28D25321-BBB0-45A7-A9B2-940F4A71120D}" type="pres">
      <dgm:prSet presAssocID="{9D10B481-3EC3-44AE-A06D-F0CE2F72DA65}" presName="hierChild3" presStyleCnt="0"/>
      <dgm:spPr/>
    </dgm:pt>
    <dgm:pt modelId="{3162C681-6509-4907-BE60-1B1AB71ADA55}" type="pres">
      <dgm:prSet presAssocID="{C62649FD-5030-4E42-A76B-97972BDFF7CA}" presName="Name10" presStyleLbl="parChTrans1D2" presStyleIdx="1" presStyleCnt="2"/>
      <dgm:spPr/>
    </dgm:pt>
    <dgm:pt modelId="{0648CBA1-E9CD-4D04-AB28-6760464BC3EC}" type="pres">
      <dgm:prSet presAssocID="{94553F73-B56A-41A8-A64D-3D2D5F83695C}" presName="hierRoot2" presStyleCnt="0"/>
      <dgm:spPr/>
    </dgm:pt>
    <dgm:pt modelId="{0A2DF31A-9283-4E74-9052-8B344368AF3E}" type="pres">
      <dgm:prSet presAssocID="{94553F73-B56A-41A8-A64D-3D2D5F83695C}" presName="composite2" presStyleCnt="0"/>
      <dgm:spPr/>
    </dgm:pt>
    <dgm:pt modelId="{ECDDB301-183B-42D0-973D-CEAC6E1322AD}" type="pres">
      <dgm:prSet presAssocID="{94553F73-B56A-41A8-A64D-3D2D5F83695C}" presName="background2" presStyleLbl="node2" presStyleIdx="1" presStyleCnt="2"/>
      <dgm:spPr>
        <a:solidFill>
          <a:schemeClr val="tx2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762BF1FF-A695-4DDD-B467-E486C9599ADD}" type="pres">
      <dgm:prSet presAssocID="{94553F73-B56A-41A8-A64D-3D2D5F83695C}" presName="text2" presStyleLbl="fgAcc2" presStyleIdx="1" presStyleCnt="2" custScaleX="124003" custLinFactNeighborX="48023" custLinFactNeighborY="-6742">
        <dgm:presLayoutVars>
          <dgm:chPref val="3"/>
        </dgm:presLayoutVars>
      </dgm:prSet>
      <dgm:spPr/>
    </dgm:pt>
    <dgm:pt modelId="{00A7A04E-C863-49B5-BE07-23A8BC3FBB02}" type="pres">
      <dgm:prSet presAssocID="{94553F73-B56A-41A8-A64D-3D2D5F83695C}" presName="hierChild3" presStyleCnt="0"/>
      <dgm:spPr/>
    </dgm:pt>
  </dgm:ptLst>
  <dgm:cxnLst>
    <dgm:cxn modelId="{90207B13-62ED-4F5C-BC11-84EFBC5014B4}" srcId="{CDFB7425-9211-4516-B079-8972A3D5CE20}" destId="{39AE7708-33B8-461F-A04C-DD1E42C58B3F}" srcOrd="0" destOrd="0" parTransId="{FE5633E6-1A6E-4728-BC72-878C1D23E4BA}" sibTransId="{7F37C79F-CEC3-4EA2-BE88-BAC0E7BF7B16}"/>
    <dgm:cxn modelId="{EBF6571B-A29B-4237-89F4-CE3C116D7172}" type="presOf" srcId="{94553F73-B56A-41A8-A64D-3D2D5F83695C}" destId="{762BF1FF-A695-4DDD-B467-E486C9599ADD}" srcOrd="0" destOrd="0" presId="urn:microsoft.com/office/officeart/2005/8/layout/hierarchy1"/>
    <dgm:cxn modelId="{BD608A5B-0FB7-449A-975E-DAF1DAABEE25}" srcId="{39AE7708-33B8-461F-A04C-DD1E42C58B3F}" destId="{9D10B481-3EC3-44AE-A06D-F0CE2F72DA65}" srcOrd="0" destOrd="0" parTransId="{2D6D0128-9A87-42E8-AB36-BE3AD3A841B0}" sibTransId="{FE604E7E-6B0E-46E1-A161-3BF4B7F83928}"/>
    <dgm:cxn modelId="{1C57AB74-0394-4771-99BB-E5E6C9B82E89}" type="presOf" srcId="{2D6D0128-9A87-42E8-AB36-BE3AD3A841B0}" destId="{FC512697-CA15-4D67-A5AB-145F504BA6FD}" srcOrd="0" destOrd="0" presId="urn:microsoft.com/office/officeart/2005/8/layout/hierarchy1"/>
    <dgm:cxn modelId="{E5B77975-F532-469E-A1F0-6329F377DD0A}" type="presOf" srcId="{CDFB7425-9211-4516-B079-8972A3D5CE20}" destId="{4801EDA6-5B14-44E0-BD97-0DED776A71BA}" srcOrd="0" destOrd="0" presId="urn:microsoft.com/office/officeart/2005/8/layout/hierarchy1"/>
    <dgm:cxn modelId="{E065098B-7107-41E9-AFD5-EAB1C7C890A9}" type="presOf" srcId="{9D10B481-3EC3-44AE-A06D-F0CE2F72DA65}" destId="{F58B9FAB-644A-4E3E-AC52-489AC625139C}" srcOrd="0" destOrd="0" presId="urn:microsoft.com/office/officeart/2005/8/layout/hierarchy1"/>
    <dgm:cxn modelId="{3F10839F-BD97-4BE3-A402-2CF25509B6F2}" type="presOf" srcId="{39AE7708-33B8-461F-A04C-DD1E42C58B3F}" destId="{D618562D-7A55-41AE-969A-190EB57DE7D4}" srcOrd="0" destOrd="0" presId="urn:microsoft.com/office/officeart/2005/8/layout/hierarchy1"/>
    <dgm:cxn modelId="{DA009BEC-102F-4AB1-9930-7145BE68872B}" srcId="{39AE7708-33B8-461F-A04C-DD1E42C58B3F}" destId="{94553F73-B56A-41A8-A64D-3D2D5F83695C}" srcOrd="1" destOrd="0" parTransId="{C62649FD-5030-4E42-A76B-97972BDFF7CA}" sibTransId="{EE17066A-E86F-4605-87C0-68E9696828EE}"/>
    <dgm:cxn modelId="{92ABC8FE-6984-4F5C-B949-F252A9BA9E58}" type="presOf" srcId="{C62649FD-5030-4E42-A76B-97972BDFF7CA}" destId="{3162C681-6509-4907-BE60-1B1AB71ADA55}" srcOrd="0" destOrd="0" presId="urn:microsoft.com/office/officeart/2005/8/layout/hierarchy1"/>
    <dgm:cxn modelId="{2EE074F8-33AA-49EF-9F1F-7726500A4493}" type="presParOf" srcId="{4801EDA6-5B14-44E0-BD97-0DED776A71BA}" destId="{70EFC83E-2904-4D87-9567-8E20AC2EC7CA}" srcOrd="0" destOrd="0" presId="urn:microsoft.com/office/officeart/2005/8/layout/hierarchy1"/>
    <dgm:cxn modelId="{BC5558D2-1A18-4DE6-BBDD-2CC903BFDE46}" type="presParOf" srcId="{70EFC83E-2904-4D87-9567-8E20AC2EC7CA}" destId="{93B1CBE4-9F1F-42F4-9F65-ED66FD530C93}" srcOrd="0" destOrd="0" presId="urn:microsoft.com/office/officeart/2005/8/layout/hierarchy1"/>
    <dgm:cxn modelId="{3E6298E6-A3E5-414F-8E74-4337490882D2}" type="presParOf" srcId="{93B1CBE4-9F1F-42F4-9F65-ED66FD530C93}" destId="{5F1261CC-0919-43AE-A923-7DE78B166EC8}" srcOrd="0" destOrd="0" presId="urn:microsoft.com/office/officeart/2005/8/layout/hierarchy1"/>
    <dgm:cxn modelId="{35D31085-4324-4051-A25A-76EB0FA4F36C}" type="presParOf" srcId="{93B1CBE4-9F1F-42F4-9F65-ED66FD530C93}" destId="{D618562D-7A55-41AE-969A-190EB57DE7D4}" srcOrd="1" destOrd="0" presId="urn:microsoft.com/office/officeart/2005/8/layout/hierarchy1"/>
    <dgm:cxn modelId="{3163A344-D464-4C4E-95E8-00AC7F1F24F5}" type="presParOf" srcId="{70EFC83E-2904-4D87-9567-8E20AC2EC7CA}" destId="{D3F441A1-36EE-4263-9E0C-00A0824F6A4A}" srcOrd="1" destOrd="0" presId="urn:microsoft.com/office/officeart/2005/8/layout/hierarchy1"/>
    <dgm:cxn modelId="{CAF0394E-C69E-40E7-A58C-D73A3A64A455}" type="presParOf" srcId="{D3F441A1-36EE-4263-9E0C-00A0824F6A4A}" destId="{FC512697-CA15-4D67-A5AB-145F504BA6FD}" srcOrd="0" destOrd="0" presId="urn:microsoft.com/office/officeart/2005/8/layout/hierarchy1"/>
    <dgm:cxn modelId="{145A7B91-7BAE-4CCD-B81F-5F703339ADCC}" type="presParOf" srcId="{D3F441A1-36EE-4263-9E0C-00A0824F6A4A}" destId="{7A05269A-AC76-42C6-A5AF-FA2934419881}" srcOrd="1" destOrd="0" presId="urn:microsoft.com/office/officeart/2005/8/layout/hierarchy1"/>
    <dgm:cxn modelId="{D1C0D41D-A6DD-49E0-81A0-D94CE3511DE1}" type="presParOf" srcId="{7A05269A-AC76-42C6-A5AF-FA2934419881}" destId="{87B64B7A-00C0-4AFE-8CD3-4CEDF5B237BF}" srcOrd="0" destOrd="0" presId="urn:microsoft.com/office/officeart/2005/8/layout/hierarchy1"/>
    <dgm:cxn modelId="{C669F572-074E-4A5C-8A30-9E1FB1A01967}" type="presParOf" srcId="{87B64B7A-00C0-4AFE-8CD3-4CEDF5B237BF}" destId="{14B2BD4D-71A3-43F4-B0F3-E0A9F24D1198}" srcOrd="0" destOrd="0" presId="urn:microsoft.com/office/officeart/2005/8/layout/hierarchy1"/>
    <dgm:cxn modelId="{19F1022F-89C2-469C-B3F4-EB584E2A86A0}" type="presParOf" srcId="{87B64B7A-00C0-4AFE-8CD3-4CEDF5B237BF}" destId="{F58B9FAB-644A-4E3E-AC52-489AC625139C}" srcOrd="1" destOrd="0" presId="urn:microsoft.com/office/officeart/2005/8/layout/hierarchy1"/>
    <dgm:cxn modelId="{33CBC5F0-4704-40FF-9789-7D4E25D7EC76}" type="presParOf" srcId="{7A05269A-AC76-42C6-A5AF-FA2934419881}" destId="{28D25321-BBB0-45A7-A9B2-940F4A71120D}" srcOrd="1" destOrd="0" presId="urn:microsoft.com/office/officeart/2005/8/layout/hierarchy1"/>
    <dgm:cxn modelId="{91ABF0DD-A352-40B8-8217-6AF38FE0799F}" type="presParOf" srcId="{D3F441A1-36EE-4263-9E0C-00A0824F6A4A}" destId="{3162C681-6509-4907-BE60-1B1AB71ADA55}" srcOrd="2" destOrd="0" presId="urn:microsoft.com/office/officeart/2005/8/layout/hierarchy1"/>
    <dgm:cxn modelId="{BD2BBDD5-5589-45FD-BD2C-1DA2645233BA}" type="presParOf" srcId="{D3F441A1-36EE-4263-9E0C-00A0824F6A4A}" destId="{0648CBA1-E9CD-4D04-AB28-6760464BC3EC}" srcOrd="3" destOrd="0" presId="urn:microsoft.com/office/officeart/2005/8/layout/hierarchy1"/>
    <dgm:cxn modelId="{664C9F32-8743-499E-BB18-E78F1356A32F}" type="presParOf" srcId="{0648CBA1-E9CD-4D04-AB28-6760464BC3EC}" destId="{0A2DF31A-9283-4E74-9052-8B344368AF3E}" srcOrd="0" destOrd="0" presId="urn:microsoft.com/office/officeart/2005/8/layout/hierarchy1"/>
    <dgm:cxn modelId="{6CB0C4F8-F48A-4F6E-981A-CA02B7334AE3}" type="presParOf" srcId="{0A2DF31A-9283-4E74-9052-8B344368AF3E}" destId="{ECDDB301-183B-42D0-973D-CEAC6E1322AD}" srcOrd="0" destOrd="0" presId="urn:microsoft.com/office/officeart/2005/8/layout/hierarchy1"/>
    <dgm:cxn modelId="{9619412A-B3BA-4BA3-A96E-991229B96F64}" type="presParOf" srcId="{0A2DF31A-9283-4E74-9052-8B344368AF3E}" destId="{762BF1FF-A695-4DDD-B467-E486C9599ADD}" srcOrd="1" destOrd="0" presId="urn:microsoft.com/office/officeart/2005/8/layout/hierarchy1"/>
    <dgm:cxn modelId="{C3570CE1-DCED-448A-A5F2-7B5E622A442C}" type="presParOf" srcId="{0648CBA1-E9CD-4D04-AB28-6760464BC3EC}" destId="{00A7A04E-C863-49B5-BE07-23A8BC3FBB0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FB7425-9211-4516-B079-8972A3D5CE2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9AE7708-33B8-461F-A04C-DD1E42C58B3F}">
      <dgm:prSet phldrT="[Text]" custT="1"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IN" sz="2000" dirty="0"/>
            <a:t>Cluster Evaluation</a:t>
          </a:r>
        </a:p>
      </dgm:t>
    </dgm:pt>
    <dgm:pt modelId="{FE5633E6-1A6E-4728-BC72-878C1D23E4BA}" type="parTrans" cxnId="{90207B13-62ED-4F5C-BC11-84EFBC5014B4}">
      <dgm:prSet/>
      <dgm:spPr/>
      <dgm:t>
        <a:bodyPr/>
        <a:lstStyle/>
        <a:p>
          <a:endParaRPr lang="en-IN"/>
        </a:p>
      </dgm:t>
    </dgm:pt>
    <dgm:pt modelId="{7F37C79F-CEC3-4EA2-BE88-BAC0E7BF7B16}" type="sibTrans" cxnId="{90207B13-62ED-4F5C-BC11-84EFBC5014B4}">
      <dgm:prSet/>
      <dgm:spPr/>
      <dgm:t>
        <a:bodyPr/>
        <a:lstStyle/>
        <a:p>
          <a:endParaRPr lang="en-IN"/>
        </a:p>
      </dgm:t>
    </dgm:pt>
    <dgm:pt modelId="{9D10B481-3EC3-44AE-A06D-F0CE2F72DA65}">
      <dgm:prSet phldrT="[Text]" custT="1"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IN" sz="1800" dirty="0"/>
            <a:t>Internal </a:t>
          </a:r>
        </a:p>
      </dgm:t>
    </dgm:pt>
    <dgm:pt modelId="{2D6D0128-9A87-42E8-AB36-BE3AD3A841B0}" type="parTrans" cxnId="{BD608A5B-0FB7-449A-975E-DAF1DAABEE25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IN"/>
        </a:p>
      </dgm:t>
    </dgm:pt>
    <dgm:pt modelId="{FE604E7E-6B0E-46E1-A161-3BF4B7F83928}" type="sibTrans" cxnId="{BD608A5B-0FB7-449A-975E-DAF1DAABEE25}">
      <dgm:prSet/>
      <dgm:spPr/>
      <dgm:t>
        <a:bodyPr/>
        <a:lstStyle/>
        <a:p>
          <a:endParaRPr lang="en-IN"/>
        </a:p>
      </dgm:t>
    </dgm:pt>
    <dgm:pt modelId="{94553F73-B56A-41A8-A64D-3D2D5F83695C}">
      <dgm:prSet phldrT="[Text]" custT="1"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IN" sz="1800" dirty="0"/>
            <a:t>External </a:t>
          </a:r>
        </a:p>
      </dgm:t>
    </dgm:pt>
    <dgm:pt modelId="{C62649FD-5030-4E42-A76B-97972BDFF7CA}" type="parTrans" cxnId="{DA009BEC-102F-4AB1-9930-7145BE68872B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IN"/>
        </a:p>
      </dgm:t>
    </dgm:pt>
    <dgm:pt modelId="{EE17066A-E86F-4605-87C0-68E9696828EE}" type="sibTrans" cxnId="{DA009BEC-102F-4AB1-9930-7145BE68872B}">
      <dgm:prSet/>
      <dgm:spPr/>
      <dgm:t>
        <a:bodyPr/>
        <a:lstStyle/>
        <a:p>
          <a:endParaRPr lang="en-IN"/>
        </a:p>
      </dgm:t>
    </dgm:pt>
    <dgm:pt modelId="{4801EDA6-5B14-44E0-BD97-0DED776A71BA}" type="pres">
      <dgm:prSet presAssocID="{CDFB7425-9211-4516-B079-8972A3D5CE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EFC83E-2904-4D87-9567-8E20AC2EC7CA}" type="pres">
      <dgm:prSet presAssocID="{39AE7708-33B8-461F-A04C-DD1E42C58B3F}" presName="hierRoot1" presStyleCnt="0"/>
      <dgm:spPr/>
    </dgm:pt>
    <dgm:pt modelId="{93B1CBE4-9F1F-42F4-9F65-ED66FD530C93}" type="pres">
      <dgm:prSet presAssocID="{39AE7708-33B8-461F-A04C-DD1E42C58B3F}" presName="composite" presStyleCnt="0"/>
      <dgm:spPr/>
    </dgm:pt>
    <dgm:pt modelId="{5F1261CC-0919-43AE-A923-7DE78B166EC8}" type="pres">
      <dgm:prSet presAssocID="{39AE7708-33B8-461F-A04C-DD1E42C58B3F}" presName="background" presStyleLbl="node0" presStyleIdx="0" presStyleCnt="1"/>
      <dgm:spPr>
        <a:solidFill>
          <a:schemeClr val="tx2">
            <a:lumMod val="40000"/>
            <a:lumOff val="6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D618562D-7A55-41AE-969A-190EB57DE7D4}" type="pres">
      <dgm:prSet presAssocID="{39AE7708-33B8-461F-A04C-DD1E42C58B3F}" presName="text" presStyleLbl="fgAcc0" presStyleIdx="0" presStyleCnt="1" custLinFactNeighborX="-8829" custLinFactNeighborY="-52704">
        <dgm:presLayoutVars>
          <dgm:chPref val="3"/>
        </dgm:presLayoutVars>
      </dgm:prSet>
      <dgm:spPr/>
    </dgm:pt>
    <dgm:pt modelId="{D3F441A1-36EE-4263-9E0C-00A0824F6A4A}" type="pres">
      <dgm:prSet presAssocID="{39AE7708-33B8-461F-A04C-DD1E42C58B3F}" presName="hierChild2" presStyleCnt="0"/>
      <dgm:spPr/>
    </dgm:pt>
    <dgm:pt modelId="{FC512697-CA15-4D67-A5AB-145F504BA6FD}" type="pres">
      <dgm:prSet presAssocID="{2D6D0128-9A87-42E8-AB36-BE3AD3A841B0}" presName="Name10" presStyleLbl="parChTrans1D2" presStyleIdx="0" presStyleCnt="2"/>
      <dgm:spPr/>
    </dgm:pt>
    <dgm:pt modelId="{7A05269A-AC76-42C6-A5AF-FA2934419881}" type="pres">
      <dgm:prSet presAssocID="{9D10B481-3EC3-44AE-A06D-F0CE2F72DA65}" presName="hierRoot2" presStyleCnt="0"/>
      <dgm:spPr/>
    </dgm:pt>
    <dgm:pt modelId="{87B64B7A-00C0-4AFE-8CD3-4CEDF5B237BF}" type="pres">
      <dgm:prSet presAssocID="{9D10B481-3EC3-44AE-A06D-F0CE2F72DA65}" presName="composite2" presStyleCnt="0"/>
      <dgm:spPr/>
    </dgm:pt>
    <dgm:pt modelId="{14B2BD4D-71A3-43F4-B0F3-E0A9F24D1198}" type="pres">
      <dgm:prSet presAssocID="{9D10B481-3EC3-44AE-A06D-F0CE2F72DA65}" presName="background2" presStyleLbl="node2" presStyleIdx="0" presStyleCnt="2"/>
      <dgm:spPr>
        <a:solidFill>
          <a:schemeClr val="tx2">
            <a:lumMod val="40000"/>
            <a:lumOff val="6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F58B9FAB-644A-4E3E-AC52-489AC625139C}" type="pres">
      <dgm:prSet presAssocID="{9D10B481-3EC3-44AE-A06D-F0CE2F72DA65}" presName="text2" presStyleLbl="fgAcc2" presStyleIdx="0" presStyleCnt="2" custScaleX="138318" custLinFactNeighborX="-61877" custLinFactNeighborY="-6742">
        <dgm:presLayoutVars>
          <dgm:chPref val="3"/>
        </dgm:presLayoutVars>
      </dgm:prSet>
      <dgm:spPr/>
    </dgm:pt>
    <dgm:pt modelId="{28D25321-BBB0-45A7-A9B2-940F4A71120D}" type="pres">
      <dgm:prSet presAssocID="{9D10B481-3EC3-44AE-A06D-F0CE2F72DA65}" presName="hierChild3" presStyleCnt="0"/>
      <dgm:spPr/>
    </dgm:pt>
    <dgm:pt modelId="{3162C681-6509-4907-BE60-1B1AB71ADA55}" type="pres">
      <dgm:prSet presAssocID="{C62649FD-5030-4E42-A76B-97972BDFF7CA}" presName="Name10" presStyleLbl="parChTrans1D2" presStyleIdx="1" presStyleCnt="2"/>
      <dgm:spPr/>
    </dgm:pt>
    <dgm:pt modelId="{0648CBA1-E9CD-4D04-AB28-6760464BC3EC}" type="pres">
      <dgm:prSet presAssocID="{94553F73-B56A-41A8-A64D-3D2D5F83695C}" presName="hierRoot2" presStyleCnt="0"/>
      <dgm:spPr/>
    </dgm:pt>
    <dgm:pt modelId="{0A2DF31A-9283-4E74-9052-8B344368AF3E}" type="pres">
      <dgm:prSet presAssocID="{94553F73-B56A-41A8-A64D-3D2D5F83695C}" presName="composite2" presStyleCnt="0"/>
      <dgm:spPr/>
    </dgm:pt>
    <dgm:pt modelId="{ECDDB301-183B-42D0-973D-CEAC6E1322AD}" type="pres">
      <dgm:prSet presAssocID="{94553F73-B56A-41A8-A64D-3D2D5F83695C}" presName="background2" presStyleLbl="node2" presStyleIdx="1" presStyleCnt="2"/>
      <dgm:spPr>
        <a:solidFill>
          <a:schemeClr val="tx2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762BF1FF-A695-4DDD-B467-E486C9599ADD}" type="pres">
      <dgm:prSet presAssocID="{94553F73-B56A-41A8-A64D-3D2D5F83695C}" presName="text2" presStyleLbl="fgAcc2" presStyleIdx="1" presStyleCnt="2" custScaleX="124003" custLinFactNeighborX="48023" custLinFactNeighborY="-6742">
        <dgm:presLayoutVars>
          <dgm:chPref val="3"/>
        </dgm:presLayoutVars>
      </dgm:prSet>
      <dgm:spPr/>
    </dgm:pt>
    <dgm:pt modelId="{00A7A04E-C863-49B5-BE07-23A8BC3FBB02}" type="pres">
      <dgm:prSet presAssocID="{94553F73-B56A-41A8-A64D-3D2D5F83695C}" presName="hierChild3" presStyleCnt="0"/>
      <dgm:spPr/>
    </dgm:pt>
  </dgm:ptLst>
  <dgm:cxnLst>
    <dgm:cxn modelId="{90207B13-62ED-4F5C-BC11-84EFBC5014B4}" srcId="{CDFB7425-9211-4516-B079-8972A3D5CE20}" destId="{39AE7708-33B8-461F-A04C-DD1E42C58B3F}" srcOrd="0" destOrd="0" parTransId="{FE5633E6-1A6E-4728-BC72-878C1D23E4BA}" sibTransId="{7F37C79F-CEC3-4EA2-BE88-BAC0E7BF7B16}"/>
    <dgm:cxn modelId="{EBF6571B-A29B-4237-89F4-CE3C116D7172}" type="presOf" srcId="{94553F73-B56A-41A8-A64D-3D2D5F83695C}" destId="{762BF1FF-A695-4DDD-B467-E486C9599ADD}" srcOrd="0" destOrd="0" presId="urn:microsoft.com/office/officeart/2005/8/layout/hierarchy1"/>
    <dgm:cxn modelId="{BD608A5B-0FB7-449A-975E-DAF1DAABEE25}" srcId="{39AE7708-33B8-461F-A04C-DD1E42C58B3F}" destId="{9D10B481-3EC3-44AE-A06D-F0CE2F72DA65}" srcOrd="0" destOrd="0" parTransId="{2D6D0128-9A87-42E8-AB36-BE3AD3A841B0}" sibTransId="{FE604E7E-6B0E-46E1-A161-3BF4B7F83928}"/>
    <dgm:cxn modelId="{1C57AB74-0394-4771-99BB-E5E6C9B82E89}" type="presOf" srcId="{2D6D0128-9A87-42E8-AB36-BE3AD3A841B0}" destId="{FC512697-CA15-4D67-A5AB-145F504BA6FD}" srcOrd="0" destOrd="0" presId="urn:microsoft.com/office/officeart/2005/8/layout/hierarchy1"/>
    <dgm:cxn modelId="{E5B77975-F532-469E-A1F0-6329F377DD0A}" type="presOf" srcId="{CDFB7425-9211-4516-B079-8972A3D5CE20}" destId="{4801EDA6-5B14-44E0-BD97-0DED776A71BA}" srcOrd="0" destOrd="0" presId="urn:microsoft.com/office/officeart/2005/8/layout/hierarchy1"/>
    <dgm:cxn modelId="{E065098B-7107-41E9-AFD5-EAB1C7C890A9}" type="presOf" srcId="{9D10B481-3EC3-44AE-A06D-F0CE2F72DA65}" destId="{F58B9FAB-644A-4E3E-AC52-489AC625139C}" srcOrd="0" destOrd="0" presId="urn:microsoft.com/office/officeart/2005/8/layout/hierarchy1"/>
    <dgm:cxn modelId="{3F10839F-BD97-4BE3-A402-2CF25509B6F2}" type="presOf" srcId="{39AE7708-33B8-461F-A04C-DD1E42C58B3F}" destId="{D618562D-7A55-41AE-969A-190EB57DE7D4}" srcOrd="0" destOrd="0" presId="urn:microsoft.com/office/officeart/2005/8/layout/hierarchy1"/>
    <dgm:cxn modelId="{DA009BEC-102F-4AB1-9930-7145BE68872B}" srcId="{39AE7708-33B8-461F-A04C-DD1E42C58B3F}" destId="{94553F73-B56A-41A8-A64D-3D2D5F83695C}" srcOrd="1" destOrd="0" parTransId="{C62649FD-5030-4E42-A76B-97972BDFF7CA}" sibTransId="{EE17066A-E86F-4605-87C0-68E9696828EE}"/>
    <dgm:cxn modelId="{92ABC8FE-6984-4F5C-B949-F252A9BA9E58}" type="presOf" srcId="{C62649FD-5030-4E42-A76B-97972BDFF7CA}" destId="{3162C681-6509-4907-BE60-1B1AB71ADA55}" srcOrd="0" destOrd="0" presId="urn:microsoft.com/office/officeart/2005/8/layout/hierarchy1"/>
    <dgm:cxn modelId="{2EE074F8-33AA-49EF-9F1F-7726500A4493}" type="presParOf" srcId="{4801EDA6-5B14-44E0-BD97-0DED776A71BA}" destId="{70EFC83E-2904-4D87-9567-8E20AC2EC7CA}" srcOrd="0" destOrd="0" presId="urn:microsoft.com/office/officeart/2005/8/layout/hierarchy1"/>
    <dgm:cxn modelId="{BC5558D2-1A18-4DE6-BBDD-2CC903BFDE46}" type="presParOf" srcId="{70EFC83E-2904-4D87-9567-8E20AC2EC7CA}" destId="{93B1CBE4-9F1F-42F4-9F65-ED66FD530C93}" srcOrd="0" destOrd="0" presId="urn:microsoft.com/office/officeart/2005/8/layout/hierarchy1"/>
    <dgm:cxn modelId="{3E6298E6-A3E5-414F-8E74-4337490882D2}" type="presParOf" srcId="{93B1CBE4-9F1F-42F4-9F65-ED66FD530C93}" destId="{5F1261CC-0919-43AE-A923-7DE78B166EC8}" srcOrd="0" destOrd="0" presId="urn:microsoft.com/office/officeart/2005/8/layout/hierarchy1"/>
    <dgm:cxn modelId="{35D31085-4324-4051-A25A-76EB0FA4F36C}" type="presParOf" srcId="{93B1CBE4-9F1F-42F4-9F65-ED66FD530C93}" destId="{D618562D-7A55-41AE-969A-190EB57DE7D4}" srcOrd="1" destOrd="0" presId="urn:microsoft.com/office/officeart/2005/8/layout/hierarchy1"/>
    <dgm:cxn modelId="{3163A344-D464-4C4E-95E8-00AC7F1F24F5}" type="presParOf" srcId="{70EFC83E-2904-4D87-9567-8E20AC2EC7CA}" destId="{D3F441A1-36EE-4263-9E0C-00A0824F6A4A}" srcOrd="1" destOrd="0" presId="urn:microsoft.com/office/officeart/2005/8/layout/hierarchy1"/>
    <dgm:cxn modelId="{CAF0394E-C69E-40E7-A58C-D73A3A64A455}" type="presParOf" srcId="{D3F441A1-36EE-4263-9E0C-00A0824F6A4A}" destId="{FC512697-CA15-4D67-A5AB-145F504BA6FD}" srcOrd="0" destOrd="0" presId="urn:microsoft.com/office/officeart/2005/8/layout/hierarchy1"/>
    <dgm:cxn modelId="{145A7B91-7BAE-4CCD-B81F-5F703339ADCC}" type="presParOf" srcId="{D3F441A1-36EE-4263-9E0C-00A0824F6A4A}" destId="{7A05269A-AC76-42C6-A5AF-FA2934419881}" srcOrd="1" destOrd="0" presId="urn:microsoft.com/office/officeart/2005/8/layout/hierarchy1"/>
    <dgm:cxn modelId="{D1C0D41D-A6DD-49E0-81A0-D94CE3511DE1}" type="presParOf" srcId="{7A05269A-AC76-42C6-A5AF-FA2934419881}" destId="{87B64B7A-00C0-4AFE-8CD3-4CEDF5B237BF}" srcOrd="0" destOrd="0" presId="urn:microsoft.com/office/officeart/2005/8/layout/hierarchy1"/>
    <dgm:cxn modelId="{C669F572-074E-4A5C-8A30-9E1FB1A01967}" type="presParOf" srcId="{87B64B7A-00C0-4AFE-8CD3-4CEDF5B237BF}" destId="{14B2BD4D-71A3-43F4-B0F3-E0A9F24D1198}" srcOrd="0" destOrd="0" presId="urn:microsoft.com/office/officeart/2005/8/layout/hierarchy1"/>
    <dgm:cxn modelId="{19F1022F-89C2-469C-B3F4-EB584E2A86A0}" type="presParOf" srcId="{87B64B7A-00C0-4AFE-8CD3-4CEDF5B237BF}" destId="{F58B9FAB-644A-4E3E-AC52-489AC625139C}" srcOrd="1" destOrd="0" presId="urn:microsoft.com/office/officeart/2005/8/layout/hierarchy1"/>
    <dgm:cxn modelId="{33CBC5F0-4704-40FF-9789-7D4E25D7EC76}" type="presParOf" srcId="{7A05269A-AC76-42C6-A5AF-FA2934419881}" destId="{28D25321-BBB0-45A7-A9B2-940F4A71120D}" srcOrd="1" destOrd="0" presId="urn:microsoft.com/office/officeart/2005/8/layout/hierarchy1"/>
    <dgm:cxn modelId="{91ABF0DD-A352-40B8-8217-6AF38FE0799F}" type="presParOf" srcId="{D3F441A1-36EE-4263-9E0C-00A0824F6A4A}" destId="{3162C681-6509-4907-BE60-1B1AB71ADA55}" srcOrd="2" destOrd="0" presId="urn:microsoft.com/office/officeart/2005/8/layout/hierarchy1"/>
    <dgm:cxn modelId="{BD2BBDD5-5589-45FD-BD2C-1DA2645233BA}" type="presParOf" srcId="{D3F441A1-36EE-4263-9E0C-00A0824F6A4A}" destId="{0648CBA1-E9CD-4D04-AB28-6760464BC3EC}" srcOrd="3" destOrd="0" presId="urn:microsoft.com/office/officeart/2005/8/layout/hierarchy1"/>
    <dgm:cxn modelId="{664C9F32-8743-499E-BB18-E78F1356A32F}" type="presParOf" srcId="{0648CBA1-E9CD-4D04-AB28-6760464BC3EC}" destId="{0A2DF31A-9283-4E74-9052-8B344368AF3E}" srcOrd="0" destOrd="0" presId="urn:microsoft.com/office/officeart/2005/8/layout/hierarchy1"/>
    <dgm:cxn modelId="{6CB0C4F8-F48A-4F6E-981A-CA02B7334AE3}" type="presParOf" srcId="{0A2DF31A-9283-4E74-9052-8B344368AF3E}" destId="{ECDDB301-183B-42D0-973D-CEAC6E1322AD}" srcOrd="0" destOrd="0" presId="urn:microsoft.com/office/officeart/2005/8/layout/hierarchy1"/>
    <dgm:cxn modelId="{9619412A-B3BA-4BA3-A96E-991229B96F64}" type="presParOf" srcId="{0A2DF31A-9283-4E74-9052-8B344368AF3E}" destId="{762BF1FF-A695-4DDD-B467-E486C9599ADD}" srcOrd="1" destOrd="0" presId="urn:microsoft.com/office/officeart/2005/8/layout/hierarchy1"/>
    <dgm:cxn modelId="{C3570CE1-DCED-448A-A5F2-7B5E622A442C}" type="presParOf" srcId="{0648CBA1-E9CD-4D04-AB28-6760464BC3EC}" destId="{00A7A04E-C863-49B5-BE07-23A8BC3FBB0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2C681-6509-4907-BE60-1B1AB71ADA55}">
      <dsp:nvSpPr>
        <dsp:cNvPr id="0" name=""/>
        <dsp:cNvSpPr/>
      </dsp:nvSpPr>
      <dsp:spPr>
        <a:xfrm>
          <a:off x="3521951" y="1060203"/>
          <a:ext cx="2362190" cy="709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117"/>
              </a:lnTo>
              <a:lnTo>
                <a:pt x="2362190" y="524117"/>
              </a:lnTo>
              <a:lnTo>
                <a:pt x="2362190" y="709624"/>
              </a:lnTo>
            </a:path>
          </a:pathLst>
        </a:custGeom>
        <a:noFill/>
        <a:ln w="55000" cap="flat" cmpd="thickThin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12697-CA15-4D67-A5AB-145F504BA6FD}">
      <dsp:nvSpPr>
        <dsp:cNvPr id="0" name=""/>
        <dsp:cNvSpPr/>
      </dsp:nvSpPr>
      <dsp:spPr>
        <a:xfrm>
          <a:off x="1235935" y="1060203"/>
          <a:ext cx="2286016" cy="709624"/>
        </a:xfrm>
        <a:custGeom>
          <a:avLst/>
          <a:gdLst/>
          <a:ahLst/>
          <a:cxnLst/>
          <a:rect l="0" t="0" r="0" b="0"/>
          <a:pathLst>
            <a:path>
              <a:moveTo>
                <a:pt x="2286016" y="0"/>
              </a:moveTo>
              <a:lnTo>
                <a:pt x="2286016" y="524117"/>
              </a:lnTo>
              <a:lnTo>
                <a:pt x="0" y="524117"/>
              </a:lnTo>
              <a:lnTo>
                <a:pt x="0" y="709624"/>
              </a:lnTo>
            </a:path>
          </a:pathLst>
        </a:custGeom>
        <a:noFill/>
        <a:ln w="55000" cap="flat" cmpd="thickThin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261CC-0919-43AE-A923-7DE78B166EC8}">
      <dsp:nvSpPr>
        <dsp:cNvPr id="0" name=""/>
        <dsp:cNvSpPr/>
      </dsp:nvSpPr>
      <dsp:spPr>
        <a:xfrm>
          <a:off x="2520710" y="-211373"/>
          <a:ext cx="2002482" cy="1271576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55000" cap="flat" cmpd="thickThin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8562D-7A55-41AE-969A-190EB57DE7D4}">
      <dsp:nvSpPr>
        <dsp:cNvPr id="0" name=""/>
        <dsp:cNvSpPr/>
      </dsp:nvSpPr>
      <dsp:spPr>
        <a:xfrm>
          <a:off x="2743208" y="0"/>
          <a:ext cx="2002482" cy="12715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Clustering</a:t>
          </a:r>
        </a:p>
      </dsp:txBody>
      <dsp:txXfrm>
        <a:off x="2780451" y="37243"/>
        <a:ext cx="1927996" cy="1197090"/>
      </dsp:txXfrm>
    </dsp:sp>
    <dsp:sp modelId="{14B2BD4D-71A3-43F4-B0F3-E0A9F24D1198}">
      <dsp:nvSpPr>
        <dsp:cNvPr id="0" name=""/>
        <dsp:cNvSpPr/>
      </dsp:nvSpPr>
      <dsp:spPr>
        <a:xfrm>
          <a:off x="234694" y="1769828"/>
          <a:ext cx="2002482" cy="1271576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55000" cap="flat" cmpd="thickThin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B9FAB-644A-4E3E-AC52-489AC625139C}">
      <dsp:nvSpPr>
        <dsp:cNvPr id="0" name=""/>
        <dsp:cNvSpPr/>
      </dsp:nvSpPr>
      <dsp:spPr>
        <a:xfrm>
          <a:off x="457192" y="1981201"/>
          <a:ext cx="2002482" cy="12715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Hard clustering</a:t>
          </a:r>
        </a:p>
      </dsp:txBody>
      <dsp:txXfrm>
        <a:off x="494435" y="2018444"/>
        <a:ext cx="1927996" cy="1197090"/>
      </dsp:txXfrm>
    </dsp:sp>
    <dsp:sp modelId="{ECDDB301-183B-42D0-973D-CEAC6E1322AD}">
      <dsp:nvSpPr>
        <dsp:cNvPr id="0" name=""/>
        <dsp:cNvSpPr/>
      </dsp:nvSpPr>
      <dsp:spPr>
        <a:xfrm>
          <a:off x="4882901" y="1769828"/>
          <a:ext cx="2002482" cy="1271576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55000" cap="flat" cmpd="thickThin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BF1FF-A695-4DDD-B467-E486C9599ADD}">
      <dsp:nvSpPr>
        <dsp:cNvPr id="0" name=""/>
        <dsp:cNvSpPr/>
      </dsp:nvSpPr>
      <dsp:spPr>
        <a:xfrm>
          <a:off x="5105399" y="1981201"/>
          <a:ext cx="2002482" cy="12715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Soft clustering</a:t>
          </a:r>
        </a:p>
      </dsp:txBody>
      <dsp:txXfrm>
        <a:off x="5142642" y="2018444"/>
        <a:ext cx="1927996" cy="11970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2C681-6509-4907-BE60-1B1AB71ADA55}">
      <dsp:nvSpPr>
        <dsp:cNvPr id="0" name=""/>
        <dsp:cNvSpPr/>
      </dsp:nvSpPr>
      <dsp:spPr>
        <a:xfrm>
          <a:off x="2568104" y="924929"/>
          <a:ext cx="1793431" cy="61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03"/>
              </a:lnTo>
              <a:lnTo>
                <a:pt x="1793431" y="457603"/>
              </a:lnTo>
              <a:lnTo>
                <a:pt x="1793431" y="619442"/>
              </a:lnTo>
            </a:path>
          </a:pathLst>
        </a:custGeom>
        <a:noFill/>
        <a:ln w="55000" cap="flat" cmpd="thickThin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12697-CA15-4D67-A5AB-145F504BA6FD}">
      <dsp:nvSpPr>
        <dsp:cNvPr id="0" name=""/>
        <dsp:cNvSpPr/>
      </dsp:nvSpPr>
      <dsp:spPr>
        <a:xfrm>
          <a:off x="1014086" y="924929"/>
          <a:ext cx="1554018" cy="619442"/>
        </a:xfrm>
        <a:custGeom>
          <a:avLst/>
          <a:gdLst/>
          <a:ahLst/>
          <a:cxnLst/>
          <a:rect l="0" t="0" r="0" b="0"/>
          <a:pathLst>
            <a:path>
              <a:moveTo>
                <a:pt x="1554018" y="0"/>
              </a:moveTo>
              <a:lnTo>
                <a:pt x="1554018" y="457603"/>
              </a:lnTo>
              <a:lnTo>
                <a:pt x="0" y="457603"/>
              </a:lnTo>
              <a:lnTo>
                <a:pt x="0" y="619442"/>
              </a:lnTo>
            </a:path>
          </a:pathLst>
        </a:custGeom>
        <a:noFill/>
        <a:ln w="55000" cap="flat" cmpd="thickThin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261CC-0919-43AE-A923-7DE78B166EC8}">
      <dsp:nvSpPr>
        <dsp:cNvPr id="0" name=""/>
        <dsp:cNvSpPr/>
      </dsp:nvSpPr>
      <dsp:spPr>
        <a:xfrm>
          <a:off x="1694613" y="-184403"/>
          <a:ext cx="1746981" cy="110933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55000" cap="flat" cmpd="thickThin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8562D-7A55-41AE-969A-190EB57DE7D4}">
      <dsp:nvSpPr>
        <dsp:cNvPr id="0" name=""/>
        <dsp:cNvSpPr/>
      </dsp:nvSpPr>
      <dsp:spPr>
        <a:xfrm>
          <a:off x="1888722" y="0"/>
          <a:ext cx="1746981" cy="1109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Hierarchical Clustering</a:t>
          </a:r>
        </a:p>
      </dsp:txBody>
      <dsp:txXfrm>
        <a:off x="1921213" y="32491"/>
        <a:ext cx="1681999" cy="1044351"/>
      </dsp:txXfrm>
    </dsp:sp>
    <dsp:sp modelId="{14B2BD4D-71A3-43F4-B0F3-E0A9F24D1198}">
      <dsp:nvSpPr>
        <dsp:cNvPr id="0" name=""/>
        <dsp:cNvSpPr/>
      </dsp:nvSpPr>
      <dsp:spPr>
        <a:xfrm>
          <a:off x="-194109" y="1544372"/>
          <a:ext cx="2416390" cy="110933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55000" cap="flat" cmpd="thickThin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B9FAB-644A-4E3E-AC52-489AC625139C}">
      <dsp:nvSpPr>
        <dsp:cNvPr id="0" name=""/>
        <dsp:cNvSpPr/>
      </dsp:nvSpPr>
      <dsp:spPr>
        <a:xfrm>
          <a:off x="0" y="1728775"/>
          <a:ext cx="2416390" cy="1109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Divisive </a:t>
          </a:r>
        </a:p>
      </dsp:txBody>
      <dsp:txXfrm>
        <a:off x="32491" y="1761266"/>
        <a:ext cx="2351408" cy="1044351"/>
      </dsp:txXfrm>
    </dsp:sp>
    <dsp:sp modelId="{ECDDB301-183B-42D0-973D-CEAC6E1322AD}">
      <dsp:nvSpPr>
        <dsp:cNvPr id="0" name=""/>
        <dsp:cNvSpPr/>
      </dsp:nvSpPr>
      <dsp:spPr>
        <a:xfrm>
          <a:off x="3278381" y="1544372"/>
          <a:ext cx="2166309" cy="1109333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55000" cap="flat" cmpd="thickThin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BF1FF-A695-4DDD-B467-E486C9599ADD}">
      <dsp:nvSpPr>
        <dsp:cNvPr id="0" name=""/>
        <dsp:cNvSpPr/>
      </dsp:nvSpPr>
      <dsp:spPr>
        <a:xfrm>
          <a:off x="3472490" y="1728775"/>
          <a:ext cx="2166309" cy="1109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Agglomerative </a:t>
          </a:r>
        </a:p>
      </dsp:txBody>
      <dsp:txXfrm>
        <a:off x="3504981" y="1761266"/>
        <a:ext cx="2101327" cy="10443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2C681-6509-4907-BE60-1B1AB71ADA55}">
      <dsp:nvSpPr>
        <dsp:cNvPr id="0" name=""/>
        <dsp:cNvSpPr/>
      </dsp:nvSpPr>
      <dsp:spPr>
        <a:xfrm>
          <a:off x="2568104" y="924929"/>
          <a:ext cx="1793431" cy="61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03"/>
              </a:lnTo>
              <a:lnTo>
                <a:pt x="1793431" y="457603"/>
              </a:lnTo>
              <a:lnTo>
                <a:pt x="1793431" y="619442"/>
              </a:lnTo>
            </a:path>
          </a:pathLst>
        </a:custGeom>
        <a:noFill/>
        <a:ln w="55000" cap="flat" cmpd="thickThin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12697-CA15-4D67-A5AB-145F504BA6FD}">
      <dsp:nvSpPr>
        <dsp:cNvPr id="0" name=""/>
        <dsp:cNvSpPr/>
      </dsp:nvSpPr>
      <dsp:spPr>
        <a:xfrm>
          <a:off x="1014086" y="924929"/>
          <a:ext cx="1554018" cy="619442"/>
        </a:xfrm>
        <a:custGeom>
          <a:avLst/>
          <a:gdLst/>
          <a:ahLst/>
          <a:cxnLst/>
          <a:rect l="0" t="0" r="0" b="0"/>
          <a:pathLst>
            <a:path>
              <a:moveTo>
                <a:pt x="1554018" y="0"/>
              </a:moveTo>
              <a:lnTo>
                <a:pt x="1554018" y="457603"/>
              </a:lnTo>
              <a:lnTo>
                <a:pt x="0" y="457603"/>
              </a:lnTo>
              <a:lnTo>
                <a:pt x="0" y="619442"/>
              </a:lnTo>
            </a:path>
          </a:pathLst>
        </a:custGeom>
        <a:noFill/>
        <a:ln w="55000" cap="flat" cmpd="thickThin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261CC-0919-43AE-A923-7DE78B166EC8}">
      <dsp:nvSpPr>
        <dsp:cNvPr id="0" name=""/>
        <dsp:cNvSpPr/>
      </dsp:nvSpPr>
      <dsp:spPr>
        <a:xfrm>
          <a:off x="1694613" y="-184403"/>
          <a:ext cx="1746981" cy="110933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55000" cap="flat" cmpd="thickThin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8562D-7A55-41AE-969A-190EB57DE7D4}">
      <dsp:nvSpPr>
        <dsp:cNvPr id="0" name=""/>
        <dsp:cNvSpPr/>
      </dsp:nvSpPr>
      <dsp:spPr>
        <a:xfrm>
          <a:off x="1888722" y="0"/>
          <a:ext cx="1746981" cy="1109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Cluster Evaluation</a:t>
          </a:r>
        </a:p>
      </dsp:txBody>
      <dsp:txXfrm>
        <a:off x="1921213" y="32491"/>
        <a:ext cx="1681999" cy="1044351"/>
      </dsp:txXfrm>
    </dsp:sp>
    <dsp:sp modelId="{14B2BD4D-71A3-43F4-B0F3-E0A9F24D1198}">
      <dsp:nvSpPr>
        <dsp:cNvPr id="0" name=""/>
        <dsp:cNvSpPr/>
      </dsp:nvSpPr>
      <dsp:spPr>
        <a:xfrm>
          <a:off x="-194109" y="1544372"/>
          <a:ext cx="2416390" cy="110933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55000" cap="flat" cmpd="thickThin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B9FAB-644A-4E3E-AC52-489AC625139C}">
      <dsp:nvSpPr>
        <dsp:cNvPr id="0" name=""/>
        <dsp:cNvSpPr/>
      </dsp:nvSpPr>
      <dsp:spPr>
        <a:xfrm>
          <a:off x="0" y="1728775"/>
          <a:ext cx="2416390" cy="1109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Internal </a:t>
          </a:r>
        </a:p>
      </dsp:txBody>
      <dsp:txXfrm>
        <a:off x="32491" y="1761266"/>
        <a:ext cx="2351408" cy="1044351"/>
      </dsp:txXfrm>
    </dsp:sp>
    <dsp:sp modelId="{ECDDB301-183B-42D0-973D-CEAC6E1322AD}">
      <dsp:nvSpPr>
        <dsp:cNvPr id="0" name=""/>
        <dsp:cNvSpPr/>
      </dsp:nvSpPr>
      <dsp:spPr>
        <a:xfrm>
          <a:off x="3278381" y="1544372"/>
          <a:ext cx="2166309" cy="1109333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55000" cap="flat" cmpd="thickThin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BF1FF-A695-4DDD-B467-E486C9599ADD}">
      <dsp:nvSpPr>
        <dsp:cNvPr id="0" name=""/>
        <dsp:cNvSpPr/>
      </dsp:nvSpPr>
      <dsp:spPr>
        <a:xfrm>
          <a:off x="3472490" y="1728775"/>
          <a:ext cx="2166309" cy="1109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External </a:t>
          </a:r>
        </a:p>
      </dsp:txBody>
      <dsp:txXfrm>
        <a:off x="3504981" y="1761266"/>
        <a:ext cx="2101327" cy="1044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C973FF-0797-4201-9D48-0EDB8D11CE3A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2D4E48-8E81-43B1-8412-2669FC8B4D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73FF-0797-4201-9D48-0EDB8D11CE3A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4E48-8E81-43B1-8412-2669FC8B4D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73FF-0797-4201-9D48-0EDB8D11CE3A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4E48-8E81-43B1-8412-2669FC8B4D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73FF-0797-4201-9D48-0EDB8D11CE3A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4E48-8E81-43B1-8412-2669FC8B4D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73FF-0797-4201-9D48-0EDB8D11CE3A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4E48-8E81-43B1-8412-2669FC8B4D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73FF-0797-4201-9D48-0EDB8D11CE3A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4E48-8E81-43B1-8412-2669FC8B4D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73FF-0797-4201-9D48-0EDB8D11CE3A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4E48-8E81-43B1-8412-2669FC8B4D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73FF-0797-4201-9D48-0EDB8D11CE3A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4E48-8E81-43B1-8412-2669FC8B4D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73FF-0797-4201-9D48-0EDB8D11CE3A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4E48-8E81-43B1-8412-2669FC8B4D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9C973FF-0797-4201-9D48-0EDB8D11CE3A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4E48-8E81-43B1-8412-2669FC8B4D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C973FF-0797-4201-9D48-0EDB8D11CE3A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2D4E48-8E81-43B1-8412-2669FC8B4D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9C973FF-0797-4201-9D48-0EDB8D11CE3A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12D4E48-8E81-43B1-8412-2669FC8B4D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0" y="3906706"/>
            <a:ext cx="1888958" cy="119970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pic>
        <p:nvPicPr>
          <p:cNvPr id="1026" name="Picture 2" descr="C:\Users\pc\Pictures\Screenshots\Screenshot (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851" y="687033"/>
            <a:ext cx="4457700" cy="3819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7C976CC-85A5-46DB-95FE-8661ABF9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3505200"/>
            <a:ext cx="60960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Difference between </a:t>
            </a:r>
            <a:r>
              <a:rPr lang="en-US" sz="3200" i="1" dirty="0"/>
              <a:t>classification</a:t>
            </a:r>
            <a:r>
              <a:rPr lang="en-US" sz="3200" dirty="0"/>
              <a:t> and </a:t>
            </a:r>
            <a:r>
              <a:rPr lang="en-US" sz="3200" i="1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653783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qph.ec.quoracdn.net/main-qimg-c2f51665b52d7720efb9dfe52d1c5efd">
            <a:extLst>
              <a:ext uri="{FF2B5EF4-FFF2-40B4-BE49-F238E27FC236}">
                <a16:creationId xmlns:a16="http://schemas.microsoft.com/office/drawing/2014/main" id="{036B7931-787C-4E4D-9C28-E0D4682236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7162799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5B40D6-863A-4FEA-B40B-230CF3BA07F0}"/>
              </a:ext>
            </a:extLst>
          </p:cNvPr>
          <p:cNvSpPr txBox="1"/>
          <p:nvPr/>
        </p:nvSpPr>
        <p:spPr>
          <a:xfrm>
            <a:off x="762000" y="1295400"/>
            <a:ext cx="716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Classification Example</a:t>
            </a:r>
          </a:p>
        </p:txBody>
      </p:sp>
    </p:spTree>
    <p:extLst>
      <p:ext uri="{BB962C8B-B14F-4D97-AF65-F5344CB8AC3E}">
        <p14:creationId xmlns:p14="http://schemas.microsoft.com/office/powerpoint/2010/main" val="3242764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qph.ec.quoracdn.net/main-qimg-4f073cbb14469a46e979f6e082e91f29">
            <a:extLst>
              <a:ext uri="{FF2B5EF4-FFF2-40B4-BE49-F238E27FC236}">
                <a16:creationId xmlns:a16="http://schemas.microsoft.com/office/drawing/2014/main" id="{0D21F05C-C496-465F-81CE-4D7F168FA6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29764"/>
            <a:ext cx="8077200" cy="39376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C29867-2C76-4DE5-91F1-F94496CAA8BA}"/>
              </a:ext>
            </a:extLst>
          </p:cNvPr>
          <p:cNvSpPr txBox="1"/>
          <p:nvPr/>
        </p:nvSpPr>
        <p:spPr>
          <a:xfrm>
            <a:off x="762000" y="1295400"/>
            <a:ext cx="716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Clustering Example</a:t>
            </a:r>
          </a:p>
        </p:txBody>
      </p:sp>
    </p:spTree>
    <p:extLst>
      <p:ext uri="{BB962C8B-B14F-4D97-AF65-F5344CB8AC3E}">
        <p14:creationId xmlns:p14="http://schemas.microsoft.com/office/powerpoint/2010/main" val="656305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009314-3C5D-499F-BAAF-6E52ECF95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081774"/>
              </p:ext>
            </p:extLst>
          </p:nvPr>
        </p:nvGraphicFramePr>
        <p:xfrm>
          <a:off x="762000" y="990600"/>
          <a:ext cx="7620000" cy="458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652252501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91906493"/>
                    </a:ext>
                  </a:extLst>
                </a:gridCol>
              </a:tblGrid>
              <a:tr h="56268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78781"/>
                  </a:ext>
                </a:extLst>
              </a:tr>
              <a:tr h="814917">
                <a:tc>
                  <a:txBody>
                    <a:bodyPr/>
                    <a:lstStyle/>
                    <a:p>
                      <a:r>
                        <a:rPr kumimoji="0"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involves the task of assigning instances/items/points to pre-defined classes.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involves the task of grouping related points together.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012326"/>
                  </a:ext>
                </a:extLst>
              </a:tr>
              <a:tr h="562680">
                <a:tc>
                  <a:txBody>
                    <a:bodyPr/>
                    <a:lstStyle/>
                    <a:p>
                      <a:r>
                        <a:rPr kumimoji="0"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Labelling is the priori activity.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Labelling the group of pints is </a:t>
                      </a:r>
                      <a:r>
                        <a:rPr kumimoji="0"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posteriori</a:t>
                      </a:r>
                      <a:r>
                        <a:rPr kumimoji="0"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activity.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110768"/>
                  </a:ext>
                </a:extLst>
              </a:tr>
              <a:tr h="562680">
                <a:tc>
                  <a:txBody>
                    <a:bodyPr/>
                    <a:lstStyle/>
                    <a:p>
                      <a:r>
                        <a:rPr kumimoji="0"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Classification algorithm requires training data.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Clustering algorithm does not require the training data.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46839"/>
                  </a:ext>
                </a:extLst>
              </a:tr>
              <a:tr h="562680">
                <a:tc>
                  <a:txBody>
                    <a:bodyPr/>
                    <a:lstStyle/>
                    <a:p>
                      <a:r>
                        <a:rPr kumimoji="0"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Thus, based on the training data the algorithm finds the category that new data point belongs to.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involves the usage of statistical concepts that splits the datasets into sub-datasets such that they have similar data.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863828"/>
                  </a:ext>
                </a:extLst>
              </a:tr>
              <a:tr h="562680">
                <a:tc>
                  <a:txBody>
                    <a:bodyPr/>
                    <a:lstStyle/>
                    <a:p>
                      <a:r>
                        <a:rPr kumimoji="0"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is a concept of response or decision variable used.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is no existence/concept of response variable.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474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042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7C976CC-85A5-46DB-95FE-8661ABF9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3505200"/>
            <a:ext cx="60960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Types of clustering</a:t>
            </a:r>
          </a:p>
        </p:txBody>
      </p:sp>
    </p:spTree>
    <p:extLst>
      <p:ext uri="{BB962C8B-B14F-4D97-AF65-F5344CB8AC3E}">
        <p14:creationId xmlns:p14="http://schemas.microsoft.com/office/powerpoint/2010/main" val="393963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46FFF6-478B-47D4-A161-BBC108C1C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478296"/>
              </p:ext>
            </p:extLst>
          </p:nvPr>
        </p:nvGraphicFramePr>
        <p:xfrm>
          <a:off x="1143000" y="1447800"/>
          <a:ext cx="76200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6369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7C976CC-85A5-46DB-95FE-8661ABF9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3505200"/>
            <a:ext cx="60960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Categories of clustering</a:t>
            </a:r>
          </a:p>
        </p:txBody>
      </p:sp>
    </p:spTree>
    <p:extLst>
      <p:ext uri="{BB962C8B-B14F-4D97-AF65-F5344CB8AC3E}">
        <p14:creationId xmlns:p14="http://schemas.microsoft.com/office/powerpoint/2010/main" val="72009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9E7F45-E0D4-4B60-A93A-D378835793CC}"/>
              </a:ext>
            </a:extLst>
          </p:cNvPr>
          <p:cNvSpPr/>
          <p:nvPr/>
        </p:nvSpPr>
        <p:spPr>
          <a:xfrm>
            <a:off x="1295400" y="925672"/>
            <a:ext cx="3886200" cy="4267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Connectivity Based Clustering</a:t>
            </a:r>
          </a:p>
        </p:txBody>
      </p:sp>
      <p:sp>
        <p:nvSpPr>
          <p:cNvPr id="5" name="Rectangle: Rounded Corners 7">
            <a:extLst>
              <a:ext uri="{FF2B5EF4-FFF2-40B4-BE49-F238E27FC236}">
                <a16:creationId xmlns:a16="http://schemas.microsoft.com/office/drawing/2014/main" id="{869E7F45-E0D4-4B60-A93A-D378835793CC}"/>
              </a:ext>
            </a:extLst>
          </p:cNvPr>
          <p:cNvSpPr/>
          <p:nvPr/>
        </p:nvSpPr>
        <p:spPr>
          <a:xfrm>
            <a:off x="2362200" y="1996440"/>
            <a:ext cx="3886200" cy="4267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Centroid Based Clustering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69E7F45-E0D4-4B60-A93A-D378835793CC}"/>
              </a:ext>
            </a:extLst>
          </p:cNvPr>
          <p:cNvSpPr/>
          <p:nvPr/>
        </p:nvSpPr>
        <p:spPr>
          <a:xfrm>
            <a:off x="3697788" y="3034636"/>
            <a:ext cx="3886200" cy="4267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Distribution Based Clustering</a:t>
            </a:r>
          </a:p>
        </p:txBody>
      </p:sp>
      <p:sp>
        <p:nvSpPr>
          <p:cNvPr id="9" name="Rectangle: Rounded Corners 7">
            <a:extLst>
              <a:ext uri="{FF2B5EF4-FFF2-40B4-BE49-F238E27FC236}">
                <a16:creationId xmlns:a16="http://schemas.microsoft.com/office/drawing/2014/main" id="{869E7F45-E0D4-4B60-A93A-D378835793CC}"/>
              </a:ext>
            </a:extLst>
          </p:cNvPr>
          <p:cNvSpPr/>
          <p:nvPr/>
        </p:nvSpPr>
        <p:spPr>
          <a:xfrm>
            <a:off x="4953000" y="4069081"/>
            <a:ext cx="3886200" cy="4267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Density Based Clustering</a:t>
            </a:r>
          </a:p>
        </p:txBody>
      </p:sp>
    </p:spTree>
    <p:extLst>
      <p:ext uri="{BB962C8B-B14F-4D97-AF65-F5344CB8AC3E}">
        <p14:creationId xmlns:p14="http://schemas.microsoft.com/office/powerpoint/2010/main" val="224757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9E7F45-E0D4-4B60-A93A-D378835793CC}"/>
              </a:ext>
            </a:extLst>
          </p:cNvPr>
          <p:cNvSpPr/>
          <p:nvPr/>
        </p:nvSpPr>
        <p:spPr>
          <a:xfrm>
            <a:off x="1295400" y="925672"/>
            <a:ext cx="3886200" cy="4267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Connectivity Based Clustering</a:t>
            </a:r>
          </a:p>
        </p:txBody>
      </p:sp>
      <p:sp>
        <p:nvSpPr>
          <p:cNvPr id="5" name="Rectangle: Rounded Corners 7">
            <a:extLst>
              <a:ext uri="{FF2B5EF4-FFF2-40B4-BE49-F238E27FC236}">
                <a16:creationId xmlns:a16="http://schemas.microsoft.com/office/drawing/2014/main" id="{869E7F45-E0D4-4B60-A93A-D378835793CC}"/>
              </a:ext>
            </a:extLst>
          </p:cNvPr>
          <p:cNvSpPr/>
          <p:nvPr/>
        </p:nvSpPr>
        <p:spPr>
          <a:xfrm>
            <a:off x="2362200" y="1996440"/>
            <a:ext cx="3886200" cy="4267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Centroid Based Clustering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69E7F45-E0D4-4B60-A93A-D378835793CC}"/>
              </a:ext>
            </a:extLst>
          </p:cNvPr>
          <p:cNvSpPr/>
          <p:nvPr/>
        </p:nvSpPr>
        <p:spPr>
          <a:xfrm>
            <a:off x="3697788" y="3034636"/>
            <a:ext cx="3886200" cy="4267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Distribution Based Clustering</a:t>
            </a:r>
          </a:p>
        </p:txBody>
      </p:sp>
      <p:sp>
        <p:nvSpPr>
          <p:cNvPr id="9" name="Rectangle: Rounded Corners 7">
            <a:extLst>
              <a:ext uri="{FF2B5EF4-FFF2-40B4-BE49-F238E27FC236}">
                <a16:creationId xmlns:a16="http://schemas.microsoft.com/office/drawing/2014/main" id="{869E7F45-E0D4-4B60-A93A-D378835793CC}"/>
              </a:ext>
            </a:extLst>
          </p:cNvPr>
          <p:cNvSpPr/>
          <p:nvPr/>
        </p:nvSpPr>
        <p:spPr>
          <a:xfrm>
            <a:off x="4953000" y="4069081"/>
            <a:ext cx="3886200" cy="4267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Density Based Clustering</a:t>
            </a:r>
          </a:p>
        </p:txBody>
      </p:sp>
    </p:spTree>
    <p:extLst>
      <p:ext uri="{BB962C8B-B14F-4D97-AF65-F5344CB8AC3E}">
        <p14:creationId xmlns:p14="http://schemas.microsoft.com/office/powerpoint/2010/main" val="94768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7C976CC-85A5-46DB-95FE-8661ABF9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3505200"/>
            <a:ext cx="60960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Proximity measures</a:t>
            </a:r>
          </a:p>
        </p:txBody>
      </p:sp>
    </p:spTree>
    <p:extLst>
      <p:ext uri="{BB962C8B-B14F-4D97-AF65-F5344CB8AC3E}">
        <p14:creationId xmlns:p14="http://schemas.microsoft.com/office/powerpoint/2010/main" val="418751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/>
          <a:lstStyle/>
          <a:p>
            <a:r>
              <a:rPr lang="en-US" dirty="0"/>
              <a:t>Types of machine learning</a:t>
            </a:r>
          </a:p>
          <a:p>
            <a:r>
              <a:rPr lang="en-US" dirty="0"/>
              <a:t>What is clustering?</a:t>
            </a:r>
          </a:p>
          <a:p>
            <a:r>
              <a:rPr lang="en-US" dirty="0"/>
              <a:t>Goal of clustering</a:t>
            </a:r>
          </a:p>
          <a:p>
            <a:r>
              <a:rPr lang="en-US" dirty="0"/>
              <a:t>Difference between classification and clustering</a:t>
            </a:r>
          </a:p>
          <a:p>
            <a:r>
              <a:rPr lang="en-US" dirty="0"/>
              <a:t>Types of clustering</a:t>
            </a:r>
          </a:p>
          <a:p>
            <a:r>
              <a:rPr lang="en-US" dirty="0"/>
              <a:t>Categories of clustering</a:t>
            </a:r>
          </a:p>
          <a:p>
            <a:r>
              <a:rPr lang="en-US" dirty="0"/>
              <a:t>Proximity measures</a:t>
            </a:r>
          </a:p>
          <a:p>
            <a:r>
              <a:rPr lang="en-US" dirty="0"/>
              <a:t>Evaluation of clustering algorithms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7F6339-8963-4DB7-ACE0-DFE398E9D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748" y="1828800"/>
            <a:ext cx="8229600" cy="363458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Proximity is measured in terms of how alike objects are to one another or how unlike they are.</a:t>
            </a:r>
          </a:p>
          <a:p>
            <a:pPr marL="109728" indent="0">
              <a:buNone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Similarity measures are between 0 and 1.</a:t>
            </a:r>
          </a:p>
          <a:p>
            <a:pPr marL="109728" indent="0">
              <a:buNone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Dissimilarity measures are between 0 and ∞.</a:t>
            </a:r>
          </a:p>
        </p:txBody>
      </p:sp>
    </p:spTree>
    <p:extLst>
      <p:ext uri="{BB962C8B-B14F-4D97-AF65-F5344CB8AC3E}">
        <p14:creationId xmlns:p14="http://schemas.microsoft.com/office/powerpoint/2010/main" val="1894163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23D42A-8D90-4128-BD85-EF5E3BFD6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150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IN" sz="1800" dirty="0"/>
              <a:t>A distance function </a:t>
            </a:r>
            <a:r>
              <a:rPr lang="en-IN" sz="1800" b="1" i="1" dirty="0"/>
              <a:t>d(</a:t>
            </a:r>
            <a:r>
              <a:rPr lang="en-IN" sz="1800" b="1" i="1" dirty="0" err="1"/>
              <a:t>x,y</a:t>
            </a:r>
            <a:r>
              <a:rPr lang="en-IN" sz="1800" b="1" i="1" dirty="0"/>
              <a:t>)</a:t>
            </a:r>
            <a:r>
              <a:rPr lang="en-IN" sz="1800" dirty="0"/>
              <a:t> when applied to two objects </a:t>
            </a:r>
            <a:r>
              <a:rPr lang="en-IN" sz="1800" b="1" i="1" dirty="0"/>
              <a:t>x</a:t>
            </a:r>
            <a:r>
              <a:rPr lang="en-IN" sz="1800" dirty="0"/>
              <a:t> and </a:t>
            </a:r>
            <a:r>
              <a:rPr lang="en-IN" sz="1800" b="1" i="1" dirty="0"/>
              <a:t>y</a:t>
            </a:r>
            <a:r>
              <a:rPr lang="en-IN" sz="1800" dirty="0"/>
              <a:t>, produces a real number and satisfies the below conditions:</a:t>
            </a:r>
          </a:p>
          <a:p>
            <a:pPr marL="109728" indent="0">
              <a:buNone/>
            </a:pPr>
            <a:endParaRPr lang="en-IN" b="1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Non-negativity 		</a:t>
            </a:r>
            <a:r>
              <a:rPr lang="en-IN" dirty="0"/>
              <a:t>	</a:t>
            </a:r>
          </a:p>
          <a:p>
            <a:pPr marL="109728" indent="0">
              <a:buNone/>
            </a:pPr>
            <a:r>
              <a:rPr lang="en-IN" sz="2400" dirty="0"/>
              <a:t>			d(</a:t>
            </a:r>
            <a:r>
              <a:rPr lang="en-IN" sz="2400" dirty="0" err="1"/>
              <a:t>x,y</a:t>
            </a:r>
            <a:r>
              <a:rPr lang="en-IN" sz="2400" dirty="0"/>
              <a:t>) ≥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Identity of </a:t>
            </a:r>
            <a:r>
              <a:rPr lang="en-IN" sz="1800" dirty="0" err="1"/>
              <a:t>indiscernibles</a:t>
            </a:r>
            <a:r>
              <a:rPr lang="en-IN" sz="1800" dirty="0"/>
              <a:t>	</a:t>
            </a:r>
            <a:r>
              <a:rPr lang="en-IN" dirty="0"/>
              <a:t>	</a:t>
            </a:r>
          </a:p>
          <a:p>
            <a:pPr marL="109728" indent="0">
              <a:buNone/>
            </a:pPr>
            <a:r>
              <a:rPr lang="en-IN" sz="2400" dirty="0"/>
              <a:t>			d(</a:t>
            </a:r>
            <a:r>
              <a:rPr lang="en-IN" sz="2400" dirty="0" err="1"/>
              <a:t>x,y</a:t>
            </a:r>
            <a:r>
              <a:rPr lang="en-IN" sz="2400" dirty="0"/>
              <a:t>) = 0 	(if and only if x=y)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Distance symmetry</a:t>
            </a:r>
            <a:r>
              <a:rPr lang="en-IN" dirty="0"/>
              <a:t>		</a:t>
            </a:r>
          </a:p>
          <a:p>
            <a:pPr marL="109728" indent="0">
              <a:buNone/>
            </a:pPr>
            <a:r>
              <a:rPr lang="en-IN" sz="2400" dirty="0"/>
              <a:t>			d(</a:t>
            </a:r>
            <a:r>
              <a:rPr lang="en-IN" sz="2400" dirty="0" err="1"/>
              <a:t>x,y</a:t>
            </a:r>
            <a:r>
              <a:rPr lang="en-IN" sz="2400" dirty="0"/>
              <a:t>) = d(</a:t>
            </a:r>
            <a:r>
              <a:rPr lang="en-IN" sz="2400" dirty="0" err="1"/>
              <a:t>y,x</a:t>
            </a:r>
            <a:r>
              <a:rPr lang="en-IN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Triangle inequality	</a:t>
            </a:r>
          </a:p>
          <a:p>
            <a:pPr marL="109728" indent="0">
              <a:buNone/>
            </a:pPr>
            <a:r>
              <a:rPr lang="en-IN" sz="2400" dirty="0"/>
              <a:t>		        d(</a:t>
            </a:r>
            <a:r>
              <a:rPr lang="en-IN" sz="2400" dirty="0" err="1"/>
              <a:t>x,y</a:t>
            </a:r>
            <a:r>
              <a:rPr lang="en-IN" sz="2400" dirty="0"/>
              <a:t>) ≤ d(</a:t>
            </a:r>
            <a:r>
              <a:rPr lang="en-IN" sz="2400" dirty="0" err="1"/>
              <a:t>x,z</a:t>
            </a:r>
            <a:r>
              <a:rPr lang="en-IN" sz="2400" dirty="0"/>
              <a:t>)+d(</a:t>
            </a:r>
            <a:r>
              <a:rPr lang="en-IN" sz="2400" dirty="0" err="1"/>
              <a:t>z,y</a:t>
            </a:r>
            <a:r>
              <a:rPr lang="en-IN" sz="2400" dirty="0"/>
              <a:t>)</a:t>
            </a:r>
          </a:p>
          <a:p>
            <a:pPr marL="109728" indent="0">
              <a:buNone/>
            </a:pPr>
            <a:endParaRPr lang="en-IN" sz="1800" dirty="0"/>
          </a:p>
          <a:p>
            <a:pPr marL="109728" indent="0">
              <a:buNone/>
            </a:pPr>
            <a:r>
              <a:rPr lang="en-IN" sz="1800" dirty="0"/>
              <a:t>Note: A distance that satisfies these properties is called a </a:t>
            </a:r>
            <a:r>
              <a:rPr lang="en-IN" sz="1800" b="1" i="1" dirty="0"/>
              <a:t>metric</a:t>
            </a:r>
            <a:r>
              <a:rPr lang="en-IN" sz="1800" dirty="0"/>
              <a:t>.</a:t>
            </a:r>
            <a:endParaRPr lang="en-IN" sz="1800" b="1" i="1" dirty="0"/>
          </a:p>
        </p:txBody>
      </p:sp>
    </p:spTree>
    <p:extLst>
      <p:ext uri="{BB962C8B-B14F-4D97-AF65-F5344CB8AC3E}">
        <p14:creationId xmlns:p14="http://schemas.microsoft.com/office/powerpoint/2010/main" val="1262046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C27CF6-B184-4093-8E44-39938594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81200"/>
            <a:ext cx="8229600" cy="232867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With quantitative variables, distance calculations are highly influenced by variable units and magnitude.</a:t>
            </a:r>
          </a:p>
          <a:p>
            <a:pPr marL="109728" indent="0">
              <a:buNone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Use of a particular distance measure depends on the variable types.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284470-F9A9-4D93-AA17-D885707C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Distance calculation for clustering</a:t>
            </a:r>
          </a:p>
        </p:txBody>
      </p:sp>
    </p:spTree>
    <p:extLst>
      <p:ext uri="{BB962C8B-B14F-4D97-AF65-F5344CB8AC3E}">
        <p14:creationId xmlns:p14="http://schemas.microsoft.com/office/powerpoint/2010/main" val="1422197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C27CF6-B184-4093-8E44-39938594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828800"/>
            <a:ext cx="4114800" cy="2743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Minkowski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Euclidean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Manhattan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Hamming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Gower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Cosine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Jaccard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284470-F9A9-4D93-AA17-D885707C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Common proximity measures</a:t>
            </a:r>
          </a:p>
        </p:txBody>
      </p:sp>
    </p:spTree>
    <p:extLst>
      <p:ext uri="{BB962C8B-B14F-4D97-AF65-F5344CB8AC3E}">
        <p14:creationId xmlns:p14="http://schemas.microsoft.com/office/powerpoint/2010/main" val="248457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8C3E21-F8FC-4674-8E1A-8630EDD4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04900"/>
            <a:ext cx="8229600" cy="1143000"/>
          </a:xfrm>
        </p:spPr>
        <p:txBody>
          <a:bodyPr>
            <a:normAutofit/>
          </a:bodyPr>
          <a:lstStyle/>
          <a:p>
            <a:r>
              <a:rPr lang="en-IN" sz="2000" dirty="0"/>
              <a:t>Minkowski distance</a:t>
            </a:r>
          </a:p>
        </p:txBody>
      </p:sp>
      <p:pic>
        <p:nvPicPr>
          <p:cNvPr id="4" name="Content Placeholder 3" descr="http://journals.plos.org/plosone/article/file?type=thumbnail&amp;id=info:doi/10.1371/journal.pone.0144059.e001">
            <a:extLst>
              <a:ext uri="{FF2B5EF4-FFF2-40B4-BE49-F238E27FC236}">
                <a16:creationId xmlns:a16="http://schemas.microsoft.com/office/drawing/2014/main" id="{76349186-E922-4460-B22F-A6F49951F4B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6705600" cy="914400"/>
          </a:xfrm>
          <a:prstGeom prst="rect">
            <a:avLst/>
          </a:prstGeom>
          <a:noFill/>
          <a:ln>
            <a:noFill/>
          </a:ln>
          <a:effectLst>
            <a:reflection stA="46000" endPos="1000" dist="508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14ED26-396E-4537-B282-D7317943EAB9}"/>
              </a:ext>
            </a:extLst>
          </p:cNvPr>
          <p:cNvSpPr txBox="1"/>
          <p:nvPr/>
        </p:nvSpPr>
        <p:spPr>
          <a:xfrm>
            <a:off x="3429000" y="39624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 is a positive real number </a:t>
            </a:r>
          </a:p>
          <a:p>
            <a:r>
              <a:rPr lang="en-IN" b="1" i="1" dirty="0"/>
              <a:t>x</a:t>
            </a:r>
            <a:r>
              <a:rPr lang="en-IN" b="1" i="1" baseline="-25000" dirty="0"/>
              <a:t>i </a:t>
            </a:r>
            <a:r>
              <a:rPr lang="en-IN" dirty="0"/>
              <a:t>and </a:t>
            </a:r>
            <a:r>
              <a:rPr lang="en-IN" b="1" i="1" dirty="0"/>
              <a:t>y</a:t>
            </a:r>
            <a:r>
              <a:rPr lang="en-IN" b="1" i="1" baseline="-25000" dirty="0"/>
              <a:t>i</a:t>
            </a:r>
            <a:r>
              <a:rPr lang="en-IN" dirty="0"/>
              <a:t>  are two vectors in n-dimensional space</a:t>
            </a:r>
          </a:p>
        </p:txBody>
      </p:sp>
    </p:spTree>
    <p:extLst>
      <p:ext uri="{BB962C8B-B14F-4D97-AF65-F5344CB8AC3E}">
        <p14:creationId xmlns:p14="http://schemas.microsoft.com/office/powerpoint/2010/main" val="2219894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8C3E21-F8FC-4674-8E1A-8630EDD4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95288"/>
            <a:ext cx="8229600" cy="1143000"/>
          </a:xfrm>
        </p:spPr>
        <p:txBody>
          <a:bodyPr>
            <a:normAutofit/>
          </a:bodyPr>
          <a:lstStyle/>
          <a:p>
            <a:r>
              <a:rPr lang="en-IN" sz="2000" dirty="0"/>
              <a:t>Euclidean distance</a:t>
            </a:r>
          </a:p>
        </p:txBody>
      </p:sp>
      <p:pic>
        <p:nvPicPr>
          <p:cNvPr id="1026" name="Picture 2" descr="Image result for euclidean distance formula">
            <a:extLst>
              <a:ext uri="{FF2B5EF4-FFF2-40B4-BE49-F238E27FC236}">
                <a16:creationId xmlns:a16="http://schemas.microsoft.com/office/drawing/2014/main" id="{82BFF9C3-F07D-42DF-AA1C-A438FF726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400359"/>
            <a:ext cx="41719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2918C4D-570B-445A-817C-7D7E6B004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729" y="1447800"/>
            <a:ext cx="8229600" cy="331927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Known as L-2 distance.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Performs well when deployed to datasets that include isolated clusters.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109728" indent="0">
              <a:buNone/>
            </a:pPr>
            <a:r>
              <a:rPr lang="en-IN" sz="2000" u="sng" dirty="0"/>
              <a:t>Drawback: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Features with large values have higher influence than smaller values.</a:t>
            </a:r>
          </a:p>
          <a:p>
            <a:pPr marL="109728" indent="0">
              <a:buNone/>
            </a:pPr>
            <a:r>
              <a:rPr lang="en-IN" sz="2000" dirty="0"/>
              <a:t>	Solution: normalize the features</a:t>
            </a:r>
          </a:p>
          <a:p>
            <a:pPr marL="109728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23318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8C3E21-F8FC-4674-8E1A-8630EDD4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95288"/>
            <a:ext cx="8229600" cy="1143000"/>
          </a:xfrm>
        </p:spPr>
        <p:txBody>
          <a:bodyPr>
            <a:normAutofit/>
          </a:bodyPr>
          <a:lstStyle/>
          <a:p>
            <a:r>
              <a:rPr lang="en-IN" sz="2000" dirty="0"/>
              <a:t>Manhattan distance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2918C4D-570B-445A-817C-7D7E6B004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8229600" cy="1676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Known as L1 distance.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Absolute value of the sum of differences in given coordinates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Calculates the horizontal and vertical distances.</a:t>
            </a:r>
          </a:p>
          <a:p>
            <a:pPr marL="109728" indent="0">
              <a:buNone/>
            </a:pPr>
            <a:endParaRPr lang="en-IN" sz="2000" dirty="0"/>
          </a:p>
        </p:txBody>
      </p:sp>
      <p:pic>
        <p:nvPicPr>
          <p:cNvPr id="5" name="Picture 4" descr="http://journals.plos.org/plosone/article/file?type=thumbnail&amp;id=info:doi/10.1371/journal.pone.0144059.e002">
            <a:extLst>
              <a:ext uri="{FF2B5EF4-FFF2-40B4-BE49-F238E27FC236}">
                <a16:creationId xmlns:a16="http://schemas.microsoft.com/office/drawing/2014/main" id="{545B6090-C3F4-4D2D-92B5-9D78B8A1CC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702748"/>
            <a:ext cx="4038600" cy="795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8077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8C3E21-F8FC-4674-8E1A-8630EDD4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95288"/>
            <a:ext cx="8229600" cy="1143000"/>
          </a:xfrm>
        </p:spPr>
        <p:txBody>
          <a:bodyPr>
            <a:normAutofit/>
          </a:bodyPr>
          <a:lstStyle/>
          <a:p>
            <a:r>
              <a:rPr lang="en-IN" sz="2000" dirty="0"/>
              <a:t>Hamming distance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2918C4D-570B-445A-817C-7D7E6B004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8229600" cy="1676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Distance between categorical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Uses contingency table to count the number of mismatches among the observations.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If categorical is binary, it encodes the variable as 0 or 1.</a:t>
            </a:r>
          </a:p>
          <a:p>
            <a:pPr marL="109728" indent="0">
              <a:buNone/>
            </a:pPr>
            <a:endParaRPr lang="en-IN" sz="2000" dirty="0"/>
          </a:p>
        </p:txBody>
      </p:sp>
      <p:pic>
        <p:nvPicPr>
          <p:cNvPr id="6" name="Picture 5" descr="Image result for hamming distance formula">
            <a:extLst>
              <a:ext uri="{FF2B5EF4-FFF2-40B4-BE49-F238E27FC236}">
                <a16:creationId xmlns:a16="http://schemas.microsoft.com/office/drawing/2014/main" id="{C194A4AD-8B66-4D7B-A992-BF2572C827D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3" t="39002" r="18064" b="10473"/>
          <a:stretch/>
        </p:blipFill>
        <p:spPr bwMode="auto">
          <a:xfrm>
            <a:off x="3200400" y="3810000"/>
            <a:ext cx="5638800" cy="26527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01722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8C3E21-F8FC-4674-8E1A-8630EDD4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95288"/>
            <a:ext cx="8229600" cy="1143000"/>
          </a:xfrm>
        </p:spPr>
        <p:txBody>
          <a:bodyPr>
            <a:normAutofit/>
          </a:bodyPr>
          <a:lstStyle/>
          <a:p>
            <a:r>
              <a:rPr lang="en-IN" sz="2000" dirty="0"/>
              <a:t>Gower distance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2918C4D-570B-445A-817C-7D7E6B004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8229600" cy="167640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Measure how different two records 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Distance is always a number between 0 (identical) and 1 (dissimilar).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Computes distance between observations weighted by its variable type, and then takes mean across all variables.</a:t>
            </a:r>
          </a:p>
          <a:p>
            <a:pPr marL="109728" indent="0">
              <a:buNone/>
            </a:pPr>
            <a:endParaRPr lang="en-IN" sz="2000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45B983A-C11B-4A3A-9991-5EA7B75E0E6C}"/>
              </a:ext>
            </a:extLst>
          </p:cNvPr>
          <p:cNvSpPr txBox="1">
            <a:spLocks/>
          </p:cNvSpPr>
          <p:nvPr/>
        </p:nvSpPr>
        <p:spPr>
          <a:xfrm>
            <a:off x="228600" y="3810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sz="2000" dirty="0"/>
              <a:t>Gower distance</a:t>
            </a:r>
          </a:p>
        </p:txBody>
      </p:sp>
    </p:spTree>
    <p:extLst>
      <p:ext uri="{BB962C8B-B14F-4D97-AF65-F5344CB8AC3E}">
        <p14:creationId xmlns:p14="http://schemas.microsoft.com/office/powerpoint/2010/main" val="426427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0A5622-08D0-400C-9159-DBCE4284572A}"/>
                  </a:ext>
                </a:extLst>
              </p:cNvPr>
              <p:cNvSpPr/>
              <p:nvPr/>
            </p:nvSpPr>
            <p:spPr>
              <a:xfrm>
                <a:off x="2590800" y="2903215"/>
                <a:ext cx="3962400" cy="10515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𝒊𝒋𝒌</m:t>
                          </m:r>
                        </m:sub>
                      </m:sSub>
                      <m:r>
                        <a:rPr lang="en-IN" sz="2400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400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400" b="0" i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IN" sz="2400" b="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IN" sz="2400" b="0" i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IN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𝒊𝒌</m:t>
                                  </m:r>
                                </m:sub>
                              </m:sSub>
                              <m:r>
                                <a:rPr lang="en-IN" sz="2400" b="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𝒋𝒌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400" b="0" i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IN" sz="2400" b="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IN" sz="2400" b="0" i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IN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𝒊𝒌</m:t>
                                  </m:r>
                                </m:sub>
                              </m:sSub>
                              <m:r>
                                <a:rPr lang="en-IN" sz="2400" b="0" i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IN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𝒋𝒌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0A5622-08D0-400C-9159-DBCE42845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903215"/>
                <a:ext cx="3962400" cy="1051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2">
            <a:extLst>
              <a:ext uri="{FF2B5EF4-FFF2-40B4-BE49-F238E27FC236}">
                <a16:creationId xmlns:a16="http://schemas.microsoft.com/office/drawing/2014/main" id="{D1AA2D83-A2A3-4621-92FC-C904600113A7}"/>
              </a:ext>
            </a:extLst>
          </p:cNvPr>
          <p:cNvSpPr txBox="1">
            <a:spLocks/>
          </p:cNvSpPr>
          <p:nvPr/>
        </p:nvSpPr>
        <p:spPr>
          <a:xfrm>
            <a:off x="228600" y="3810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sz="2000" dirty="0"/>
              <a:t>Gower distance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352EFDD8-BFAE-41D0-82FF-4A0ED0C9B1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703573"/>
                <a:ext cx="8610600" cy="1143000"/>
              </a:xfrm>
            </p:spPr>
            <p:txBody>
              <a:bodyPr>
                <a:normAutofit lnSpcReduction="10000"/>
              </a:bodyPr>
              <a:lstStyle/>
              <a:p>
                <a:pPr marL="109728" indent="0">
                  <a:buNone/>
                </a:pPr>
                <a:r>
                  <a:rPr lang="en-IN" sz="2000" dirty="0"/>
                  <a:t>Two instances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IN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IN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/>
                  <a:t>with two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</m:oMath>
                </a14:m>
                <a:r>
                  <a:rPr lang="en-IN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𝒋𝒌</m:t>
                        </m:r>
                      </m:sub>
                    </m:sSub>
                  </m:oMath>
                </a14:m>
                <a:r>
                  <a:rPr lang="en-IN" sz="2000" b="1" dirty="0"/>
                  <a:t> </a:t>
                </a:r>
                <a:r>
                  <a:rPr lang="en-IN" sz="2000" dirty="0"/>
                  <a:t>for </a:t>
                </a:r>
                <a:r>
                  <a:rPr lang="en-IN" sz="2000" i="1" dirty="0"/>
                  <a:t>k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sz="2000" dirty="0"/>
                  <a:t>{1,2}.</a:t>
                </a:r>
              </a:p>
              <a:p>
                <a:pPr marL="109728" indent="0">
                  <a:buNone/>
                </a:pPr>
                <a:r>
                  <a:rPr lang="en-IN" sz="2000" dirty="0"/>
                  <a:t>Assume, first variable is categorical and second numeric.</a:t>
                </a:r>
              </a:p>
              <a:p>
                <a:pPr marL="109728" indent="0">
                  <a:buNone/>
                </a:pPr>
                <a:r>
                  <a:rPr lang="en-IN" sz="2000" dirty="0"/>
                  <a:t>For first variable,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</m:oMath>
                </a14:m>
                <a:r>
                  <a:rPr lang="en-IN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𝒋𝒌</m:t>
                        </m:r>
                      </m:sub>
                    </m:sSub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352EFDD8-BFAE-41D0-82FF-4A0ED0C9B1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703573"/>
                <a:ext cx="8610600" cy="1143000"/>
              </a:xfrm>
              <a:blipFill>
                <a:blip r:embed="rId3"/>
                <a:stretch>
                  <a:fillRect t="-3191" b="-2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EBAF6568-079B-478E-AC0F-9936F2B837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4191000"/>
                <a:ext cx="8610600" cy="45079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109728" indent="0">
                  <a:buNone/>
                </a:pPr>
                <a:r>
                  <a:rPr lang="en-IN" sz="2000" dirty="0"/>
                  <a:t>For second variable,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</m:oMath>
                </a14:m>
                <a:r>
                  <a:rPr lang="en-IN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𝒋𝒌</m:t>
                        </m:r>
                      </m:sub>
                    </m:sSub>
                  </m:oMath>
                </a14:m>
                <a:r>
                  <a:rPr lang="en-IN" sz="2000" dirty="0"/>
                  <a:t> </a:t>
                </a:r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EBAF6568-079B-478E-AC0F-9936F2B83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191000"/>
                <a:ext cx="8610600" cy="450796"/>
              </a:xfrm>
              <a:prstGeom prst="rect">
                <a:avLst/>
              </a:prstGeom>
              <a:blipFill>
                <a:blip r:embed="rId4"/>
                <a:stretch>
                  <a:fillRect t="-2740" b="-178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B154A84-F765-42C2-ACA3-8F926D4202EE}"/>
                  </a:ext>
                </a:extLst>
              </p:cNvPr>
              <p:cNvSpPr/>
              <p:nvPr/>
            </p:nvSpPr>
            <p:spPr>
              <a:xfrm>
                <a:off x="3276600" y="4641796"/>
                <a:ext cx="3048000" cy="871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𝒊𝒋𝒌</m:t>
                          </m:r>
                        </m:sub>
                      </m:sSub>
                      <m:r>
                        <a:rPr lang="en-IN" sz="2400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𝒊𝒌</m:t>
                              </m:r>
                            </m:sub>
                          </m:sSub>
                          <m:r>
                            <a:rPr lang="en-IN" sz="24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𝒋𝒌</m:t>
                              </m:r>
                            </m:sub>
                          </m:sSub>
                          <m:r>
                            <a:rPr lang="en-IN" sz="2400" b="0" i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sSub>
                            <m:sSubPr>
                              <m:ctrlPr>
                                <a:rPr lang="en-IN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B154A84-F765-42C2-ACA3-8F926D420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641796"/>
                <a:ext cx="3048000" cy="871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B49B8B38-9A59-4613-8972-CA7F16DEE5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5088273"/>
                <a:ext cx="4000500" cy="45079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10972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sz="18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IN" sz="18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IN" sz="1800" dirty="0"/>
                  <a:t> - range of variable </a:t>
                </a:r>
                <a:r>
                  <a:rPr lang="en-IN" sz="1800" b="1" i="1" dirty="0"/>
                  <a:t>k</a:t>
                </a:r>
                <a:r>
                  <a:rPr lang="en-IN" sz="1800" dirty="0"/>
                  <a:t>]</a:t>
                </a:r>
              </a:p>
            </p:txBody>
          </p:sp>
        </mc:Choice>
        <mc:Fallback xmlns="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B49B8B38-9A59-4613-8972-CA7F16DEE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088273"/>
                <a:ext cx="4000500" cy="450796"/>
              </a:xfrm>
              <a:prstGeom prst="rect">
                <a:avLst/>
              </a:prstGeom>
              <a:blipFill>
                <a:blip r:embed="rId6"/>
                <a:stretch>
                  <a:fillRect t="-6757" b="-40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2A4D9F9-C048-4C96-9E8A-FA73CFC88331}"/>
                  </a:ext>
                </a:extLst>
              </p:cNvPr>
              <p:cNvSpPr/>
              <p:nvPr/>
            </p:nvSpPr>
            <p:spPr>
              <a:xfrm>
                <a:off x="6712103" y="5354403"/>
                <a:ext cx="24600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𝒎𝒂𝒙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IN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 </m:t>
                    </m:r>
                    <m:r>
                      <a:rPr lang="en-IN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𝒎𝒊𝒏</m:t>
                    </m:r>
                    <m:r>
                      <a:rPr lang="en-IN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.</m:t>
                        </m:r>
                        <m:r>
                          <a:rPr lang="en-IN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𝒌</m:t>
                        </m:r>
                      </m:sub>
                    </m:sSub>
                    <m:r>
                      <a:rPr lang="en-IN" b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IN" b="1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2A4D9F9-C048-4C96-9E8A-FA73CFC88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103" y="5354403"/>
                <a:ext cx="2460032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52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7C976CC-85A5-46DB-95FE-8661ABF9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3505200"/>
            <a:ext cx="60960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Types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092152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D1AA2D83-A2A3-4621-92FC-C904600113A7}"/>
              </a:ext>
            </a:extLst>
          </p:cNvPr>
          <p:cNvSpPr txBox="1">
            <a:spLocks/>
          </p:cNvSpPr>
          <p:nvPr/>
        </p:nvSpPr>
        <p:spPr>
          <a:xfrm>
            <a:off x="228600" y="3810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sz="2000" dirty="0"/>
              <a:t>Gower distance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352EFDD8-BFAE-41D0-82FF-4A0ED0C9B1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703573"/>
                <a:ext cx="8610600" cy="1143000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IN" sz="2000" dirty="0"/>
                  <a:t>Combine 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𝒊𝒋𝒌</m:t>
                        </m:r>
                      </m:sub>
                    </m:sSub>
                  </m:oMath>
                </a14:m>
                <a:r>
                  <a:rPr lang="en-IN" sz="2000" dirty="0"/>
                  <a:t> values into Gower’s metric</a:t>
                </a:r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352EFDD8-BFAE-41D0-82FF-4A0ED0C9B1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703573"/>
                <a:ext cx="8610600" cy="1143000"/>
              </a:xfrm>
              <a:blipFill>
                <a:blip r:embed="rId2"/>
                <a:stretch>
                  <a:fillRect t="-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EBAF6568-079B-478E-AC0F-9936F2B837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3600" y="3678963"/>
                <a:ext cx="8458200" cy="11430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800" b="1" i="1">
                            <a:latin typeface="Cambria Math" panose="02040503050406030204" pitchFamily="18" charset="0"/>
                          </a:rPr>
                          <m:t>𝒊𝒋𝒌</m:t>
                        </m:r>
                      </m:sub>
                    </m:sSub>
                  </m:oMath>
                </a14:m>
                <a:r>
                  <a:rPr lang="en-IN" sz="1800" dirty="0"/>
                  <a:t> : </a:t>
                </a:r>
                <a:r>
                  <a:rPr lang="en-IN" sz="1600" dirty="0"/>
                  <a:t>the weight for variable</a:t>
                </a:r>
                <a:r>
                  <a:rPr lang="en-IN" sz="1800" dirty="0"/>
                  <a:t> </a:t>
                </a:r>
                <a:r>
                  <a:rPr lang="en-IN" sz="1800" b="1" i="1" dirty="0"/>
                  <a:t>k</a:t>
                </a:r>
                <a:r>
                  <a:rPr lang="en-IN" sz="1800" dirty="0"/>
                  <a:t> </a:t>
                </a:r>
                <a:r>
                  <a:rPr lang="en-IN" sz="1600" dirty="0"/>
                  <a:t>between observations</a:t>
                </a:r>
                <a:r>
                  <a:rPr lang="en-I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IN" sz="1800" dirty="0"/>
                  <a:t> </a:t>
                </a:r>
                <a:r>
                  <a:rPr lang="en-IN" sz="1600" dirty="0"/>
                  <a:t>and</a:t>
                </a:r>
                <a:r>
                  <a:rPr lang="en-I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8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IN" sz="1800" dirty="0"/>
              </a:p>
              <a:p>
                <a:r>
                  <a:rPr lang="en-I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sz="1800" b="1" i="1">
                            <a:latin typeface="Cambria Math" panose="02040503050406030204" pitchFamily="18" charset="0"/>
                          </a:rPr>
                          <m:t>𝒊𝒋𝒌</m:t>
                        </m:r>
                      </m:sub>
                    </m:sSub>
                  </m:oMath>
                </a14:m>
                <a:r>
                  <a:rPr lang="en-IN" sz="1800" b="1" dirty="0"/>
                  <a:t> </a:t>
                </a:r>
                <a:r>
                  <a:rPr lang="en-IN" sz="1800" dirty="0"/>
                  <a:t>: </a:t>
                </a:r>
                <a:r>
                  <a:rPr lang="en-IN" sz="1600" dirty="0"/>
                  <a:t>the difference between</a:t>
                </a:r>
                <a:r>
                  <a:rPr lang="en-I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800" b="1" i="1"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</m:oMath>
                </a14:m>
                <a:r>
                  <a:rPr lang="en-IN" sz="18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800" b="1" i="1">
                            <a:latin typeface="Cambria Math" panose="02040503050406030204" pitchFamily="18" charset="0"/>
                          </a:rPr>
                          <m:t>𝒋𝒌</m:t>
                        </m:r>
                      </m:sub>
                    </m:sSub>
                  </m:oMath>
                </a14:m>
                <a:endParaRPr lang="en-IN" sz="1800" dirty="0"/>
              </a:p>
              <a:p>
                <a:pPr marL="109728" indent="0">
                  <a:buNone/>
                </a:pPr>
                <a:endParaRPr lang="en-IN" sz="1800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EBAF6568-079B-478E-AC0F-9936F2B83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678963"/>
                <a:ext cx="8458200" cy="1143000"/>
              </a:xfrm>
              <a:prstGeom prst="rect">
                <a:avLst/>
              </a:prstGeom>
              <a:blipFill>
                <a:blip r:embed="rId3"/>
                <a:stretch>
                  <a:fillRect t="-10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DC8AAC4-B18A-4FDF-914A-E58D6D7905F2}"/>
                  </a:ext>
                </a:extLst>
              </p:cNvPr>
              <p:cNvSpPr/>
              <p:nvPr/>
            </p:nvSpPr>
            <p:spPr>
              <a:xfrm>
                <a:off x="2895600" y="2252473"/>
                <a:ext cx="2803268" cy="1000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IN" sz="2400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IN" sz="2400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IN" sz="2400" b="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𝒊𝒋𝒌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𝒊𝒋𝒌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IN" sz="2400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IN" sz="2400" b="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𝒊𝒋𝒌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DC8AAC4-B18A-4FDF-914A-E58D6D790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252473"/>
                <a:ext cx="2803268" cy="10005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804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8F5372-7E94-4146-8CC6-DEE34CEF7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77" y="1873400"/>
            <a:ext cx="8229600" cy="1338072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1D array is called a </a:t>
            </a:r>
            <a:r>
              <a:rPr lang="en-IN" sz="2000" b="1" i="1" dirty="0"/>
              <a:t>vector</a:t>
            </a:r>
            <a:r>
              <a:rPr lang="en-IN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Calculates cosine of the angle between two vectors.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Used in sparse high dimensional datasets (text), numerical and binary</a:t>
            </a:r>
          </a:p>
          <a:p>
            <a:pPr marL="109728" indent="0">
              <a:buNone/>
            </a:pPr>
            <a:endParaRPr lang="en-IN" sz="20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6A3428A-023D-47C9-9579-C099A27B46B1}"/>
              </a:ext>
            </a:extLst>
          </p:cNvPr>
          <p:cNvSpPr txBox="1">
            <a:spLocks/>
          </p:cNvSpPr>
          <p:nvPr/>
        </p:nvSpPr>
        <p:spPr>
          <a:xfrm>
            <a:off x="228600" y="3810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sz="2000" dirty="0"/>
              <a:t>Cosine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32D4EA-44D7-442F-B0A3-0C44A74EDA2E}"/>
                  </a:ext>
                </a:extLst>
              </p:cNvPr>
              <p:cNvSpPr/>
              <p:nvPr/>
            </p:nvSpPr>
            <p:spPr>
              <a:xfrm>
                <a:off x="2380823" y="3962400"/>
                <a:ext cx="4382354" cy="9554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IN" sz="2400" i="0">
                          <a:latin typeface="Cambria Math" panose="02040503050406030204" pitchFamily="18" charset="0"/>
                        </a:rPr>
                        <m:t>osine</m:t>
                      </m:r>
                      <m:r>
                        <a:rPr lang="en-IN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IN" sz="2400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IN" sz="24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IN" sz="2400" i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IN" sz="24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IN" sz="2400" b="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IN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IN" sz="2400" b="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IN" sz="2400" b="0" i="0"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ctrlPr>
                                <a:rPr lang="en-IN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IN" sz="2400" b="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IN" sz="2400" b="0" i="0"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32D4EA-44D7-442F-B0A3-0C44A74ED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823" y="3962400"/>
                <a:ext cx="4382354" cy="9554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647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8F5372-7E94-4146-8CC6-DEE34CEF7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8229600" cy="1600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Used when the magnitude of vectors doesn’t matter.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Used where some properties of instances weights might be larger.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1400" dirty="0"/>
              <a:t>Example: Sensor values captured in various lengths (in time) between instances</a:t>
            </a:r>
          </a:p>
          <a:p>
            <a:pPr marL="109728" indent="0">
              <a:buNone/>
            </a:pPr>
            <a:endParaRPr lang="en-IN" sz="2000" dirty="0"/>
          </a:p>
          <a:p>
            <a:pPr marL="109728" indent="0">
              <a:buNone/>
            </a:pPr>
            <a:endParaRPr lang="en-IN" sz="2000" dirty="0"/>
          </a:p>
          <a:p>
            <a:pPr marL="630936" lvl="2" indent="0">
              <a:buNone/>
            </a:pPr>
            <a:endParaRPr lang="en-IN" sz="14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6A3428A-023D-47C9-9579-C099A27B46B1}"/>
              </a:ext>
            </a:extLst>
          </p:cNvPr>
          <p:cNvSpPr txBox="1">
            <a:spLocks/>
          </p:cNvSpPr>
          <p:nvPr/>
        </p:nvSpPr>
        <p:spPr>
          <a:xfrm>
            <a:off x="304800" y="7620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sz="2000" dirty="0"/>
              <a:t>When to use Cosine similarity?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E4AD38-57C4-4DC0-A03B-8B3173EF5611}"/>
              </a:ext>
            </a:extLst>
          </p:cNvPr>
          <p:cNvSpPr txBox="1"/>
          <p:nvPr/>
        </p:nvSpPr>
        <p:spPr>
          <a:xfrm flipH="1">
            <a:off x="1143000" y="4419600"/>
            <a:ext cx="6172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IN" sz="2000" dirty="0"/>
              <a:t>Similarity is measured in the range 0 to 1.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IN" sz="1400" dirty="0"/>
              <a:t>Similarity = 1 if X = Y (X, Y are two objects)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IN" sz="1400" dirty="0"/>
              <a:t>Similarity = 0 if X </a:t>
            </a:r>
            <a:r>
              <a:rPr lang="en-IN" sz="1600" dirty="0"/>
              <a:t>≠</a:t>
            </a:r>
            <a:r>
              <a:rPr lang="en-IN" sz="1400" dirty="0"/>
              <a:t> Y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07561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9BADC3-C888-4463-B13F-75A0C100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309871"/>
          </a:xfrm>
        </p:spPr>
        <p:txBody>
          <a:bodyPr/>
          <a:lstStyle/>
          <a:p>
            <a:pPr marL="109728" indent="0">
              <a:buNone/>
            </a:pPr>
            <a:r>
              <a:rPr lang="en-IN" sz="1600" b="1" dirty="0"/>
              <a:t>text1 = ‘How can I be a good geologist?’.</a:t>
            </a:r>
            <a:endParaRPr lang="en-IN" sz="1600" dirty="0"/>
          </a:p>
          <a:p>
            <a:pPr marL="109728" indent="0">
              <a:buNone/>
            </a:pPr>
            <a:r>
              <a:rPr lang="en-IN" sz="1600" b="1" dirty="0"/>
              <a:t>text2 = What should I do to be a great geologist?’.</a:t>
            </a:r>
            <a:endParaRPr lang="en-IN" sz="1600" dirty="0"/>
          </a:p>
          <a:p>
            <a:pPr marL="109728" indent="0">
              <a:buNone/>
            </a:pPr>
            <a:endParaRPr lang="en-IN" sz="2000" dirty="0"/>
          </a:p>
          <a:p>
            <a:pPr marL="109728" indent="0">
              <a:buNone/>
            </a:pPr>
            <a:r>
              <a:rPr lang="en-IN" sz="1800" dirty="0"/>
              <a:t>Represent them in mathematical form in two steps:</a:t>
            </a:r>
          </a:p>
          <a:p>
            <a:pPr marL="109728" indent="0">
              <a:buNone/>
            </a:pPr>
            <a:endParaRPr lang="en-IN" sz="2000" dirty="0"/>
          </a:p>
          <a:p>
            <a:pPr marL="566928" indent="-457200">
              <a:buFont typeface="+mj-lt"/>
              <a:buAutoNum type="arabicPeriod"/>
            </a:pPr>
            <a:r>
              <a:rPr lang="en-IN" sz="1600" dirty="0"/>
              <a:t>Combine two strings into a word vector space</a:t>
            </a:r>
          </a:p>
          <a:p>
            <a:pPr marL="365760" lvl="1" indent="0">
              <a:buNone/>
            </a:pPr>
            <a:r>
              <a:rPr lang="en-IN" sz="1600" b="1" dirty="0"/>
              <a:t>[HOW, CAN, I, BE, A, GOOD, GEOLOGIST, WHAT, SHOULD, DO TO, GREAT]</a:t>
            </a:r>
          </a:p>
          <a:p>
            <a:pPr marL="365760" lvl="1" indent="0">
              <a:buNone/>
            </a:pPr>
            <a:endParaRPr lang="en-IN" sz="1600" dirty="0"/>
          </a:p>
          <a:p>
            <a:pPr marL="566928" indent="-457200">
              <a:buFont typeface="+mj-lt"/>
              <a:buAutoNum type="arabicPeriod"/>
            </a:pPr>
            <a:r>
              <a:rPr lang="en-IN" sz="1600" dirty="0"/>
              <a:t>Document a matrix value based on the occurrence of each text against its set of vector space that is defined in above step</a:t>
            </a:r>
          </a:p>
          <a:p>
            <a:pPr marL="365760" lvl="1" indent="0" algn="ctr">
              <a:buNone/>
            </a:pPr>
            <a:endParaRPr lang="en-IN" sz="1600" b="1" dirty="0"/>
          </a:p>
          <a:p>
            <a:pPr marL="365760" lvl="1" indent="0" algn="ctr">
              <a:buNone/>
            </a:pPr>
            <a:r>
              <a:rPr lang="en-IN" sz="1600" b="1" dirty="0"/>
              <a:t>S</a:t>
            </a:r>
            <a:r>
              <a:rPr lang="en-IN" sz="1600" b="1" baseline="-25000" dirty="0"/>
              <a:t>1</a:t>
            </a:r>
            <a:r>
              <a:rPr lang="en-IN" sz="1600" b="1" dirty="0"/>
              <a:t>: [1,1,1,1,1,1,1,0,0,0,0,0]</a:t>
            </a:r>
          </a:p>
          <a:p>
            <a:pPr marL="365760" lvl="1" indent="0" algn="ctr">
              <a:buNone/>
            </a:pPr>
            <a:r>
              <a:rPr lang="en-IN" sz="1600" b="1" dirty="0"/>
              <a:t>S</a:t>
            </a:r>
            <a:r>
              <a:rPr lang="en-IN" sz="1600" b="1" baseline="-25000" dirty="0"/>
              <a:t>2</a:t>
            </a:r>
            <a:r>
              <a:rPr lang="en-IN" sz="1600" b="1" dirty="0"/>
              <a:t>: [0,0,1,1,1,0,1,1,1,1,1,1]</a:t>
            </a:r>
          </a:p>
          <a:p>
            <a:pPr marL="365760" lvl="1" indent="0">
              <a:buNone/>
            </a:pPr>
            <a:endParaRPr lang="en-IN" sz="12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26A03880-4C74-494A-84DA-79835530CC13}"/>
              </a:ext>
            </a:extLst>
          </p:cNvPr>
          <p:cNvSpPr txBox="1">
            <a:spLocks/>
          </p:cNvSpPr>
          <p:nvPr/>
        </p:nvSpPr>
        <p:spPr>
          <a:xfrm>
            <a:off x="228600" y="3810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sz="2000" dirty="0"/>
              <a:t>Cosine Similarity Case study</a:t>
            </a:r>
          </a:p>
        </p:txBody>
      </p:sp>
    </p:spTree>
    <p:extLst>
      <p:ext uri="{BB962C8B-B14F-4D97-AF65-F5344CB8AC3E}">
        <p14:creationId xmlns:p14="http://schemas.microsoft.com/office/powerpoint/2010/main" val="2531038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5FBA89-0113-4609-8879-28A5C09413DA}"/>
                  </a:ext>
                </a:extLst>
              </p:cNvPr>
              <p:cNvSpPr/>
              <p:nvPr/>
            </p:nvSpPr>
            <p:spPr>
              <a:xfrm>
                <a:off x="1828800" y="1752600"/>
                <a:ext cx="43434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2000" b="1" dirty="0">
                    <a:ea typeface="Calibri" panose="020F0502020204030204" pitchFamily="34" charset="0"/>
                  </a:rPr>
                  <a:t>S</a:t>
                </a:r>
                <a:r>
                  <a:rPr lang="en-IN" sz="2000" b="1" baseline="-25000" dirty="0">
                    <a:ea typeface="Calibri" panose="020F0502020204030204" pitchFamily="34" charset="0"/>
                  </a:rPr>
                  <a:t>1</a:t>
                </a:r>
                <a:r>
                  <a:rPr lang="en-IN" sz="2000" b="1" dirty="0">
                    <a:ea typeface="Calibri" panose="020F0502020204030204" pitchFamily="34" charset="0"/>
                  </a:rPr>
                  <a:t> . S</a:t>
                </a:r>
                <a:r>
                  <a:rPr lang="en-IN" sz="2000" b="1" baseline="-25000" dirty="0">
                    <a:ea typeface="Calibri" panose="020F0502020204030204" pitchFamily="34" charset="0"/>
                  </a:rPr>
                  <a:t>2</a:t>
                </a:r>
                <a:r>
                  <a:rPr lang="en-IN" sz="2000" b="1" dirty="0">
                    <a:ea typeface="Calibri" panose="020F0502020204030204" pitchFamily="34" charset="0"/>
                  </a:rPr>
                  <a:t> = |S</a:t>
                </a:r>
                <a:r>
                  <a:rPr lang="en-IN" sz="2000" b="1" baseline="-25000" dirty="0">
                    <a:ea typeface="Calibri" panose="020F0502020204030204" pitchFamily="34" charset="0"/>
                  </a:rPr>
                  <a:t>1</a:t>
                </a:r>
                <a:r>
                  <a:rPr lang="en-IN" sz="2000" b="1" dirty="0">
                    <a:ea typeface="Calibri" panose="020F0502020204030204" pitchFamily="34" charset="0"/>
                  </a:rPr>
                  <a:t>| |S</a:t>
                </a:r>
                <a:r>
                  <a:rPr lang="en-IN" sz="2000" b="1" baseline="-25000" dirty="0">
                    <a:ea typeface="Calibri" panose="020F0502020204030204" pitchFamily="34" charset="0"/>
                  </a:rPr>
                  <a:t>2</a:t>
                </a:r>
                <a:r>
                  <a:rPr lang="en-IN" sz="2000" b="1" dirty="0">
                    <a:ea typeface="Calibri" panose="020F0502020204030204" pitchFamily="34" charset="0"/>
                  </a:rPr>
                  <a:t>| cos </a:t>
                </a:r>
                <a14:m>
                  <m:oMath xmlns:m="http://schemas.openxmlformats.org/officeDocument/2006/math">
                    <m:r>
                      <a:rPr lang="en-IN" sz="2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𝜽</m:t>
                    </m:r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5FBA89-0113-4609-8879-28A5C0941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752600"/>
                <a:ext cx="4343400" cy="400110"/>
              </a:xfrm>
              <a:prstGeom prst="rect">
                <a:avLst/>
              </a:prstGeom>
              <a:blipFill>
                <a:blip r:embed="rId2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684EDFD-0DBE-4731-A25B-93A2036E5D66}"/>
                  </a:ext>
                </a:extLst>
              </p:cNvPr>
              <p:cNvSpPr/>
              <p:nvPr/>
            </p:nvSpPr>
            <p:spPr>
              <a:xfrm>
                <a:off x="457200" y="2364561"/>
                <a:ext cx="8001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2000" b="1" dirty="0">
                    <a:ea typeface="Calibri" panose="020F0502020204030204" pitchFamily="34" charset="0"/>
                  </a:rPr>
                  <a:t>cos </a:t>
                </a:r>
                <a14:m>
                  <m:oMath xmlns:m="http://schemas.openxmlformats.org/officeDocument/2006/math">
                    <m:r>
                      <a:rPr lang="en-IN" sz="2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𝜽</m:t>
                    </m:r>
                  </m:oMath>
                </a14:m>
                <a:r>
                  <a:rPr lang="en-IN" sz="2000" b="1" dirty="0">
                    <a:ea typeface="Times New Roman" panose="02020603050405020304" pitchFamily="18" charset="0"/>
                  </a:rPr>
                  <a:t> (which is our cosine similarity) = (S</a:t>
                </a:r>
                <a:r>
                  <a:rPr lang="en-IN" sz="2000" b="1" baseline="-25000" dirty="0">
                    <a:ea typeface="Times New Roman" panose="02020603050405020304" pitchFamily="18" charset="0"/>
                  </a:rPr>
                  <a:t>1</a:t>
                </a:r>
                <a:r>
                  <a:rPr lang="en-IN" sz="2000" b="1" dirty="0">
                    <a:ea typeface="Times New Roman" panose="02020603050405020304" pitchFamily="18" charset="0"/>
                  </a:rPr>
                  <a:t> . S</a:t>
                </a:r>
                <a:r>
                  <a:rPr lang="en-IN" sz="2000" b="1" baseline="-25000" dirty="0">
                    <a:ea typeface="Times New Roman" panose="02020603050405020304" pitchFamily="18" charset="0"/>
                  </a:rPr>
                  <a:t>2</a:t>
                </a:r>
                <a:r>
                  <a:rPr lang="en-IN" sz="2000" b="1" dirty="0">
                    <a:ea typeface="Times New Roman" panose="02020603050405020304" pitchFamily="18" charset="0"/>
                  </a:rPr>
                  <a:t>) / (|S</a:t>
                </a:r>
                <a:r>
                  <a:rPr lang="en-IN" sz="2000" b="1" baseline="-25000" dirty="0">
                    <a:ea typeface="Times New Roman" panose="02020603050405020304" pitchFamily="18" charset="0"/>
                  </a:rPr>
                  <a:t>1</a:t>
                </a:r>
                <a:r>
                  <a:rPr lang="en-IN" sz="2000" b="1" dirty="0">
                    <a:ea typeface="Times New Roman" panose="02020603050405020304" pitchFamily="18" charset="0"/>
                  </a:rPr>
                  <a:t>| |S</a:t>
                </a:r>
                <a:r>
                  <a:rPr lang="en-IN" sz="2000" b="1" baseline="-25000" dirty="0">
                    <a:ea typeface="Times New Roman" panose="02020603050405020304" pitchFamily="18" charset="0"/>
                  </a:rPr>
                  <a:t>2</a:t>
                </a:r>
                <a:r>
                  <a:rPr lang="en-IN" sz="2000" b="1" dirty="0">
                    <a:ea typeface="Times New Roman" panose="02020603050405020304" pitchFamily="18" charset="0"/>
                  </a:rPr>
                  <a:t>|)</a:t>
                </a:r>
                <a:endParaRPr lang="en-IN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684EDFD-0DBE-4731-A25B-93A2036E5D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64561"/>
                <a:ext cx="8001000" cy="400110"/>
              </a:xfrm>
              <a:prstGeom prst="rect">
                <a:avLst/>
              </a:prstGeom>
              <a:blipFill>
                <a:blip r:embed="rId3"/>
                <a:stretch>
                  <a:fillRect t="-7576" b="-27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DB620D3-93EA-401A-A02F-6F0FFC7C9292}"/>
              </a:ext>
            </a:extLst>
          </p:cNvPr>
          <p:cNvSpPr/>
          <p:nvPr/>
        </p:nvSpPr>
        <p:spPr>
          <a:xfrm>
            <a:off x="914400" y="3125760"/>
            <a:ext cx="7772400" cy="1171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 S</a:t>
            </a:r>
            <a:r>
              <a:rPr lang="en-IN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4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|S</a:t>
            </a:r>
            <a:r>
              <a:rPr lang="en-IN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= √ (1</a:t>
            </a:r>
            <a:r>
              <a:rPr lang="en-IN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+1</a:t>
            </a:r>
            <a:r>
              <a:rPr lang="en-IN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2+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+1</a:t>
            </a:r>
            <a:r>
              <a:rPr lang="en-IN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+1</a:t>
            </a:r>
            <a:r>
              <a:rPr lang="en-IN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2+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+1</a:t>
            </a:r>
            <a:r>
              <a:rPr lang="en-IN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2+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IN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2+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IN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+0</a:t>
            </a:r>
            <a:r>
              <a:rPr lang="en-IN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+0</a:t>
            </a:r>
            <a:r>
              <a:rPr lang="en-IN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+0</a:t>
            </a:r>
            <a:r>
              <a:rPr lang="en-IN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≈ 2.64575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|S</a:t>
            </a:r>
            <a:r>
              <a:rPr lang="en-IN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= √ (0</a:t>
            </a:r>
            <a:r>
              <a:rPr lang="en-IN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+0</a:t>
            </a:r>
            <a:r>
              <a:rPr lang="en-IN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+1</a:t>
            </a:r>
            <a:r>
              <a:rPr lang="en-IN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+1</a:t>
            </a:r>
            <a:r>
              <a:rPr lang="en-IN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+1</a:t>
            </a:r>
            <a:r>
              <a:rPr lang="en-IN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2+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IN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2+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2+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+1</a:t>
            </a:r>
            <a:r>
              <a:rPr lang="en-IN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+1</a:t>
            </a:r>
            <a:r>
              <a:rPr lang="en-IN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+1</a:t>
            </a:r>
            <a:r>
              <a:rPr lang="en-IN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+1</a:t>
            </a:r>
            <a:r>
              <a:rPr lang="en-IN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≈ 3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8686F74-160A-4E2D-A1FE-61BA3FD07504}"/>
                  </a:ext>
                </a:extLst>
              </p:cNvPr>
              <p:cNvSpPr/>
              <p:nvPr/>
            </p:nvSpPr>
            <p:spPr>
              <a:xfrm>
                <a:off x="2375968" y="4658516"/>
                <a:ext cx="3796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b="1" dirty="0">
                    <a:latin typeface="Arial" panose="020B0604020202020204" pitchFamily="34" charset="0"/>
                    <a:ea typeface="Calibri" panose="020F0502020204030204" pitchFamily="34" charset="0"/>
                  </a:rPr>
                  <a:t>cos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𝜽</m:t>
                    </m:r>
                  </m:oMath>
                </a14:m>
                <a:r>
                  <a:rPr lang="en-IN" b="1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= 4 / (2.64575 * 3) </a:t>
                </a:r>
                <a:r>
                  <a:rPr lang="en-IN" b="1" dirty="0">
                    <a:latin typeface="Arial" panose="020B0604020202020204" pitchFamily="34" charset="0"/>
                    <a:ea typeface="Calibri" panose="020F0502020204030204" pitchFamily="34" charset="0"/>
                  </a:rPr>
                  <a:t>≈ 0.50395</a:t>
                </a:r>
                <a:endParaRPr lang="en-IN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8686F74-160A-4E2D-A1FE-61BA3FD07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968" y="4658516"/>
                <a:ext cx="3796232" cy="369332"/>
              </a:xfrm>
              <a:prstGeom prst="rect">
                <a:avLst/>
              </a:prstGeom>
              <a:blipFill>
                <a:blip r:embed="rId4"/>
                <a:stretch>
                  <a:fillRect l="-1445" t="-13115" r="-482" b="-196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9BE860EF-CE75-4FD3-BB69-9CA4C5CE663D}"/>
              </a:ext>
            </a:extLst>
          </p:cNvPr>
          <p:cNvSpPr/>
          <p:nvPr/>
        </p:nvSpPr>
        <p:spPr>
          <a:xfrm>
            <a:off x="4572000" y="6172200"/>
            <a:ext cx="6400800" cy="57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a typeface="Calibri" panose="020F0502020204030204" pitchFamily="34" charset="0"/>
                <a:cs typeface="Times New Roman" panose="02020603050405020304" pitchFamily="18" charset="0"/>
              </a:rPr>
              <a:t>|S</a:t>
            </a:r>
            <a:r>
              <a:rPr lang="en-IN" sz="1200" b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1200" b="1" dirty="0"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IN" sz="1200" dirty="0">
                <a:ea typeface="Calibri" panose="020F0502020204030204" pitchFamily="34" charset="0"/>
                <a:cs typeface="Times New Roman" panose="02020603050405020304" pitchFamily="18" charset="0"/>
              </a:rPr>
              <a:t> is the square root of the magnitude of the values in S</a:t>
            </a:r>
            <a:r>
              <a:rPr lang="en-IN" sz="12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12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200" b="1" dirty="0">
                <a:ea typeface="Calibri" panose="020F0502020204030204" pitchFamily="34" charset="0"/>
              </a:rPr>
              <a:t> |S</a:t>
            </a:r>
            <a:r>
              <a:rPr lang="en-IN" sz="1200" b="1" baseline="-25000" dirty="0">
                <a:ea typeface="Calibri" panose="020F0502020204030204" pitchFamily="34" charset="0"/>
              </a:rPr>
              <a:t>2</a:t>
            </a:r>
            <a:r>
              <a:rPr lang="en-IN" sz="1200" b="1" dirty="0">
                <a:ea typeface="Calibri" panose="020F0502020204030204" pitchFamily="34" charset="0"/>
              </a:rPr>
              <a:t>|</a:t>
            </a:r>
            <a:r>
              <a:rPr lang="en-IN" sz="1200" dirty="0">
                <a:ea typeface="Calibri" panose="020F0502020204030204" pitchFamily="34" charset="0"/>
              </a:rPr>
              <a:t> is the square root of the magnitude of the values in S</a:t>
            </a:r>
            <a:r>
              <a:rPr lang="en-IN" sz="1200" baseline="-25000" dirty="0">
                <a:ea typeface="Calibri" panose="020F0502020204030204" pitchFamily="34" charset="0"/>
              </a:rPr>
              <a:t>2</a:t>
            </a:r>
            <a:endParaRPr lang="en-IN" sz="1200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C5C8A919-A36F-475F-AD7F-1E284254F650}"/>
              </a:ext>
            </a:extLst>
          </p:cNvPr>
          <p:cNvSpPr txBox="1">
            <a:spLocks/>
          </p:cNvSpPr>
          <p:nvPr/>
        </p:nvSpPr>
        <p:spPr>
          <a:xfrm>
            <a:off x="228600" y="3810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sz="2000" dirty="0"/>
              <a:t>Cosine Similarity Case study</a:t>
            </a:r>
          </a:p>
        </p:txBody>
      </p:sp>
    </p:spTree>
    <p:extLst>
      <p:ext uri="{BB962C8B-B14F-4D97-AF65-F5344CB8AC3E}">
        <p14:creationId xmlns:p14="http://schemas.microsoft.com/office/powerpoint/2010/main" val="342285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8F5372-7E94-4146-8CC6-DEE34CEF7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77" y="1873400"/>
            <a:ext cx="8229600" cy="12508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Measures similarity between 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Defined as the ratio of the cardinality of the intersection and cardinality of union of the two sets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109728" indent="0">
              <a:buNone/>
            </a:pPr>
            <a:endParaRPr lang="en-IN" sz="20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6A3428A-023D-47C9-9579-C099A27B46B1}"/>
              </a:ext>
            </a:extLst>
          </p:cNvPr>
          <p:cNvSpPr txBox="1">
            <a:spLocks/>
          </p:cNvSpPr>
          <p:nvPr/>
        </p:nvSpPr>
        <p:spPr>
          <a:xfrm>
            <a:off x="228600" y="3810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sz="2000" dirty="0"/>
              <a:t>Jaccard Similarity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74F65E-30D5-41C0-820F-5FAE26B159A9}"/>
              </a:ext>
            </a:extLst>
          </p:cNvPr>
          <p:cNvSpPr/>
          <p:nvPr/>
        </p:nvSpPr>
        <p:spPr>
          <a:xfrm>
            <a:off x="2286000" y="4038600"/>
            <a:ext cx="5338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ea typeface="Calibri" panose="020F0502020204030204" pitchFamily="34" charset="0"/>
              </a:rPr>
              <a:t>Jaccard Similarity = |A ∩ B| : |A U B|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55775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12CEFF-3427-4F4A-9B7A-2E30CA5D0161}"/>
              </a:ext>
            </a:extLst>
          </p:cNvPr>
          <p:cNvSpPr/>
          <p:nvPr/>
        </p:nvSpPr>
        <p:spPr>
          <a:xfrm>
            <a:off x="1012874" y="1524000"/>
            <a:ext cx="6661052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a typeface="Calibri" panose="020F0502020204030204" pitchFamily="34" charset="0"/>
                <a:cs typeface="Times New Roman" panose="02020603050405020304" pitchFamily="18" charset="0"/>
              </a:rPr>
              <a:t>A = ‘How can I be a good geologist?’.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a typeface="Calibri" panose="020F0502020204030204" pitchFamily="34" charset="0"/>
                <a:cs typeface="Times New Roman" panose="02020603050405020304" pitchFamily="18" charset="0"/>
              </a:rPr>
              <a:t>B = What should I do to be a great geologist?’.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A392E06-2457-4CF6-B0EF-0FD894011C21}"/>
              </a:ext>
            </a:extLst>
          </p:cNvPr>
          <p:cNvSpPr txBox="1">
            <a:spLocks/>
          </p:cNvSpPr>
          <p:nvPr/>
        </p:nvSpPr>
        <p:spPr>
          <a:xfrm>
            <a:off x="228600" y="3810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sz="2000" dirty="0"/>
              <a:t>Jaccard Similarity Case study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6BDCDB-49C5-48B3-A48E-D34AE5F6205B}"/>
              </a:ext>
            </a:extLst>
          </p:cNvPr>
          <p:cNvSpPr/>
          <p:nvPr/>
        </p:nvSpPr>
        <p:spPr>
          <a:xfrm>
            <a:off x="1012874" y="2438400"/>
            <a:ext cx="5845126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a typeface="Calibri" panose="020F0502020204030204" pitchFamily="34" charset="0"/>
                <a:cs typeface="Times New Roman" panose="02020603050405020304" pitchFamily="18" charset="0"/>
              </a:rPr>
              <a:t>A ∩ B</a:t>
            </a: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 = { ‘ I ’ , ‘ be ‘ , ‘ a ‘ , ‘ geologist ‘ 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C2168-7848-4ECB-AA10-0AE5F12E783C}"/>
              </a:ext>
            </a:extLst>
          </p:cNvPr>
          <p:cNvSpPr/>
          <p:nvPr/>
        </p:nvSpPr>
        <p:spPr>
          <a:xfrm>
            <a:off x="1003496" y="2930328"/>
            <a:ext cx="7226104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a typeface="Calibri" panose="020F0502020204030204" pitchFamily="34" charset="0"/>
                <a:cs typeface="Times New Roman" panose="02020603050405020304" pitchFamily="18" charset="0"/>
              </a:rPr>
              <a:t>A U B</a:t>
            </a: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 = { ‘how’ ,  ‘can’ ,  ‘I’ ,  ‘be’ , ‘a’ , ‘good’ ,  ‘geologist’ , ‘what’ , ‘should’ , ‘do’ , ‘to’ , ‘great’ 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25E7A1-F121-43C6-8790-5A5DBDE855C4}"/>
              </a:ext>
            </a:extLst>
          </p:cNvPr>
          <p:cNvSpPr/>
          <p:nvPr/>
        </p:nvSpPr>
        <p:spPr>
          <a:xfrm>
            <a:off x="3101926" y="3886200"/>
            <a:ext cx="4572000" cy="19845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a typeface="Calibri" panose="020F0502020204030204" pitchFamily="34" charset="0"/>
                <a:cs typeface="Times New Roman" panose="02020603050405020304" pitchFamily="18" charset="0"/>
              </a:rPr>
              <a:t>| A ∩ B |</a:t>
            </a: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 = 4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a typeface="Calibri" panose="020F0502020204030204" pitchFamily="34" charset="0"/>
                <a:cs typeface="Times New Roman" panose="02020603050405020304" pitchFamily="18" charset="0"/>
              </a:rPr>
              <a:t>| A U B |</a:t>
            </a: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 = 12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a typeface="Calibri" panose="020F0502020204030204" pitchFamily="34" charset="0"/>
                <a:cs typeface="Times New Roman" panose="02020603050405020304" pitchFamily="18" charset="0"/>
              </a:rPr>
              <a:t>Jaccard Similarity = | A ∩ B | : | A U B |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		   = 4 : 12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		   = 0.33</a:t>
            </a:r>
          </a:p>
        </p:txBody>
      </p:sp>
    </p:spTree>
    <p:extLst>
      <p:ext uri="{BB962C8B-B14F-4D97-AF65-F5344CB8AC3E}">
        <p14:creationId xmlns:p14="http://schemas.microsoft.com/office/powerpoint/2010/main" val="2774809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7C976CC-85A5-46DB-95FE-8661ABF9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3505200"/>
            <a:ext cx="60960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Connectivity based clustering</a:t>
            </a:r>
          </a:p>
        </p:txBody>
      </p:sp>
    </p:spTree>
    <p:extLst>
      <p:ext uri="{BB962C8B-B14F-4D97-AF65-F5344CB8AC3E}">
        <p14:creationId xmlns:p14="http://schemas.microsoft.com/office/powerpoint/2010/main" val="1378442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284470-F9A9-4D93-AA17-D885707C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Hierarchical clustering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6DE335A-A4DA-443F-AB84-0ADAABC53C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323760"/>
              </p:ext>
            </p:extLst>
          </p:nvPr>
        </p:nvGraphicFramePr>
        <p:xfrm>
          <a:off x="2286000" y="2057400"/>
          <a:ext cx="5638800" cy="2914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1130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284470-F9A9-4D93-AA17-D885707C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2000" dirty="0"/>
              <a:t>Divisive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ABDCDE-0892-4CA9-9191-7E3E8F61B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16" y="1066800"/>
            <a:ext cx="8229600" cy="1338072"/>
          </a:xfrm>
        </p:spPr>
        <p:txBody>
          <a:bodyPr>
            <a:normAutofit/>
          </a:bodyPr>
          <a:lstStyle/>
          <a:p>
            <a:r>
              <a:rPr lang="en-IN" sz="1800" dirty="0"/>
              <a:t>Assign all observations to a single cluster.</a:t>
            </a:r>
          </a:p>
          <a:p>
            <a:r>
              <a:rPr lang="en-IN" sz="1800" dirty="0"/>
              <a:t>Partition the cluster to two least similar clusters.</a:t>
            </a:r>
          </a:p>
          <a:p>
            <a:r>
              <a:rPr lang="en-IN" sz="1800" dirty="0"/>
              <a:t>Proceed recursively on each cluster until one cluster for each observation is left.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AC1A5C37-8281-49C3-BC83-A9EA83656C46}"/>
              </a:ext>
            </a:extLst>
          </p:cNvPr>
          <p:cNvSpPr txBox="1">
            <a:spLocks/>
          </p:cNvSpPr>
          <p:nvPr/>
        </p:nvSpPr>
        <p:spPr>
          <a:xfrm>
            <a:off x="442784" y="3200400"/>
            <a:ext cx="8229600" cy="71596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sz="2000" dirty="0"/>
              <a:t>Agglomerative method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58A78F4-9A80-4BFA-9E8B-7CD1F9F38ACD}"/>
              </a:ext>
            </a:extLst>
          </p:cNvPr>
          <p:cNvSpPr txBox="1">
            <a:spLocks/>
          </p:cNvSpPr>
          <p:nvPr/>
        </p:nvSpPr>
        <p:spPr>
          <a:xfrm>
            <a:off x="457200" y="4005318"/>
            <a:ext cx="8229600" cy="193828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IN" sz="1800" dirty="0"/>
              <a:t>Assign each observation to its own cluster.</a:t>
            </a:r>
          </a:p>
          <a:p>
            <a:r>
              <a:rPr lang="en-IN" sz="1800" dirty="0"/>
              <a:t>Combine the two most similar clusters by computing similarity between each cluster.</a:t>
            </a:r>
          </a:p>
          <a:p>
            <a:r>
              <a:rPr lang="en-IN" sz="1800" dirty="0"/>
              <a:t>Repeat above step until a single cluster is left.</a:t>
            </a:r>
          </a:p>
        </p:txBody>
      </p:sp>
    </p:spTree>
    <p:extLst>
      <p:ext uri="{BB962C8B-B14F-4D97-AF65-F5344CB8AC3E}">
        <p14:creationId xmlns:p14="http://schemas.microsoft.com/office/powerpoint/2010/main" val="195313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cdn-images-1.medium.com/max/800/1*9Eu_-DDMZ_bP_t94_MMEYA.png">
            <a:extLst>
              <a:ext uri="{FF2B5EF4-FFF2-40B4-BE49-F238E27FC236}">
                <a16:creationId xmlns:a16="http://schemas.microsoft.com/office/drawing/2014/main" id="{0CF88E4B-1CC8-4F98-AA18-C9711E24F58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5364" r="445"/>
          <a:stretch/>
        </p:blipFill>
        <p:spPr bwMode="auto">
          <a:xfrm>
            <a:off x="1257300" y="1371600"/>
            <a:ext cx="6629400" cy="3429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saedsayad.com/images/Clustering_h1.png">
            <a:extLst>
              <a:ext uri="{FF2B5EF4-FFF2-40B4-BE49-F238E27FC236}">
                <a16:creationId xmlns:a16="http://schemas.microsoft.com/office/drawing/2014/main" id="{D15BDCC4-9ACC-4BBC-BA47-DE4E9EA7A9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77240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7295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C27CF6-B184-4093-8E44-39938594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828800"/>
            <a:ext cx="4114800" cy="2743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Single linkage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Complete linkage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Average linkage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Ward’s method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284470-F9A9-4D93-AA17-D885707C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How distance between each cluster is measured?</a:t>
            </a:r>
          </a:p>
        </p:txBody>
      </p:sp>
    </p:spTree>
    <p:extLst>
      <p:ext uri="{BB962C8B-B14F-4D97-AF65-F5344CB8AC3E}">
        <p14:creationId xmlns:p14="http://schemas.microsoft.com/office/powerpoint/2010/main" val="3810958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8F5372-7E94-4146-8CC6-DEE34CEF7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77" y="1873400"/>
            <a:ext cx="8229600" cy="133807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Distance between two clusters is the shortest distance between two points in each cluster.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6A3428A-023D-47C9-9579-C099A27B46B1}"/>
              </a:ext>
            </a:extLst>
          </p:cNvPr>
          <p:cNvSpPr txBox="1">
            <a:spLocks/>
          </p:cNvSpPr>
          <p:nvPr/>
        </p:nvSpPr>
        <p:spPr>
          <a:xfrm>
            <a:off x="228600" y="3810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sz="2000" dirty="0"/>
              <a:t>Single linkage</a:t>
            </a:r>
          </a:p>
        </p:txBody>
      </p:sp>
      <p:pic>
        <p:nvPicPr>
          <p:cNvPr id="6" name="Picture 5" descr="http://www.saedsayad.com/images/Clustering_single.png">
            <a:extLst>
              <a:ext uri="{FF2B5EF4-FFF2-40B4-BE49-F238E27FC236}">
                <a16:creationId xmlns:a16="http://schemas.microsoft.com/office/drawing/2014/main" id="{EC94442B-E762-42A6-B6B7-2521F66EF2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971800"/>
            <a:ext cx="5333999" cy="2503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159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8F5372-7E94-4146-8CC6-DEE34CEF7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77" y="1873400"/>
            <a:ext cx="8229600" cy="133807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Distance between two clusters is the longest distance between two points in each cluster.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6A3428A-023D-47C9-9579-C099A27B46B1}"/>
              </a:ext>
            </a:extLst>
          </p:cNvPr>
          <p:cNvSpPr txBox="1">
            <a:spLocks/>
          </p:cNvSpPr>
          <p:nvPr/>
        </p:nvSpPr>
        <p:spPr>
          <a:xfrm>
            <a:off x="228600" y="3810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sz="2000" dirty="0"/>
              <a:t>Complete linkage</a:t>
            </a:r>
          </a:p>
        </p:txBody>
      </p:sp>
      <p:pic>
        <p:nvPicPr>
          <p:cNvPr id="8" name="Picture 7" descr="http://www.saedsayad.com/images/Clustering_complete.png">
            <a:extLst>
              <a:ext uri="{FF2B5EF4-FFF2-40B4-BE49-F238E27FC236}">
                <a16:creationId xmlns:a16="http://schemas.microsoft.com/office/drawing/2014/main" id="{94A21B5E-C435-44E2-9E26-EBB08B3B1A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43200"/>
            <a:ext cx="5943600" cy="281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5968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8F5372-7E94-4146-8CC6-DEE34CEF7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3586"/>
            <a:ext cx="8229600" cy="133807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Distance between two clusters is the average distance between each point in one cluster to every point in other cluster.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6A3428A-023D-47C9-9579-C099A27B46B1}"/>
              </a:ext>
            </a:extLst>
          </p:cNvPr>
          <p:cNvSpPr txBox="1">
            <a:spLocks/>
          </p:cNvSpPr>
          <p:nvPr/>
        </p:nvSpPr>
        <p:spPr>
          <a:xfrm>
            <a:off x="228600" y="3810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sz="2000" dirty="0"/>
              <a:t>Average linkage</a:t>
            </a:r>
          </a:p>
        </p:txBody>
      </p:sp>
      <p:pic>
        <p:nvPicPr>
          <p:cNvPr id="5" name="Picture 4" descr="http://www.saedsayad.com/images/Clustering_average.png">
            <a:extLst>
              <a:ext uri="{FF2B5EF4-FFF2-40B4-BE49-F238E27FC236}">
                <a16:creationId xmlns:a16="http://schemas.microsoft.com/office/drawing/2014/main" id="{46828D69-84E9-4111-B87D-76FB30E6FB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2819400"/>
            <a:ext cx="5810250" cy="312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6217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8F5372-7E94-4146-8CC6-DEE34CEF7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229600" cy="36442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Creates compact, even sized clusters.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Involves agglomerative clustering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Starts with n clusters, each containing a single 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N clusters are combined to make a single cluster containing all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At each step the process makes a new cluster that minimizes variance, measured by an index called E (</a:t>
            </a:r>
            <a:r>
              <a:rPr lang="en-IN" sz="1800" i="1" dirty="0"/>
              <a:t>sum of squares index</a:t>
            </a:r>
            <a:r>
              <a:rPr lang="en-IN" sz="1800" dirty="0"/>
              <a:t>).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6A3428A-023D-47C9-9579-C099A27B46B1}"/>
              </a:ext>
            </a:extLst>
          </p:cNvPr>
          <p:cNvSpPr txBox="1">
            <a:spLocks/>
          </p:cNvSpPr>
          <p:nvPr/>
        </p:nvSpPr>
        <p:spPr>
          <a:xfrm>
            <a:off x="228600" y="3810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sz="2000" dirty="0"/>
              <a:t>Ward’s method/minimum variance method</a:t>
            </a:r>
          </a:p>
        </p:txBody>
      </p:sp>
    </p:spTree>
    <p:extLst>
      <p:ext uri="{BB962C8B-B14F-4D97-AF65-F5344CB8AC3E}">
        <p14:creationId xmlns:p14="http://schemas.microsoft.com/office/powerpoint/2010/main" val="33378842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8F5372-7E94-4146-8CC6-DEE34CEF7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8229600" cy="364421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IN" sz="2000" dirty="0"/>
              <a:t>At each step, the following calculations are made to find </a:t>
            </a:r>
            <a:r>
              <a:rPr lang="en-IN" sz="2000" b="1" dirty="0"/>
              <a:t>E</a:t>
            </a:r>
            <a:r>
              <a:rPr lang="en-IN" sz="2000" dirty="0"/>
              <a:t>.</a:t>
            </a:r>
            <a:endParaRPr lang="en-IN" sz="1600" dirty="0"/>
          </a:p>
          <a:p>
            <a:pPr marL="109728" indent="0">
              <a:buNone/>
            </a:pPr>
            <a:endParaRPr lang="en-IN" sz="1600" dirty="0"/>
          </a:p>
          <a:p>
            <a:pPr marL="109728" indent="0">
              <a:buNone/>
            </a:pPr>
            <a:endParaRPr lang="en-IN" sz="1600" dirty="0"/>
          </a:p>
          <a:p>
            <a:pPr marL="973836" lvl="2" indent="-342900">
              <a:buFont typeface="+mj-lt"/>
              <a:buAutoNum type="arabicPeriod"/>
            </a:pPr>
            <a:r>
              <a:rPr lang="en-IN" sz="1400" dirty="0"/>
              <a:t>Find the mean of each cluster.</a:t>
            </a:r>
          </a:p>
          <a:p>
            <a:pPr marL="973836" lvl="2" indent="-342900">
              <a:buFont typeface="+mj-lt"/>
              <a:buAutoNum type="arabicPeriod"/>
            </a:pPr>
            <a:r>
              <a:rPr lang="en-IN" sz="1400" dirty="0"/>
              <a:t>Calculate the distance between each object in a particular cluster.</a:t>
            </a:r>
          </a:p>
          <a:p>
            <a:pPr marL="973836" lvl="2" indent="-342900">
              <a:buFont typeface="+mj-lt"/>
              <a:buAutoNum type="arabicPeriod"/>
            </a:pPr>
            <a:r>
              <a:rPr lang="en-IN" sz="1400" dirty="0"/>
              <a:t>Square the differences from step2.</a:t>
            </a:r>
          </a:p>
          <a:p>
            <a:pPr marL="973836" lvl="2" indent="-342900">
              <a:buFont typeface="+mj-lt"/>
              <a:buAutoNum type="arabicPeriod"/>
            </a:pPr>
            <a:r>
              <a:rPr lang="en-IN" sz="1400" dirty="0"/>
              <a:t>Sum (add up) the squared values from step3.</a:t>
            </a:r>
          </a:p>
          <a:p>
            <a:pPr marL="973836" lvl="2" indent="-342900">
              <a:buFont typeface="+mj-lt"/>
              <a:buAutoNum type="arabicPeriod"/>
            </a:pPr>
            <a:r>
              <a:rPr lang="en-IN" sz="1400" dirty="0"/>
              <a:t>Add up all the sum of squares from step4.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6A3428A-023D-47C9-9579-C099A27B46B1}"/>
              </a:ext>
            </a:extLst>
          </p:cNvPr>
          <p:cNvSpPr txBox="1">
            <a:spLocks/>
          </p:cNvSpPr>
          <p:nvPr/>
        </p:nvSpPr>
        <p:spPr>
          <a:xfrm>
            <a:off x="228600" y="3810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sz="2000" dirty="0"/>
              <a:t>Ward’s method/minimum variance method</a:t>
            </a:r>
          </a:p>
        </p:txBody>
      </p:sp>
    </p:spTree>
    <p:extLst>
      <p:ext uri="{BB962C8B-B14F-4D97-AF65-F5344CB8AC3E}">
        <p14:creationId xmlns:p14="http://schemas.microsoft.com/office/powerpoint/2010/main" val="12117641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6A3428A-023D-47C9-9579-C099A27B46B1}"/>
              </a:ext>
            </a:extLst>
          </p:cNvPr>
          <p:cNvSpPr txBox="1">
            <a:spLocks/>
          </p:cNvSpPr>
          <p:nvPr/>
        </p:nvSpPr>
        <p:spPr>
          <a:xfrm>
            <a:off x="228600" y="3810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sz="2000" dirty="0"/>
              <a:t>Hierarchical clustering Example</a:t>
            </a:r>
          </a:p>
        </p:txBody>
      </p:sp>
      <p:pic>
        <p:nvPicPr>
          <p:cNvPr id="7" name="Picture 6" descr="C:\Users\Pratima\AppData\Local\Microsoft\Windows\INetCache\Content.MSO\9AAEBB1D.tmp">
            <a:extLst>
              <a:ext uri="{FF2B5EF4-FFF2-40B4-BE49-F238E27FC236}">
                <a16:creationId xmlns:a16="http://schemas.microsoft.com/office/drawing/2014/main" id="{BFC35A7A-0986-46AD-BABE-589BA3DD1B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28850"/>
            <a:ext cx="7239000" cy="2952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44049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6A3428A-023D-47C9-9579-C099A27B46B1}"/>
              </a:ext>
            </a:extLst>
          </p:cNvPr>
          <p:cNvSpPr txBox="1">
            <a:spLocks/>
          </p:cNvSpPr>
          <p:nvPr/>
        </p:nvSpPr>
        <p:spPr>
          <a:xfrm>
            <a:off x="228600" y="381000"/>
            <a:ext cx="5257800" cy="8382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sz="2000" dirty="0"/>
              <a:t>Advantages of hierarchical clustering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E9BB9F-61D3-488F-8783-D32D56932432}"/>
              </a:ext>
            </a:extLst>
          </p:cNvPr>
          <p:cNvSpPr txBox="1"/>
          <p:nvPr/>
        </p:nvSpPr>
        <p:spPr>
          <a:xfrm>
            <a:off x="914400" y="1706880"/>
            <a:ext cx="6050281" cy="55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C210C08-2043-4F47-89D3-592ED485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1524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Outputs a hierarchy that is more informative than unstructured set of flat clusters.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Easy to decide on number of clusters looking at dendrogram.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Easy to implement.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46B72B4-0976-449F-93B5-B556EC98A33B}"/>
              </a:ext>
            </a:extLst>
          </p:cNvPr>
          <p:cNvSpPr txBox="1">
            <a:spLocks/>
          </p:cNvSpPr>
          <p:nvPr/>
        </p:nvSpPr>
        <p:spPr>
          <a:xfrm>
            <a:off x="228600" y="3093277"/>
            <a:ext cx="5257800" cy="8382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sz="2000" dirty="0"/>
              <a:t>Disadvantages of hierarchical clustering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2D562837-58AB-434C-826B-239EF6C99CC3}"/>
              </a:ext>
            </a:extLst>
          </p:cNvPr>
          <p:cNvSpPr txBox="1">
            <a:spLocks/>
          </p:cNvSpPr>
          <p:nvPr/>
        </p:nvSpPr>
        <p:spPr>
          <a:xfrm>
            <a:off x="685800" y="4177614"/>
            <a:ext cx="8229600" cy="1524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Not possible to undo previous step.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Time complexity: not suitable for large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Sensitive to outliers</a:t>
            </a:r>
          </a:p>
        </p:txBody>
      </p:sp>
    </p:spTree>
    <p:extLst>
      <p:ext uri="{BB962C8B-B14F-4D97-AF65-F5344CB8AC3E}">
        <p14:creationId xmlns:p14="http://schemas.microsoft.com/office/powerpoint/2010/main" val="17398856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7C976CC-85A5-46DB-95FE-8661ABF9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3505200"/>
            <a:ext cx="60960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Centroid based clustering</a:t>
            </a:r>
          </a:p>
        </p:txBody>
      </p:sp>
    </p:spTree>
    <p:extLst>
      <p:ext uri="{BB962C8B-B14F-4D97-AF65-F5344CB8AC3E}">
        <p14:creationId xmlns:p14="http://schemas.microsoft.com/office/powerpoint/2010/main" val="92369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Supervised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BCAEB-EF21-4FBA-901F-477FFE36B15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5" r="269" b="24482"/>
          <a:stretch/>
        </p:blipFill>
        <p:spPr bwMode="auto">
          <a:xfrm>
            <a:off x="914400" y="1410604"/>
            <a:ext cx="6896100" cy="29670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762791-35E1-416A-9035-EC6BC0D506B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6083" r="-1407"/>
          <a:stretch/>
        </p:blipFill>
        <p:spPr bwMode="auto">
          <a:xfrm>
            <a:off x="1066800" y="4775738"/>
            <a:ext cx="7239000" cy="1143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284470-F9A9-4D93-AA17-D885707C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567"/>
            <a:ext cx="8229600" cy="1096962"/>
          </a:xfrm>
        </p:spPr>
        <p:txBody>
          <a:bodyPr>
            <a:normAutofit/>
          </a:bodyPr>
          <a:lstStyle/>
          <a:p>
            <a:r>
              <a:rPr lang="en-IN" sz="2400" dirty="0"/>
              <a:t>K-means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07C6F4-E63C-486D-ABCF-206F1A42F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414271"/>
          </a:xfrm>
        </p:spPr>
        <p:txBody>
          <a:bodyPr>
            <a:normAutofit/>
          </a:bodyPr>
          <a:lstStyle/>
          <a:p>
            <a:r>
              <a:rPr lang="en-IN" sz="1800" dirty="0"/>
              <a:t>It is a partitioning clustering algorithm and partitions the data into k clusters.</a:t>
            </a:r>
          </a:p>
          <a:p>
            <a:r>
              <a:rPr lang="en-IN" sz="1800" dirty="0"/>
              <a:t>Each cluster has a </a:t>
            </a:r>
            <a:r>
              <a:rPr lang="en-IN" sz="1800" dirty="0" err="1"/>
              <a:t>center</a:t>
            </a:r>
            <a:r>
              <a:rPr lang="en-IN" sz="1800" dirty="0"/>
              <a:t> called </a:t>
            </a:r>
            <a:r>
              <a:rPr lang="en-IN" sz="1800" b="1" dirty="0"/>
              <a:t>centroid</a:t>
            </a:r>
            <a:r>
              <a:rPr lang="en-IN" sz="1800" dirty="0"/>
              <a:t>.</a:t>
            </a:r>
          </a:p>
          <a:p>
            <a:r>
              <a:rPr lang="en-IN" sz="1800" dirty="0"/>
              <a:t>K is specified by the user.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74D4547-79F4-400D-9B23-10283C46B034}"/>
              </a:ext>
            </a:extLst>
          </p:cNvPr>
          <p:cNvSpPr txBox="1">
            <a:spLocks/>
          </p:cNvSpPr>
          <p:nvPr/>
        </p:nvSpPr>
        <p:spPr>
          <a:xfrm>
            <a:off x="304800" y="3200400"/>
            <a:ext cx="8229600" cy="56356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sz="1800" dirty="0"/>
              <a:t>How do we quantify the best clustering?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FC999B9-3380-40DF-8B5C-74EF4B430921}"/>
              </a:ext>
            </a:extLst>
          </p:cNvPr>
          <p:cNvSpPr txBox="1">
            <a:spLocks/>
          </p:cNvSpPr>
          <p:nvPr/>
        </p:nvSpPr>
        <p:spPr>
          <a:xfrm>
            <a:off x="457200" y="3962401"/>
            <a:ext cx="8229600" cy="76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IN" sz="1600" dirty="0"/>
              <a:t>	The best clustering will have the minimum within/intra-cluster distances and maximum between/inter-cluster distances.</a:t>
            </a:r>
          </a:p>
        </p:txBody>
      </p:sp>
    </p:spTree>
    <p:extLst>
      <p:ext uri="{BB962C8B-B14F-4D97-AF65-F5344CB8AC3E}">
        <p14:creationId xmlns:p14="http://schemas.microsoft.com/office/powerpoint/2010/main" val="36779074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284470-F9A9-4D93-AA17-D885707C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951"/>
            <a:ext cx="8229600" cy="1096962"/>
          </a:xfrm>
        </p:spPr>
        <p:txBody>
          <a:bodyPr>
            <a:normAutofit/>
          </a:bodyPr>
          <a:lstStyle/>
          <a:p>
            <a:r>
              <a:rPr lang="en-IN" sz="2400" dirty="0"/>
              <a:t>K-means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07C6F4-E63C-486D-ABCF-206F1A42F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4902"/>
            <a:ext cx="8229600" cy="1414271"/>
          </a:xfrm>
        </p:spPr>
        <p:txBody>
          <a:bodyPr>
            <a:normAutofit/>
          </a:bodyPr>
          <a:lstStyle/>
          <a:p>
            <a:r>
              <a:rPr lang="en-IN" sz="1800" dirty="0"/>
              <a:t>Step-1 : Initialization</a:t>
            </a:r>
          </a:p>
          <a:p>
            <a:pPr marL="109728" indent="0">
              <a:buNone/>
            </a:pPr>
            <a:r>
              <a:rPr lang="en-IN" sz="1800" dirty="0"/>
              <a:t>		randomly choose k points as initial centroids.</a:t>
            </a:r>
          </a:p>
          <a:p>
            <a:r>
              <a:rPr lang="en-IN" sz="1800" dirty="0"/>
              <a:t>Step-2 : Cluster assignment</a:t>
            </a:r>
          </a:p>
        </p:txBody>
      </p:sp>
      <p:pic>
        <p:nvPicPr>
          <p:cNvPr id="6" name="Picture 5" descr="https://cdn-images-1.medium.com/max/800/1*BONiWKk4T5LTDZWpjRo0BQ.png">
            <a:extLst>
              <a:ext uri="{FF2B5EF4-FFF2-40B4-BE49-F238E27FC236}">
                <a16:creationId xmlns:a16="http://schemas.microsoft.com/office/drawing/2014/main" id="{FA327682-DBCC-49CC-B696-431B2490E4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7" y="2866768"/>
            <a:ext cx="4995863" cy="2391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82036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284470-F9A9-4D93-AA17-D885707C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96962"/>
          </a:xfrm>
        </p:spPr>
        <p:txBody>
          <a:bodyPr>
            <a:normAutofit/>
          </a:bodyPr>
          <a:lstStyle/>
          <a:p>
            <a:r>
              <a:rPr lang="en-IN" sz="2400" dirty="0"/>
              <a:t>K-means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07C6F4-E63C-486D-ABCF-206F1A42F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211" y="1141366"/>
            <a:ext cx="8229600" cy="1414271"/>
          </a:xfrm>
        </p:spPr>
        <p:txBody>
          <a:bodyPr>
            <a:normAutofit/>
          </a:bodyPr>
          <a:lstStyle/>
          <a:p>
            <a:r>
              <a:rPr lang="en-IN" sz="1800" dirty="0"/>
              <a:t>Step-3 : Centroid Update</a:t>
            </a:r>
          </a:p>
          <a:p>
            <a:pPr marL="109728" indent="0">
              <a:buNone/>
            </a:pPr>
            <a:r>
              <a:rPr lang="en-IN" sz="1800" dirty="0"/>
              <a:t>		updates cluster centroids to achieve less intra-cluster 		distances and large inter-cluster distances.</a:t>
            </a:r>
          </a:p>
          <a:p>
            <a:pPr marL="109728" indent="0">
              <a:buNone/>
            </a:pPr>
            <a:r>
              <a:rPr lang="en-IN" sz="1800" dirty="0"/>
              <a:t>Repeat step 2 and 3 until centroid stops moving.</a:t>
            </a:r>
          </a:p>
        </p:txBody>
      </p:sp>
      <p:pic>
        <p:nvPicPr>
          <p:cNvPr id="5" name="Picture 4" descr="https://cdn-images-1.medium.com/max/800/1*4LOxZL6bFl3rXlr2uCiKlQ.gif">
            <a:extLst>
              <a:ext uri="{FF2B5EF4-FFF2-40B4-BE49-F238E27FC236}">
                <a16:creationId xmlns:a16="http://schemas.microsoft.com/office/drawing/2014/main" id="{29518615-7708-4D08-B21D-D3025E8F99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55637"/>
            <a:ext cx="4667250" cy="3500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04198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284470-F9A9-4D93-AA17-D885707C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IN" sz="1800" dirty="0"/>
              <a:t>Choosing the number of clusters</a:t>
            </a:r>
          </a:p>
        </p:txBody>
      </p:sp>
      <p:pic>
        <p:nvPicPr>
          <p:cNvPr id="7" name="Picture 6" descr="k-means clustering with example">
            <a:extLst>
              <a:ext uri="{FF2B5EF4-FFF2-40B4-BE49-F238E27FC236}">
                <a16:creationId xmlns:a16="http://schemas.microsoft.com/office/drawing/2014/main" id="{570DA4E0-E0BB-4536-B9B5-3DA0F01EA1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890712"/>
            <a:ext cx="5010150" cy="3076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6041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284470-F9A9-4D93-AA17-D885707C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IN" sz="1800" dirty="0"/>
              <a:t>Unlucky centroids</a:t>
            </a:r>
          </a:p>
        </p:txBody>
      </p:sp>
      <p:pic>
        <p:nvPicPr>
          <p:cNvPr id="4" name="Picture 3" descr="https://cdn-images-1.medium.com/max/800/1*-0jNOekbwc2NIEpf1CSw0A.png">
            <a:extLst>
              <a:ext uri="{FF2B5EF4-FFF2-40B4-BE49-F238E27FC236}">
                <a16:creationId xmlns:a16="http://schemas.microsoft.com/office/drawing/2014/main" id="{F7D12871-80FC-4F8A-AE8D-05DDE63343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14400"/>
            <a:ext cx="4953000" cy="3581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30297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6A3428A-023D-47C9-9579-C099A27B46B1}"/>
              </a:ext>
            </a:extLst>
          </p:cNvPr>
          <p:cNvSpPr txBox="1">
            <a:spLocks/>
          </p:cNvSpPr>
          <p:nvPr/>
        </p:nvSpPr>
        <p:spPr>
          <a:xfrm>
            <a:off x="228600" y="381000"/>
            <a:ext cx="5257800" cy="8382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sz="2000" dirty="0"/>
              <a:t>Advantages of k-means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E9BB9F-61D3-488F-8783-D32D56932432}"/>
              </a:ext>
            </a:extLst>
          </p:cNvPr>
          <p:cNvSpPr txBox="1"/>
          <p:nvPr/>
        </p:nvSpPr>
        <p:spPr>
          <a:xfrm>
            <a:off x="914400" y="1706880"/>
            <a:ext cx="6050281" cy="55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C210C08-2043-4F47-89D3-592ED485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1524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Easy to implement.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With large # of variables, k-means is faster than hierarchical.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An instance can change cluster(move to another cluster) when centroids are recomputed.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46B72B4-0976-449F-93B5-B556EC98A33B}"/>
              </a:ext>
            </a:extLst>
          </p:cNvPr>
          <p:cNvSpPr txBox="1">
            <a:spLocks/>
          </p:cNvSpPr>
          <p:nvPr/>
        </p:nvSpPr>
        <p:spPr>
          <a:xfrm>
            <a:off x="228600" y="3093277"/>
            <a:ext cx="5257800" cy="8382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sz="2000" dirty="0"/>
              <a:t>Disadvantages of k-means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2D562837-58AB-434C-826B-239EF6C99CC3}"/>
              </a:ext>
            </a:extLst>
          </p:cNvPr>
          <p:cNvSpPr txBox="1">
            <a:spLocks/>
          </p:cNvSpPr>
          <p:nvPr/>
        </p:nvSpPr>
        <p:spPr>
          <a:xfrm>
            <a:off x="685800" y="4177614"/>
            <a:ext cx="8229600" cy="1524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Difficult to predict the # of clusters.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Sensitive to outliers.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Rescaling the datasets (normalization or standardization) will completely change results.</a:t>
            </a:r>
          </a:p>
        </p:txBody>
      </p:sp>
    </p:spTree>
    <p:extLst>
      <p:ext uri="{BB962C8B-B14F-4D97-AF65-F5344CB8AC3E}">
        <p14:creationId xmlns:p14="http://schemas.microsoft.com/office/powerpoint/2010/main" val="2452460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7C976CC-85A5-46DB-95FE-8661ABF9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3505200"/>
            <a:ext cx="60960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Density based clustering</a:t>
            </a:r>
          </a:p>
        </p:txBody>
      </p:sp>
    </p:spTree>
    <p:extLst>
      <p:ext uri="{BB962C8B-B14F-4D97-AF65-F5344CB8AC3E}">
        <p14:creationId xmlns:p14="http://schemas.microsoft.com/office/powerpoint/2010/main" val="27827521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284470-F9A9-4D93-AA17-D885707C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567"/>
            <a:ext cx="8229600" cy="1096962"/>
          </a:xfrm>
        </p:spPr>
        <p:txBody>
          <a:bodyPr>
            <a:normAutofit/>
          </a:bodyPr>
          <a:lstStyle/>
          <a:p>
            <a:r>
              <a:rPr lang="en-IN" sz="2400" dirty="0"/>
              <a:t>DBSCAN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07C6F4-E63C-486D-ABCF-206F1A42F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9"/>
            <a:ext cx="8382000" cy="3624071"/>
          </a:xfrm>
        </p:spPr>
        <p:txBody>
          <a:bodyPr>
            <a:normAutofit/>
          </a:bodyPr>
          <a:lstStyle/>
          <a:p>
            <a:r>
              <a:rPr lang="en-IN" sz="1800" dirty="0"/>
              <a:t>Density Based Spatial Clustering of Applications with Noise (DBSCAN).</a:t>
            </a:r>
          </a:p>
          <a:p>
            <a:pPr marL="109728" indent="0">
              <a:buNone/>
            </a:pPr>
            <a:endParaRPr lang="en-IN" sz="1800" dirty="0"/>
          </a:p>
          <a:p>
            <a:r>
              <a:rPr lang="en-IN" sz="1800" dirty="0"/>
              <a:t>Works on a parametric approach.</a:t>
            </a:r>
          </a:p>
          <a:p>
            <a:pPr marL="109728" indent="0">
              <a:buNone/>
            </a:pPr>
            <a:endParaRPr lang="en-IN" sz="1800" dirty="0"/>
          </a:p>
          <a:p>
            <a:r>
              <a:rPr lang="en-IN" sz="1800" dirty="0"/>
              <a:t>The two parameters involved are </a:t>
            </a:r>
          </a:p>
          <a:p>
            <a:pPr marL="109728" indent="0">
              <a:buNone/>
            </a:pPr>
            <a:endParaRPr lang="en-IN" sz="1800" dirty="0"/>
          </a:p>
          <a:p>
            <a:pPr lvl="2"/>
            <a:r>
              <a:rPr lang="en-IN" sz="1800" dirty="0"/>
              <a:t>∊ (epsilon) – radius of the neighbourhood around data point </a:t>
            </a:r>
            <a:r>
              <a:rPr lang="en-IN" sz="1800" b="1" i="1" dirty="0"/>
              <a:t>p</a:t>
            </a:r>
            <a:endParaRPr lang="en-IN" sz="1800" b="1" dirty="0"/>
          </a:p>
          <a:p>
            <a:pPr lvl="2"/>
            <a:r>
              <a:rPr lang="en-IN" sz="1800" dirty="0" err="1"/>
              <a:t>minPts</a:t>
            </a:r>
            <a:r>
              <a:rPr lang="en-IN" sz="1800" dirty="0"/>
              <a:t> – minimum # of points we want in neighbourhood</a:t>
            </a:r>
          </a:p>
          <a:p>
            <a:pPr marL="630936" lvl="2" indent="0">
              <a:buNone/>
            </a:pPr>
            <a:endParaRPr lang="en-IN" sz="1800" dirty="0"/>
          </a:p>
          <a:p>
            <a:pPr lvl="2"/>
            <a:endParaRPr lang="en-IN" sz="1800" dirty="0"/>
          </a:p>
          <a:p>
            <a:pPr lvl="2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1977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284470-F9A9-4D93-AA17-D885707C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567"/>
            <a:ext cx="8229600" cy="1096962"/>
          </a:xfrm>
        </p:spPr>
        <p:txBody>
          <a:bodyPr>
            <a:normAutofit/>
          </a:bodyPr>
          <a:lstStyle/>
          <a:p>
            <a:r>
              <a:rPr lang="en-IN" sz="2400" dirty="0"/>
              <a:t>DBSCAN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87FE99B-CF57-4205-8F4C-59AD57908C47}"/>
              </a:ext>
            </a:extLst>
          </p:cNvPr>
          <p:cNvSpPr txBox="1">
            <a:spLocks/>
          </p:cNvSpPr>
          <p:nvPr/>
        </p:nvSpPr>
        <p:spPr>
          <a:xfrm>
            <a:off x="609600" y="1295401"/>
            <a:ext cx="83820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IN" sz="1800" dirty="0"/>
              <a:t>Once the parameters are defined, the algorithm divides the data points into three points:</a:t>
            </a:r>
          </a:p>
          <a:p>
            <a:pPr marL="109728" indent="0">
              <a:buNone/>
            </a:pPr>
            <a:endParaRPr lang="en-IN" sz="1800" dirty="0"/>
          </a:p>
          <a:p>
            <a:pPr lvl="2"/>
            <a:r>
              <a:rPr lang="en-IN" sz="1800" dirty="0"/>
              <a:t>Core points </a:t>
            </a:r>
            <a:endParaRPr lang="en-IN" sz="1800" b="1" dirty="0"/>
          </a:p>
          <a:p>
            <a:pPr lvl="2"/>
            <a:r>
              <a:rPr lang="en-IN" sz="1800" dirty="0"/>
              <a:t>Border points</a:t>
            </a:r>
          </a:p>
          <a:p>
            <a:pPr lvl="2"/>
            <a:r>
              <a:rPr lang="en-IN" sz="1800" dirty="0"/>
              <a:t>Outliers </a:t>
            </a:r>
          </a:p>
          <a:p>
            <a:pPr marL="630936" lvl="2" indent="0">
              <a:buFont typeface="Wingdings 2"/>
              <a:buNone/>
            </a:pPr>
            <a:endParaRPr lang="en-IN" sz="1800" dirty="0"/>
          </a:p>
          <a:p>
            <a:pPr lvl="2"/>
            <a:endParaRPr lang="en-IN" sz="1800" dirty="0"/>
          </a:p>
          <a:p>
            <a:pPr lvl="2"/>
            <a:endParaRPr lang="en-IN" sz="1800" dirty="0"/>
          </a:p>
        </p:txBody>
      </p:sp>
      <p:pic>
        <p:nvPicPr>
          <p:cNvPr id="8" name="Picture 7" descr="Image result for dbscan">
            <a:extLst>
              <a:ext uri="{FF2B5EF4-FFF2-40B4-BE49-F238E27FC236}">
                <a16:creationId xmlns:a16="http://schemas.microsoft.com/office/drawing/2014/main" id="{082A074E-54DB-4085-91CA-6579AC96D5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590800"/>
            <a:ext cx="4848225" cy="33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128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284470-F9A9-4D93-AA17-D885707C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567"/>
            <a:ext cx="8229600" cy="1096962"/>
          </a:xfrm>
        </p:spPr>
        <p:txBody>
          <a:bodyPr>
            <a:normAutofit/>
          </a:bodyPr>
          <a:lstStyle/>
          <a:p>
            <a:r>
              <a:rPr lang="en-IN" sz="2000" dirty="0"/>
              <a:t>Steps in DBSCAN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87FE99B-CF57-4205-8F4C-59AD57908C47}"/>
              </a:ext>
            </a:extLst>
          </p:cNvPr>
          <p:cNvSpPr txBox="1">
            <a:spLocks/>
          </p:cNvSpPr>
          <p:nvPr/>
        </p:nvSpPr>
        <p:spPr>
          <a:xfrm>
            <a:off x="609600" y="1152104"/>
            <a:ext cx="83820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IN" sz="1800" dirty="0"/>
              <a:t>Pick a random point which is not assigned to any cluster and calculates its neighbourhood, if the point has </a:t>
            </a:r>
            <a:r>
              <a:rPr lang="en-IN" sz="1800" b="1" i="1" dirty="0" err="1"/>
              <a:t>minPts</a:t>
            </a:r>
            <a:r>
              <a:rPr lang="en-IN" sz="1800" dirty="0"/>
              <a:t> 	makes a cluster or marks it as outlier.</a:t>
            </a:r>
          </a:p>
          <a:p>
            <a:r>
              <a:rPr lang="en-IN" sz="1800" dirty="0"/>
              <a:t>Once all core points are found, expand it to include border points.</a:t>
            </a:r>
          </a:p>
          <a:p>
            <a:r>
              <a:rPr lang="en-IN" sz="1800" dirty="0"/>
              <a:t>Repeat above steps until all points are assigned to a cluster or to an outlier.</a:t>
            </a:r>
          </a:p>
          <a:p>
            <a:pPr lvl="2"/>
            <a:endParaRPr lang="en-IN" sz="1800" dirty="0"/>
          </a:p>
          <a:p>
            <a:pPr lvl="2"/>
            <a:endParaRPr lang="en-IN" sz="1800" dirty="0"/>
          </a:p>
        </p:txBody>
      </p:sp>
      <p:pic>
        <p:nvPicPr>
          <p:cNvPr id="5" name="Picture 4" descr="C:\Users\Pratima\AppData\Local\Microsoft\Windows\INetCache\Content.MSO\710B5667.tmp">
            <a:extLst>
              <a:ext uri="{FF2B5EF4-FFF2-40B4-BE49-F238E27FC236}">
                <a16:creationId xmlns:a16="http://schemas.microsoft.com/office/drawing/2014/main" id="{31FDA209-4B4E-4D83-8A83-CAF3034AE7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72341"/>
            <a:ext cx="5638800" cy="3071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700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Unsupervised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E1B62-D5D6-4C56-A378-D2F54908062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2242" r="-544"/>
          <a:stretch/>
        </p:blipFill>
        <p:spPr bwMode="auto">
          <a:xfrm>
            <a:off x="762000" y="2131694"/>
            <a:ext cx="7543799" cy="34309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70794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6A3428A-023D-47C9-9579-C099A27B46B1}"/>
              </a:ext>
            </a:extLst>
          </p:cNvPr>
          <p:cNvSpPr txBox="1">
            <a:spLocks/>
          </p:cNvSpPr>
          <p:nvPr/>
        </p:nvSpPr>
        <p:spPr>
          <a:xfrm>
            <a:off x="228600" y="381000"/>
            <a:ext cx="5257800" cy="8382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sz="2000" dirty="0"/>
              <a:t>Advantages of DBSCAN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E9BB9F-61D3-488F-8783-D32D56932432}"/>
              </a:ext>
            </a:extLst>
          </p:cNvPr>
          <p:cNvSpPr txBox="1"/>
          <p:nvPr/>
        </p:nvSpPr>
        <p:spPr>
          <a:xfrm>
            <a:off x="914400" y="1706880"/>
            <a:ext cx="6050281" cy="55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C210C08-2043-4F47-89D3-592ED485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1143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Resistant to noise and can handle clusters of various sizes.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There are lot of structures k-means would not be able to find but DBSCAN can find those structures.</a:t>
            </a:r>
          </a:p>
        </p:txBody>
      </p:sp>
      <p:pic>
        <p:nvPicPr>
          <p:cNvPr id="7" name="Picture 6" descr="https://cdn-images-1.medium.com/max/1600/1*3tq9JEQzZX41JxwUYh_lzw.png">
            <a:extLst>
              <a:ext uri="{FF2B5EF4-FFF2-40B4-BE49-F238E27FC236}">
                <a16:creationId xmlns:a16="http://schemas.microsoft.com/office/drawing/2014/main" id="{FA416A9B-155B-41CA-A29A-E430EE651F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1414"/>
            <a:ext cx="7239000" cy="3207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35616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6A3428A-023D-47C9-9579-C099A27B46B1}"/>
              </a:ext>
            </a:extLst>
          </p:cNvPr>
          <p:cNvSpPr txBox="1">
            <a:spLocks/>
          </p:cNvSpPr>
          <p:nvPr/>
        </p:nvSpPr>
        <p:spPr>
          <a:xfrm>
            <a:off x="228600" y="381000"/>
            <a:ext cx="5257800" cy="8382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sz="2000" dirty="0"/>
              <a:t>Disadvantages of DBSCAN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E9BB9F-61D3-488F-8783-D32D56932432}"/>
              </a:ext>
            </a:extLst>
          </p:cNvPr>
          <p:cNvSpPr txBox="1"/>
          <p:nvPr/>
        </p:nvSpPr>
        <p:spPr>
          <a:xfrm>
            <a:off x="914400" y="1706880"/>
            <a:ext cx="6050281" cy="55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C210C08-2043-4F47-89D3-592ED485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6858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Does not work well when dealing with clusters of varying densities or with high dimensional data</a:t>
            </a:r>
          </a:p>
        </p:txBody>
      </p:sp>
      <p:pic>
        <p:nvPicPr>
          <p:cNvPr id="6" name="Picture 5" descr="https://upload.wikimedia.org/wikipedia/commons/thumb/2/28/DBSCAN-Gaussian-data.svg/186px-DBSCAN-Gaussian-data.svg.png">
            <a:extLst>
              <a:ext uri="{FF2B5EF4-FFF2-40B4-BE49-F238E27FC236}">
                <a16:creationId xmlns:a16="http://schemas.microsoft.com/office/drawing/2014/main" id="{EBDDC822-1DE4-4BB7-98F1-7ECA31CC47A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19" y="2200274"/>
            <a:ext cx="5516881" cy="3743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87173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E9BB9F-61D3-488F-8783-D32D56932432}"/>
              </a:ext>
            </a:extLst>
          </p:cNvPr>
          <p:cNvSpPr txBox="1"/>
          <p:nvPr/>
        </p:nvSpPr>
        <p:spPr>
          <a:xfrm>
            <a:off x="914400" y="1706880"/>
            <a:ext cx="6050281" cy="55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C210C08-2043-4F47-89D3-592ED485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950668"/>
            <a:ext cx="8229600" cy="685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IN" sz="1800" dirty="0"/>
              <a:t>OPTICS is a DBSCAN variant that handles different densities much better.</a:t>
            </a:r>
          </a:p>
        </p:txBody>
      </p:sp>
      <p:pic>
        <p:nvPicPr>
          <p:cNvPr id="7" name="Picture 6" descr="https://upload.wikimedia.org/wikipedia/commons/thumb/8/8a/OPTICS-Gaussian-data.svg/186px-OPTICS-Gaussian-data.svg.png">
            <a:extLst>
              <a:ext uri="{FF2B5EF4-FFF2-40B4-BE49-F238E27FC236}">
                <a16:creationId xmlns:a16="http://schemas.microsoft.com/office/drawing/2014/main" id="{4C752B9C-1476-4361-AC54-DC14168957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829689"/>
            <a:ext cx="6050281" cy="4149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94585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7C976CC-85A5-46DB-95FE-8661ABF9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3505200"/>
            <a:ext cx="60960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Cluster Evaluation</a:t>
            </a:r>
          </a:p>
        </p:txBody>
      </p:sp>
    </p:spTree>
    <p:extLst>
      <p:ext uri="{BB962C8B-B14F-4D97-AF65-F5344CB8AC3E}">
        <p14:creationId xmlns:p14="http://schemas.microsoft.com/office/powerpoint/2010/main" val="5467775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1EE1564-684B-4F62-B66D-DD68DA71D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170698"/>
              </p:ext>
            </p:extLst>
          </p:nvPr>
        </p:nvGraphicFramePr>
        <p:xfrm>
          <a:off x="1905000" y="1676400"/>
          <a:ext cx="5638800" cy="2914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42462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7C976CC-85A5-46DB-95FE-8661ABF9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3505200"/>
            <a:ext cx="60960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Internal Evaluation</a:t>
            </a:r>
          </a:p>
        </p:txBody>
      </p:sp>
    </p:spTree>
    <p:extLst>
      <p:ext uri="{BB962C8B-B14F-4D97-AF65-F5344CB8AC3E}">
        <p14:creationId xmlns:p14="http://schemas.microsoft.com/office/powerpoint/2010/main" val="29512854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284470-F9A9-4D93-AA17-D885707C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567"/>
            <a:ext cx="8229600" cy="1096962"/>
          </a:xfrm>
        </p:spPr>
        <p:txBody>
          <a:bodyPr>
            <a:normAutofit/>
          </a:bodyPr>
          <a:lstStyle/>
          <a:p>
            <a:r>
              <a:rPr lang="en-IN" sz="2400" dirty="0"/>
              <a:t>Dunn Index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07C6F4-E63C-486D-ABCF-206F1A42F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2018"/>
            <a:ext cx="8382000" cy="1947671"/>
          </a:xfrm>
        </p:spPr>
        <p:txBody>
          <a:bodyPr>
            <a:normAutofit/>
          </a:bodyPr>
          <a:lstStyle/>
          <a:p>
            <a:r>
              <a:rPr lang="en-IN" sz="1800" dirty="0"/>
              <a:t>Aims to identify dense and well-separated clusters.</a:t>
            </a:r>
          </a:p>
          <a:p>
            <a:r>
              <a:rPr lang="en-IN" sz="1800" dirty="0"/>
              <a:t>Defined as ratio between minimal inter cluster distance to maximum </a:t>
            </a:r>
          </a:p>
          <a:p>
            <a:pPr marL="109728" indent="0">
              <a:buNone/>
            </a:pPr>
            <a:r>
              <a:rPr lang="en-IN" sz="1800" dirty="0"/>
              <a:t>Intra cluster distance.</a:t>
            </a:r>
          </a:p>
          <a:p>
            <a:r>
              <a:rPr lang="en-IN" sz="1800" dirty="0"/>
              <a:t>Dunn index has value between 0 and infinity.</a:t>
            </a:r>
          </a:p>
          <a:p>
            <a:r>
              <a:rPr lang="en-IN" sz="1800" dirty="0"/>
              <a:t>For each cluster partition the Dunn index is calculated by</a:t>
            </a:r>
          </a:p>
          <a:p>
            <a:pPr lvl="2"/>
            <a:endParaRPr lang="en-IN" sz="1800" dirty="0"/>
          </a:p>
          <a:p>
            <a:pPr lvl="2"/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BA218-53A8-4B2F-9076-8B3ECAD264A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35178"/>
            <a:ext cx="3352800" cy="106062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6C2E542-3A2E-401B-A83C-C9F44137A185}"/>
              </a:ext>
            </a:extLst>
          </p:cNvPr>
          <p:cNvSpPr/>
          <p:nvPr/>
        </p:nvSpPr>
        <p:spPr>
          <a:xfrm>
            <a:off x="4114800" y="491500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>
                <a:ea typeface="Calibri" panose="020F0502020204030204" pitchFamily="34" charset="0"/>
              </a:rPr>
              <a:t>d(</a:t>
            </a:r>
            <a:r>
              <a:rPr lang="en-IN" sz="1200" dirty="0" err="1">
                <a:ea typeface="Calibri" panose="020F0502020204030204" pitchFamily="34" charset="0"/>
              </a:rPr>
              <a:t>i,j</a:t>
            </a:r>
            <a:r>
              <a:rPr lang="en-IN" sz="1200" dirty="0">
                <a:ea typeface="Calibri" panose="020F0502020204030204" pitchFamily="34" charset="0"/>
              </a:rPr>
              <a:t>) represents the distance between cluster </a:t>
            </a:r>
            <a:r>
              <a:rPr lang="en-IN" sz="1200" dirty="0" err="1">
                <a:ea typeface="Calibri" panose="020F0502020204030204" pitchFamily="34" charset="0"/>
              </a:rPr>
              <a:t>i</a:t>
            </a:r>
            <a:r>
              <a:rPr lang="en-IN" sz="1200" dirty="0">
                <a:ea typeface="Calibri" panose="020F0502020204030204" pitchFamily="34" charset="0"/>
              </a:rPr>
              <a:t> and j</a:t>
            </a:r>
          </a:p>
          <a:p>
            <a:r>
              <a:rPr lang="en-IN" sz="1200" dirty="0">
                <a:ea typeface="Calibri" panose="020F0502020204030204" pitchFamily="34" charset="0"/>
              </a:rPr>
              <a:t>d’(k) measures the intra-cluster distance of cluster k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32811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284470-F9A9-4D93-AA17-D885707C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567"/>
            <a:ext cx="8229600" cy="1096962"/>
          </a:xfrm>
        </p:spPr>
        <p:txBody>
          <a:bodyPr>
            <a:normAutofit/>
          </a:bodyPr>
          <a:lstStyle/>
          <a:p>
            <a:r>
              <a:rPr lang="en-IN" sz="2400" dirty="0"/>
              <a:t>Silhouette coefficient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07C6F4-E63C-486D-ABCF-206F1A42F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2018"/>
            <a:ext cx="8382000" cy="1947671"/>
          </a:xfrm>
        </p:spPr>
        <p:txBody>
          <a:bodyPr>
            <a:normAutofit/>
          </a:bodyPr>
          <a:lstStyle/>
          <a:p>
            <a:r>
              <a:rPr lang="en-IN" sz="1800" dirty="0"/>
              <a:t>Average distance to elements in the same cluster with the average distance to elements in other clusters.</a:t>
            </a:r>
          </a:p>
          <a:p>
            <a:r>
              <a:rPr lang="en-IN" sz="1800" dirty="0"/>
              <a:t>Objects with high Silhouette coefficient are considered well clustered.</a:t>
            </a:r>
          </a:p>
          <a:p>
            <a:r>
              <a:rPr lang="en-IN" sz="1800" dirty="0"/>
              <a:t>Objects with low Silhouette coefficient may be outliers.</a:t>
            </a:r>
          </a:p>
          <a:p>
            <a:pPr lvl="2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9025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7C976CC-85A5-46DB-95FE-8661ABF9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3505200"/>
            <a:ext cx="60960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External Evaluation</a:t>
            </a:r>
          </a:p>
        </p:txBody>
      </p:sp>
    </p:spTree>
    <p:extLst>
      <p:ext uri="{BB962C8B-B14F-4D97-AF65-F5344CB8AC3E}">
        <p14:creationId xmlns:p14="http://schemas.microsoft.com/office/powerpoint/2010/main" val="42176610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284470-F9A9-4D93-AA17-D885707C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567"/>
            <a:ext cx="8229600" cy="1096962"/>
          </a:xfrm>
        </p:spPr>
        <p:txBody>
          <a:bodyPr>
            <a:normAutofit/>
          </a:bodyPr>
          <a:lstStyle/>
          <a:p>
            <a:r>
              <a:rPr lang="en-IN" sz="2400" dirty="0"/>
              <a:t>Rand Index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07C6F4-E63C-486D-ABCF-206F1A42F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2018"/>
            <a:ext cx="8382000" cy="1703599"/>
          </a:xfrm>
        </p:spPr>
        <p:txBody>
          <a:bodyPr>
            <a:normAutofit/>
          </a:bodyPr>
          <a:lstStyle/>
          <a:p>
            <a:r>
              <a:rPr lang="en-IN" sz="1800" dirty="0"/>
              <a:t>Measures how many items that are returned by the cluster and the actual labels are common and how many differ.</a:t>
            </a:r>
          </a:p>
          <a:p>
            <a:pPr marL="109728" indent="0">
              <a:buNone/>
            </a:pPr>
            <a:endParaRPr lang="en-IN" sz="1800" dirty="0"/>
          </a:p>
          <a:p>
            <a:r>
              <a:rPr lang="en-IN" sz="1800" dirty="0"/>
              <a:t>It is a measure of percentage of correct decisions made by the algorithm.</a:t>
            </a:r>
          </a:p>
          <a:p>
            <a:pPr lvl="2"/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6F6DC-1701-4053-A17E-8B6569AE7E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4600" y="3035617"/>
            <a:ext cx="3305175" cy="1079183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74D6687-21C8-41A6-9FCA-579D7664CFD9}"/>
              </a:ext>
            </a:extLst>
          </p:cNvPr>
          <p:cNvSpPr txBox="1">
            <a:spLocks/>
          </p:cNvSpPr>
          <p:nvPr/>
        </p:nvSpPr>
        <p:spPr>
          <a:xfrm>
            <a:off x="457200" y="4572000"/>
            <a:ext cx="8382000" cy="8295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IN" sz="1800" dirty="0"/>
              <a:t>FP and FN are equally weighted , this may be an undesirable characteristic for some clustering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25044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Reinforcement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AA6A3-68E3-444B-969F-54B73122CF8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1701" r="-2217" b="16192"/>
          <a:stretch/>
        </p:blipFill>
        <p:spPr bwMode="auto">
          <a:xfrm>
            <a:off x="685800" y="2057400"/>
            <a:ext cx="8001000" cy="304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060025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284470-F9A9-4D93-AA17-D885707C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567"/>
            <a:ext cx="8229600" cy="1096962"/>
          </a:xfrm>
        </p:spPr>
        <p:txBody>
          <a:bodyPr>
            <a:normAutofit/>
          </a:bodyPr>
          <a:lstStyle/>
          <a:p>
            <a:r>
              <a:rPr lang="en-IN" sz="2400" dirty="0"/>
              <a:t>F-measure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07C6F4-E63C-486D-ABCF-206F1A42F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2019"/>
            <a:ext cx="8382000" cy="725382"/>
          </a:xfrm>
        </p:spPr>
        <p:txBody>
          <a:bodyPr>
            <a:normAutofit/>
          </a:bodyPr>
          <a:lstStyle/>
          <a:p>
            <a:r>
              <a:rPr lang="en-IN" sz="1800" dirty="0"/>
              <a:t>Used to balance the contribution of FN by weighting recall through a parameter β≥0.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74D6687-21C8-41A6-9FCA-579D7664CFD9}"/>
              </a:ext>
            </a:extLst>
          </p:cNvPr>
          <p:cNvSpPr txBox="1">
            <a:spLocks/>
          </p:cNvSpPr>
          <p:nvPr/>
        </p:nvSpPr>
        <p:spPr>
          <a:xfrm>
            <a:off x="609600" y="4776724"/>
            <a:ext cx="8382000" cy="8295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IN" sz="1800" dirty="0"/>
              <a:t>Recall has no impact on the F-measure when β=0 and increasing β increases weight to recall in the final F-measure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B028C9-D5F1-4D72-B38A-4427C36165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00400" y="1791367"/>
            <a:ext cx="2386012" cy="12849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1B7AA0-2A8D-4C79-9633-69F547F693A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09912" y="3383386"/>
            <a:ext cx="2476500" cy="102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1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284470-F9A9-4D93-AA17-D885707C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567"/>
            <a:ext cx="8229600" cy="1096962"/>
          </a:xfrm>
        </p:spPr>
        <p:txBody>
          <a:bodyPr>
            <a:normAutofit/>
          </a:bodyPr>
          <a:lstStyle/>
          <a:p>
            <a:r>
              <a:rPr lang="en-IN" sz="2400" dirty="0"/>
              <a:t>Jaccard Index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07C6F4-E63C-486D-ABCF-206F1A42F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2018"/>
            <a:ext cx="8382000" cy="1703599"/>
          </a:xfrm>
        </p:spPr>
        <p:txBody>
          <a:bodyPr>
            <a:normAutofit/>
          </a:bodyPr>
          <a:lstStyle/>
          <a:p>
            <a:r>
              <a:rPr lang="en-IN" sz="1800" dirty="0"/>
              <a:t>Similar to Rand index.</a:t>
            </a:r>
          </a:p>
          <a:p>
            <a:r>
              <a:rPr lang="en-IN" sz="1800" dirty="0"/>
              <a:t>Used to quantify the similarity between two datasets.</a:t>
            </a:r>
          </a:p>
          <a:p>
            <a:r>
              <a:rPr lang="en-IN" sz="1800" dirty="0"/>
              <a:t>Varies between 0 and 1, 0 implies no overlap and 1 indicates identical datasets.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74D6687-21C8-41A6-9FCA-579D7664CFD9}"/>
              </a:ext>
            </a:extLst>
          </p:cNvPr>
          <p:cNvSpPr txBox="1">
            <a:spLocks/>
          </p:cNvSpPr>
          <p:nvPr/>
        </p:nvSpPr>
        <p:spPr>
          <a:xfrm>
            <a:off x="457200" y="4572000"/>
            <a:ext cx="8382000" cy="8295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IN" sz="1800" dirty="0"/>
              <a:t>FP and FN are equally weighted , this may be an undesirable characteristic for some clustering applications.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041EC4-6984-4005-86E8-5AC5B0FE80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57400" y="2712913"/>
            <a:ext cx="4300537" cy="1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0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/>
          <a:lstStyle/>
          <a:p>
            <a:r>
              <a:rPr lang="en-US" dirty="0"/>
              <a:t>Types of machine learning</a:t>
            </a:r>
          </a:p>
          <a:p>
            <a:r>
              <a:rPr lang="en-US" dirty="0"/>
              <a:t>What is clustering?</a:t>
            </a:r>
          </a:p>
          <a:p>
            <a:r>
              <a:rPr lang="en-US" dirty="0"/>
              <a:t>Goal of clustering</a:t>
            </a:r>
          </a:p>
          <a:p>
            <a:r>
              <a:rPr lang="en-US" dirty="0"/>
              <a:t>Difference between classification and clustering</a:t>
            </a:r>
          </a:p>
          <a:p>
            <a:r>
              <a:rPr lang="en-US" dirty="0"/>
              <a:t>Types of clustering</a:t>
            </a:r>
          </a:p>
          <a:p>
            <a:r>
              <a:rPr lang="en-US" dirty="0"/>
              <a:t>Categories of clustering</a:t>
            </a:r>
          </a:p>
          <a:p>
            <a:r>
              <a:rPr lang="en-US" dirty="0"/>
              <a:t>Proximity measures</a:t>
            </a:r>
          </a:p>
          <a:p>
            <a:r>
              <a:rPr lang="en-US" dirty="0"/>
              <a:t>Evaluation of clustering algorithms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761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CE008E-C45A-4346-8574-BB5D9E9D3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2057400"/>
            <a:ext cx="3733800" cy="1596177"/>
          </a:xfrm>
        </p:spPr>
        <p:txBody>
          <a:bodyPr>
            <a:normAutofit/>
          </a:bodyPr>
          <a:lstStyle/>
          <a:p>
            <a:r>
              <a:rPr lang="en-IN" sz="5400" cap="none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08452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76B022-C9C6-49F5-83E4-AFBAC772A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57500"/>
            <a:ext cx="8001000" cy="1143000"/>
          </a:xfrm>
        </p:spPr>
        <p:txBody>
          <a:bodyPr/>
          <a:lstStyle/>
          <a:p>
            <a:pPr marL="109728" indent="0">
              <a:buNone/>
            </a:pPr>
            <a:r>
              <a:rPr lang="en-IN" dirty="0"/>
              <a:t>The process of organizing objects into groups whose members are similar in some way.	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EB36EDD-3AC4-469B-AFE4-9FAA78C5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09600"/>
            <a:ext cx="60960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What is clustering?</a:t>
            </a:r>
          </a:p>
        </p:txBody>
      </p:sp>
    </p:spTree>
    <p:extLst>
      <p:ext uri="{BB962C8B-B14F-4D97-AF65-F5344CB8AC3E}">
        <p14:creationId xmlns:p14="http://schemas.microsoft.com/office/powerpoint/2010/main" val="70763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76B022-C9C6-49F5-83E4-AFBAC772A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819400"/>
            <a:ext cx="6934200" cy="1447800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IN" dirty="0"/>
              <a:t>Group similar entities that gives us insight into underlying patterns of different groups or as a pre-processing step to other algorithms.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EB36EDD-3AC4-469B-AFE4-9FAA78C5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09600"/>
            <a:ext cx="60960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Goal of clustering</a:t>
            </a:r>
          </a:p>
        </p:txBody>
      </p:sp>
    </p:spTree>
    <p:extLst>
      <p:ext uri="{BB962C8B-B14F-4D97-AF65-F5344CB8AC3E}">
        <p14:creationId xmlns:p14="http://schemas.microsoft.com/office/powerpoint/2010/main" val="3140788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3663</TotalTime>
  <Words>2002</Words>
  <Application>Microsoft Office PowerPoint</Application>
  <PresentationFormat>On-screen Show (4:3)</PresentationFormat>
  <Paragraphs>306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4" baseType="lpstr">
      <vt:lpstr>Arial</vt:lpstr>
      <vt:lpstr>Calibri</vt:lpstr>
      <vt:lpstr>Cambria Math</vt:lpstr>
      <vt:lpstr>Garamond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CLUSTERING </vt:lpstr>
      <vt:lpstr>Outline</vt:lpstr>
      <vt:lpstr>Types of Machine Learning</vt:lpstr>
      <vt:lpstr>PowerPoint Presentation</vt:lpstr>
      <vt:lpstr>Supervised learning</vt:lpstr>
      <vt:lpstr>Unsupervised learning</vt:lpstr>
      <vt:lpstr>Reinforcement learning</vt:lpstr>
      <vt:lpstr>What is clustering?</vt:lpstr>
      <vt:lpstr>Goal of clustering</vt:lpstr>
      <vt:lpstr>Difference between classification and clustering</vt:lpstr>
      <vt:lpstr>PowerPoint Presentation</vt:lpstr>
      <vt:lpstr>PowerPoint Presentation</vt:lpstr>
      <vt:lpstr>PowerPoint Presentation</vt:lpstr>
      <vt:lpstr>Types of clustering</vt:lpstr>
      <vt:lpstr>PowerPoint Presentation</vt:lpstr>
      <vt:lpstr>Categories of clustering</vt:lpstr>
      <vt:lpstr>PowerPoint Presentation</vt:lpstr>
      <vt:lpstr>PowerPoint Presentation</vt:lpstr>
      <vt:lpstr>Proximity measures</vt:lpstr>
      <vt:lpstr>PowerPoint Presentation</vt:lpstr>
      <vt:lpstr>PowerPoint Presentation</vt:lpstr>
      <vt:lpstr>Distance calculation for clustering</vt:lpstr>
      <vt:lpstr>Common proximity measures</vt:lpstr>
      <vt:lpstr>Minkowski distance</vt:lpstr>
      <vt:lpstr>Euclidean distance</vt:lpstr>
      <vt:lpstr>Manhattan distance</vt:lpstr>
      <vt:lpstr>Hamming distance</vt:lpstr>
      <vt:lpstr>Gower distance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Connectivity based clustering</vt:lpstr>
      <vt:lpstr>Hierarchical clustering</vt:lpstr>
      <vt:lpstr>Divisive method</vt:lpstr>
      <vt:lpstr>PowerPoint Presentation</vt:lpstr>
      <vt:lpstr>How distance between each cluster is measured?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Centroid based clustering</vt:lpstr>
      <vt:lpstr>K-means</vt:lpstr>
      <vt:lpstr>K-means</vt:lpstr>
      <vt:lpstr>K-means</vt:lpstr>
      <vt:lpstr>Choosing the number of clusters</vt:lpstr>
      <vt:lpstr>Unlucky centroids</vt:lpstr>
      <vt:lpstr>PowerPoint Presentation</vt:lpstr>
      <vt:lpstr>Density based clustering</vt:lpstr>
      <vt:lpstr>DBSCAN</vt:lpstr>
      <vt:lpstr>DBSCAN</vt:lpstr>
      <vt:lpstr>Steps in DBSCAN</vt:lpstr>
      <vt:lpstr>PowerPoint Presentation</vt:lpstr>
      <vt:lpstr>PowerPoint Presentation</vt:lpstr>
      <vt:lpstr>PowerPoint Presentation</vt:lpstr>
      <vt:lpstr>Cluster Evaluation</vt:lpstr>
      <vt:lpstr>PowerPoint Presentation</vt:lpstr>
      <vt:lpstr>Internal Evaluation</vt:lpstr>
      <vt:lpstr>Dunn Index</vt:lpstr>
      <vt:lpstr>Silhouette coefficient</vt:lpstr>
      <vt:lpstr>External Evaluation</vt:lpstr>
      <vt:lpstr>Rand Index</vt:lpstr>
      <vt:lpstr>F-measure</vt:lpstr>
      <vt:lpstr>Jaccard Index</vt:lpstr>
      <vt:lpstr>Summary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Windows User</dc:creator>
  <cp:lastModifiedBy>ashaganesh</cp:lastModifiedBy>
  <cp:revision>104</cp:revision>
  <dcterms:created xsi:type="dcterms:W3CDTF">2018-07-16T06:56:34Z</dcterms:created>
  <dcterms:modified xsi:type="dcterms:W3CDTF">2018-08-03T12:02:12Z</dcterms:modified>
</cp:coreProperties>
</file>