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9" r:id="rId4"/>
    <p:sldId id="258" r:id="rId5"/>
    <p:sldId id="257" r:id="rId6"/>
    <p:sldId id="264" r:id="rId7"/>
    <p:sldId id="275" r:id="rId8"/>
    <p:sldId id="276" r:id="rId9"/>
    <p:sldId id="284" r:id="rId10"/>
    <p:sldId id="281" r:id="rId11"/>
    <p:sldId id="283" r:id="rId12"/>
    <p:sldId id="289" r:id="rId13"/>
    <p:sldId id="277" r:id="rId14"/>
    <p:sldId id="294" r:id="rId15"/>
    <p:sldId id="2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8" autoAdjust="0"/>
    <p:restoredTop sz="94660"/>
  </p:normalViewPr>
  <p:slideViewPr>
    <p:cSldViewPr snapToGrid="0">
      <p:cViewPr varScale="1">
        <p:scale>
          <a:sx n="112" d="100"/>
          <a:sy n="112" d="100"/>
        </p:scale>
        <p:origin x="114"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AD149F-DC13-4C2D-83B5-48CE0AC62411}" type="datetimeFigureOut">
              <a:rPr lang="en-US" smtClean="0"/>
              <a:t>8/14/2015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D4A9E0-C712-4F2E-8EBF-0B9D6E77DF2F}" type="slidenum">
              <a:rPr lang="en-US" smtClean="0"/>
              <a:t>‹#›</a:t>
            </a:fld>
            <a:endParaRPr lang="en-US"/>
          </a:p>
        </p:txBody>
      </p:sp>
    </p:spTree>
    <p:extLst>
      <p:ext uri="{BB962C8B-B14F-4D97-AF65-F5344CB8AC3E}">
        <p14:creationId xmlns:p14="http://schemas.microsoft.com/office/powerpoint/2010/main" val="4048548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AD149F-DC13-4C2D-83B5-48CE0AC62411}" type="datetimeFigureOut">
              <a:rPr lang="en-US" smtClean="0"/>
              <a:t>8/14/2015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D4A9E0-C712-4F2E-8EBF-0B9D6E77DF2F}" type="slidenum">
              <a:rPr lang="en-US" smtClean="0"/>
              <a:t>‹#›</a:t>
            </a:fld>
            <a:endParaRPr lang="en-US"/>
          </a:p>
        </p:txBody>
      </p:sp>
    </p:spTree>
    <p:extLst>
      <p:ext uri="{BB962C8B-B14F-4D97-AF65-F5344CB8AC3E}">
        <p14:creationId xmlns:p14="http://schemas.microsoft.com/office/powerpoint/2010/main" val="332170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AD149F-DC13-4C2D-83B5-48CE0AC62411}" type="datetimeFigureOut">
              <a:rPr lang="en-US" smtClean="0"/>
              <a:t>8/14/2015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D4A9E0-C712-4F2E-8EBF-0B9D6E77DF2F}" type="slidenum">
              <a:rPr lang="en-US" smtClean="0"/>
              <a:t>‹#›</a:t>
            </a:fld>
            <a:endParaRPr lang="en-US"/>
          </a:p>
        </p:txBody>
      </p:sp>
    </p:spTree>
    <p:extLst>
      <p:ext uri="{BB962C8B-B14F-4D97-AF65-F5344CB8AC3E}">
        <p14:creationId xmlns:p14="http://schemas.microsoft.com/office/powerpoint/2010/main" val="1858369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AD149F-DC13-4C2D-83B5-48CE0AC62411}" type="datetimeFigureOut">
              <a:rPr lang="en-US" smtClean="0"/>
              <a:t>8/14/2015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D4A9E0-C712-4F2E-8EBF-0B9D6E77DF2F}" type="slidenum">
              <a:rPr lang="en-US" smtClean="0"/>
              <a:t>‹#›</a:t>
            </a:fld>
            <a:endParaRPr lang="en-US"/>
          </a:p>
        </p:txBody>
      </p:sp>
    </p:spTree>
    <p:extLst>
      <p:ext uri="{BB962C8B-B14F-4D97-AF65-F5344CB8AC3E}">
        <p14:creationId xmlns:p14="http://schemas.microsoft.com/office/powerpoint/2010/main" val="1470193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AD149F-DC13-4C2D-83B5-48CE0AC62411}" type="datetimeFigureOut">
              <a:rPr lang="en-US" smtClean="0"/>
              <a:t>8/14/2015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D4A9E0-C712-4F2E-8EBF-0B9D6E77DF2F}" type="slidenum">
              <a:rPr lang="en-US" smtClean="0"/>
              <a:t>‹#›</a:t>
            </a:fld>
            <a:endParaRPr lang="en-US"/>
          </a:p>
        </p:txBody>
      </p:sp>
    </p:spTree>
    <p:extLst>
      <p:ext uri="{BB962C8B-B14F-4D97-AF65-F5344CB8AC3E}">
        <p14:creationId xmlns:p14="http://schemas.microsoft.com/office/powerpoint/2010/main" val="571781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AD149F-DC13-4C2D-83B5-48CE0AC62411}" type="datetimeFigureOut">
              <a:rPr lang="en-US" smtClean="0"/>
              <a:t>8/14/2015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D4A9E0-C712-4F2E-8EBF-0B9D6E77DF2F}" type="slidenum">
              <a:rPr lang="en-US" smtClean="0"/>
              <a:t>‹#›</a:t>
            </a:fld>
            <a:endParaRPr lang="en-US"/>
          </a:p>
        </p:txBody>
      </p:sp>
    </p:spTree>
    <p:extLst>
      <p:ext uri="{BB962C8B-B14F-4D97-AF65-F5344CB8AC3E}">
        <p14:creationId xmlns:p14="http://schemas.microsoft.com/office/powerpoint/2010/main" val="64143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AD149F-DC13-4C2D-83B5-48CE0AC62411}" type="datetimeFigureOut">
              <a:rPr lang="en-US" smtClean="0"/>
              <a:t>8/14/2015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D4A9E0-C712-4F2E-8EBF-0B9D6E77DF2F}" type="slidenum">
              <a:rPr lang="en-US" smtClean="0"/>
              <a:t>‹#›</a:t>
            </a:fld>
            <a:endParaRPr lang="en-US"/>
          </a:p>
        </p:txBody>
      </p:sp>
    </p:spTree>
    <p:extLst>
      <p:ext uri="{BB962C8B-B14F-4D97-AF65-F5344CB8AC3E}">
        <p14:creationId xmlns:p14="http://schemas.microsoft.com/office/powerpoint/2010/main" val="395471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AD149F-DC13-4C2D-83B5-48CE0AC62411}" type="datetimeFigureOut">
              <a:rPr lang="en-US" smtClean="0"/>
              <a:t>8/14/2015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D4A9E0-C712-4F2E-8EBF-0B9D6E77DF2F}" type="slidenum">
              <a:rPr lang="en-US" smtClean="0"/>
              <a:t>‹#›</a:t>
            </a:fld>
            <a:endParaRPr lang="en-US"/>
          </a:p>
        </p:txBody>
      </p:sp>
    </p:spTree>
    <p:extLst>
      <p:ext uri="{BB962C8B-B14F-4D97-AF65-F5344CB8AC3E}">
        <p14:creationId xmlns:p14="http://schemas.microsoft.com/office/powerpoint/2010/main" val="259344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AD149F-DC13-4C2D-83B5-48CE0AC62411}" type="datetimeFigureOut">
              <a:rPr lang="en-US" smtClean="0"/>
              <a:t>8/14/2015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D4A9E0-C712-4F2E-8EBF-0B9D6E77DF2F}" type="slidenum">
              <a:rPr lang="en-US" smtClean="0"/>
              <a:t>‹#›</a:t>
            </a:fld>
            <a:endParaRPr lang="en-US"/>
          </a:p>
        </p:txBody>
      </p:sp>
    </p:spTree>
    <p:extLst>
      <p:ext uri="{BB962C8B-B14F-4D97-AF65-F5344CB8AC3E}">
        <p14:creationId xmlns:p14="http://schemas.microsoft.com/office/powerpoint/2010/main" val="1071732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AD149F-DC13-4C2D-83B5-48CE0AC62411}" type="datetimeFigureOut">
              <a:rPr lang="en-US" smtClean="0"/>
              <a:t>8/14/2015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D4A9E0-C712-4F2E-8EBF-0B9D6E77DF2F}" type="slidenum">
              <a:rPr lang="en-US" smtClean="0"/>
              <a:t>‹#›</a:t>
            </a:fld>
            <a:endParaRPr lang="en-US"/>
          </a:p>
        </p:txBody>
      </p:sp>
    </p:spTree>
    <p:extLst>
      <p:ext uri="{BB962C8B-B14F-4D97-AF65-F5344CB8AC3E}">
        <p14:creationId xmlns:p14="http://schemas.microsoft.com/office/powerpoint/2010/main" val="1890017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AD149F-DC13-4C2D-83B5-48CE0AC62411}" type="datetimeFigureOut">
              <a:rPr lang="en-US" smtClean="0"/>
              <a:t>8/14/2015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D4A9E0-C712-4F2E-8EBF-0B9D6E77DF2F}" type="slidenum">
              <a:rPr lang="en-US" smtClean="0"/>
              <a:t>‹#›</a:t>
            </a:fld>
            <a:endParaRPr lang="en-US"/>
          </a:p>
        </p:txBody>
      </p:sp>
    </p:spTree>
    <p:extLst>
      <p:ext uri="{BB962C8B-B14F-4D97-AF65-F5344CB8AC3E}">
        <p14:creationId xmlns:p14="http://schemas.microsoft.com/office/powerpoint/2010/main" val="1087402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AD149F-DC13-4C2D-83B5-48CE0AC62411}" type="datetimeFigureOut">
              <a:rPr lang="en-US" smtClean="0"/>
              <a:t>8/14/2015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D4A9E0-C712-4F2E-8EBF-0B9D6E77DF2F}" type="slidenum">
              <a:rPr lang="en-US" smtClean="0"/>
              <a:t>‹#›</a:t>
            </a:fld>
            <a:endParaRPr lang="en-US"/>
          </a:p>
        </p:txBody>
      </p:sp>
    </p:spTree>
    <p:extLst>
      <p:ext uri="{BB962C8B-B14F-4D97-AF65-F5344CB8AC3E}">
        <p14:creationId xmlns:p14="http://schemas.microsoft.com/office/powerpoint/2010/main" val="3136804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Admissible_heuristic" TargetMode="External"/><Relationship Id="rId2" Type="http://schemas.openxmlformats.org/officeDocument/2006/relationships/hyperlink" Target="http://www.raywenderlich.com/4946/introduction-to-a-pathfinding"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aigamedev.com/open/tutorials/theta-star-any-angle-paths/" TargetMode="External"/><Relationship Id="rId2" Type="http://schemas.openxmlformats.org/officeDocument/2006/relationships/hyperlink" Target="http://zerowidth.com/2013/05/05/jump-point-search-explained.html" TargetMode="External"/><Relationship Id="rId1" Type="http://schemas.openxmlformats.org/officeDocument/2006/relationships/slideLayout" Target="../slideLayouts/slideLayout2.xml"/><Relationship Id="rId6" Type="http://schemas.openxmlformats.org/officeDocument/2006/relationships/hyperlink" Target="http://iridia.ulb.ac.be/IridiaTrSeries/rev/IridiaTr2006-023r001.pdf" TargetMode="External"/><Relationship Id="rId5" Type="http://schemas.openxmlformats.org/officeDocument/2006/relationships/hyperlink" Target="http://ac.els-cdn.com/S187770581403149X/1-s2.0-S187770581403149X-main.pdf?_tid=07b13b22-4301-11e5-b72c-00000aacb35f&amp;acdnat=1439610920_a09e2a8a9364df00a1404bda41ff0bad" TargetMode="External"/><Relationship Id="rId4" Type="http://schemas.openxmlformats.org/officeDocument/2006/relationships/hyperlink" Target="http://aigamedev.com/open/tutorial/lazy-theta-sta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png"/><Relationship Id="rId4" Type="http://schemas.openxmlformats.org/officeDocument/2006/relationships/hyperlink" Target="http://qiao.github.io/PathFinding.js/visual/"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gephi.github.io/" TargetMode="External"/><Relationship Id="rId3" Type="http://schemas.openxmlformats.org/officeDocument/2006/relationships/hyperlink" Target="https://store.enthought.com/downloads/#default" TargetMode="External"/><Relationship Id="rId7" Type="http://schemas.openxmlformats.org/officeDocument/2006/relationships/hyperlink" Target="http://www.pydev.org/manual_101_install.html" TargetMode="External"/><Relationship Id="rId2" Type="http://schemas.openxmlformats.org/officeDocument/2006/relationships/hyperlink" Target="https://store.continuum.io/cshop/anaconda/" TargetMode="External"/><Relationship Id="rId1" Type="http://schemas.openxmlformats.org/officeDocument/2006/relationships/slideLayout" Target="../slideLayouts/slideLayout2.xml"/><Relationship Id="rId6" Type="http://schemas.openxmlformats.org/officeDocument/2006/relationships/hyperlink" Target="https://java.com/en/download/" TargetMode="External"/><Relationship Id="rId5" Type="http://schemas.openxmlformats.org/officeDocument/2006/relationships/hyperlink" Target="https://eclipse.org/" TargetMode="External"/><Relationship Id="rId4" Type="http://schemas.openxmlformats.org/officeDocument/2006/relationships/hyperlink" Target="https://code.google.com/p/pyscripter/" TargetMode="External"/><Relationship Id="rId9" Type="http://schemas.openxmlformats.org/officeDocument/2006/relationships/hyperlink" Target="http://nodexl.codeplex.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Graph_theory" TargetMode="External"/><Relationship Id="rId7" Type="http://schemas.openxmlformats.org/officeDocument/2006/relationships/hyperlink" Target="http://www.redblobgames.com/" TargetMode="External"/><Relationship Id="rId2" Type="http://schemas.openxmlformats.org/officeDocument/2006/relationships/hyperlink" Target="https://en.wikipedia.org/wiki/Pathfinding" TargetMode="External"/><Relationship Id="rId1" Type="http://schemas.openxmlformats.org/officeDocument/2006/relationships/slideLayout" Target="../slideLayouts/slideLayout2.xml"/><Relationship Id="rId6" Type="http://schemas.openxmlformats.org/officeDocument/2006/relationships/hyperlink" Target="http://networkx.github.io/documentation/networkx-1.9.1/" TargetMode="External"/><Relationship Id="rId5" Type="http://schemas.openxmlformats.org/officeDocument/2006/relationships/hyperlink" Target="http://networkx.lanl.gov/index.html" TargetMode="External"/><Relationship Id="rId4" Type="http://schemas.openxmlformats.org/officeDocument/2006/relationships/hyperlink" Target="https://en.wikipedia.org/wiki/Network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ms.unimelb.edu.au/~moshe/620-261/dijkstra/dijkstra.html" TargetMode="External"/><Relationship Id="rId2" Type="http://schemas.openxmlformats.org/officeDocument/2006/relationships/hyperlink" Target="http://www.gitta.info/Accessibiliti/en/html/Dijkstra_learningObject1.html"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heineman/python-algorithms" TargetMode="Externa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Using NetworkX for Pathfinding</a:t>
            </a:r>
            <a:endParaRPr lang="en-US"/>
          </a:p>
        </p:txBody>
      </p:sp>
      <p:sp>
        <p:nvSpPr>
          <p:cNvPr id="3" name="Subtitle 2"/>
          <p:cNvSpPr>
            <a:spLocks noGrp="1"/>
          </p:cNvSpPr>
          <p:nvPr>
            <p:ph type="subTitle" idx="1"/>
          </p:nvPr>
        </p:nvSpPr>
        <p:spPr/>
        <p:txBody>
          <a:bodyPr/>
          <a:lstStyle/>
          <a:p>
            <a:r>
              <a:rPr lang="en-US" smtClean="0"/>
              <a:t>Max Bezahler</a:t>
            </a:r>
          </a:p>
          <a:p>
            <a:r>
              <a:rPr lang="en-US" smtClean="0"/>
              <a:t>August 15,2015</a:t>
            </a:r>
          </a:p>
          <a:p>
            <a:r>
              <a:rPr lang="en-US" smtClean="0"/>
              <a:t>PyGotham NYC</a:t>
            </a:r>
            <a:endParaRPr lang="en-US"/>
          </a:p>
        </p:txBody>
      </p:sp>
    </p:spTree>
    <p:extLst>
      <p:ext uri="{BB962C8B-B14F-4D97-AF65-F5344CB8AC3E}">
        <p14:creationId xmlns:p14="http://schemas.microsoft.com/office/powerpoint/2010/main" val="184598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17293" y="-318175"/>
            <a:ext cx="10515600" cy="1325563"/>
          </a:xfrm>
        </p:spPr>
        <p:txBody>
          <a:bodyPr/>
          <a:lstStyle/>
          <a:p>
            <a:r>
              <a:rPr lang="en-US" smtClean="0"/>
              <a:t>Djikstra</a:t>
            </a:r>
            <a:endParaRPr lang="en-US"/>
          </a:p>
        </p:txBody>
      </p:sp>
      <p:grpSp>
        <p:nvGrpSpPr>
          <p:cNvPr id="4" name="Group 3"/>
          <p:cNvGrpSpPr/>
          <p:nvPr/>
        </p:nvGrpSpPr>
        <p:grpSpPr>
          <a:xfrm>
            <a:off x="5900597" y="321867"/>
            <a:ext cx="3132668" cy="1430865"/>
            <a:chOff x="5792191" y="575960"/>
            <a:chExt cx="3132668" cy="1430865"/>
          </a:xfrm>
        </p:grpSpPr>
        <p:grpSp>
          <p:nvGrpSpPr>
            <p:cNvPr id="38" name="Group 37"/>
            <p:cNvGrpSpPr/>
            <p:nvPr/>
          </p:nvGrpSpPr>
          <p:grpSpPr>
            <a:xfrm>
              <a:off x="5792191" y="575960"/>
              <a:ext cx="3132668" cy="1430865"/>
              <a:chOff x="762000" y="2734734"/>
              <a:chExt cx="3132668" cy="1430865"/>
            </a:xfrm>
          </p:grpSpPr>
          <p:sp>
            <p:nvSpPr>
              <p:cNvPr id="46" name="Flowchart: Connector 45"/>
              <p:cNvSpPr/>
              <p:nvPr/>
            </p:nvSpPr>
            <p:spPr>
              <a:xfrm>
                <a:off x="762000" y="3285067"/>
                <a:ext cx="423333" cy="4402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838200" y="3318933"/>
                <a:ext cx="592667" cy="369332"/>
              </a:xfrm>
              <a:prstGeom prst="rect">
                <a:avLst/>
              </a:prstGeom>
              <a:noFill/>
            </p:spPr>
            <p:txBody>
              <a:bodyPr wrap="square" rtlCol="0">
                <a:spAutoFit/>
              </a:bodyPr>
              <a:lstStyle/>
              <a:p>
                <a:r>
                  <a:rPr lang="en-US" smtClean="0"/>
                  <a:t>S</a:t>
                </a:r>
                <a:endParaRPr lang="en-US"/>
              </a:p>
            </p:txBody>
          </p:sp>
          <p:sp>
            <p:nvSpPr>
              <p:cNvPr id="48" name="Flowchart: Connector 47"/>
              <p:cNvSpPr/>
              <p:nvPr/>
            </p:nvSpPr>
            <p:spPr>
              <a:xfrm>
                <a:off x="1591733" y="2734734"/>
                <a:ext cx="423333" cy="4402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667933" y="2768600"/>
                <a:ext cx="592667" cy="369332"/>
              </a:xfrm>
              <a:prstGeom prst="rect">
                <a:avLst/>
              </a:prstGeom>
              <a:noFill/>
            </p:spPr>
            <p:txBody>
              <a:bodyPr wrap="square" rtlCol="0">
                <a:spAutoFit/>
              </a:bodyPr>
              <a:lstStyle/>
              <a:p>
                <a:r>
                  <a:rPr lang="en-US" smtClean="0"/>
                  <a:t>1</a:t>
                </a:r>
                <a:endParaRPr lang="en-US"/>
              </a:p>
            </p:txBody>
          </p:sp>
          <p:sp>
            <p:nvSpPr>
              <p:cNvPr id="50" name="Flowchart: Connector 49"/>
              <p:cNvSpPr/>
              <p:nvPr/>
            </p:nvSpPr>
            <p:spPr>
              <a:xfrm>
                <a:off x="1591733" y="3725333"/>
                <a:ext cx="423333" cy="4402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667933" y="3759199"/>
                <a:ext cx="592667" cy="369332"/>
              </a:xfrm>
              <a:prstGeom prst="rect">
                <a:avLst/>
              </a:prstGeom>
              <a:noFill/>
            </p:spPr>
            <p:txBody>
              <a:bodyPr wrap="square" rtlCol="0">
                <a:spAutoFit/>
              </a:bodyPr>
              <a:lstStyle/>
              <a:p>
                <a:r>
                  <a:rPr lang="en-US" smtClean="0"/>
                  <a:t>2</a:t>
                </a:r>
                <a:endParaRPr lang="en-US"/>
              </a:p>
            </p:txBody>
          </p:sp>
          <p:sp>
            <p:nvSpPr>
              <p:cNvPr id="52" name="Flowchart: Connector 51"/>
              <p:cNvSpPr/>
              <p:nvPr/>
            </p:nvSpPr>
            <p:spPr>
              <a:xfrm>
                <a:off x="2328334" y="3214132"/>
                <a:ext cx="423333" cy="4402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2404534" y="3247998"/>
                <a:ext cx="592667" cy="369332"/>
              </a:xfrm>
              <a:prstGeom prst="rect">
                <a:avLst/>
              </a:prstGeom>
              <a:noFill/>
            </p:spPr>
            <p:txBody>
              <a:bodyPr wrap="square" rtlCol="0">
                <a:spAutoFit/>
              </a:bodyPr>
              <a:lstStyle/>
              <a:p>
                <a:r>
                  <a:rPr lang="en-US" smtClean="0"/>
                  <a:t>3</a:t>
                </a:r>
                <a:endParaRPr lang="en-US"/>
              </a:p>
            </p:txBody>
          </p:sp>
          <p:sp>
            <p:nvSpPr>
              <p:cNvPr id="54" name="Flowchart: Connector 53"/>
              <p:cNvSpPr/>
              <p:nvPr/>
            </p:nvSpPr>
            <p:spPr>
              <a:xfrm>
                <a:off x="3225801" y="3214132"/>
                <a:ext cx="423333" cy="4402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3302001" y="3247998"/>
                <a:ext cx="592667" cy="369332"/>
              </a:xfrm>
              <a:prstGeom prst="rect">
                <a:avLst/>
              </a:prstGeom>
              <a:noFill/>
            </p:spPr>
            <p:txBody>
              <a:bodyPr wrap="square" rtlCol="0">
                <a:spAutoFit/>
              </a:bodyPr>
              <a:lstStyle/>
              <a:p>
                <a:r>
                  <a:rPr lang="en-US" smtClean="0"/>
                  <a:t>4</a:t>
                </a:r>
                <a:endParaRPr lang="en-US"/>
              </a:p>
            </p:txBody>
          </p:sp>
          <p:cxnSp>
            <p:nvCxnSpPr>
              <p:cNvPr id="56" name="Straight Arrow Connector 55"/>
              <p:cNvCxnSpPr/>
              <p:nvPr/>
            </p:nvCxnSpPr>
            <p:spPr>
              <a:xfrm flipV="1">
                <a:off x="1159933" y="3059970"/>
                <a:ext cx="457200" cy="322139"/>
              </a:xfrm>
              <a:prstGeom prst="straightConnector1">
                <a:avLst/>
              </a:prstGeom>
              <a:ln w="25400">
                <a:tailEnd type="triangle"/>
              </a:ln>
              <a:effectLst>
                <a:glow rad="101600">
                  <a:schemeClr val="accent6">
                    <a:satMod val="175000"/>
                    <a:alpha val="40000"/>
                  </a:schemeClr>
                </a:glow>
              </a:effectLst>
            </p:spPr>
            <p:style>
              <a:lnRef idx="1">
                <a:schemeClr val="dk1"/>
              </a:lnRef>
              <a:fillRef idx="0">
                <a:schemeClr val="dk1"/>
              </a:fillRef>
              <a:effectRef idx="0">
                <a:schemeClr val="dk1"/>
              </a:effectRef>
              <a:fontRef idx="minor">
                <a:schemeClr val="tx1"/>
              </a:fontRef>
            </p:style>
          </p:cxnSp>
          <p:grpSp>
            <p:nvGrpSpPr>
              <p:cNvPr id="57" name="Group 56"/>
              <p:cNvGrpSpPr/>
              <p:nvPr/>
            </p:nvGrpSpPr>
            <p:grpSpPr>
              <a:xfrm>
                <a:off x="762000" y="3285067"/>
                <a:ext cx="668867" cy="440266"/>
                <a:chOff x="762000" y="3285067"/>
                <a:chExt cx="668867" cy="440266"/>
              </a:xfrm>
            </p:grpSpPr>
            <p:sp>
              <p:nvSpPr>
                <p:cNvPr id="64" name="Flowchart: Connector 63"/>
                <p:cNvSpPr/>
                <p:nvPr/>
              </p:nvSpPr>
              <p:spPr>
                <a:xfrm>
                  <a:off x="762000" y="3285067"/>
                  <a:ext cx="423333" cy="4402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838200" y="3318933"/>
                  <a:ext cx="592667" cy="369332"/>
                </a:xfrm>
                <a:prstGeom prst="rect">
                  <a:avLst/>
                </a:prstGeom>
                <a:noFill/>
              </p:spPr>
              <p:txBody>
                <a:bodyPr wrap="square" rtlCol="0">
                  <a:spAutoFit/>
                </a:bodyPr>
                <a:lstStyle/>
                <a:p>
                  <a:r>
                    <a:rPr lang="en-US" smtClean="0"/>
                    <a:t>0</a:t>
                  </a:r>
                  <a:endParaRPr lang="en-US"/>
                </a:p>
              </p:txBody>
            </p:sp>
          </p:grpSp>
          <p:cxnSp>
            <p:nvCxnSpPr>
              <p:cNvPr id="58" name="Straight Arrow Connector 57"/>
              <p:cNvCxnSpPr>
                <a:endCxn id="50" idx="2"/>
              </p:cNvCxnSpPr>
              <p:nvPr/>
            </p:nvCxnSpPr>
            <p:spPr>
              <a:xfrm>
                <a:off x="1130300" y="3664669"/>
                <a:ext cx="461433" cy="280797"/>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p:nvPr/>
            </p:nvCxnSpPr>
            <p:spPr>
              <a:xfrm>
                <a:off x="2004904" y="3013046"/>
                <a:ext cx="385566" cy="304991"/>
              </a:xfrm>
              <a:prstGeom prst="straightConnector1">
                <a:avLst/>
              </a:prstGeom>
              <a:ln w="25400">
                <a:tailEnd type="triangle"/>
              </a:ln>
              <a:effectLst>
                <a:glow rad="101600">
                  <a:schemeClr val="accent4">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60" name="Straight Arrow Connector 59"/>
              <p:cNvCxnSpPr>
                <a:stCxn id="48" idx="4"/>
                <a:endCxn id="50" idx="0"/>
              </p:cNvCxnSpPr>
              <p:nvPr/>
            </p:nvCxnSpPr>
            <p:spPr>
              <a:xfrm>
                <a:off x="1803400" y="3175000"/>
                <a:ext cx="0" cy="550333"/>
              </a:xfrm>
              <a:prstGeom prst="straightConnector1">
                <a:avLst/>
              </a:prstGeom>
              <a:ln w="25400">
                <a:tailEnd type="triangle"/>
              </a:ln>
              <a:effectLst>
                <a:glow rad="101600">
                  <a:schemeClr val="accent4">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flipV="1">
                <a:off x="1995342" y="3567798"/>
                <a:ext cx="426124" cy="28500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p:cNvCxnSpPr>
                <a:endCxn id="54" idx="1"/>
              </p:cNvCxnSpPr>
              <p:nvPr/>
            </p:nvCxnSpPr>
            <p:spPr>
              <a:xfrm>
                <a:off x="2022768" y="2910088"/>
                <a:ext cx="1265029" cy="368519"/>
              </a:xfrm>
              <a:prstGeom prst="straightConnector1">
                <a:avLst/>
              </a:prstGeom>
              <a:ln w="25400">
                <a:tailEnd type="triangle"/>
              </a:ln>
              <a:effectLst>
                <a:glow rad="101600">
                  <a:schemeClr val="accent4">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63" name="Straight Arrow Connector 62"/>
              <p:cNvCxnSpPr>
                <a:endCxn id="54" idx="2"/>
              </p:cNvCxnSpPr>
              <p:nvPr/>
            </p:nvCxnSpPr>
            <p:spPr>
              <a:xfrm flipV="1">
                <a:off x="2742309" y="3434265"/>
                <a:ext cx="483492" cy="25444"/>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grpSp>
        <p:grpSp>
          <p:nvGrpSpPr>
            <p:cNvPr id="3" name="Group 2"/>
            <p:cNvGrpSpPr/>
            <p:nvPr/>
          </p:nvGrpSpPr>
          <p:grpSpPr>
            <a:xfrm>
              <a:off x="6199444" y="676837"/>
              <a:ext cx="1913886" cy="1316855"/>
              <a:chOff x="6199444" y="676837"/>
              <a:chExt cx="1913886" cy="1316855"/>
            </a:xfrm>
          </p:grpSpPr>
          <p:sp>
            <p:nvSpPr>
              <p:cNvPr id="39" name="TextBox 38"/>
              <p:cNvSpPr txBox="1"/>
              <p:nvPr/>
            </p:nvSpPr>
            <p:spPr>
              <a:xfrm>
                <a:off x="6199444" y="783933"/>
                <a:ext cx="262466" cy="307777"/>
              </a:xfrm>
              <a:prstGeom prst="rect">
                <a:avLst/>
              </a:prstGeom>
              <a:noFill/>
            </p:spPr>
            <p:txBody>
              <a:bodyPr wrap="square" rtlCol="0">
                <a:spAutoFit/>
              </a:bodyPr>
              <a:lstStyle/>
              <a:p>
                <a:r>
                  <a:rPr lang="en-US" sz="1400" smtClean="0">
                    <a:latin typeface="Arial" panose="020B0604020202020204" pitchFamily="34" charset="0"/>
                    <a:cs typeface="Arial" panose="020B0604020202020204" pitchFamily="34" charset="0"/>
                  </a:rPr>
                  <a:t>1</a:t>
                </a:r>
                <a:endParaRPr lang="en-US" sz="1400">
                  <a:latin typeface="Arial" panose="020B0604020202020204" pitchFamily="34" charset="0"/>
                  <a:cs typeface="Arial" panose="020B0604020202020204" pitchFamily="34" charset="0"/>
                </a:endParaRPr>
              </a:p>
            </p:txBody>
          </p:sp>
          <p:sp>
            <p:nvSpPr>
              <p:cNvPr id="40" name="TextBox 39"/>
              <p:cNvSpPr txBox="1"/>
              <p:nvPr/>
            </p:nvSpPr>
            <p:spPr>
              <a:xfrm>
                <a:off x="6218502" y="1685915"/>
                <a:ext cx="262466" cy="307777"/>
              </a:xfrm>
              <a:prstGeom prst="rect">
                <a:avLst/>
              </a:prstGeom>
              <a:noFill/>
            </p:spPr>
            <p:txBody>
              <a:bodyPr wrap="square" rtlCol="0">
                <a:spAutoFit/>
              </a:bodyPr>
              <a:lstStyle/>
              <a:p>
                <a:r>
                  <a:rPr lang="en-US" sz="1400" smtClean="0">
                    <a:latin typeface="Arial" panose="020B0604020202020204" pitchFamily="34" charset="0"/>
                    <a:cs typeface="Arial" panose="020B0604020202020204" pitchFamily="34" charset="0"/>
                  </a:rPr>
                  <a:t>4</a:t>
                </a:r>
                <a:endParaRPr lang="en-US" sz="1400">
                  <a:latin typeface="Arial" panose="020B0604020202020204" pitchFamily="34" charset="0"/>
                  <a:cs typeface="Arial" panose="020B0604020202020204" pitchFamily="34" charset="0"/>
                </a:endParaRPr>
              </a:p>
            </p:txBody>
          </p:sp>
          <p:sp>
            <p:nvSpPr>
              <p:cNvPr id="41" name="TextBox 40"/>
              <p:cNvSpPr txBox="1"/>
              <p:nvPr/>
            </p:nvSpPr>
            <p:spPr>
              <a:xfrm>
                <a:off x="6603295" y="1119350"/>
                <a:ext cx="262466" cy="307777"/>
              </a:xfrm>
              <a:prstGeom prst="rect">
                <a:avLst/>
              </a:prstGeom>
              <a:noFill/>
            </p:spPr>
            <p:txBody>
              <a:bodyPr wrap="square" rtlCol="0">
                <a:spAutoFit/>
              </a:bodyPr>
              <a:lstStyle/>
              <a:p>
                <a:r>
                  <a:rPr lang="en-US" sz="1400" smtClean="0">
                    <a:latin typeface="Arial" panose="020B0604020202020204" pitchFamily="34" charset="0"/>
                    <a:cs typeface="Arial" panose="020B0604020202020204" pitchFamily="34" charset="0"/>
                  </a:rPr>
                  <a:t>2</a:t>
                </a:r>
                <a:endParaRPr lang="en-US" sz="1400">
                  <a:latin typeface="Arial" panose="020B0604020202020204" pitchFamily="34" charset="0"/>
                  <a:cs typeface="Arial" panose="020B0604020202020204" pitchFamily="34" charset="0"/>
                </a:endParaRPr>
              </a:p>
            </p:txBody>
          </p:sp>
          <p:sp>
            <p:nvSpPr>
              <p:cNvPr id="42" name="TextBox 41"/>
              <p:cNvSpPr txBox="1"/>
              <p:nvPr/>
            </p:nvSpPr>
            <p:spPr>
              <a:xfrm>
                <a:off x="7468592" y="676837"/>
                <a:ext cx="382272" cy="307777"/>
              </a:xfrm>
              <a:prstGeom prst="rect">
                <a:avLst/>
              </a:prstGeom>
              <a:noFill/>
            </p:spPr>
            <p:txBody>
              <a:bodyPr wrap="square" rtlCol="0">
                <a:spAutoFit/>
              </a:bodyPr>
              <a:lstStyle/>
              <a:p>
                <a:r>
                  <a:rPr lang="en-US" sz="1400" smtClean="0">
                    <a:latin typeface="Arial" panose="020B0604020202020204" pitchFamily="34" charset="0"/>
                    <a:cs typeface="Arial" panose="020B0604020202020204" pitchFamily="34" charset="0"/>
                  </a:rPr>
                  <a:t>12</a:t>
                </a:r>
                <a:endParaRPr lang="en-US" sz="1400">
                  <a:latin typeface="Arial" panose="020B0604020202020204" pitchFamily="34" charset="0"/>
                  <a:cs typeface="Arial" panose="020B0604020202020204" pitchFamily="34" charset="0"/>
                </a:endParaRPr>
              </a:p>
            </p:txBody>
          </p:sp>
          <p:sp>
            <p:nvSpPr>
              <p:cNvPr id="43" name="TextBox 42"/>
              <p:cNvSpPr txBox="1"/>
              <p:nvPr/>
            </p:nvSpPr>
            <p:spPr>
              <a:xfrm>
                <a:off x="7168649" y="1650708"/>
                <a:ext cx="262466" cy="307777"/>
              </a:xfrm>
              <a:prstGeom prst="rect">
                <a:avLst/>
              </a:prstGeom>
              <a:noFill/>
            </p:spPr>
            <p:txBody>
              <a:bodyPr wrap="square" rtlCol="0">
                <a:spAutoFit/>
              </a:bodyPr>
              <a:lstStyle/>
              <a:p>
                <a:r>
                  <a:rPr lang="en-US" sz="1400" smtClean="0">
                    <a:latin typeface="Arial" panose="020B0604020202020204" pitchFamily="34" charset="0"/>
                    <a:cs typeface="Arial" panose="020B0604020202020204" pitchFamily="34" charset="0"/>
                  </a:rPr>
                  <a:t>2</a:t>
                </a:r>
                <a:endParaRPr lang="en-US" sz="1400">
                  <a:latin typeface="Arial" panose="020B0604020202020204" pitchFamily="34" charset="0"/>
                  <a:cs typeface="Arial" panose="020B0604020202020204" pitchFamily="34" charset="0"/>
                </a:endParaRPr>
              </a:p>
            </p:txBody>
          </p:sp>
          <p:sp>
            <p:nvSpPr>
              <p:cNvPr id="44" name="TextBox 43"/>
              <p:cNvSpPr txBox="1"/>
              <p:nvPr/>
            </p:nvSpPr>
            <p:spPr>
              <a:xfrm>
                <a:off x="7850864" y="1279367"/>
                <a:ext cx="262466" cy="307777"/>
              </a:xfrm>
              <a:prstGeom prst="rect">
                <a:avLst/>
              </a:prstGeom>
              <a:noFill/>
            </p:spPr>
            <p:txBody>
              <a:bodyPr wrap="square" rtlCol="0">
                <a:spAutoFit/>
              </a:bodyPr>
              <a:lstStyle/>
              <a:p>
                <a:r>
                  <a:rPr lang="en-US" sz="1400" smtClean="0">
                    <a:latin typeface="Arial" panose="020B0604020202020204" pitchFamily="34" charset="0"/>
                    <a:cs typeface="Arial" panose="020B0604020202020204" pitchFamily="34" charset="0"/>
                  </a:rPr>
                  <a:t>3</a:t>
                </a:r>
                <a:endParaRPr lang="en-US" sz="1400">
                  <a:latin typeface="Arial" panose="020B0604020202020204" pitchFamily="34" charset="0"/>
                  <a:cs typeface="Arial" panose="020B0604020202020204" pitchFamily="34" charset="0"/>
                </a:endParaRPr>
              </a:p>
            </p:txBody>
          </p:sp>
          <p:sp>
            <p:nvSpPr>
              <p:cNvPr id="45" name="TextBox 44"/>
              <p:cNvSpPr txBox="1"/>
              <p:nvPr/>
            </p:nvSpPr>
            <p:spPr>
              <a:xfrm>
                <a:off x="7025462" y="923001"/>
                <a:ext cx="262466" cy="307777"/>
              </a:xfrm>
              <a:prstGeom prst="rect">
                <a:avLst/>
              </a:prstGeom>
              <a:noFill/>
            </p:spPr>
            <p:txBody>
              <a:bodyPr wrap="square" rtlCol="0">
                <a:spAutoFit/>
              </a:bodyPr>
              <a:lstStyle/>
              <a:p>
                <a:r>
                  <a:rPr lang="en-US" sz="1400" smtClean="0">
                    <a:latin typeface="Arial" panose="020B0604020202020204" pitchFamily="34" charset="0"/>
                    <a:cs typeface="Arial" panose="020B0604020202020204" pitchFamily="34" charset="0"/>
                  </a:rPr>
                  <a:t>5</a:t>
                </a:r>
                <a:endParaRPr lang="en-US" sz="1400">
                  <a:latin typeface="Arial" panose="020B0604020202020204" pitchFamily="34" charset="0"/>
                  <a:cs typeface="Arial" panose="020B0604020202020204" pitchFamily="34" charset="0"/>
                </a:endParaRPr>
              </a:p>
            </p:txBody>
          </p:sp>
        </p:grpSp>
      </p:grpSp>
      <p:sp>
        <p:nvSpPr>
          <p:cNvPr id="95" name="Rectangle 94"/>
          <p:cNvSpPr/>
          <p:nvPr/>
        </p:nvSpPr>
        <p:spPr>
          <a:xfrm>
            <a:off x="0" y="2616279"/>
            <a:ext cx="6158136" cy="3231654"/>
          </a:xfrm>
          <a:prstGeom prst="rect">
            <a:avLst/>
          </a:prstGeom>
        </p:spPr>
        <p:txBody>
          <a:bodyPr wrap="square">
            <a:spAutoFit/>
          </a:bodyPr>
          <a:lstStyle/>
          <a:p>
            <a:r>
              <a:rPr lang="en-US" smtClean="0">
                <a:latin typeface="Courier New" panose="02070309020205020404" pitchFamily="49" charset="0"/>
                <a:cs typeface="Courier New" panose="02070309020205020404" pitchFamily="49" charset="0"/>
              </a:rPr>
              <a:t> </a:t>
            </a:r>
          </a:p>
          <a:p>
            <a:endParaRPr lang="en-US" smtClean="0">
              <a:latin typeface="Courier New" panose="02070309020205020404" pitchFamily="49" charset="0"/>
              <a:cs typeface="Courier New" panose="02070309020205020404" pitchFamily="49" charset="0"/>
            </a:endParaRPr>
          </a:p>
          <a:p>
            <a:r>
              <a:rPr lang="en-US" sz="1400" smtClean="0">
                <a:latin typeface="Courier New" panose="02070309020205020404" pitchFamily="49" charset="0"/>
                <a:cs typeface="Courier New" panose="02070309020205020404" pitchFamily="49" charset="0"/>
              </a:rPr>
              <a:t>while </a:t>
            </a:r>
            <a:r>
              <a:rPr lang="en-US" sz="1400">
                <a:latin typeface="Courier New" panose="02070309020205020404" pitchFamily="49" charset="0"/>
                <a:cs typeface="Courier New" panose="02070309020205020404" pitchFamily="49" charset="0"/>
              </a:rPr>
              <a:t>not pq.isEmpty():</a:t>
            </a:r>
          </a:p>
          <a:p>
            <a:r>
              <a:rPr lang="en-US" sz="1400">
                <a:latin typeface="Courier New" panose="02070309020205020404" pitchFamily="49" charset="0"/>
                <a:cs typeface="Courier New" panose="02070309020205020404" pitchFamily="49" charset="0"/>
              </a:rPr>
              <a:t>	u = pq.smallest()</a:t>
            </a:r>
          </a:p>
          <a:p>
            <a:r>
              <a:rPr lang="en-US" sz="1400">
                <a:latin typeface="Courier New" panose="02070309020205020404" pitchFamily="49" charset="0"/>
                <a:cs typeface="Courier New" panose="02070309020205020404" pitchFamily="49" charset="0"/>
              </a:rPr>
              <a:t>        for v in graph[u]:</a:t>
            </a:r>
          </a:p>
          <a:p>
            <a:r>
              <a:rPr lang="en-US" sz="1400">
                <a:latin typeface="Courier New" panose="02070309020205020404" pitchFamily="49" charset="0"/>
                <a:cs typeface="Courier New" panose="02070309020205020404" pitchFamily="49" charset="0"/>
              </a:rPr>
              <a:t>            wt = graph[u][v]</a:t>
            </a:r>
          </a:p>
          <a:p>
            <a:r>
              <a:rPr lang="en-US" sz="1400">
                <a:latin typeface="Courier New" panose="02070309020205020404" pitchFamily="49" charset="0"/>
                <a:cs typeface="Courier New" panose="02070309020205020404" pitchFamily="49" charset="0"/>
              </a:rPr>
              <a:t>            newLen = dist[u] + wt</a:t>
            </a: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if newLen &lt; dist[v]:</a:t>
            </a:r>
          </a:p>
          <a:p>
            <a:r>
              <a:rPr lang="en-US" sz="1400">
                <a:latin typeface="Courier New" panose="02070309020205020404" pitchFamily="49" charset="0"/>
                <a:cs typeface="Courier New" panose="02070309020205020404" pitchFamily="49" charset="0"/>
              </a:rPr>
              <a:t>                pq.decreaseKey(v, newLen)</a:t>
            </a:r>
          </a:p>
          <a:p>
            <a:r>
              <a:rPr lang="en-US" sz="1400">
                <a:latin typeface="Courier New" panose="02070309020205020404" pitchFamily="49" charset="0"/>
                <a:cs typeface="Courier New" panose="02070309020205020404" pitchFamily="49" charset="0"/>
              </a:rPr>
              <a:t>                dist[v] = newLen</a:t>
            </a:r>
          </a:p>
          <a:p>
            <a:r>
              <a:rPr lang="en-US" sz="1400">
                <a:latin typeface="Courier New" panose="02070309020205020404" pitchFamily="49" charset="0"/>
                <a:cs typeface="Courier New" panose="02070309020205020404" pitchFamily="49" charset="0"/>
              </a:rPr>
              <a:t>                pred[v] = u</a:t>
            </a: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return (dist, pred)</a:t>
            </a:r>
          </a:p>
        </p:txBody>
      </p:sp>
      <p:sp>
        <p:nvSpPr>
          <p:cNvPr id="97" name="Rectangle 96"/>
          <p:cNvSpPr/>
          <p:nvPr/>
        </p:nvSpPr>
        <p:spPr>
          <a:xfrm>
            <a:off x="540558" y="372137"/>
            <a:ext cx="4246955" cy="2839239"/>
          </a:xfrm>
          <a:prstGeom prst="rect">
            <a:avLst/>
          </a:prstGeom>
        </p:spPr>
        <p:txBody>
          <a:bodyPr wrap="square">
            <a:spAutoFit/>
          </a:bodyPr>
          <a:lstStyle/>
          <a:p>
            <a:r>
              <a:rPr lang="en-US" sz="1050">
                <a:latin typeface="Courier New" panose="02070309020205020404" pitchFamily="49" charset="0"/>
                <a:ea typeface="Calibri" panose="020F0502020204030204" pitchFamily="34" charset="0"/>
                <a:cs typeface="Times New Roman" panose="02020603050405020304" pitchFamily="18" charset="0"/>
              </a:rPr>
              <a:t> </a:t>
            </a:r>
          </a:p>
          <a:p>
            <a:r>
              <a:rPr lang="en-US" sz="1050">
                <a:latin typeface="Courier New" panose="02070309020205020404" pitchFamily="49" charset="0"/>
                <a:ea typeface="Calibri" panose="020F0502020204030204" pitchFamily="34" charset="0"/>
                <a:cs typeface="Times New Roman" panose="02020603050405020304" pitchFamily="18" charset="0"/>
              </a:rPr>
              <a:t>g2</a:t>
            </a:r>
          </a:p>
          <a:p>
            <a:r>
              <a:rPr lang="en-US" sz="1050">
                <a:latin typeface="Courier New" panose="02070309020205020404" pitchFamily="49" charset="0"/>
                <a:ea typeface="Calibri" panose="020F0502020204030204" pitchFamily="34" charset="0"/>
                <a:cs typeface="Times New Roman" panose="02020603050405020304" pitchFamily="18" charset="0"/>
              </a:rPr>
              <a:t>{0: {1: 1, 2: 4}, </a:t>
            </a:r>
          </a:p>
          <a:p>
            <a:r>
              <a:rPr lang="en-US" sz="1050">
                <a:latin typeface="Courier New" panose="02070309020205020404" pitchFamily="49" charset="0"/>
                <a:ea typeface="Calibri" panose="020F0502020204030204" pitchFamily="34" charset="0"/>
                <a:cs typeface="Times New Roman" panose="02020603050405020304" pitchFamily="18" charset="0"/>
              </a:rPr>
              <a:t> 1: {2: 2, 3: 5, 4: 12}, </a:t>
            </a:r>
          </a:p>
          <a:p>
            <a:r>
              <a:rPr lang="en-US" sz="1050">
                <a:latin typeface="Courier New" panose="02070309020205020404" pitchFamily="49" charset="0"/>
                <a:ea typeface="Calibri" panose="020F0502020204030204" pitchFamily="34" charset="0"/>
                <a:cs typeface="Times New Roman" panose="02020603050405020304" pitchFamily="18" charset="0"/>
              </a:rPr>
              <a:t> 2: {3: 2}, 3: {4: 3}, </a:t>
            </a:r>
          </a:p>
          <a:p>
            <a:r>
              <a:rPr lang="en-US" sz="1050">
                <a:latin typeface="Courier New" panose="02070309020205020404" pitchFamily="49" charset="0"/>
                <a:ea typeface="Calibri" panose="020F0502020204030204" pitchFamily="34" charset="0"/>
                <a:cs typeface="Times New Roman" panose="02020603050405020304" pitchFamily="18" charset="0"/>
              </a:rPr>
              <a:t> 4: {}}</a:t>
            </a:r>
          </a:p>
          <a:p>
            <a:endParaRPr lang="en-US" sz="1050" smtClean="0">
              <a:latin typeface="Courier New" panose="02070309020205020404" pitchFamily="49" charset="0"/>
              <a:ea typeface="Calibri" panose="020F0502020204030204" pitchFamily="34" charset="0"/>
              <a:cs typeface="Times New Roman" panose="02020603050405020304" pitchFamily="18" charset="0"/>
            </a:endParaRPr>
          </a:p>
          <a:p>
            <a:r>
              <a:rPr lang="en-US" sz="1050" smtClean="0">
                <a:latin typeface="Courier New" panose="02070309020205020404" pitchFamily="49" charset="0"/>
                <a:ea typeface="Calibri" panose="020F0502020204030204" pitchFamily="34" charset="0"/>
                <a:cs typeface="Times New Roman" panose="02020603050405020304" pitchFamily="18" charset="0"/>
              </a:rPr>
              <a:t>dist</a:t>
            </a:r>
            <a:endParaRPr lang="en-US" sz="1050">
              <a:latin typeface="Courier New" panose="02070309020205020404" pitchFamily="49" charset="0"/>
              <a:ea typeface="Calibri" panose="020F0502020204030204" pitchFamily="34" charset="0"/>
              <a:cs typeface="Times New Roman" panose="02020603050405020304" pitchFamily="18" charset="0"/>
            </a:endParaRPr>
          </a:p>
          <a:p>
            <a:r>
              <a:rPr lang="en-US" sz="1050">
                <a:latin typeface="Courier New" panose="02070309020205020404" pitchFamily="49" charset="0"/>
                <a:ea typeface="Calibri" panose="020F0502020204030204" pitchFamily="34" charset="0"/>
                <a:cs typeface="Times New Roman" panose="02020603050405020304" pitchFamily="18" charset="0"/>
              </a:rPr>
              <a:t>{0: 0, 1: 2147483647, 2: 2147483647, 3: 2147483647, 4: 2147483647}</a:t>
            </a:r>
          </a:p>
          <a:p>
            <a:endParaRPr lang="en-US" sz="1050" smtClean="0">
              <a:latin typeface="Courier New" panose="02070309020205020404" pitchFamily="49" charset="0"/>
              <a:ea typeface="Calibri" panose="020F0502020204030204" pitchFamily="34" charset="0"/>
              <a:cs typeface="Times New Roman" panose="02020603050405020304" pitchFamily="18" charset="0"/>
            </a:endParaRPr>
          </a:p>
          <a:p>
            <a:r>
              <a:rPr lang="en-US" sz="1050" smtClean="0">
                <a:latin typeface="Courier New" panose="02070309020205020404" pitchFamily="49" charset="0"/>
                <a:ea typeface="Calibri" panose="020F0502020204030204" pitchFamily="34" charset="0"/>
                <a:cs typeface="Times New Roman" panose="02020603050405020304" pitchFamily="18" charset="0"/>
              </a:rPr>
              <a:t>pred</a:t>
            </a:r>
            <a:endParaRPr lang="en-US" sz="1050">
              <a:latin typeface="Courier New" panose="02070309020205020404" pitchFamily="49" charset="0"/>
              <a:ea typeface="Calibri" panose="020F0502020204030204" pitchFamily="34" charset="0"/>
              <a:cs typeface="Times New Roman" panose="02020603050405020304" pitchFamily="18" charset="0"/>
            </a:endParaRPr>
          </a:p>
          <a:p>
            <a:r>
              <a:rPr lang="en-US" sz="1050">
                <a:latin typeface="Courier New" panose="02070309020205020404" pitchFamily="49" charset="0"/>
                <a:ea typeface="Calibri" panose="020F0502020204030204" pitchFamily="34" charset="0"/>
                <a:cs typeface="Times New Roman" panose="02020603050405020304" pitchFamily="18" charset="0"/>
              </a:rPr>
              <a:t>{0: None, 1: None, 2: None, 3: None, 4: None}</a:t>
            </a:r>
          </a:p>
          <a:p>
            <a:endParaRPr lang="en-US" sz="1050" smtClean="0">
              <a:latin typeface="Courier New" panose="02070309020205020404" pitchFamily="49" charset="0"/>
              <a:ea typeface="Calibri" panose="020F0502020204030204" pitchFamily="34" charset="0"/>
              <a:cs typeface="Times New Roman" panose="02020603050405020304" pitchFamily="18" charset="0"/>
            </a:endParaRPr>
          </a:p>
          <a:p>
            <a:r>
              <a:rPr lang="en-US" sz="1050" smtClean="0">
                <a:latin typeface="Courier New" panose="02070309020205020404" pitchFamily="49" charset="0"/>
                <a:ea typeface="Calibri" panose="020F0502020204030204" pitchFamily="34" charset="0"/>
                <a:cs typeface="Times New Roman" panose="02020603050405020304" pitchFamily="18" charset="0"/>
              </a:rPr>
              <a:t>print </a:t>
            </a:r>
            <a:r>
              <a:rPr lang="en-US" sz="1050">
                <a:latin typeface="Courier New" panose="02070309020205020404" pitchFamily="49" charset="0"/>
                <a:ea typeface="Calibri" panose="020F0502020204030204" pitchFamily="34" charset="0"/>
                <a:cs typeface="Times New Roman" panose="02020603050405020304" pitchFamily="18" charset="0"/>
              </a:rPr>
              <a:t>(pq.elements)</a:t>
            </a:r>
          </a:p>
          <a:p>
            <a:r>
              <a:rPr lang="en-US" sz="1050">
                <a:latin typeface="Courier New" panose="02070309020205020404" pitchFamily="49" charset="0"/>
                <a:ea typeface="Calibri" panose="020F0502020204030204" pitchFamily="34" charset="0"/>
                <a:cs typeface="Times New Roman" panose="02020603050405020304" pitchFamily="18" charset="0"/>
              </a:rPr>
              <a:t>[[0, None], [0, 0], [2147483647, 4], [2147483647, 2], [2147483647, 1], [2147483647, 3]]</a:t>
            </a:r>
            <a:endParaRPr lang="en-US" sz="1050">
              <a:effectLst/>
              <a:latin typeface="Courier New" panose="02070309020205020404" pitchFamily="49" charset="0"/>
              <a:ea typeface="Calibri" panose="020F0502020204030204" pitchFamily="34" charset="0"/>
              <a:cs typeface="Times New Roman" panose="02020603050405020304" pitchFamily="18" charset="0"/>
            </a:endParaRPr>
          </a:p>
        </p:txBody>
      </p:sp>
      <p:sp>
        <p:nvSpPr>
          <p:cNvPr id="100" name="Rectangle 99"/>
          <p:cNvSpPr/>
          <p:nvPr/>
        </p:nvSpPr>
        <p:spPr>
          <a:xfrm>
            <a:off x="5049510" y="1875902"/>
            <a:ext cx="6782175" cy="5570756"/>
          </a:xfrm>
          <a:prstGeom prst="rect">
            <a:avLst/>
          </a:prstGeom>
          <a:ln>
            <a:noFill/>
          </a:ln>
        </p:spPr>
        <p:txBody>
          <a:bodyPr wrap="square">
            <a:spAutoFit/>
          </a:bodyPr>
          <a:lstStyle/>
          <a:p>
            <a:r>
              <a:rPr lang="en-US" sz="1200">
                <a:latin typeface="Courier New" panose="02070309020205020404" pitchFamily="49" charset="0"/>
                <a:ea typeface="Calibri" panose="020F0502020204030204" pitchFamily="34" charset="0"/>
                <a:cs typeface="Times New Roman" panose="02020603050405020304" pitchFamily="18" charset="0"/>
              </a:rPr>
              <a:t>Node 1 </a:t>
            </a:r>
            <a:r>
              <a:rPr lang="en-US" sz="1200" smtClean="0">
                <a:latin typeface="Courier New" panose="02070309020205020404" pitchFamily="49" charset="0"/>
                <a:ea typeface="Calibri" panose="020F0502020204030204" pitchFamily="34" charset="0"/>
                <a:cs typeface="Times New Roman" panose="02020603050405020304" pitchFamily="18" charset="0"/>
              </a:rPr>
              <a:t> </a:t>
            </a:r>
            <a:endParaRPr lang="en-US" sz="1200">
              <a:latin typeface="Courier New" panose="02070309020205020404" pitchFamily="49" charset="0"/>
              <a:ea typeface="Calibri" panose="020F0502020204030204" pitchFamily="34" charset="0"/>
              <a:cs typeface="Times New Roman" panose="02020603050405020304" pitchFamily="18" charset="0"/>
            </a:endParaRPr>
          </a:p>
          <a:p>
            <a:r>
              <a:rPr lang="en-US" sz="1200" b="1" smtClean="0">
                <a:latin typeface="Courier New" panose="02070309020205020404" pitchFamily="49" charset="0"/>
                <a:ea typeface="Calibri" panose="020F0502020204030204" pitchFamily="34" charset="0"/>
                <a:cs typeface="Times New Roman" panose="02020603050405020304" pitchFamily="18" charset="0"/>
              </a:rPr>
              <a:t>pq.elements</a:t>
            </a:r>
            <a:endParaRPr lang="en-US" sz="1200" b="1">
              <a:latin typeface="Courier New" panose="02070309020205020404" pitchFamily="49" charset="0"/>
              <a:ea typeface="Calibri" panose="020F0502020204030204" pitchFamily="34" charset="0"/>
              <a:cs typeface="Times New Roman" panose="02020603050405020304" pitchFamily="18" charset="0"/>
            </a:endParaRPr>
          </a:p>
          <a:p>
            <a:r>
              <a:rPr lang="it-IT" sz="1200">
                <a:latin typeface="Courier New" panose="02070309020205020404" pitchFamily="49" charset="0"/>
                <a:ea typeface="Calibri" panose="020F0502020204030204" pitchFamily="34" charset="0"/>
                <a:cs typeface="Times New Roman" panose="02020603050405020304" pitchFamily="18" charset="0"/>
              </a:rPr>
              <a:t>[[0, None], [</a:t>
            </a:r>
            <a:r>
              <a:rPr lang="it-IT" sz="1200" b="1">
                <a:latin typeface="Courier New" panose="02070309020205020404" pitchFamily="49" charset="0"/>
                <a:ea typeface="Calibri" panose="020F0502020204030204" pitchFamily="34" charset="0"/>
                <a:cs typeface="Times New Roman" panose="02020603050405020304" pitchFamily="18" charset="0"/>
              </a:rPr>
              <a:t>1, 1</a:t>
            </a:r>
            <a:r>
              <a:rPr lang="it-IT" sz="1200">
                <a:latin typeface="Courier New" panose="02070309020205020404" pitchFamily="49" charset="0"/>
                <a:ea typeface="Calibri" panose="020F0502020204030204" pitchFamily="34" charset="0"/>
                <a:cs typeface="Times New Roman" panose="02020603050405020304" pitchFamily="18" charset="0"/>
              </a:rPr>
              <a:t>], [2147483647, 3], [4, 2], [2147483647, 4], [2147483647, 3</a:t>
            </a:r>
            <a:r>
              <a:rPr lang="it-IT" sz="1200" smtClean="0">
                <a:latin typeface="Courier New" panose="02070309020205020404" pitchFamily="49" charset="0"/>
                <a:ea typeface="Calibri" panose="020F0502020204030204" pitchFamily="34" charset="0"/>
                <a:cs typeface="Times New Roman" panose="02020603050405020304" pitchFamily="18" charset="0"/>
              </a:rPr>
              <a:t>]]</a:t>
            </a:r>
          </a:p>
          <a:p>
            <a:r>
              <a:rPr lang="nn-NO" sz="1200">
                <a:latin typeface="Courier New" panose="02070309020205020404" pitchFamily="49" charset="0"/>
                <a:ea typeface="Calibri" panose="020F0502020204030204" pitchFamily="34" charset="0"/>
                <a:cs typeface="Times New Roman" panose="02020603050405020304" pitchFamily="18" charset="0"/>
              </a:rPr>
              <a:t>g2[1</a:t>
            </a:r>
            <a:r>
              <a:rPr lang="nn-NO" sz="1200" smtClean="0">
                <a:latin typeface="Courier New" panose="02070309020205020404" pitchFamily="49" charset="0"/>
                <a:ea typeface="Calibri" panose="020F0502020204030204" pitchFamily="34" charset="0"/>
                <a:cs typeface="Times New Roman" panose="02020603050405020304" pitchFamily="18" charset="0"/>
              </a:rPr>
              <a:t>] #nodes 2,3,4 </a:t>
            </a:r>
            <a:endParaRPr lang="nn-NO" sz="1200">
              <a:latin typeface="Courier New" panose="02070309020205020404" pitchFamily="49" charset="0"/>
              <a:ea typeface="Calibri" panose="020F0502020204030204" pitchFamily="34" charset="0"/>
              <a:cs typeface="Times New Roman" panose="02020603050405020304" pitchFamily="18" charset="0"/>
            </a:endParaRPr>
          </a:p>
          <a:p>
            <a:r>
              <a:rPr lang="nn-NO" sz="1200">
                <a:latin typeface="Courier New" panose="02070309020205020404" pitchFamily="49" charset="0"/>
                <a:ea typeface="Calibri" panose="020F0502020204030204" pitchFamily="34" charset="0"/>
                <a:cs typeface="Times New Roman" panose="02020603050405020304" pitchFamily="18" charset="0"/>
              </a:rPr>
              <a:t>{2: 2, 3: 5, 4: 12}</a:t>
            </a:r>
            <a:endParaRPr lang="en-US" sz="1200" smtClean="0">
              <a:latin typeface="Courier New" panose="02070309020205020404" pitchFamily="49" charset="0"/>
              <a:ea typeface="Calibri" panose="020F0502020204030204" pitchFamily="34" charset="0"/>
              <a:cs typeface="Times New Roman" panose="02020603050405020304" pitchFamily="18" charset="0"/>
            </a:endParaRPr>
          </a:p>
          <a:p>
            <a:r>
              <a:rPr lang="en-US" sz="1200" b="1" smtClean="0">
                <a:latin typeface="Courier New" panose="02070309020205020404" pitchFamily="49" charset="0"/>
                <a:ea typeface="Calibri" panose="020F0502020204030204" pitchFamily="34" charset="0"/>
                <a:cs typeface="Times New Roman" panose="02020603050405020304" pitchFamily="18" charset="0"/>
              </a:rPr>
              <a:t>dist # node 1 and 2 looked at 3 and 4 at maxsize</a:t>
            </a:r>
          </a:p>
          <a:p>
            <a:r>
              <a:rPr lang="en-US" sz="1200" smtClean="0">
                <a:latin typeface="Courier New" panose="02070309020205020404" pitchFamily="49" charset="0"/>
                <a:ea typeface="Calibri" panose="020F0502020204030204" pitchFamily="34" charset="0"/>
                <a:cs typeface="Times New Roman" panose="02020603050405020304" pitchFamily="18" charset="0"/>
              </a:rPr>
              <a:t>{</a:t>
            </a:r>
            <a:r>
              <a:rPr lang="en-US" sz="1200">
                <a:latin typeface="Courier New" panose="02070309020205020404" pitchFamily="49" charset="0"/>
                <a:ea typeface="Calibri" panose="020F0502020204030204" pitchFamily="34" charset="0"/>
                <a:cs typeface="Times New Roman" panose="02020603050405020304" pitchFamily="18" charset="0"/>
              </a:rPr>
              <a:t>0: 0, 1: 1, 2: 4, 3: 2147483647, 4: 2147483647</a:t>
            </a:r>
            <a:r>
              <a:rPr lang="en-US" sz="1200" smtClean="0">
                <a:latin typeface="Courier New" panose="02070309020205020404" pitchFamily="49" charset="0"/>
                <a:ea typeface="Calibri" panose="020F0502020204030204" pitchFamily="34" charset="0"/>
                <a:cs typeface="Times New Roman" panose="02020603050405020304" pitchFamily="18" charset="0"/>
              </a:rPr>
              <a:t>}</a:t>
            </a:r>
          </a:p>
          <a:p>
            <a:r>
              <a:rPr lang="en-US" sz="1200" b="1" smtClean="0">
                <a:latin typeface="Courier New" panose="02070309020205020404" pitchFamily="49" charset="0"/>
                <a:ea typeface="Calibri" panose="020F0502020204030204" pitchFamily="34" charset="0"/>
                <a:cs typeface="Times New Roman" panose="02020603050405020304" pitchFamily="18" charset="0"/>
              </a:rPr>
              <a:t>print </a:t>
            </a:r>
            <a:r>
              <a:rPr lang="en-US" sz="1200" b="1">
                <a:latin typeface="Courier New" panose="02070309020205020404" pitchFamily="49" charset="0"/>
                <a:ea typeface="Calibri" panose="020F0502020204030204" pitchFamily="34" charset="0"/>
                <a:cs typeface="Times New Roman" panose="02020603050405020304" pitchFamily="18" charset="0"/>
              </a:rPr>
              <a:t>pq.elements  </a:t>
            </a:r>
            <a:r>
              <a:rPr lang="en-US" sz="1200">
                <a:latin typeface="Courier New" panose="02070309020205020404" pitchFamily="49" charset="0"/>
                <a:ea typeface="Calibri" panose="020F0502020204030204" pitchFamily="34" charset="0"/>
                <a:cs typeface="Times New Roman" panose="02020603050405020304" pitchFamily="18" charset="0"/>
              </a:rPr>
              <a:t>#node 2 changed to 3 </a:t>
            </a:r>
          </a:p>
          <a:p>
            <a:r>
              <a:rPr lang="en-US" sz="1200">
                <a:latin typeface="Courier New" panose="02070309020205020404" pitchFamily="49" charset="0"/>
                <a:ea typeface="Calibri" panose="020F0502020204030204" pitchFamily="34" charset="0"/>
                <a:cs typeface="Times New Roman" panose="02020603050405020304" pitchFamily="18" charset="0"/>
              </a:rPr>
              <a:t>[[0, None], [3, 2], [2147483647, 3], [2147483647, 4], [2147483647, 4], [2147483647, 3]]</a:t>
            </a:r>
          </a:p>
          <a:p>
            <a:r>
              <a:rPr lang="en-US" sz="1200" b="1" smtClean="0">
                <a:latin typeface="Courier New" panose="02070309020205020404" pitchFamily="49" charset="0"/>
                <a:ea typeface="Calibri" panose="020F0502020204030204" pitchFamily="34" charset="0"/>
                <a:cs typeface="Times New Roman" panose="02020603050405020304" pitchFamily="18" charset="0"/>
              </a:rPr>
              <a:t>print </a:t>
            </a:r>
            <a:r>
              <a:rPr lang="en-US" sz="1200" b="1">
                <a:latin typeface="Courier New" panose="02070309020205020404" pitchFamily="49" charset="0"/>
                <a:ea typeface="Calibri" panose="020F0502020204030204" pitchFamily="34" charset="0"/>
                <a:cs typeface="Times New Roman" panose="02020603050405020304" pitchFamily="18" charset="0"/>
              </a:rPr>
              <a:t>pq.elements </a:t>
            </a:r>
            <a:r>
              <a:rPr lang="en-US" sz="1200">
                <a:latin typeface="Courier New" panose="02070309020205020404" pitchFamily="49" charset="0"/>
                <a:ea typeface="Calibri" panose="020F0502020204030204" pitchFamily="34" charset="0"/>
                <a:cs typeface="Times New Roman" panose="02020603050405020304" pitchFamily="18" charset="0"/>
              </a:rPr>
              <a:t>#node 3 put in as 6 </a:t>
            </a:r>
          </a:p>
          <a:p>
            <a:r>
              <a:rPr lang="en-US" sz="1200">
                <a:latin typeface="Courier New" panose="02070309020205020404" pitchFamily="49" charset="0"/>
                <a:ea typeface="Calibri" panose="020F0502020204030204" pitchFamily="34" charset="0"/>
                <a:cs typeface="Times New Roman" panose="02020603050405020304" pitchFamily="18" charset="0"/>
              </a:rPr>
              <a:t>[[0, None], [3, 2], [6, 3], [2147483647, 4], [2147483647, 4], [2147483647, 3]]</a:t>
            </a:r>
          </a:p>
          <a:p>
            <a:r>
              <a:rPr lang="en-US" sz="1200" b="1" smtClean="0">
                <a:latin typeface="Courier New" panose="02070309020205020404" pitchFamily="49" charset="0"/>
                <a:ea typeface="Calibri" panose="020F0502020204030204" pitchFamily="34" charset="0"/>
                <a:cs typeface="Times New Roman" panose="02020603050405020304" pitchFamily="18" charset="0"/>
              </a:rPr>
              <a:t>dist</a:t>
            </a:r>
            <a:endParaRPr lang="en-US" sz="1200" b="1">
              <a:latin typeface="Courier New" panose="02070309020205020404" pitchFamily="49" charset="0"/>
              <a:ea typeface="Calibri" panose="020F0502020204030204" pitchFamily="34" charset="0"/>
              <a:cs typeface="Times New Roman" panose="02020603050405020304" pitchFamily="18" charset="0"/>
            </a:endParaRPr>
          </a:p>
          <a:p>
            <a:r>
              <a:rPr lang="en-US" sz="1200">
                <a:latin typeface="Courier New" panose="02070309020205020404" pitchFamily="49" charset="0"/>
                <a:ea typeface="Calibri" panose="020F0502020204030204" pitchFamily="34" charset="0"/>
                <a:cs typeface="Times New Roman" panose="02020603050405020304" pitchFamily="18" charset="0"/>
              </a:rPr>
              <a:t>{0: 0, 1: 1, 2: 3, 3: 6, 4: 2147483647}</a:t>
            </a:r>
          </a:p>
          <a:p>
            <a:r>
              <a:rPr lang="en-US" sz="1200" b="1" smtClean="0">
                <a:latin typeface="Courier New" panose="02070309020205020404" pitchFamily="49" charset="0"/>
                <a:ea typeface="Calibri" panose="020F0502020204030204" pitchFamily="34" charset="0"/>
                <a:cs typeface="Times New Roman" panose="02020603050405020304" pitchFamily="18" charset="0"/>
              </a:rPr>
              <a:t>pred</a:t>
            </a:r>
            <a:endParaRPr lang="en-US" sz="1200" b="1">
              <a:latin typeface="Courier New" panose="02070309020205020404" pitchFamily="49" charset="0"/>
              <a:ea typeface="Calibri" panose="020F0502020204030204" pitchFamily="34" charset="0"/>
              <a:cs typeface="Times New Roman" panose="02020603050405020304" pitchFamily="18" charset="0"/>
            </a:endParaRPr>
          </a:p>
          <a:p>
            <a:r>
              <a:rPr lang="en-US" sz="1200">
                <a:latin typeface="Courier New" panose="02070309020205020404" pitchFamily="49" charset="0"/>
                <a:ea typeface="Calibri" panose="020F0502020204030204" pitchFamily="34" charset="0"/>
                <a:cs typeface="Times New Roman" panose="02020603050405020304" pitchFamily="18" charset="0"/>
              </a:rPr>
              <a:t>{0: None, 1: 0, 2: 1, 3: 1, 4: None</a:t>
            </a:r>
            <a:r>
              <a:rPr lang="en-US" sz="1200" smtClean="0">
                <a:latin typeface="Courier New" panose="02070309020205020404" pitchFamily="49" charset="0"/>
                <a:ea typeface="Calibri" panose="020F0502020204030204" pitchFamily="34" charset="0"/>
                <a:cs typeface="Times New Roman" panose="02020603050405020304" pitchFamily="18" charset="0"/>
              </a:rPr>
              <a:t>}</a:t>
            </a:r>
          </a:p>
          <a:p>
            <a:endParaRPr lang="en-US" sz="1200" smtClean="0">
              <a:latin typeface="Courier New" panose="02070309020205020404" pitchFamily="49" charset="0"/>
              <a:ea typeface="Calibri" panose="020F0502020204030204" pitchFamily="34" charset="0"/>
              <a:cs typeface="Times New Roman" panose="02020603050405020304" pitchFamily="18" charset="0"/>
            </a:endParaRPr>
          </a:p>
          <a:p>
            <a:r>
              <a:rPr lang="en-US" sz="1200" b="1" smtClean="0">
                <a:latin typeface="Courier New" panose="02070309020205020404" pitchFamily="49" charset="0"/>
                <a:ea typeface="Calibri" panose="020F0502020204030204" pitchFamily="34" charset="0"/>
                <a:cs typeface="Times New Roman" panose="02020603050405020304" pitchFamily="18" charset="0"/>
              </a:rPr>
              <a:t>Node 4 </a:t>
            </a:r>
          </a:p>
          <a:p>
            <a:r>
              <a:rPr lang="en-US" sz="1200" b="1"/>
              <a:t>pq.elements</a:t>
            </a:r>
          </a:p>
          <a:p>
            <a:r>
              <a:rPr lang="en-US" sz="1200"/>
              <a:t>[[0, None], [3, 2], [6, 3], [13, 4], [2147483647, 4], [2147483647, 3]]</a:t>
            </a:r>
          </a:p>
          <a:p>
            <a:r>
              <a:rPr lang="en-US" sz="1200" smtClean="0"/>
              <a:t> </a:t>
            </a:r>
            <a:r>
              <a:rPr lang="en-US" sz="1200" b="1" smtClean="0"/>
              <a:t>dist</a:t>
            </a:r>
            <a:endParaRPr lang="en-US" sz="1200" b="1"/>
          </a:p>
          <a:p>
            <a:r>
              <a:rPr lang="en-US" sz="1200"/>
              <a:t>{0: 0, 1: 1, 2: 3, 3: 6, 4: 13}</a:t>
            </a:r>
          </a:p>
          <a:p>
            <a:r>
              <a:rPr lang="en-US" sz="1200" smtClean="0"/>
              <a:t> </a:t>
            </a:r>
            <a:r>
              <a:rPr lang="en-US" sz="1200" b="1" smtClean="0"/>
              <a:t>pred</a:t>
            </a:r>
            <a:endParaRPr lang="en-US" sz="1200" b="1"/>
          </a:p>
          <a:p>
            <a:r>
              <a:rPr lang="en-US" sz="1200"/>
              <a:t>{0: None, 1: 0, 2: 1, 3: 1, 4: 1}</a:t>
            </a:r>
          </a:p>
          <a:p>
            <a:r>
              <a:rPr lang="en-US" sz="1200" smtClean="0">
                <a:latin typeface="Courier New" panose="02070309020205020404" pitchFamily="49" charset="0"/>
                <a:ea typeface="Calibri" panose="020F0502020204030204" pitchFamily="34" charset="0"/>
                <a:cs typeface="Times New Roman" panose="02020603050405020304" pitchFamily="18" charset="0"/>
              </a:rPr>
              <a:t> </a:t>
            </a:r>
            <a:endParaRPr lang="en-US" sz="1200">
              <a:latin typeface="Courier New" panose="02070309020205020404" pitchFamily="49" charset="0"/>
              <a:ea typeface="Calibri" panose="020F0502020204030204" pitchFamily="34" charset="0"/>
              <a:cs typeface="Times New Roman" panose="02020603050405020304" pitchFamily="18" charset="0"/>
            </a:endParaRPr>
          </a:p>
          <a:p>
            <a:r>
              <a:rPr lang="en-US" sz="1600" b="1" smtClean="0">
                <a:latin typeface="Courier New" panose="02070309020205020404" pitchFamily="49" charset="0"/>
                <a:ea typeface="Calibri" panose="020F0502020204030204" pitchFamily="34" charset="0"/>
                <a:cs typeface="Times New Roman" panose="02020603050405020304" pitchFamily="18" charset="0"/>
              </a:rPr>
              <a:t> </a:t>
            </a:r>
            <a:endParaRPr lang="en-US" sz="1600" b="1">
              <a:latin typeface="Courier New" panose="02070309020205020404" pitchFamily="49" charset="0"/>
              <a:ea typeface="Calibri" panose="020F0502020204030204" pitchFamily="34" charset="0"/>
              <a:cs typeface="Times New Roman" panose="02020603050405020304" pitchFamily="18" charset="0"/>
            </a:endParaRPr>
          </a:p>
          <a:p>
            <a:r>
              <a:rPr lang="en-US" sz="1600" smtClean="0">
                <a:latin typeface="Courier New" panose="02070309020205020404" pitchFamily="49" charset="0"/>
                <a:ea typeface="Calibri" panose="020F0502020204030204" pitchFamily="34" charset="0"/>
                <a:cs typeface="Times New Roman" panose="02020603050405020304" pitchFamily="18" charset="0"/>
              </a:rPr>
              <a:t> </a:t>
            </a:r>
            <a:endParaRPr lang="en-US" sz="1600">
              <a:effectLst/>
              <a:latin typeface="Courier New" panose="020703090202050204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1163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93" y="-318175"/>
            <a:ext cx="10515600" cy="1325563"/>
          </a:xfrm>
        </p:spPr>
        <p:txBody>
          <a:bodyPr/>
          <a:lstStyle/>
          <a:p>
            <a:r>
              <a:rPr lang="en-US" smtClean="0"/>
              <a:t>Djikstra</a:t>
            </a:r>
            <a:endParaRPr lang="en-US"/>
          </a:p>
        </p:txBody>
      </p:sp>
      <p:grpSp>
        <p:nvGrpSpPr>
          <p:cNvPr id="4" name="Group 3"/>
          <p:cNvGrpSpPr/>
          <p:nvPr/>
        </p:nvGrpSpPr>
        <p:grpSpPr>
          <a:xfrm>
            <a:off x="6026576" y="341151"/>
            <a:ext cx="3132668" cy="1430865"/>
            <a:chOff x="6026576" y="341151"/>
            <a:chExt cx="3132668" cy="1430865"/>
          </a:xfrm>
        </p:grpSpPr>
        <p:grpSp>
          <p:nvGrpSpPr>
            <p:cNvPr id="9" name="Group 8"/>
            <p:cNvGrpSpPr/>
            <p:nvPr/>
          </p:nvGrpSpPr>
          <p:grpSpPr>
            <a:xfrm>
              <a:off x="6026576" y="341151"/>
              <a:ext cx="3132668" cy="1430865"/>
              <a:chOff x="762000" y="2734734"/>
              <a:chExt cx="3132668" cy="1430865"/>
            </a:xfrm>
          </p:grpSpPr>
          <p:sp>
            <p:nvSpPr>
              <p:cNvPr id="17" name="Flowchart: Connector 16"/>
              <p:cNvSpPr/>
              <p:nvPr/>
            </p:nvSpPr>
            <p:spPr>
              <a:xfrm>
                <a:off x="762000" y="3285067"/>
                <a:ext cx="423333" cy="4402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38200" y="3318933"/>
                <a:ext cx="592667" cy="369332"/>
              </a:xfrm>
              <a:prstGeom prst="rect">
                <a:avLst/>
              </a:prstGeom>
              <a:noFill/>
            </p:spPr>
            <p:txBody>
              <a:bodyPr wrap="square" rtlCol="0">
                <a:spAutoFit/>
              </a:bodyPr>
              <a:lstStyle/>
              <a:p>
                <a:r>
                  <a:rPr lang="en-US" smtClean="0"/>
                  <a:t>S</a:t>
                </a:r>
                <a:endParaRPr lang="en-US"/>
              </a:p>
            </p:txBody>
          </p:sp>
          <p:sp>
            <p:nvSpPr>
              <p:cNvPr id="19" name="Flowchart: Connector 18"/>
              <p:cNvSpPr/>
              <p:nvPr/>
            </p:nvSpPr>
            <p:spPr>
              <a:xfrm>
                <a:off x="1591733" y="2734734"/>
                <a:ext cx="423333" cy="4402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667933" y="2768600"/>
                <a:ext cx="592667" cy="369332"/>
              </a:xfrm>
              <a:prstGeom prst="rect">
                <a:avLst/>
              </a:prstGeom>
              <a:noFill/>
            </p:spPr>
            <p:txBody>
              <a:bodyPr wrap="square" rtlCol="0">
                <a:spAutoFit/>
              </a:bodyPr>
              <a:lstStyle/>
              <a:p>
                <a:r>
                  <a:rPr lang="en-US" smtClean="0"/>
                  <a:t>1</a:t>
                </a:r>
                <a:endParaRPr lang="en-US"/>
              </a:p>
            </p:txBody>
          </p:sp>
          <p:sp>
            <p:nvSpPr>
              <p:cNvPr id="21" name="Flowchart: Connector 20"/>
              <p:cNvSpPr/>
              <p:nvPr/>
            </p:nvSpPr>
            <p:spPr>
              <a:xfrm>
                <a:off x="1591733" y="3725333"/>
                <a:ext cx="423333" cy="4402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667933" y="3759199"/>
                <a:ext cx="592667" cy="369332"/>
              </a:xfrm>
              <a:prstGeom prst="rect">
                <a:avLst/>
              </a:prstGeom>
              <a:noFill/>
            </p:spPr>
            <p:txBody>
              <a:bodyPr wrap="square" rtlCol="0">
                <a:spAutoFit/>
              </a:bodyPr>
              <a:lstStyle/>
              <a:p>
                <a:r>
                  <a:rPr lang="en-US" smtClean="0"/>
                  <a:t>2</a:t>
                </a:r>
                <a:endParaRPr lang="en-US"/>
              </a:p>
            </p:txBody>
          </p:sp>
          <p:sp>
            <p:nvSpPr>
              <p:cNvPr id="23" name="Flowchart: Connector 22"/>
              <p:cNvSpPr/>
              <p:nvPr/>
            </p:nvSpPr>
            <p:spPr>
              <a:xfrm>
                <a:off x="2328334" y="3214132"/>
                <a:ext cx="423333" cy="4402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404534" y="3247998"/>
                <a:ext cx="592667" cy="369332"/>
              </a:xfrm>
              <a:prstGeom prst="rect">
                <a:avLst/>
              </a:prstGeom>
              <a:noFill/>
            </p:spPr>
            <p:txBody>
              <a:bodyPr wrap="square" rtlCol="0">
                <a:spAutoFit/>
              </a:bodyPr>
              <a:lstStyle/>
              <a:p>
                <a:r>
                  <a:rPr lang="en-US" smtClean="0"/>
                  <a:t>3</a:t>
                </a:r>
                <a:endParaRPr lang="en-US"/>
              </a:p>
            </p:txBody>
          </p:sp>
          <p:sp>
            <p:nvSpPr>
              <p:cNvPr id="25" name="Flowchart: Connector 24"/>
              <p:cNvSpPr/>
              <p:nvPr/>
            </p:nvSpPr>
            <p:spPr>
              <a:xfrm>
                <a:off x="3225801" y="3214132"/>
                <a:ext cx="423333" cy="4402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302001" y="3247998"/>
                <a:ext cx="592667" cy="369332"/>
              </a:xfrm>
              <a:prstGeom prst="rect">
                <a:avLst/>
              </a:prstGeom>
              <a:noFill/>
            </p:spPr>
            <p:txBody>
              <a:bodyPr wrap="square" rtlCol="0">
                <a:spAutoFit/>
              </a:bodyPr>
              <a:lstStyle/>
              <a:p>
                <a:r>
                  <a:rPr lang="en-US" smtClean="0"/>
                  <a:t>4</a:t>
                </a:r>
                <a:endParaRPr lang="en-US"/>
              </a:p>
            </p:txBody>
          </p:sp>
          <p:cxnSp>
            <p:nvCxnSpPr>
              <p:cNvPr id="27" name="Straight Arrow Connector 26"/>
              <p:cNvCxnSpPr/>
              <p:nvPr/>
            </p:nvCxnSpPr>
            <p:spPr>
              <a:xfrm flipV="1">
                <a:off x="1159933" y="3059970"/>
                <a:ext cx="457200" cy="322139"/>
              </a:xfrm>
              <a:prstGeom prst="straightConnector1">
                <a:avLst/>
              </a:prstGeom>
              <a:ln w="25400">
                <a:tailEnd type="triangle"/>
              </a:ln>
              <a:effectLst>
                <a:glow rad="101600">
                  <a:schemeClr val="accent6">
                    <a:satMod val="175000"/>
                    <a:alpha val="40000"/>
                  </a:schemeClr>
                </a:glow>
              </a:effectLst>
            </p:spPr>
            <p:style>
              <a:lnRef idx="1">
                <a:schemeClr val="dk1"/>
              </a:lnRef>
              <a:fillRef idx="0">
                <a:schemeClr val="dk1"/>
              </a:fillRef>
              <a:effectRef idx="0">
                <a:schemeClr val="dk1"/>
              </a:effectRef>
              <a:fontRef idx="minor">
                <a:schemeClr val="tx1"/>
              </a:fontRef>
            </p:style>
          </p:cxnSp>
          <p:grpSp>
            <p:nvGrpSpPr>
              <p:cNvPr id="28" name="Group 27"/>
              <p:cNvGrpSpPr/>
              <p:nvPr/>
            </p:nvGrpSpPr>
            <p:grpSpPr>
              <a:xfrm>
                <a:off x="762000" y="3285067"/>
                <a:ext cx="668867" cy="440266"/>
                <a:chOff x="762000" y="3285067"/>
                <a:chExt cx="668867" cy="440266"/>
              </a:xfrm>
            </p:grpSpPr>
            <p:sp>
              <p:nvSpPr>
                <p:cNvPr id="35" name="Flowchart: Connector 34"/>
                <p:cNvSpPr/>
                <p:nvPr/>
              </p:nvSpPr>
              <p:spPr>
                <a:xfrm>
                  <a:off x="762000" y="3285067"/>
                  <a:ext cx="423333" cy="4402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838200" y="3318933"/>
                  <a:ext cx="592667" cy="369332"/>
                </a:xfrm>
                <a:prstGeom prst="rect">
                  <a:avLst/>
                </a:prstGeom>
                <a:noFill/>
              </p:spPr>
              <p:txBody>
                <a:bodyPr wrap="square" rtlCol="0">
                  <a:spAutoFit/>
                </a:bodyPr>
                <a:lstStyle/>
                <a:p>
                  <a:r>
                    <a:rPr lang="en-US" smtClean="0"/>
                    <a:t>0</a:t>
                  </a:r>
                  <a:endParaRPr lang="en-US"/>
                </a:p>
              </p:txBody>
            </p:sp>
          </p:grpSp>
          <p:cxnSp>
            <p:nvCxnSpPr>
              <p:cNvPr id="29" name="Straight Arrow Connector 28"/>
              <p:cNvCxnSpPr>
                <a:endCxn id="21" idx="2"/>
              </p:cNvCxnSpPr>
              <p:nvPr/>
            </p:nvCxnSpPr>
            <p:spPr>
              <a:xfrm>
                <a:off x="1130300" y="3664669"/>
                <a:ext cx="461433" cy="280797"/>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2004904" y="3013046"/>
                <a:ext cx="385566" cy="304991"/>
              </a:xfrm>
              <a:prstGeom prst="straightConnector1">
                <a:avLst/>
              </a:prstGeom>
              <a:ln w="25400">
                <a:tailEnd type="triangle"/>
              </a:ln>
              <a:effectLst>
                <a:glow rad="101600">
                  <a:srgbClr val="FF0000">
                    <a:alpha val="60000"/>
                  </a:srgbClr>
                </a:glow>
              </a:effectLst>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9" idx="4"/>
                <a:endCxn id="21" idx="0"/>
              </p:cNvCxnSpPr>
              <p:nvPr/>
            </p:nvCxnSpPr>
            <p:spPr>
              <a:xfrm>
                <a:off x="1803400" y="3175000"/>
                <a:ext cx="0" cy="550333"/>
              </a:xfrm>
              <a:prstGeom prst="straightConnector1">
                <a:avLst/>
              </a:prstGeom>
              <a:ln w="25400">
                <a:tailEnd type="triangle"/>
              </a:ln>
              <a:effectLst>
                <a:glow rad="101600">
                  <a:schemeClr val="accent4">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flipV="1">
                <a:off x="1995342" y="3567798"/>
                <a:ext cx="426124" cy="285003"/>
              </a:xfrm>
              <a:prstGeom prst="straightConnector1">
                <a:avLst/>
              </a:prstGeom>
              <a:ln w="25400">
                <a:tailEnd type="triangle"/>
              </a:ln>
              <a:effectLst>
                <a:glow rad="101600">
                  <a:schemeClr val="accent4">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33" name="Straight Arrow Connector 32"/>
              <p:cNvCxnSpPr>
                <a:endCxn id="25" idx="1"/>
              </p:cNvCxnSpPr>
              <p:nvPr/>
            </p:nvCxnSpPr>
            <p:spPr>
              <a:xfrm>
                <a:off x="2022768" y="2910088"/>
                <a:ext cx="1265029" cy="36851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endCxn id="25" idx="2"/>
              </p:cNvCxnSpPr>
              <p:nvPr/>
            </p:nvCxnSpPr>
            <p:spPr>
              <a:xfrm flipV="1">
                <a:off x="2742309" y="3434265"/>
                <a:ext cx="483492" cy="25444"/>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grpSp>
        <p:sp>
          <p:nvSpPr>
            <p:cNvPr id="10" name="TextBox 9"/>
            <p:cNvSpPr txBox="1"/>
            <p:nvPr/>
          </p:nvSpPr>
          <p:spPr>
            <a:xfrm>
              <a:off x="6433829" y="549124"/>
              <a:ext cx="262466" cy="307777"/>
            </a:xfrm>
            <a:prstGeom prst="rect">
              <a:avLst/>
            </a:prstGeom>
            <a:noFill/>
          </p:spPr>
          <p:txBody>
            <a:bodyPr wrap="square" rtlCol="0">
              <a:spAutoFit/>
            </a:bodyPr>
            <a:lstStyle/>
            <a:p>
              <a:r>
                <a:rPr lang="en-US" sz="1400" smtClean="0">
                  <a:latin typeface="Arial" panose="020B0604020202020204" pitchFamily="34" charset="0"/>
                  <a:cs typeface="Arial" panose="020B0604020202020204" pitchFamily="34" charset="0"/>
                </a:rPr>
                <a:t>1</a:t>
              </a:r>
              <a:endParaRPr lang="en-US" sz="1400">
                <a:latin typeface="Arial" panose="020B0604020202020204" pitchFamily="34" charset="0"/>
                <a:cs typeface="Arial" panose="020B0604020202020204" pitchFamily="34" charset="0"/>
              </a:endParaRPr>
            </a:p>
          </p:txBody>
        </p:sp>
        <p:sp>
          <p:nvSpPr>
            <p:cNvPr id="11" name="TextBox 10"/>
            <p:cNvSpPr txBox="1"/>
            <p:nvPr/>
          </p:nvSpPr>
          <p:spPr>
            <a:xfrm>
              <a:off x="6452887" y="1451106"/>
              <a:ext cx="262466" cy="307777"/>
            </a:xfrm>
            <a:prstGeom prst="rect">
              <a:avLst/>
            </a:prstGeom>
            <a:noFill/>
          </p:spPr>
          <p:txBody>
            <a:bodyPr wrap="square" rtlCol="0">
              <a:spAutoFit/>
            </a:bodyPr>
            <a:lstStyle/>
            <a:p>
              <a:r>
                <a:rPr lang="en-US" sz="1400" smtClean="0">
                  <a:latin typeface="Arial" panose="020B0604020202020204" pitchFamily="34" charset="0"/>
                  <a:cs typeface="Arial" panose="020B0604020202020204" pitchFamily="34" charset="0"/>
                </a:rPr>
                <a:t>4</a:t>
              </a:r>
              <a:endParaRPr lang="en-US" sz="1400">
                <a:latin typeface="Arial" panose="020B0604020202020204" pitchFamily="34" charset="0"/>
                <a:cs typeface="Arial" panose="020B0604020202020204" pitchFamily="34" charset="0"/>
              </a:endParaRPr>
            </a:p>
          </p:txBody>
        </p:sp>
        <p:sp>
          <p:nvSpPr>
            <p:cNvPr id="12" name="TextBox 11"/>
            <p:cNvSpPr txBox="1"/>
            <p:nvPr/>
          </p:nvSpPr>
          <p:spPr>
            <a:xfrm>
              <a:off x="6837680" y="884541"/>
              <a:ext cx="262466" cy="307777"/>
            </a:xfrm>
            <a:prstGeom prst="rect">
              <a:avLst/>
            </a:prstGeom>
            <a:noFill/>
          </p:spPr>
          <p:txBody>
            <a:bodyPr wrap="square" rtlCol="0">
              <a:spAutoFit/>
            </a:bodyPr>
            <a:lstStyle/>
            <a:p>
              <a:r>
                <a:rPr lang="en-US" sz="1400" smtClean="0">
                  <a:latin typeface="Arial" panose="020B0604020202020204" pitchFamily="34" charset="0"/>
                  <a:cs typeface="Arial" panose="020B0604020202020204" pitchFamily="34" charset="0"/>
                </a:rPr>
                <a:t>2</a:t>
              </a:r>
              <a:endParaRPr lang="en-US" sz="1400">
                <a:latin typeface="Arial" panose="020B0604020202020204" pitchFamily="34" charset="0"/>
                <a:cs typeface="Arial" panose="020B0604020202020204" pitchFamily="34" charset="0"/>
              </a:endParaRPr>
            </a:p>
          </p:txBody>
        </p:sp>
        <p:sp>
          <p:nvSpPr>
            <p:cNvPr id="13" name="TextBox 12"/>
            <p:cNvSpPr txBox="1"/>
            <p:nvPr/>
          </p:nvSpPr>
          <p:spPr>
            <a:xfrm>
              <a:off x="7702977" y="442028"/>
              <a:ext cx="382272" cy="307777"/>
            </a:xfrm>
            <a:prstGeom prst="rect">
              <a:avLst/>
            </a:prstGeom>
            <a:noFill/>
          </p:spPr>
          <p:txBody>
            <a:bodyPr wrap="square" rtlCol="0">
              <a:spAutoFit/>
            </a:bodyPr>
            <a:lstStyle/>
            <a:p>
              <a:r>
                <a:rPr lang="en-US" sz="1400" smtClean="0">
                  <a:latin typeface="Arial" panose="020B0604020202020204" pitchFamily="34" charset="0"/>
                  <a:cs typeface="Arial" panose="020B0604020202020204" pitchFamily="34" charset="0"/>
                </a:rPr>
                <a:t>12</a:t>
              </a:r>
              <a:endParaRPr lang="en-US" sz="1400">
                <a:latin typeface="Arial" panose="020B0604020202020204" pitchFamily="34" charset="0"/>
                <a:cs typeface="Arial" panose="020B0604020202020204" pitchFamily="34" charset="0"/>
              </a:endParaRPr>
            </a:p>
          </p:txBody>
        </p:sp>
        <p:sp>
          <p:nvSpPr>
            <p:cNvPr id="14" name="TextBox 13"/>
            <p:cNvSpPr txBox="1"/>
            <p:nvPr/>
          </p:nvSpPr>
          <p:spPr>
            <a:xfrm>
              <a:off x="7403034" y="1415899"/>
              <a:ext cx="262466" cy="307777"/>
            </a:xfrm>
            <a:prstGeom prst="rect">
              <a:avLst/>
            </a:prstGeom>
            <a:noFill/>
          </p:spPr>
          <p:txBody>
            <a:bodyPr wrap="square" rtlCol="0">
              <a:spAutoFit/>
            </a:bodyPr>
            <a:lstStyle/>
            <a:p>
              <a:r>
                <a:rPr lang="en-US" sz="1400" smtClean="0">
                  <a:latin typeface="Arial" panose="020B0604020202020204" pitchFamily="34" charset="0"/>
                  <a:cs typeface="Arial" panose="020B0604020202020204" pitchFamily="34" charset="0"/>
                </a:rPr>
                <a:t>2</a:t>
              </a:r>
              <a:endParaRPr lang="en-US" sz="1400">
                <a:latin typeface="Arial" panose="020B0604020202020204" pitchFamily="34" charset="0"/>
                <a:cs typeface="Arial" panose="020B0604020202020204" pitchFamily="34" charset="0"/>
              </a:endParaRPr>
            </a:p>
          </p:txBody>
        </p:sp>
        <p:sp>
          <p:nvSpPr>
            <p:cNvPr id="15" name="TextBox 14"/>
            <p:cNvSpPr txBox="1"/>
            <p:nvPr/>
          </p:nvSpPr>
          <p:spPr>
            <a:xfrm>
              <a:off x="8085249" y="1044558"/>
              <a:ext cx="262466" cy="307777"/>
            </a:xfrm>
            <a:prstGeom prst="rect">
              <a:avLst/>
            </a:prstGeom>
            <a:noFill/>
          </p:spPr>
          <p:txBody>
            <a:bodyPr wrap="square" rtlCol="0">
              <a:spAutoFit/>
            </a:bodyPr>
            <a:lstStyle/>
            <a:p>
              <a:r>
                <a:rPr lang="en-US" sz="1400" smtClean="0">
                  <a:latin typeface="Arial" panose="020B0604020202020204" pitchFamily="34" charset="0"/>
                  <a:cs typeface="Arial" panose="020B0604020202020204" pitchFamily="34" charset="0"/>
                </a:rPr>
                <a:t>3</a:t>
              </a:r>
              <a:endParaRPr lang="en-US" sz="1400">
                <a:latin typeface="Arial" panose="020B0604020202020204" pitchFamily="34" charset="0"/>
                <a:cs typeface="Arial" panose="020B0604020202020204" pitchFamily="34" charset="0"/>
              </a:endParaRPr>
            </a:p>
          </p:txBody>
        </p:sp>
        <p:sp>
          <p:nvSpPr>
            <p:cNvPr id="16" name="TextBox 15"/>
            <p:cNvSpPr txBox="1"/>
            <p:nvPr/>
          </p:nvSpPr>
          <p:spPr>
            <a:xfrm>
              <a:off x="7259847" y="688192"/>
              <a:ext cx="262466" cy="307777"/>
            </a:xfrm>
            <a:prstGeom prst="rect">
              <a:avLst/>
            </a:prstGeom>
            <a:noFill/>
          </p:spPr>
          <p:txBody>
            <a:bodyPr wrap="square" rtlCol="0">
              <a:spAutoFit/>
            </a:bodyPr>
            <a:lstStyle/>
            <a:p>
              <a:r>
                <a:rPr lang="en-US" sz="1400" smtClean="0">
                  <a:latin typeface="Arial" panose="020B0604020202020204" pitchFamily="34" charset="0"/>
                  <a:cs typeface="Arial" panose="020B0604020202020204" pitchFamily="34" charset="0"/>
                </a:rPr>
                <a:t>5</a:t>
              </a:r>
              <a:endParaRPr lang="en-US" sz="1400">
                <a:latin typeface="Arial" panose="020B0604020202020204" pitchFamily="34" charset="0"/>
                <a:cs typeface="Arial" panose="020B0604020202020204" pitchFamily="34" charset="0"/>
              </a:endParaRPr>
            </a:p>
          </p:txBody>
        </p:sp>
      </p:grpSp>
      <p:sp>
        <p:nvSpPr>
          <p:cNvPr id="95" name="Rectangle 94"/>
          <p:cNvSpPr/>
          <p:nvPr/>
        </p:nvSpPr>
        <p:spPr>
          <a:xfrm>
            <a:off x="0" y="2753015"/>
            <a:ext cx="6158136" cy="3970318"/>
          </a:xfrm>
          <a:prstGeom prst="rect">
            <a:avLst/>
          </a:prstGeom>
        </p:spPr>
        <p:txBody>
          <a:bodyPr wrap="square">
            <a:spAutoFit/>
          </a:bodyPr>
          <a:lstStyle/>
          <a:p>
            <a:r>
              <a:rPr lang="en-US" smtClean="0">
                <a:latin typeface="Courier New" panose="02070309020205020404" pitchFamily="49" charset="0"/>
                <a:cs typeface="Courier New" panose="02070309020205020404" pitchFamily="49" charset="0"/>
              </a:rPr>
              <a:t> </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while </a:t>
            </a:r>
            <a:r>
              <a:rPr lang="en-US">
                <a:latin typeface="Courier New" panose="02070309020205020404" pitchFamily="49" charset="0"/>
                <a:cs typeface="Courier New" panose="02070309020205020404" pitchFamily="49" charset="0"/>
              </a:rPr>
              <a:t>not pq.isEmpty():</a:t>
            </a:r>
          </a:p>
          <a:p>
            <a:r>
              <a:rPr lang="en-US">
                <a:latin typeface="Courier New" panose="02070309020205020404" pitchFamily="49" charset="0"/>
                <a:cs typeface="Courier New" panose="02070309020205020404" pitchFamily="49" charset="0"/>
              </a:rPr>
              <a:t>	u = pq.smallest()</a:t>
            </a:r>
          </a:p>
          <a:p>
            <a:r>
              <a:rPr lang="en-US">
                <a:latin typeface="Courier New" panose="02070309020205020404" pitchFamily="49" charset="0"/>
                <a:cs typeface="Courier New" panose="02070309020205020404" pitchFamily="49" charset="0"/>
              </a:rPr>
              <a:t>        for v in graph[u]:</a:t>
            </a:r>
          </a:p>
          <a:p>
            <a:r>
              <a:rPr lang="en-US">
                <a:latin typeface="Courier New" panose="02070309020205020404" pitchFamily="49" charset="0"/>
                <a:cs typeface="Courier New" panose="02070309020205020404" pitchFamily="49" charset="0"/>
              </a:rPr>
              <a:t>            wt = graph[u][v]</a:t>
            </a:r>
          </a:p>
          <a:p>
            <a:r>
              <a:rPr lang="en-US">
                <a:latin typeface="Courier New" panose="02070309020205020404" pitchFamily="49" charset="0"/>
                <a:cs typeface="Courier New" panose="02070309020205020404" pitchFamily="49" charset="0"/>
              </a:rPr>
              <a:t>            newLen = dist[u] + wt</a:t>
            </a:r>
          </a:p>
          <a:p>
            <a:endParaRPr lang="en-US">
              <a:latin typeface="Courier New" panose="02070309020205020404" pitchFamily="49" charset="0"/>
              <a:cs typeface="Courier New" panose="02070309020205020404" pitchFamily="49" charset="0"/>
            </a:endParaRPr>
          </a:p>
          <a:p>
            <a:r>
              <a:rPr lang="en-US">
                <a:latin typeface="Courier New" panose="02070309020205020404" pitchFamily="49" charset="0"/>
                <a:cs typeface="Courier New" panose="02070309020205020404" pitchFamily="49" charset="0"/>
              </a:rPr>
              <a:t>            if newLen &lt; dist[v]:</a:t>
            </a:r>
          </a:p>
          <a:p>
            <a:r>
              <a:rPr lang="en-US">
                <a:latin typeface="Courier New" panose="02070309020205020404" pitchFamily="49" charset="0"/>
                <a:cs typeface="Courier New" panose="02070309020205020404" pitchFamily="49" charset="0"/>
              </a:rPr>
              <a:t>                pq.decreaseKey(v, newLen)</a:t>
            </a:r>
          </a:p>
          <a:p>
            <a:r>
              <a:rPr lang="en-US">
                <a:latin typeface="Courier New" panose="02070309020205020404" pitchFamily="49" charset="0"/>
                <a:cs typeface="Courier New" panose="02070309020205020404" pitchFamily="49" charset="0"/>
              </a:rPr>
              <a:t>                dist[v] = newLen</a:t>
            </a:r>
          </a:p>
          <a:p>
            <a:r>
              <a:rPr lang="en-US">
                <a:latin typeface="Courier New" panose="02070309020205020404" pitchFamily="49" charset="0"/>
                <a:cs typeface="Courier New" panose="02070309020205020404" pitchFamily="49" charset="0"/>
              </a:rPr>
              <a:t>                pred[v] = u</a:t>
            </a:r>
          </a:p>
          <a:p>
            <a:endParaRPr lang="en-US">
              <a:latin typeface="Courier New" panose="02070309020205020404" pitchFamily="49" charset="0"/>
              <a:cs typeface="Courier New" panose="02070309020205020404" pitchFamily="49" charset="0"/>
            </a:endParaRPr>
          </a:p>
          <a:p>
            <a:r>
              <a:rPr lang="en-US">
                <a:latin typeface="Courier New" panose="02070309020205020404" pitchFamily="49" charset="0"/>
                <a:cs typeface="Courier New" panose="02070309020205020404" pitchFamily="49" charset="0"/>
              </a:rPr>
              <a:t>    return (dist, pred)</a:t>
            </a:r>
          </a:p>
        </p:txBody>
      </p:sp>
      <p:sp>
        <p:nvSpPr>
          <p:cNvPr id="97" name="Rectangle 96"/>
          <p:cNvSpPr/>
          <p:nvPr/>
        </p:nvSpPr>
        <p:spPr>
          <a:xfrm>
            <a:off x="280981" y="789282"/>
            <a:ext cx="4246955" cy="1384995"/>
          </a:xfrm>
          <a:prstGeom prst="rect">
            <a:avLst/>
          </a:prstGeom>
        </p:spPr>
        <p:txBody>
          <a:bodyPr wrap="square">
            <a:spAutoFit/>
          </a:bodyPr>
          <a:lstStyle/>
          <a:p>
            <a:r>
              <a:rPr lang="en-US" sz="1050">
                <a:latin typeface="Courier New" panose="02070309020205020404" pitchFamily="49" charset="0"/>
                <a:ea typeface="Calibri" panose="020F0502020204030204" pitchFamily="34" charset="0"/>
                <a:cs typeface="Times New Roman" panose="02020603050405020304" pitchFamily="18" charset="0"/>
              </a:rPr>
              <a:t> </a:t>
            </a:r>
          </a:p>
          <a:p>
            <a:r>
              <a:rPr lang="en-US" sz="1050">
                <a:latin typeface="Courier New" panose="02070309020205020404" pitchFamily="49" charset="0"/>
                <a:ea typeface="Calibri" panose="020F0502020204030204" pitchFamily="34" charset="0"/>
                <a:cs typeface="Times New Roman" panose="02020603050405020304" pitchFamily="18" charset="0"/>
              </a:rPr>
              <a:t>g2</a:t>
            </a:r>
          </a:p>
          <a:p>
            <a:r>
              <a:rPr lang="en-US" sz="1050">
                <a:latin typeface="Courier New" panose="02070309020205020404" pitchFamily="49" charset="0"/>
                <a:ea typeface="Calibri" panose="020F0502020204030204" pitchFamily="34" charset="0"/>
                <a:cs typeface="Times New Roman" panose="02020603050405020304" pitchFamily="18" charset="0"/>
              </a:rPr>
              <a:t>{0: {1: 1, 2: 4}, </a:t>
            </a:r>
            <a:endParaRPr lang="en-US" sz="1050" smtClean="0">
              <a:latin typeface="Courier New" panose="02070309020205020404" pitchFamily="49" charset="0"/>
              <a:ea typeface="Calibri" panose="020F0502020204030204" pitchFamily="34" charset="0"/>
              <a:cs typeface="Times New Roman" panose="02020603050405020304" pitchFamily="18" charset="0"/>
            </a:endParaRPr>
          </a:p>
          <a:p>
            <a:r>
              <a:rPr lang="en-US" sz="1050">
                <a:latin typeface="Courier New" panose="02070309020205020404" pitchFamily="49" charset="0"/>
                <a:ea typeface="Calibri" panose="020F0502020204030204" pitchFamily="34" charset="0"/>
                <a:cs typeface="Times New Roman" panose="02020603050405020304" pitchFamily="18" charset="0"/>
              </a:rPr>
              <a:t> </a:t>
            </a:r>
            <a:r>
              <a:rPr lang="en-US" sz="1050" smtClean="0">
                <a:latin typeface="Courier New" panose="02070309020205020404" pitchFamily="49" charset="0"/>
                <a:ea typeface="Calibri" panose="020F0502020204030204" pitchFamily="34" charset="0"/>
                <a:cs typeface="Times New Roman" panose="02020603050405020304" pitchFamily="18" charset="0"/>
              </a:rPr>
              <a:t>1</a:t>
            </a:r>
            <a:r>
              <a:rPr lang="en-US" sz="1050">
                <a:latin typeface="Courier New" panose="02070309020205020404" pitchFamily="49" charset="0"/>
                <a:ea typeface="Calibri" panose="020F0502020204030204" pitchFamily="34" charset="0"/>
                <a:cs typeface="Times New Roman" panose="02020603050405020304" pitchFamily="18" charset="0"/>
              </a:rPr>
              <a:t>: {2: 2, 3: 5, 4: 12}, </a:t>
            </a:r>
            <a:endParaRPr lang="en-US" sz="1050" smtClean="0">
              <a:latin typeface="Courier New" panose="02070309020205020404" pitchFamily="49" charset="0"/>
              <a:ea typeface="Calibri" panose="020F0502020204030204" pitchFamily="34" charset="0"/>
              <a:cs typeface="Times New Roman" panose="02020603050405020304" pitchFamily="18" charset="0"/>
            </a:endParaRPr>
          </a:p>
          <a:p>
            <a:r>
              <a:rPr lang="en-US" sz="1050">
                <a:latin typeface="Courier New" panose="02070309020205020404" pitchFamily="49" charset="0"/>
                <a:ea typeface="Calibri" panose="020F0502020204030204" pitchFamily="34" charset="0"/>
                <a:cs typeface="Times New Roman" panose="02020603050405020304" pitchFamily="18" charset="0"/>
              </a:rPr>
              <a:t> </a:t>
            </a:r>
            <a:r>
              <a:rPr lang="en-US" sz="1050" smtClean="0">
                <a:latin typeface="Courier New" panose="02070309020205020404" pitchFamily="49" charset="0"/>
                <a:ea typeface="Calibri" panose="020F0502020204030204" pitchFamily="34" charset="0"/>
                <a:cs typeface="Times New Roman" panose="02020603050405020304" pitchFamily="18" charset="0"/>
              </a:rPr>
              <a:t>2</a:t>
            </a:r>
            <a:r>
              <a:rPr lang="en-US" sz="1050">
                <a:latin typeface="Courier New" panose="02070309020205020404" pitchFamily="49" charset="0"/>
                <a:ea typeface="Calibri" panose="020F0502020204030204" pitchFamily="34" charset="0"/>
                <a:cs typeface="Times New Roman" panose="02020603050405020304" pitchFamily="18" charset="0"/>
              </a:rPr>
              <a:t>: {3: 2}, </a:t>
            </a:r>
            <a:endParaRPr lang="en-US" sz="1050" smtClean="0">
              <a:latin typeface="Courier New" panose="02070309020205020404" pitchFamily="49" charset="0"/>
              <a:ea typeface="Calibri" panose="020F0502020204030204" pitchFamily="34" charset="0"/>
              <a:cs typeface="Times New Roman" panose="02020603050405020304" pitchFamily="18" charset="0"/>
            </a:endParaRPr>
          </a:p>
          <a:p>
            <a:r>
              <a:rPr lang="en-US" sz="1050">
                <a:latin typeface="Courier New" panose="02070309020205020404" pitchFamily="49" charset="0"/>
                <a:ea typeface="Calibri" panose="020F0502020204030204" pitchFamily="34" charset="0"/>
                <a:cs typeface="Times New Roman" panose="02020603050405020304" pitchFamily="18" charset="0"/>
              </a:rPr>
              <a:t> </a:t>
            </a:r>
            <a:r>
              <a:rPr lang="en-US" sz="1050" smtClean="0">
                <a:latin typeface="Courier New" panose="02070309020205020404" pitchFamily="49" charset="0"/>
                <a:ea typeface="Calibri" panose="020F0502020204030204" pitchFamily="34" charset="0"/>
                <a:cs typeface="Times New Roman" panose="02020603050405020304" pitchFamily="18" charset="0"/>
              </a:rPr>
              <a:t>3</a:t>
            </a:r>
            <a:r>
              <a:rPr lang="en-US" sz="1050">
                <a:latin typeface="Courier New" panose="02070309020205020404" pitchFamily="49" charset="0"/>
                <a:ea typeface="Calibri" panose="020F0502020204030204" pitchFamily="34" charset="0"/>
                <a:cs typeface="Times New Roman" panose="02020603050405020304" pitchFamily="18" charset="0"/>
              </a:rPr>
              <a:t>: {4: 3</a:t>
            </a:r>
            <a:r>
              <a:rPr lang="en-US" sz="1050" smtClean="0">
                <a:latin typeface="Courier New" panose="02070309020205020404" pitchFamily="49" charset="0"/>
                <a:ea typeface="Calibri" panose="020F0502020204030204" pitchFamily="34" charset="0"/>
                <a:cs typeface="Times New Roman" panose="02020603050405020304" pitchFamily="18" charset="0"/>
              </a:rPr>
              <a:t>},</a:t>
            </a:r>
          </a:p>
          <a:p>
            <a:r>
              <a:rPr lang="en-US" sz="1050">
                <a:latin typeface="Courier New" panose="02070309020205020404" pitchFamily="49" charset="0"/>
                <a:ea typeface="Calibri" panose="020F0502020204030204" pitchFamily="34" charset="0"/>
                <a:cs typeface="Times New Roman" panose="02020603050405020304" pitchFamily="18" charset="0"/>
              </a:rPr>
              <a:t> </a:t>
            </a:r>
            <a:r>
              <a:rPr lang="en-US" sz="1050" smtClean="0">
                <a:latin typeface="Courier New" panose="02070309020205020404" pitchFamily="49" charset="0"/>
                <a:ea typeface="Calibri" panose="020F0502020204030204" pitchFamily="34" charset="0"/>
                <a:cs typeface="Times New Roman" panose="02020603050405020304" pitchFamily="18" charset="0"/>
              </a:rPr>
              <a:t>4:: {}  }  </a:t>
            </a:r>
          </a:p>
          <a:p>
            <a:r>
              <a:rPr lang="en-US" sz="1050">
                <a:latin typeface="Courier New" panose="02070309020205020404" pitchFamily="49" charset="0"/>
                <a:ea typeface="Calibri" panose="020F0502020204030204" pitchFamily="34" charset="0"/>
                <a:cs typeface="Times New Roman" panose="02020603050405020304" pitchFamily="18" charset="0"/>
              </a:rPr>
              <a:t> </a:t>
            </a:r>
            <a:endParaRPr lang="en-US" sz="1050" smtClean="0">
              <a:latin typeface="Courier New" panose="02070309020205020404" pitchFamily="49" charset="0"/>
              <a:ea typeface="Calibri" panose="020F0502020204030204" pitchFamily="34" charset="0"/>
              <a:cs typeface="Times New Roman" panose="02020603050405020304" pitchFamily="18" charset="0"/>
            </a:endParaRPr>
          </a:p>
        </p:txBody>
      </p:sp>
      <p:sp>
        <p:nvSpPr>
          <p:cNvPr id="3" name="Rectangle 2"/>
          <p:cNvSpPr/>
          <p:nvPr/>
        </p:nvSpPr>
        <p:spPr>
          <a:xfrm>
            <a:off x="5751484" y="2152449"/>
            <a:ext cx="6096000" cy="3970318"/>
          </a:xfrm>
          <a:prstGeom prst="rect">
            <a:avLst/>
          </a:prstGeom>
        </p:spPr>
        <p:txBody>
          <a:bodyPr>
            <a:spAutoFit/>
          </a:bodyPr>
          <a:lstStyle/>
          <a:p>
            <a:r>
              <a:rPr lang="en-US" sz="1200">
                <a:latin typeface="Courier New" panose="02070309020205020404" pitchFamily="49" charset="0"/>
                <a:ea typeface="Calibri" panose="020F0502020204030204" pitchFamily="34" charset="0"/>
                <a:cs typeface="Times New Roman" panose="02020603050405020304" pitchFamily="18" charset="0"/>
              </a:rPr>
              <a:t>Node 2 is next because lowest distance in priority queue with dist of 3 </a:t>
            </a:r>
          </a:p>
          <a:p>
            <a:r>
              <a:rPr lang="en-US" sz="1200"/>
              <a:t>print pq.elements #prior to smallest</a:t>
            </a:r>
          </a:p>
          <a:p>
            <a:r>
              <a:rPr lang="en-US" sz="1200"/>
              <a:t>[[0, None], [3, 2], [6, 3], [13, 4], [2147483647, 4], [2147483647, 3]]</a:t>
            </a:r>
          </a:p>
          <a:p>
            <a:r>
              <a:rPr lang="en-US" sz="1200"/>
              <a:t>pq.elements #after </a:t>
            </a:r>
            <a:r>
              <a:rPr lang="en-US" sz="1200" smtClean="0"/>
              <a:t>smallest – on node #2 </a:t>
            </a:r>
            <a:endParaRPr lang="en-US" sz="1200"/>
          </a:p>
          <a:p>
            <a:r>
              <a:rPr lang="en-US" sz="1200"/>
              <a:t>[[0, None], [6, 3], [13, 4], [13, 4], [2147483647, 4], [2147483647, 3]]</a:t>
            </a:r>
          </a:p>
          <a:p>
            <a:endParaRPr lang="en-US" sz="1200" b="1" smtClean="0">
              <a:latin typeface="Courier New" panose="02070309020205020404" pitchFamily="49" charset="0"/>
              <a:ea typeface="Calibri" panose="020F0502020204030204" pitchFamily="34" charset="0"/>
              <a:cs typeface="Times New Roman" panose="02020603050405020304" pitchFamily="18" charset="0"/>
            </a:endParaRPr>
          </a:p>
          <a:p>
            <a:r>
              <a:rPr lang="en-US" sz="1200" b="1" smtClean="0">
                <a:latin typeface="Courier New" panose="02070309020205020404" pitchFamily="49" charset="0"/>
                <a:ea typeface="Calibri" panose="020F0502020204030204" pitchFamily="34" charset="0"/>
                <a:cs typeface="Times New Roman" panose="02020603050405020304" pitchFamily="18" charset="0"/>
              </a:rPr>
              <a:t>dist</a:t>
            </a:r>
            <a:r>
              <a:rPr lang="en-US" sz="1200" smtClean="0">
                <a:latin typeface="Courier New" panose="02070309020205020404" pitchFamily="49" charset="0"/>
                <a:ea typeface="Calibri" panose="020F0502020204030204" pitchFamily="34" charset="0"/>
                <a:cs typeface="Times New Roman" panose="02020603050405020304" pitchFamily="18" charset="0"/>
              </a:rPr>
              <a:t> </a:t>
            </a:r>
            <a:r>
              <a:rPr lang="en-US" sz="1200">
                <a:latin typeface="Courier New" panose="02070309020205020404" pitchFamily="49" charset="0"/>
                <a:ea typeface="Calibri" panose="020F0502020204030204" pitchFamily="34" charset="0"/>
                <a:cs typeface="Times New Roman" panose="02020603050405020304" pitchFamily="18" charset="0"/>
              </a:rPr>
              <a:t>#node 3 is 6units away </a:t>
            </a:r>
          </a:p>
          <a:p>
            <a:r>
              <a:rPr lang="en-US" sz="1200">
                <a:latin typeface="Courier New" panose="02070309020205020404" pitchFamily="49" charset="0"/>
                <a:ea typeface="Calibri" panose="020F0502020204030204" pitchFamily="34" charset="0"/>
                <a:cs typeface="Times New Roman" panose="02020603050405020304" pitchFamily="18" charset="0"/>
              </a:rPr>
              <a:t>{0: 0, 1: 1, </a:t>
            </a:r>
            <a:r>
              <a:rPr lang="en-US" sz="1200" b="1">
                <a:latin typeface="Courier New" panose="02070309020205020404" pitchFamily="49" charset="0"/>
                <a:ea typeface="Calibri" panose="020F0502020204030204" pitchFamily="34" charset="0"/>
                <a:cs typeface="Times New Roman" panose="02020603050405020304" pitchFamily="18" charset="0"/>
              </a:rPr>
              <a:t>2</a:t>
            </a:r>
            <a:r>
              <a:rPr lang="en-US" sz="1200">
                <a:latin typeface="Courier New" panose="02070309020205020404" pitchFamily="49" charset="0"/>
                <a:ea typeface="Calibri" panose="020F0502020204030204" pitchFamily="34" charset="0"/>
                <a:cs typeface="Times New Roman" panose="02020603050405020304" pitchFamily="18" charset="0"/>
              </a:rPr>
              <a:t>: 3, </a:t>
            </a:r>
            <a:r>
              <a:rPr lang="en-US" sz="1200">
                <a:highlight>
                  <a:srgbClr val="FFFF00"/>
                </a:highlight>
                <a:latin typeface="Courier New" panose="02070309020205020404" pitchFamily="49" charset="0"/>
                <a:ea typeface="Calibri" panose="020F0502020204030204" pitchFamily="34" charset="0"/>
                <a:cs typeface="Times New Roman" panose="02020603050405020304" pitchFamily="18" charset="0"/>
              </a:rPr>
              <a:t>3: 6</a:t>
            </a:r>
            <a:r>
              <a:rPr lang="en-US" sz="1200">
                <a:latin typeface="Courier New" panose="02070309020205020404" pitchFamily="49" charset="0"/>
                <a:ea typeface="Calibri" panose="020F0502020204030204" pitchFamily="34" charset="0"/>
                <a:cs typeface="Times New Roman" panose="02020603050405020304" pitchFamily="18" charset="0"/>
              </a:rPr>
              <a:t>, 4: 13}</a:t>
            </a:r>
          </a:p>
          <a:p>
            <a:r>
              <a:rPr lang="en-US" sz="1200" b="1" smtClean="0">
                <a:latin typeface="Courier New" panose="02070309020205020404" pitchFamily="49" charset="0"/>
                <a:ea typeface="Calibri" panose="020F0502020204030204" pitchFamily="34" charset="0"/>
                <a:cs typeface="Times New Roman" panose="02020603050405020304" pitchFamily="18" charset="0"/>
              </a:rPr>
              <a:t>newLen will be 3+2= 5 </a:t>
            </a:r>
            <a:r>
              <a:rPr lang="en-US" sz="1200" smtClean="0">
                <a:latin typeface="Courier New" panose="02070309020205020404" pitchFamily="49" charset="0"/>
                <a:ea typeface="Calibri" panose="020F0502020204030204" pitchFamily="34" charset="0"/>
                <a:cs typeface="Times New Roman" panose="02020603050405020304" pitchFamily="18" charset="0"/>
              </a:rPr>
              <a:t>&lt; </a:t>
            </a:r>
            <a:r>
              <a:rPr lang="en-US" sz="1200">
                <a:latin typeface="Courier New" panose="02070309020205020404" pitchFamily="49" charset="0"/>
                <a:ea typeface="Calibri" panose="020F0502020204030204" pitchFamily="34" charset="0"/>
                <a:cs typeface="Times New Roman" panose="02020603050405020304" pitchFamily="18" charset="0"/>
              </a:rPr>
              <a:t>dist[v] </a:t>
            </a:r>
          </a:p>
          <a:p>
            <a:endParaRPr lang="en-US" sz="1200" b="1" smtClean="0">
              <a:latin typeface="Courier New" panose="02070309020205020404" pitchFamily="49" charset="0"/>
              <a:ea typeface="Calibri" panose="020F0502020204030204" pitchFamily="34" charset="0"/>
              <a:cs typeface="Times New Roman" panose="02020603050405020304" pitchFamily="18" charset="0"/>
            </a:endParaRPr>
          </a:p>
          <a:p>
            <a:r>
              <a:rPr lang="en-US" sz="1200" b="1" smtClean="0">
                <a:latin typeface="Courier New" panose="02070309020205020404" pitchFamily="49" charset="0"/>
                <a:ea typeface="Calibri" panose="020F0502020204030204" pitchFamily="34" charset="0"/>
                <a:cs typeface="Times New Roman" panose="02020603050405020304" pitchFamily="18" charset="0"/>
              </a:rPr>
              <a:t>pq.elements </a:t>
            </a:r>
            <a:r>
              <a:rPr lang="en-US" sz="1200" b="1">
                <a:latin typeface="Courier New" panose="02070309020205020404" pitchFamily="49" charset="0"/>
                <a:ea typeface="Calibri" panose="020F0502020204030204" pitchFamily="34" charset="0"/>
                <a:cs typeface="Times New Roman" panose="02020603050405020304" pitchFamily="18" charset="0"/>
              </a:rPr>
              <a:t>#before decrease</a:t>
            </a:r>
          </a:p>
          <a:p>
            <a:r>
              <a:rPr lang="en-US" sz="1200">
                <a:latin typeface="Courier New" panose="02070309020205020404" pitchFamily="49" charset="0"/>
                <a:ea typeface="Calibri" panose="020F0502020204030204" pitchFamily="34" charset="0"/>
                <a:cs typeface="Times New Roman" panose="02020603050405020304" pitchFamily="18" charset="0"/>
              </a:rPr>
              <a:t>[[0, None], </a:t>
            </a:r>
            <a:r>
              <a:rPr lang="en-US" sz="1200">
                <a:highlight>
                  <a:srgbClr val="FFFF00"/>
                </a:highlight>
                <a:latin typeface="Courier New" panose="02070309020205020404" pitchFamily="49" charset="0"/>
                <a:ea typeface="Calibri" panose="020F0502020204030204" pitchFamily="34" charset="0"/>
                <a:cs typeface="Times New Roman" panose="02020603050405020304" pitchFamily="18" charset="0"/>
              </a:rPr>
              <a:t>[6, 3]</a:t>
            </a:r>
            <a:r>
              <a:rPr lang="en-US" sz="1200">
                <a:latin typeface="Courier New" panose="02070309020205020404" pitchFamily="49" charset="0"/>
                <a:ea typeface="Calibri" panose="020F0502020204030204" pitchFamily="34" charset="0"/>
                <a:cs typeface="Times New Roman" panose="02020603050405020304" pitchFamily="18" charset="0"/>
              </a:rPr>
              <a:t>, [13, 4], [13, 4], [2147483647, 4], [2147483647, 3]]</a:t>
            </a:r>
          </a:p>
          <a:p>
            <a:r>
              <a:rPr lang="en-US" sz="1200" b="1" smtClean="0">
                <a:latin typeface="Courier New" panose="02070309020205020404" pitchFamily="49" charset="0"/>
                <a:ea typeface="Calibri" panose="020F0502020204030204" pitchFamily="34" charset="0"/>
                <a:cs typeface="Times New Roman" panose="02020603050405020304" pitchFamily="18" charset="0"/>
              </a:rPr>
              <a:t>pq.elements </a:t>
            </a:r>
            <a:r>
              <a:rPr lang="en-US" sz="1200" b="1">
                <a:latin typeface="Courier New" panose="02070309020205020404" pitchFamily="49" charset="0"/>
                <a:ea typeface="Calibri" panose="020F0502020204030204" pitchFamily="34" charset="0"/>
                <a:cs typeface="Times New Roman" panose="02020603050405020304" pitchFamily="18" charset="0"/>
              </a:rPr>
              <a:t>#after </a:t>
            </a:r>
          </a:p>
          <a:p>
            <a:r>
              <a:rPr lang="en-US" sz="1200">
                <a:latin typeface="Courier New" panose="02070309020205020404" pitchFamily="49" charset="0"/>
                <a:ea typeface="Calibri" panose="020F0502020204030204" pitchFamily="34" charset="0"/>
                <a:cs typeface="Times New Roman" panose="02020603050405020304" pitchFamily="18" charset="0"/>
              </a:rPr>
              <a:t>[[0, None], </a:t>
            </a:r>
            <a:r>
              <a:rPr lang="en-US" sz="1200">
                <a:highlight>
                  <a:srgbClr val="FFFF00"/>
                </a:highlight>
                <a:latin typeface="Courier New" panose="02070309020205020404" pitchFamily="49" charset="0"/>
                <a:ea typeface="Calibri" panose="020F0502020204030204" pitchFamily="34" charset="0"/>
                <a:cs typeface="Times New Roman" panose="02020603050405020304" pitchFamily="18" charset="0"/>
              </a:rPr>
              <a:t>[5, 3]</a:t>
            </a:r>
            <a:r>
              <a:rPr lang="en-US" sz="1200">
                <a:latin typeface="Courier New" panose="02070309020205020404" pitchFamily="49" charset="0"/>
                <a:ea typeface="Calibri" panose="020F0502020204030204" pitchFamily="34" charset="0"/>
                <a:cs typeface="Times New Roman" panose="02020603050405020304" pitchFamily="18" charset="0"/>
              </a:rPr>
              <a:t>, [13, 4], [13, 4], [2147483647, 4], [2147483647, 3]]</a:t>
            </a:r>
          </a:p>
          <a:p>
            <a:r>
              <a:rPr lang="en-US" sz="1200" b="1" smtClean="0">
                <a:latin typeface="Courier New" panose="02070309020205020404" pitchFamily="49" charset="0"/>
                <a:ea typeface="Calibri" panose="020F0502020204030204" pitchFamily="34" charset="0"/>
                <a:cs typeface="Times New Roman" panose="02020603050405020304" pitchFamily="18" charset="0"/>
              </a:rPr>
              <a:t>dist </a:t>
            </a:r>
            <a:r>
              <a:rPr lang="en-US" sz="1200" b="1">
                <a:latin typeface="Courier New" panose="02070309020205020404" pitchFamily="49" charset="0"/>
                <a:ea typeface="Calibri" panose="020F0502020204030204" pitchFamily="34" charset="0"/>
                <a:cs typeface="Times New Roman" panose="02020603050405020304" pitchFamily="18" charset="0"/>
              </a:rPr>
              <a:t>#new</a:t>
            </a:r>
          </a:p>
          <a:p>
            <a:r>
              <a:rPr lang="en-US" sz="1200">
                <a:latin typeface="Courier New" panose="02070309020205020404" pitchFamily="49" charset="0"/>
                <a:ea typeface="Calibri" panose="020F0502020204030204" pitchFamily="34" charset="0"/>
                <a:cs typeface="Times New Roman" panose="02020603050405020304" pitchFamily="18" charset="0"/>
              </a:rPr>
              <a:t>{0: 0, 1: 1, 2: 3, </a:t>
            </a:r>
            <a:r>
              <a:rPr lang="en-US" sz="1200">
                <a:highlight>
                  <a:srgbClr val="FFFF00"/>
                </a:highlight>
                <a:latin typeface="Courier New" panose="02070309020205020404" pitchFamily="49" charset="0"/>
                <a:ea typeface="Calibri" panose="020F0502020204030204" pitchFamily="34" charset="0"/>
                <a:cs typeface="Times New Roman" panose="02020603050405020304" pitchFamily="18" charset="0"/>
              </a:rPr>
              <a:t>3: 5</a:t>
            </a:r>
            <a:r>
              <a:rPr lang="en-US" sz="1200">
                <a:latin typeface="Courier New" panose="02070309020205020404" pitchFamily="49" charset="0"/>
                <a:ea typeface="Calibri" panose="020F0502020204030204" pitchFamily="34" charset="0"/>
                <a:cs typeface="Times New Roman" panose="02020603050405020304" pitchFamily="18" charset="0"/>
              </a:rPr>
              <a:t>, 4: 13}</a:t>
            </a:r>
          </a:p>
          <a:p>
            <a:r>
              <a:rPr lang="en-US" sz="1200" b="1" smtClean="0">
                <a:latin typeface="Courier New" panose="02070309020205020404" pitchFamily="49" charset="0"/>
                <a:ea typeface="Calibri" panose="020F0502020204030204" pitchFamily="34" charset="0"/>
                <a:cs typeface="Times New Roman" panose="02020603050405020304" pitchFamily="18" charset="0"/>
              </a:rPr>
              <a:t>pred </a:t>
            </a:r>
            <a:r>
              <a:rPr lang="en-US" sz="1200" b="1">
                <a:latin typeface="Courier New" panose="02070309020205020404" pitchFamily="49" charset="0"/>
                <a:ea typeface="Calibri" panose="020F0502020204030204" pitchFamily="34" charset="0"/>
                <a:cs typeface="Times New Roman" panose="02020603050405020304" pitchFamily="18" charset="0"/>
              </a:rPr>
              <a:t>#new</a:t>
            </a:r>
          </a:p>
          <a:p>
            <a:r>
              <a:rPr lang="en-US" sz="1200">
                <a:latin typeface="Courier New" panose="02070309020205020404" pitchFamily="49" charset="0"/>
                <a:ea typeface="Calibri" panose="020F0502020204030204" pitchFamily="34" charset="0"/>
                <a:cs typeface="Times New Roman" panose="02020603050405020304" pitchFamily="18" charset="0"/>
              </a:rPr>
              <a:t>{0: None, 1: 0, 2: 1, 3: 2, 4: 1}</a:t>
            </a:r>
            <a:endParaRPr lang="en-US" sz="1200">
              <a:effectLst/>
              <a:latin typeface="Courier New" panose="02070309020205020404" pitchFamily="49" charset="0"/>
              <a:ea typeface="Calibri" panose="020F0502020204030204" pitchFamily="34" charset="0"/>
              <a:cs typeface="Times New Roman" panose="02020603050405020304" pitchFamily="18" charset="0"/>
            </a:endParaRPr>
          </a:p>
        </p:txBody>
      </p:sp>
      <p:sp>
        <p:nvSpPr>
          <p:cNvPr id="101" name="TextBox 100"/>
          <p:cNvSpPr txBox="1"/>
          <p:nvPr/>
        </p:nvSpPr>
        <p:spPr>
          <a:xfrm>
            <a:off x="8913710" y="6169667"/>
            <a:ext cx="3852333" cy="646331"/>
          </a:xfrm>
          <a:prstGeom prst="rect">
            <a:avLst/>
          </a:prstGeom>
          <a:noFill/>
        </p:spPr>
        <p:txBody>
          <a:bodyPr wrap="square" rtlCol="0">
            <a:spAutoFit/>
          </a:bodyPr>
          <a:lstStyle/>
          <a:p>
            <a:r>
              <a:rPr lang="en-US" smtClean="0"/>
              <a:t>Go to Notebook 3 for examples and hands on </a:t>
            </a:r>
            <a:endParaRPr lang="en-US"/>
          </a:p>
        </p:txBody>
      </p:sp>
    </p:spTree>
    <p:extLst>
      <p:ext uri="{BB962C8B-B14F-4D97-AF65-F5344CB8AC3E}">
        <p14:creationId xmlns:p14="http://schemas.microsoft.com/office/powerpoint/2010/main" val="3308740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From Dijkstra to A* </a:t>
            </a:r>
            <a:endParaRPr lang="en-US"/>
          </a:p>
        </p:txBody>
      </p:sp>
      <p:sp>
        <p:nvSpPr>
          <p:cNvPr id="8" name="Content Placeholder 7"/>
          <p:cNvSpPr>
            <a:spLocks noGrp="1"/>
          </p:cNvSpPr>
          <p:nvPr>
            <p:ph idx="1"/>
          </p:nvPr>
        </p:nvSpPr>
        <p:spPr/>
        <p:txBody>
          <a:bodyPr>
            <a:normAutofit/>
          </a:bodyPr>
          <a:lstStyle/>
          <a:p>
            <a:r>
              <a:rPr lang="en-US" smtClean="0"/>
              <a:t>Need an improved Dijkstra by putting in a guess (heuristic) to h. </a:t>
            </a:r>
          </a:p>
          <a:p>
            <a:r>
              <a:rPr lang="en-US" smtClean="0"/>
              <a:t>H </a:t>
            </a:r>
            <a:r>
              <a:rPr lang="en-US"/>
              <a:t>or heuristic could be a function, or often geometric </a:t>
            </a:r>
            <a:r>
              <a:rPr lang="en-US" smtClean="0"/>
              <a:t>function. This </a:t>
            </a:r>
            <a:r>
              <a:rPr lang="en-US"/>
              <a:t>can be just add 10 for  N,S,E,W tile and 14 for a diagonal tile. Or </a:t>
            </a:r>
            <a:r>
              <a:rPr lang="en-US" smtClean="0"/>
              <a:t>could be a calculated distance. </a:t>
            </a:r>
          </a:p>
          <a:p>
            <a:r>
              <a:rPr lang="en-US" smtClean="0"/>
              <a:t>H can be Admissable – the additional number never overestimates the distance to the goal </a:t>
            </a:r>
          </a:p>
          <a:p>
            <a:r>
              <a:rPr lang="en-US" smtClean="0"/>
              <a:t>H can be Inadmissable – overestimates the goal </a:t>
            </a:r>
          </a:p>
          <a:p>
            <a:r>
              <a:rPr lang="en-US" smtClean="0"/>
              <a:t>Consistent vs Inconsistant – there are the same branches that you can reach with different costs. </a:t>
            </a:r>
          </a:p>
          <a:p>
            <a:pPr marL="0" indent="0">
              <a:buNone/>
            </a:pPr>
            <a:endParaRPr lang="en-US"/>
          </a:p>
        </p:txBody>
      </p:sp>
    </p:spTree>
    <p:extLst>
      <p:ext uri="{BB962C8B-B14F-4D97-AF65-F5344CB8AC3E}">
        <p14:creationId xmlns:p14="http://schemas.microsoft.com/office/powerpoint/2010/main" val="943518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275810"/>
            <a:ext cx="10515600" cy="1325563"/>
          </a:xfrm>
        </p:spPr>
        <p:txBody>
          <a:bodyPr/>
          <a:lstStyle/>
          <a:p>
            <a:r>
              <a:rPr lang="en-US" smtClean="0"/>
              <a:t>A* </a:t>
            </a:r>
            <a:endParaRPr lang="en-US"/>
          </a:p>
        </p:txBody>
      </p:sp>
      <p:sp>
        <p:nvSpPr>
          <p:cNvPr id="3" name="Text Placeholder 2"/>
          <p:cNvSpPr>
            <a:spLocks noGrp="1"/>
          </p:cNvSpPr>
          <p:nvPr>
            <p:ph type="body" idx="1"/>
          </p:nvPr>
        </p:nvSpPr>
        <p:spPr>
          <a:xfrm>
            <a:off x="839787" y="1151324"/>
            <a:ext cx="5157787" cy="823912"/>
          </a:xfrm>
        </p:spPr>
        <p:txBody>
          <a:bodyPr>
            <a:normAutofit/>
          </a:bodyPr>
          <a:lstStyle/>
          <a:p>
            <a:r>
              <a:rPr lang="en-US" sz="1600">
                <a:hlinkClick r:id="rId2"/>
              </a:rPr>
              <a:t>http://www.raywenderlich.com/4946/introduction-to-a-pathfinding</a:t>
            </a:r>
            <a:endParaRPr lang="en-US" sz="1600"/>
          </a:p>
        </p:txBody>
      </p:sp>
      <p:sp>
        <p:nvSpPr>
          <p:cNvPr id="4" name="Content Placeholder 3"/>
          <p:cNvSpPr>
            <a:spLocks noGrp="1"/>
          </p:cNvSpPr>
          <p:nvPr>
            <p:ph sz="half" idx="2"/>
          </p:nvPr>
        </p:nvSpPr>
        <p:spPr>
          <a:xfrm>
            <a:off x="839787" y="1975236"/>
            <a:ext cx="5157787" cy="4716121"/>
          </a:xfrm>
        </p:spPr>
        <p:txBody>
          <a:bodyPr>
            <a:normAutofit fontScale="55000" lnSpcReduction="20000"/>
          </a:bodyPr>
          <a:lstStyle/>
          <a:p>
            <a:pPr marL="0" indent="0">
              <a:buNone/>
            </a:pPr>
            <a:r>
              <a:rPr lang="en-US" b="1" smtClean="0"/>
              <a:t> </a:t>
            </a:r>
            <a:endParaRPr lang="en-US"/>
          </a:p>
          <a:p>
            <a:pPr marL="0" indent="0">
              <a:buNone/>
            </a:pPr>
            <a:r>
              <a:rPr lang="en-US" smtClean="0"/>
              <a:t>Open list – nodes considered for shortest path</a:t>
            </a:r>
          </a:p>
          <a:p>
            <a:pPr marL="0" indent="0">
              <a:buNone/>
            </a:pPr>
            <a:r>
              <a:rPr lang="en-US" smtClean="0"/>
              <a:t>Closed list – nodes  not considered</a:t>
            </a:r>
          </a:p>
          <a:p>
            <a:pPr marL="0" indent="0">
              <a:buNone/>
            </a:pPr>
            <a:r>
              <a:rPr lang="en-US" smtClean="0"/>
              <a:t>Path </a:t>
            </a:r>
            <a:r>
              <a:rPr lang="en-US"/>
              <a:t>scoring</a:t>
            </a:r>
          </a:p>
          <a:p>
            <a:r>
              <a:rPr lang="en-US"/>
              <a:t>G movement cost (cost so far) </a:t>
            </a:r>
          </a:p>
          <a:p>
            <a:r>
              <a:rPr lang="en-US"/>
              <a:t>H heuristic – very important that it be “</a:t>
            </a:r>
            <a:r>
              <a:rPr lang="en-US">
                <a:hlinkClick r:id="rId3"/>
              </a:rPr>
              <a:t>admissible</a:t>
            </a:r>
            <a:r>
              <a:rPr lang="en-US"/>
              <a:t>” doesn’t overestimate F (for example distance)</a:t>
            </a:r>
          </a:p>
          <a:p>
            <a:r>
              <a:rPr lang="en-US"/>
              <a:t>F the sum of G+H</a:t>
            </a:r>
          </a:p>
          <a:p>
            <a:pPr marL="0" indent="0">
              <a:buNone/>
            </a:pPr>
            <a:r>
              <a:rPr lang="en-US"/>
              <a:t>Putting it together:</a:t>
            </a:r>
          </a:p>
          <a:p>
            <a:pPr fontAlgn="base"/>
            <a:r>
              <a:rPr lang="en-US"/>
              <a:t>Get the current position on the open list which has the lowest score. Let’s call this square S.</a:t>
            </a:r>
          </a:p>
          <a:p>
            <a:pPr fontAlgn="base"/>
            <a:r>
              <a:rPr lang="en-US"/>
              <a:t>Remove S from the open list and add S to the closed list.</a:t>
            </a:r>
          </a:p>
          <a:p>
            <a:pPr fontAlgn="base"/>
            <a:r>
              <a:rPr lang="en-US"/>
              <a:t>For each node T in S’s walkable adjacent tiles:</a:t>
            </a:r>
          </a:p>
          <a:p>
            <a:pPr lvl="1" fontAlgn="base"/>
            <a:r>
              <a:rPr lang="en-US" sz="2500" b="1" i="1"/>
              <a:t>If T is in the closed list</a:t>
            </a:r>
            <a:r>
              <a:rPr lang="en-US" sz="2500"/>
              <a:t>: Ignore it.</a:t>
            </a:r>
          </a:p>
          <a:p>
            <a:pPr lvl="1" fontAlgn="base"/>
            <a:r>
              <a:rPr lang="en-US" sz="2500" b="1" i="1"/>
              <a:t>If T is not in the open list</a:t>
            </a:r>
            <a:r>
              <a:rPr lang="en-US" sz="2500"/>
              <a:t>: Add it and compute its score.</a:t>
            </a:r>
          </a:p>
          <a:p>
            <a:pPr lvl="1" fontAlgn="base"/>
            <a:r>
              <a:rPr lang="en-US" sz="2500" b="1" i="1"/>
              <a:t>If T is already in the open list</a:t>
            </a:r>
            <a:r>
              <a:rPr lang="en-US" sz="2500"/>
              <a:t>: Check if the F score is lower when we use the current generated path to get there. If it is, update its score and update its parent as well.</a:t>
            </a:r>
          </a:p>
          <a:p>
            <a:endParaRPr lang="en-US"/>
          </a:p>
        </p:txBody>
      </p:sp>
      <p:sp>
        <p:nvSpPr>
          <p:cNvPr id="5" name="Text Placeholder 4"/>
          <p:cNvSpPr>
            <a:spLocks noGrp="1"/>
          </p:cNvSpPr>
          <p:nvPr>
            <p:ph type="body" sz="quarter" idx="3"/>
          </p:nvPr>
        </p:nvSpPr>
        <p:spPr>
          <a:xfrm>
            <a:off x="6172200" y="1047395"/>
            <a:ext cx="5183188" cy="823912"/>
          </a:xfrm>
        </p:spPr>
        <p:txBody>
          <a:bodyPr/>
          <a:lstStyle/>
          <a:p>
            <a:r>
              <a:rPr lang="en-US" smtClean="0"/>
              <a:t>Wikipedia pseudocode </a:t>
            </a:r>
            <a:endParaRPr lang="en-US"/>
          </a:p>
        </p:txBody>
      </p:sp>
      <p:sp>
        <p:nvSpPr>
          <p:cNvPr id="6" name="Content Placeholder 5"/>
          <p:cNvSpPr>
            <a:spLocks noGrp="1"/>
          </p:cNvSpPr>
          <p:nvPr>
            <p:ph sz="quarter" idx="4"/>
          </p:nvPr>
        </p:nvSpPr>
        <p:spPr>
          <a:xfrm>
            <a:off x="6274750" y="1871307"/>
            <a:ext cx="5183188" cy="4588535"/>
          </a:xfrm>
        </p:spPr>
        <p:txBody>
          <a:bodyPr>
            <a:normAutofit fontScale="25000" lnSpcReduction="20000"/>
          </a:bodyPr>
          <a:lstStyle/>
          <a:p>
            <a:pPr marL="0" indent="0">
              <a:buNone/>
            </a:pPr>
            <a:r>
              <a:rPr lang="en-US" b="1">
                <a:solidFill>
                  <a:srgbClr val="008000"/>
                </a:solidFill>
                <a:latin typeface="Calibri" panose="020F0502020204030204" pitchFamily="34" charset="0"/>
                <a:ea typeface="Calibri" panose="020F0502020204030204" pitchFamily="34" charset="0"/>
                <a:cs typeface="Times New Roman" panose="02020603050405020304" pitchFamily="18" charset="0"/>
              </a:rPr>
              <a:t>function</a:t>
            </a:r>
            <a:r>
              <a:rPr lang="en-US">
                <a:solidFill>
                  <a:srgbClr val="BBBBBB"/>
                </a:solidFill>
                <a:latin typeface="Calibri" panose="020F0502020204030204" pitchFamily="34" charset="0"/>
                <a:ea typeface="Calibri" panose="020F0502020204030204" pitchFamily="34" charset="0"/>
                <a:cs typeface="Times New Roman" panose="02020603050405020304" pitchFamily="18" charset="0"/>
              </a:rPr>
              <a:t> </a:t>
            </a:r>
            <a:r>
              <a:rPr lang="en-US">
                <a:solidFill>
                  <a:srgbClr val="0000FF"/>
                </a:solidFill>
                <a:latin typeface="Calibri" panose="020F0502020204030204" pitchFamily="34" charset="0"/>
                <a:ea typeface="Calibri" panose="020F0502020204030204" pitchFamily="34" charset="0"/>
                <a:cs typeface="Times New Roman" panose="02020603050405020304" pitchFamily="18" charset="0"/>
              </a:rPr>
              <a:t>A*</a:t>
            </a:r>
            <a:r>
              <a:rPr lang="en-US">
                <a:latin typeface="Calibri" panose="020F0502020204030204" pitchFamily="34" charset="0"/>
                <a:ea typeface="Calibri" panose="020F0502020204030204" pitchFamily="34" charset="0"/>
                <a:cs typeface="Times New Roman" panose="02020603050405020304" pitchFamily="18" charset="0"/>
              </a:rPr>
              <a:t>(start,goal)</a:t>
            </a:r>
            <a:r>
              <a:rPr lang="en-US">
                <a:solidFill>
                  <a:srgbClr val="BBBBBB"/>
                </a:solidFill>
                <a:latin typeface="Calibri" panose="020F0502020204030204" pitchFamily="34" charset="0"/>
                <a:ea typeface="Calibri" panose="020F0502020204030204" pitchFamily="34" charset="0"/>
                <a:cs typeface="Times New Roman" panose="02020603050405020304" pitchFamily="18" charset="0"/>
              </a:rPr>
              <a:t> </a:t>
            </a:r>
            <a:endParaRPr lang="en-US">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a:solidFill>
                  <a:srgbClr val="BBBBBB"/>
                </a:solidFill>
                <a:latin typeface="Calibri" panose="020F0502020204030204" pitchFamily="34" charset="0"/>
                <a:ea typeface="Calibri" panose="020F0502020204030204" pitchFamily="34" charset="0"/>
                <a:cs typeface="Times New Roman" panose="02020603050405020304" pitchFamily="18" charset="0"/>
              </a:rPr>
              <a:t>     </a:t>
            </a:r>
            <a:r>
              <a:rPr lang="en-US">
                <a:latin typeface="Calibri" panose="020F0502020204030204" pitchFamily="34" charset="0"/>
                <a:ea typeface="Calibri" panose="020F0502020204030204" pitchFamily="34" charset="0"/>
                <a:cs typeface="Times New Roman" panose="02020603050405020304" pitchFamily="18" charset="0"/>
              </a:rPr>
              <a:t>openset := set containing the initial node </a:t>
            </a:r>
            <a:r>
              <a:rPr lang="en-US">
                <a:solidFill>
                  <a:srgbClr val="666666"/>
                </a:solidFill>
                <a:latin typeface="Calibri" panose="020F0502020204030204" pitchFamily="34" charset="0"/>
                <a:ea typeface="Calibri" panose="020F0502020204030204" pitchFamily="34" charset="0"/>
                <a:cs typeface="Times New Roman" panose="02020603050405020304" pitchFamily="18" charset="0"/>
              </a:rPr>
              <a:t>//</a:t>
            </a:r>
            <a:r>
              <a:rPr lang="en-US">
                <a:latin typeface="Calibri" panose="020F0502020204030204" pitchFamily="34" charset="0"/>
                <a:ea typeface="Calibri" panose="020F0502020204030204" pitchFamily="34" charset="0"/>
                <a:cs typeface="Times New Roman" panose="02020603050405020304" pitchFamily="18" charset="0"/>
              </a:rPr>
              <a:t> The set of tentative nodes to be evaluated.</a:t>
            </a:r>
          </a:p>
          <a:p>
            <a:pPr marL="0" indent="0">
              <a:buNone/>
            </a:pPr>
            <a:r>
              <a:rPr lang="en-US">
                <a:latin typeface="Calibri" panose="020F0502020204030204" pitchFamily="34" charset="0"/>
                <a:ea typeface="Calibri" panose="020F0502020204030204" pitchFamily="34" charset="0"/>
                <a:cs typeface="Times New Roman" panose="02020603050405020304" pitchFamily="18" charset="0"/>
              </a:rPr>
              <a:t>     came_from := the empty map                 </a:t>
            </a:r>
            <a:r>
              <a:rPr lang="en-US">
                <a:solidFill>
                  <a:srgbClr val="666666"/>
                </a:solidFill>
                <a:latin typeface="Calibri" panose="020F0502020204030204" pitchFamily="34" charset="0"/>
                <a:ea typeface="Calibri" panose="020F0502020204030204" pitchFamily="34" charset="0"/>
                <a:cs typeface="Times New Roman" panose="02020603050405020304" pitchFamily="18" charset="0"/>
              </a:rPr>
              <a:t>//</a:t>
            </a:r>
            <a:r>
              <a:rPr lang="en-US">
                <a:latin typeface="Calibri" panose="020F0502020204030204" pitchFamily="34" charset="0"/>
                <a:ea typeface="Calibri" panose="020F0502020204030204" pitchFamily="34" charset="0"/>
                <a:cs typeface="Times New Roman" panose="02020603050405020304" pitchFamily="18" charset="0"/>
              </a:rPr>
              <a:t> The map of navigated nodes.</a:t>
            </a:r>
          </a:p>
          <a:p>
            <a:pPr marL="0" indent="0">
              <a:buNone/>
            </a:pPr>
            <a:r>
              <a:rPr lang="en-US">
                <a:latin typeface="Calibri" panose="020F0502020204030204" pitchFamily="34" charset="0"/>
                <a:ea typeface="Calibri" panose="020F0502020204030204" pitchFamily="34" charset="0"/>
                <a:cs typeface="Times New Roman" panose="02020603050405020304" pitchFamily="18" charset="0"/>
              </a:rPr>
              <a:t>     g_score[start] := </a:t>
            </a:r>
            <a:r>
              <a:rPr lang="en-US">
                <a:solidFill>
                  <a:srgbClr val="666666"/>
                </a:solidFill>
                <a:latin typeface="Calibri" panose="020F0502020204030204" pitchFamily="34" charset="0"/>
                <a:ea typeface="Calibri" panose="020F0502020204030204" pitchFamily="34" charset="0"/>
                <a:cs typeface="Times New Roman" panose="02020603050405020304" pitchFamily="18" charset="0"/>
              </a:rPr>
              <a:t>0</a:t>
            </a:r>
            <a:r>
              <a:rPr lang="en-US">
                <a:latin typeface="Calibri" panose="020F0502020204030204" pitchFamily="34" charset="0"/>
                <a:ea typeface="Calibri" panose="020F0502020204030204" pitchFamily="34" charset="0"/>
                <a:cs typeface="Times New Roman" panose="02020603050405020304" pitchFamily="18" charset="0"/>
              </a:rPr>
              <a:t>                        </a:t>
            </a:r>
            <a:r>
              <a:rPr lang="en-US">
                <a:solidFill>
                  <a:srgbClr val="666666"/>
                </a:solidFill>
                <a:latin typeface="Calibri" panose="020F0502020204030204" pitchFamily="34" charset="0"/>
                <a:ea typeface="Calibri" panose="020F0502020204030204" pitchFamily="34" charset="0"/>
                <a:cs typeface="Times New Roman" panose="02020603050405020304" pitchFamily="18" charset="0"/>
              </a:rPr>
              <a:t>//</a:t>
            </a:r>
            <a:r>
              <a:rPr lang="en-US">
                <a:latin typeface="Calibri" panose="020F0502020204030204" pitchFamily="34" charset="0"/>
                <a:ea typeface="Calibri" panose="020F0502020204030204" pitchFamily="34" charset="0"/>
                <a:cs typeface="Times New Roman" panose="02020603050405020304" pitchFamily="18" charset="0"/>
              </a:rPr>
              <a:t> Distance from start along optimal path.</a:t>
            </a:r>
          </a:p>
          <a:p>
            <a:pPr marL="0" indent="0">
              <a:buNone/>
            </a:pPr>
            <a:r>
              <a:rPr lang="en-US">
                <a:latin typeface="Calibri" panose="020F0502020204030204" pitchFamily="34" charset="0"/>
                <a:ea typeface="Calibri" panose="020F0502020204030204" pitchFamily="34" charset="0"/>
                <a:cs typeface="Times New Roman" panose="02020603050405020304" pitchFamily="18" charset="0"/>
              </a:rPr>
              <a:t>     h_score[start] := heuristic_estimate_of_distance(start, goal)</a:t>
            </a:r>
          </a:p>
          <a:p>
            <a:pPr marL="0" indent="0">
              <a:buNone/>
            </a:pPr>
            <a:r>
              <a:rPr lang="en-US">
                <a:latin typeface="Calibri" panose="020F0502020204030204" pitchFamily="34" charset="0"/>
                <a:ea typeface="Calibri" panose="020F0502020204030204" pitchFamily="34" charset="0"/>
                <a:cs typeface="Times New Roman" panose="02020603050405020304" pitchFamily="18" charset="0"/>
              </a:rPr>
              <a:t>     f_score[start] := h_score[start]           </a:t>
            </a:r>
            <a:r>
              <a:rPr lang="en-US">
                <a:solidFill>
                  <a:srgbClr val="666666"/>
                </a:solidFill>
                <a:latin typeface="Calibri" panose="020F0502020204030204" pitchFamily="34" charset="0"/>
                <a:ea typeface="Calibri" panose="020F0502020204030204" pitchFamily="34" charset="0"/>
                <a:cs typeface="Times New Roman" panose="02020603050405020304" pitchFamily="18" charset="0"/>
              </a:rPr>
              <a:t>//</a:t>
            </a:r>
            <a:r>
              <a:rPr lang="en-US">
                <a:latin typeface="Calibri" panose="020F0502020204030204" pitchFamily="34" charset="0"/>
                <a:ea typeface="Calibri" panose="020F0502020204030204" pitchFamily="34" charset="0"/>
                <a:cs typeface="Times New Roman" panose="02020603050405020304" pitchFamily="18" charset="0"/>
              </a:rPr>
              <a:t> Estimated total distance from start to goal through y.</a:t>
            </a:r>
          </a:p>
          <a:p>
            <a:pPr marL="0" indent="0">
              <a:buNone/>
            </a:pPr>
            <a:r>
              <a:rPr lang="en-US">
                <a:latin typeface="Calibri" panose="020F0502020204030204" pitchFamily="34" charset="0"/>
                <a:ea typeface="Calibri" panose="020F0502020204030204" pitchFamily="34" charset="0"/>
                <a:cs typeface="Times New Roman" panose="02020603050405020304" pitchFamily="18" charset="0"/>
              </a:rPr>
              <a:t>     </a:t>
            </a:r>
            <a:r>
              <a:rPr lang="en-US" b="1">
                <a:solidFill>
                  <a:srgbClr val="008000"/>
                </a:solidFill>
                <a:latin typeface="Calibri" panose="020F0502020204030204" pitchFamily="34" charset="0"/>
                <a:ea typeface="Calibri" panose="020F0502020204030204" pitchFamily="34" charset="0"/>
                <a:cs typeface="Times New Roman" panose="02020603050405020304" pitchFamily="18" charset="0"/>
              </a:rPr>
              <a:t>while</a:t>
            </a:r>
            <a:r>
              <a:rPr lang="en-US">
                <a:latin typeface="Calibri" panose="020F0502020204030204" pitchFamily="34" charset="0"/>
                <a:ea typeface="Calibri" panose="020F0502020204030204" pitchFamily="34" charset="0"/>
                <a:cs typeface="Times New Roman" panose="02020603050405020304" pitchFamily="18" charset="0"/>
              </a:rPr>
              <a:t> openset is not empty</a:t>
            </a:r>
          </a:p>
          <a:p>
            <a:pPr marL="0" indent="0">
              <a:buNone/>
            </a:pPr>
            <a:r>
              <a:rPr lang="en-US">
                <a:latin typeface="Calibri" panose="020F0502020204030204" pitchFamily="34" charset="0"/>
                <a:ea typeface="Calibri" panose="020F0502020204030204" pitchFamily="34" charset="0"/>
                <a:cs typeface="Times New Roman" panose="02020603050405020304" pitchFamily="18" charset="0"/>
              </a:rPr>
              <a:t>         x := the node in openset having the lowest f_score[] value</a:t>
            </a:r>
          </a:p>
          <a:p>
            <a:pPr marL="0" indent="0">
              <a:buNone/>
            </a:pPr>
            <a:r>
              <a:rPr lang="en-US">
                <a:latin typeface="Calibri" panose="020F0502020204030204" pitchFamily="34" charset="0"/>
                <a:ea typeface="Calibri" panose="020F0502020204030204" pitchFamily="34" charset="0"/>
                <a:cs typeface="Times New Roman" panose="02020603050405020304" pitchFamily="18" charset="0"/>
              </a:rPr>
              <a:t>         </a:t>
            </a:r>
            <a:r>
              <a:rPr lang="en-US" b="1">
                <a:solidFill>
                  <a:srgbClr val="008000"/>
                </a:solidFill>
                <a:latin typeface="Calibri" panose="020F0502020204030204" pitchFamily="34" charset="0"/>
                <a:ea typeface="Calibri" panose="020F0502020204030204" pitchFamily="34" charset="0"/>
                <a:cs typeface="Times New Roman" panose="02020603050405020304" pitchFamily="18" charset="0"/>
              </a:rPr>
              <a:t>if</a:t>
            </a:r>
            <a:r>
              <a:rPr lang="en-US">
                <a:latin typeface="Calibri" panose="020F0502020204030204" pitchFamily="34" charset="0"/>
                <a:ea typeface="Calibri" panose="020F0502020204030204" pitchFamily="34" charset="0"/>
                <a:cs typeface="Times New Roman" panose="02020603050405020304" pitchFamily="18" charset="0"/>
              </a:rPr>
              <a:t> x = goal</a:t>
            </a:r>
          </a:p>
          <a:p>
            <a:pPr marL="0" indent="0">
              <a:buNone/>
            </a:pPr>
            <a:r>
              <a:rPr lang="en-US">
                <a:latin typeface="Calibri" panose="020F0502020204030204" pitchFamily="34" charset="0"/>
                <a:ea typeface="Calibri" panose="020F0502020204030204" pitchFamily="34" charset="0"/>
                <a:cs typeface="Times New Roman" panose="02020603050405020304" pitchFamily="18" charset="0"/>
              </a:rPr>
              <a:t>             </a:t>
            </a:r>
            <a:r>
              <a:rPr lang="en-US" b="1">
                <a:solidFill>
                  <a:srgbClr val="008000"/>
                </a:solidFill>
                <a:latin typeface="Calibri" panose="020F0502020204030204" pitchFamily="34" charset="0"/>
                <a:ea typeface="Calibri" panose="020F0502020204030204" pitchFamily="34" charset="0"/>
                <a:cs typeface="Times New Roman" panose="02020603050405020304" pitchFamily="18" charset="0"/>
              </a:rPr>
              <a:t>return</a:t>
            </a:r>
            <a:r>
              <a:rPr lang="en-US">
                <a:latin typeface="Calibri" panose="020F0502020204030204" pitchFamily="34" charset="0"/>
                <a:ea typeface="Calibri" panose="020F0502020204030204" pitchFamily="34" charset="0"/>
                <a:cs typeface="Times New Roman" panose="02020603050405020304" pitchFamily="18" charset="0"/>
              </a:rPr>
              <a:t> reconstruct_path(came_from, came_from[goal])</a:t>
            </a:r>
          </a:p>
          <a:p>
            <a:pPr marL="0" indent="0">
              <a:buNone/>
            </a:pPr>
            <a:r>
              <a:rPr lang="en-US">
                <a:latin typeface="Calibri" panose="020F0502020204030204" pitchFamily="34" charset="0"/>
                <a:ea typeface="Calibri" panose="020F0502020204030204" pitchFamily="34" charset="0"/>
                <a:cs typeface="Times New Roman" panose="02020603050405020304" pitchFamily="18" charset="0"/>
              </a:rPr>
              <a:t>         remove x from openset</a:t>
            </a:r>
          </a:p>
          <a:p>
            <a:pPr marL="0" indent="0">
              <a:buNone/>
            </a:pPr>
            <a:r>
              <a:rPr lang="en-US">
                <a:latin typeface="Calibri" panose="020F0502020204030204" pitchFamily="34" charset="0"/>
                <a:ea typeface="Calibri" panose="020F0502020204030204" pitchFamily="34" charset="0"/>
                <a:cs typeface="Times New Roman" panose="02020603050405020304" pitchFamily="18" charset="0"/>
              </a:rPr>
              <a:t>         foreach y in neighbor_nodes(x)</a:t>
            </a:r>
          </a:p>
          <a:p>
            <a:pPr marL="0" indent="0">
              <a:buNone/>
            </a:pPr>
            <a:r>
              <a:rPr lang="en-US">
                <a:latin typeface="Calibri" panose="020F0502020204030204" pitchFamily="34" charset="0"/>
                <a:ea typeface="Calibri" panose="020F0502020204030204" pitchFamily="34" charset="0"/>
                <a:cs typeface="Times New Roman" panose="02020603050405020304" pitchFamily="18" charset="0"/>
              </a:rPr>
              <a:t>             tentative_g_score := g_score[x] </a:t>
            </a:r>
            <a:r>
              <a:rPr lang="en-US">
                <a:solidFill>
                  <a:srgbClr val="666666"/>
                </a:solidFill>
                <a:latin typeface="Calibri" panose="020F0502020204030204" pitchFamily="34" charset="0"/>
                <a:ea typeface="Calibri" panose="020F0502020204030204" pitchFamily="34" charset="0"/>
                <a:cs typeface="Times New Roman" panose="02020603050405020304" pitchFamily="18" charset="0"/>
              </a:rPr>
              <a:t>+</a:t>
            </a:r>
            <a:r>
              <a:rPr lang="en-US">
                <a:latin typeface="Calibri" panose="020F0502020204030204" pitchFamily="34" charset="0"/>
                <a:ea typeface="Calibri" panose="020F0502020204030204" pitchFamily="34" charset="0"/>
                <a:cs typeface="Times New Roman" panose="02020603050405020304" pitchFamily="18" charset="0"/>
              </a:rPr>
              <a:t> dist_between(x,y)</a:t>
            </a:r>
          </a:p>
          <a:p>
            <a:pPr marL="0" indent="0">
              <a:buNone/>
            </a:pPr>
            <a:r>
              <a:rPr lang="en-US">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US">
                <a:latin typeface="Calibri" panose="020F0502020204030204" pitchFamily="34" charset="0"/>
                <a:ea typeface="Calibri" panose="020F0502020204030204" pitchFamily="34" charset="0"/>
                <a:cs typeface="Times New Roman" panose="02020603050405020304" pitchFamily="18" charset="0"/>
              </a:rPr>
              <a:t>             </a:t>
            </a:r>
            <a:r>
              <a:rPr lang="en-US" b="1">
                <a:solidFill>
                  <a:srgbClr val="008000"/>
                </a:solidFill>
                <a:latin typeface="Calibri" panose="020F0502020204030204" pitchFamily="34" charset="0"/>
                <a:ea typeface="Calibri" panose="020F0502020204030204" pitchFamily="34" charset="0"/>
                <a:cs typeface="Times New Roman" panose="02020603050405020304" pitchFamily="18" charset="0"/>
              </a:rPr>
              <a:t>if</a:t>
            </a:r>
            <a:r>
              <a:rPr lang="en-US">
                <a:latin typeface="Calibri" panose="020F0502020204030204" pitchFamily="34" charset="0"/>
                <a:ea typeface="Calibri" panose="020F0502020204030204" pitchFamily="34" charset="0"/>
                <a:cs typeface="Times New Roman" panose="02020603050405020304" pitchFamily="18" charset="0"/>
              </a:rPr>
              <a:t> g_score[y] is not set or tentative_g_score </a:t>
            </a:r>
            <a:r>
              <a:rPr lang="en-US">
                <a:solidFill>
                  <a:srgbClr val="666666"/>
                </a:solidFill>
                <a:latin typeface="Calibri" panose="020F0502020204030204" pitchFamily="34" charset="0"/>
                <a:ea typeface="Calibri" panose="020F0502020204030204" pitchFamily="34" charset="0"/>
                <a:cs typeface="Times New Roman" panose="02020603050405020304" pitchFamily="18" charset="0"/>
              </a:rPr>
              <a:t>&lt;</a:t>
            </a:r>
            <a:r>
              <a:rPr lang="en-US">
                <a:latin typeface="Calibri" panose="020F0502020204030204" pitchFamily="34" charset="0"/>
                <a:ea typeface="Calibri" panose="020F0502020204030204" pitchFamily="34" charset="0"/>
                <a:cs typeface="Times New Roman" panose="02020603050405020304" pitchFamily="18" charset="0"/>
              </a:rPr>
              <a:t> g_score[y]</a:t>
            </a:r>
          </a:p>
          <a:p>
            <a:pPr marL="0" indent="0">
              <a:buNone/>
            </a:pPr>
            <a:r>
              <a:rPr lang="en-US">
                <a:latin typeface="Calibri" panose="020F0502020204030204" pitchFamily="34" charset="0"/>
                <a:ea typeface="Calibri" panose="020F0502020204030204" pitchFamily="34" charset="0"/>
                <a:cs typeface="Times New Roman" panose="02020603050405020304" pitchFamily="18" charset="0"/>
              </a:rPr>
              <a:t>                 add y to openset</a:t>
            </a:r>
          </a:p>
          <a:p>
            <a:pPr marL="0" indent="0">
              <a:buNone/>
            </a:pPr>
            <a:r>
              <a:rPr lang="en-US">
                <a:latin typeface="Calibri" panose="020F0502020204030204" pitchFamily="34" charset="0"/>
                <a:ea typeface="Calibri" panose="020F0502020204030204" pitchFamily="34" charset="0"/>
                <a:cs typeface="Times New Roman" panose="02020603050405020304" pitchFamily="18" charset="0"/>
              </a:rPr>
              <a:t>                 came_from[y] := x                         </a:t>
            </a:r>
          </a:p>
          <a:p>
            <a:pPr marL="0" indent="0">
              <a:buNone/>
            </a:pPr>
            <a:r>
              <a:rPr lang="en-US">
                <a:latin typeface="Calibri" panose="020F0502020204030204" pitchFamily="34" charset="0"/>
                <a:ea typeface="Calibri" panose="020F0502020204030204" pitchFamily="34" charset="0"/>
                <a:cs typeface="Times New Roman" panose="02020603050405020304" pitchFamily="18" charset="0"/>
              </a:rPr>
              <a:t>                 g_score[y] := tentative_g_score</a:t>
            </a:r>
          </a:p>
          <a:p>
            <a:pPr marL="0" indent="0">
              <a:buNone/>
            </a:pPr>
            <a:r>
              <a:rPr lang="en-US">
                <a:latin typeface="Calibri" panose="020F0502020204030204" pitchFamily="34" charset="0"/>
                <a:ea typeface="Calibri" panose="020F0502020204030204" pitchFamily="34" charset="0"/>
                <a:cs typeface="Times New Roman" panose="02020603050405020304" pitchFamily="18" charset="0"/>
              </a:rPr>
              <a:t>                 h_score[y] := heuristic_estimate_of_distance(y, goal)</a:t>
            </a:r>
          </a:p>
          <a:p>
            <a:pPr marL="0" indent="0">
              <a:buNone/>
            </a:pPr>
            <a:r>
              <a:rPr lang="en-US">
                <a:latin typeface="Calibri" panose="020F0502020204030204" pitchFamily="34" charset="0"/>
                <a:ea typeface="Calibri" panose="020F0502020204030204" pitchFamily="34" charset="0"/>
                <a:cs typeface="Times New Roman" panose="02020603050405020304" pitchFamily="18" charset="0"/>
              </a:rPr>
              <a:t>                 f_score[y] := g_score[y] </a:t>
            </a:r>
            <a:r>
              <a:rPr lang="en-US">
                <a:solidFill>
                  <a:srgbClr val="666666"/>
                </a:solidFill>
                <a:latin typeface="Calibri" panose="020F0502020204030204" pitchFamily="34" charset="0"/>
                <a:ea typeface="Calibri" panose="020F0502020204030204" pitchFamily="34" charset="0"/>
                <a:cs typeface="Times New Roman" panose="02020603050405020304" pitchFamily="18" charset="0"/>
              </a:rPr>
              <a:t>+</a:t>
            </a:r>
            <a:r>
              <a:rPr lang="en-US">
                <a:latin typeface="Calibri" panose="020F0502020204030204" pitchFamily="34" charset="0"/>
                <a:ea typeface="Calibri" panose="020F0502020204030204" pitchFamily="34" charset="0"/>
                <a:cs typeface="Times New Roman" panose="02020603050405020304" pitchFamily="18" charset="0"/>
              </a:rPr>
              <a:t> h_score[y]</a:t>
            </a:r>
          </a:p>
          <a:p>
            <a:pPr marL="0" indent="0">
              <a:buNone/>
            </a:pPr>
            <a:r>
              <a:rPr lang="en-US">
                <a:latin typeface="Calibri" panose="020F0502020204030204" pitchFamily="34" charset="0"/>
                <a:ea typeface="Calibri" panose="020F0502020204030204" pitchFamily="34" charset="0"/>
                <a:cs typeface="Times New Roman" panose="02020603050405020304" pitchFamily="18" charset="0"/>
              </a:rPr>
              <a:t>     </a:t>
            </a:r>
            <a:r>
              <a:rPr lang="en-US" b="1">
                <a:solidFill>
                  <a:srgbClr val="008000"/>
                </a:solidFill>
                <a:latin typeface="Calibri" panose="020F0502020204030204" pitchFamily="34" charset="0"/>
                <a:ea typeface="Calibri" panose="020F0502020204030204" pitchFamily="34" charset="0"/>
                <a:cs typeface="Times New Roman" panose="02020603050405020304" pitchFamily="18" charset="0"/>
              </a:rPr>
              <a:t>return</a:t>
            </a:r>
            <a:r>
              <a:rPr lang="en-US">
                <a:latin typeface="Calibri" panose="020F0502020204030204" pitchFamily="34" charset="0"/>
                <a:ea typeface="Calibri" panose="020F0502020204030204" pitchFamily="34" charset="0"/>
                <a:cs typeface="Times New Roman" panose="02020603050405020304" pitchFamily="18" charset="0"/>
              </a:rPr>
              <a:t> failure</a:t>
            </a:r>
          </a:p>
          <a:p>
            <a:pPr marL="0" indent="0">
              <a:buNone/>
            </a:pPr>
            <a:endParaRPr lang="en-US"/>
          </a:p>
        </p:txBody>
      </p:sp>
      <p:cxnSp>
        <p:nvCxnSpPr>
          <p:cNvPr id="8" name="Straight Arrow Connector 7"/>
          <p:cNvCxnSpPr/>
          <p:nvPr/>
        </p:nvCxnSpPr>
        <p:spPr>
          <a:xfrm flipH="1">
            <a:off x="7939125" y="4854011"/>
            <a:ext cx="982766" cy="538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8626979" y="5040594"/>
            <a:ext cx="982766" cy="538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0008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5302"/>
            <a:ext cx="10515600" cy="1325563"/>
          </a:xfrm>
        </p:spPr>
        <p:txBody>
          <a:bodyPr/>
          <a:lstStyle/>
          <a:p>
            <a:r>
              <a:rPr lang="en-US" smtClean="0"/>
              <a:t>A*</a:t>
            </a:r>
            <a:endParaRPr lang="en-US"/>
          </a:p>
        </p:txBody>
      </p:sp>
      <p:grpSp>
        <p:nvGrpSpPr>
          <p:cNvPr id="9" name="Group 8"/>
          <p:cNvGrpSpPr/>
          <p:nvPr/>
        </p:nvGrpSpPr>
        <p:grpSpPr>
          <a:xfrm>
            <a:off x="6026576" y="341151"/>
            <a:ext cx="3132668" cy="1430865"/>
            <a:chOff x="762000" y="2734734"/>
            <a:chExt cx="3132668" cy="1430865"/>
          </a:xfrm>
        </p:grpSpPr>
        <p:sp>
          <p:nvSpPr>
            <p:cNvPr id="17" name="Flowchart: Connector 16"/>
            <p:cNvSpPr/>
            <p:nvPr/>
          </p:nvSpPr>
          <p:spPr>
            <a:xfrm>
              <a:off x="762000" y="3285067"/>
              <a:ext cx="423333" cy="4402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38200" y="3318933"/>
              <a:ext cx="592667" cy="369332"/>
            </a:xfrm>
            <a:prstGeom prst="rect">
              <a:avLst/>
            </a:prstGeom>
            <a:noFill/>
          </p:spPr>
          <p:txBody>
            <a:bodyPr wrap="square" rtlCol="0">
              <a:spAutoFit/>
            </a:bodyPr>
            <a:lstStyle/>
            <a:p>
              <a:r>
                <a:rPr lang="en-US" smtClean="0"/>
                <a:t>S</a:t>
              </a:r>
              <a:endParaRPr lang="en-US"/>
            </a:p>
          </p:txBody>
        </p:sp>
        <p:sp>
          <p:nvSpPr>
            <p:cNvPr id="19" name="Flowchart: Connector 18"/>
            <p:cNvSpPr/>
            <p:nvPr/>
          </p:nvSpPr>
          <p:spPr>
            <a:xfrm>
              <a:off x="1591733" y="2734734"/>
              <a:ext cx="423333" cy="4402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667933" y="2768600"/>
              <a:ext cx="592667" cy="369332"/>
            </a:xfrm>
            <a:prstGeom prst="rect">
              <a:avLst/>
            </a:prstGeom>
            <a:noFill/>
          </p:spPr>
          <p:txBody>
            <a:bodyPr wrap="square" rtlCol="0">
              <a:spAutoFit/>
            </a:bodyPr>
            <a:lstStyle/>
            <a:p>
              <a:r>
                <a:rPr lang="en-US" smtClean="0"/>
                <a:t>1</a:t>
              </a:r>
              <a:endParaRPr lang="en-US"/>
            </a:p>
          </p:txBody>
        </p:sp>
        <p:sp>
          <p:nvSpPr>
            <p:cNvPr id="21" name="Flowchart: Connector 20"/>
            <p:cNvSpPr/>
            <p:nvPr/>
          </p:nvSpPr>
          <p:spPr>
            <a:xfrm>
              <a:off x="1591733" y="3725333"/>
              <a:ext cx="423333" cy="4402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667933" y="3759199"/>
              <a:ext cx="592667" cy="369332"/>
            </a:xfrm>
            <a:prstGeom prst="rect">
              <a:avLst/>
            </a:prstGeom>
            <a:noFill/>
          </p:spPr>
          <p:txBody>
            <a:bodyPr wrap="square" rtlCol="0">
              <a:spAutoFit/>
            </a:bodyPr>
            <a:lstStyle/>
            <a:p>
              <a:r>
                <a:rPr lang="en-US" smtClean="0"/>
                <a:t>2</a:t>
              </a:r>
              <a:endParaRPr lang="en-US"/>
            </a:p>
          </p:txBody>
        </p:sp>
        <p:sp>
          <p:nvSpPr>
            <p:cNvPr id="23" name="Flowchart: Connector 22"/>
            <p:cNvSpPr/>
            <p:nvPr/>
          </p:nvSpPr>
          <p:spPr>
            <a:xfrm>
              <a:off x="2328334" y="3214132"/>
              <a:ext cx="423333" cy="4402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404534" y="3247998"/>
              <a:ext cx="592667" cy="369332"/>
            </a:xfrm>
            <a:prstGeom prst="rect">
              <a:avLst/>
            </a:prstGeom>
            <a:noFill/>
          </p:spPr>
          <p:txBody>
            <a:bodyPr wrap="square" rtlCol="0">
              <a:spAutoFit/>
            </a:bodyPr>
            <a:lstStyle/>
            <a:p>
              <a:r>
                <a:rPr lang="en-US" smtClean="0"/>
                <a:t>3</a:t>
              </a:r>
              <a:endParaRPr lang="en-US"/>
            </a:p>
          </p:txBody>
        </p:sp>
        <p:sp>
          <p:nvSpPr>
            <p:cNvPr id="25" name="Flowchart: Connector 24"/>
            <p:cNvSpPr/>
            <p:nvPr/>
          </p:nvSpPr>
          <p:spPr>
            <a:xfrm>
              <a:off x="3225801" y="3214132"/>
              <a:ext cx="423333" cy="4402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302001" y="3247998"/>
              <a:ext cx="592667" cy="369332"/>
            </a:xfrm>
            <a:prstGeom prst="rect">
              <a:avLst/>
            </a:prstGeom>
            <a:noFill/>
          </p:spPr>
          <p:txBody>
            <a:bodyPr wrap="square" rtlCol="0">
              <a:spAutoFit/>
            </a:bodyPr>
            <a:lstStyle/>
            <a:p>
              <a:r>
                <a:rPr lang="en-US" smtClean="0"/>
                <a:t>4</a:t>
              </a:r>
              <a:endParaRPr lang="en-US"/>
            </a:p>
          </p:txBody>
        </p:sp>
        <p:cxnSp>
          <p:nvCxnSpPr>
            <p:cNvPr id="27" name="Straight Arrow Connector 26"/>
            <p:cNvCxnSpPr/>
            <p:nvPr/>
          </p:nvCxnSpPr>
          <p:spPr>
            <a:xfrm flipV="1">
              <a:off x="1159933" y="3059970"/>
              <a:ext cx="457200" cy="322139"/>
            </a:xfrm>
            <a:prstGeom prst="straightConnector1">
              <a:avLst/>
            </a:prstGeom>
            <a:ln w="25400">
              <a:tailEnd type="triangle"/>
            </a:ln>
            <a:effectLst>
              <a:glow rad="101600">
                <a:schemeClr val="accent4">
                  <a:satMod val="175000"/>
                  <a:alpha val="40000"/>
                </a:schemeClr>
              </a:glow>
            </a:effectLst>
          </p:spPr>
          <p:style>
            <a:lnRef idx="1">
              <a:schemeClr val="dk1"/>
            </a:lnRef>
            <a:fillRef idx="0">
              <a:schemeClr val="dk1"/>
            </a:fillRef>
            <a:effectRef idx="0">
              <a:schemeClr val="dk1"/>
            </a:effectRef>
            <a:fontRef idx="minor">
              <a:schemeClr val="tx1"/>
            </a:fontRef>
          </p:style>
        </p:cxnSp>
        <p:grpSp>
          <p:nvGrpSpPr>
            <p:cNvPr id="28" name="Group 27"/>
            <p:cNvGrpSpPr/>
            <p:nvPr/>
          </p:nvGrpSpPr>
          <p:grpSpPr>
            <a:xfrm>
              <a:off x="762000" y="3285067"/>
              <a:ext cx="668867" cy="440266"/>
              <a:chOff x="762000" y="3285067"/>
              <a:chExt cx="668867" cy="440266"/>
            </a:xfrm>
          </p:grpSpPr>
          <p:sp>
            <p:nvSpPr>
              <p:cNvPr id="35" name="Flowchart: Connector 34"/>
              <p:cNvSpPr/>
              <p:nvPr/>
            </p:nvSpPr>
            <p:spPr>
              <a:xfrm>
                <a:off x="762000" y="3285067"/>
                <a:ext cx="423333" cy="4402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838200" y="3318933"/>
                <a:ext cx="592667" cy="369332"/>
              </a:xfrm>
              <a:prstGeom prst="rect">
                <a:avLst/>
              </a:prstGeom>
              <a:noFill/>
            </p:spPr>
            <p:txBody>
              <a:bodyPr wrap="square" rtlCol="0">
                <a:spAutoFit/>
              </a:bodyPr>
              <a:lstStyle/>
              <a:p>
                <a:r>
                  <a:rPr lang="en-US" smtClean="0"/>
                  <a:t>0</a:t>
                </a:r>
                <a:endParaRPr lang="en-US"/>
              </a:p>
            </p:txBody>
          </p:sp>
        </p:grpSp>
        <p:cxnSp>
          <p:nvCxnSpPr>
            <p:cNvPr id="29" name="Straight Arrow Connector 28"/>
            <p:cNvCxnSpPr>
              <a:endCxn id="21" idx="2"/>
            </p:cNvCxnSpPr>
            <p:nvPr/>
          </p:nvCxnSpPr>
          <p:spPr>
            <a:xfrm>
              <a:off x="1130300" y="3664669"/>
              <a:ext cx="461433" cy="280797"/>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2004904" y="3013046"/>
              <a:ext cx="385566" cy="304991"/>
            </a:xfrm>
            <a:prstGeom prst="straightConnector1">
              <a:avLst/>
            </a:prstGeom>
            <a:ln w="25400">
              <a:tailEnd type="triangle"/>
            </a:ln>
            <a:effectLst>
              <a:glow rad="101600">
                <a:srgbClr val="FF0000">
                  <a:alpha val="60000"/>
                </a:srgbClr>
              </a:glow>
            </a:effectLst>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9" idx="4"/>
              <a:endCxn id="21" idx="0"/>
            </p:cNvCxnSpPr>
            <p:nvPr/>
          </p:nvCxnSpPr>
          <p:spPr>
            <a:xfrm>
              <a:off x="1803400" y="3175000"/>
              <a:ext cx="0" cy="550333"/>
            </a:xfrm>
            <a:prstGeom prst="straightConnector1">
              <a:avLst/>
            </a:prstGeom>
            <a:ln w="25400">
              <a:tailEnd type="triangle"/>
            </a:ln>
            <a:effectLst>
              <a:glow rad="101600">
                <a:schemeClr val="accent4">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flipV="1">
              <a:off x="1995342" y="3567798"/>
              <a:ext cx="426124" cy="285003"/>
            </a:xfrm>
            <a:prstGeom prst="straightConnector1">
              <a:avLst/>
            </a:prstGeom>
            <a:ln w="25400">
              <a:tailEnd type="triangle"/>
            </a:ln>
            <a:effectLst>
              <a:glow rad="101600">
                <a:schemeClr val="accent4">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33" name="Straight Arrow Connector 32"/>
            <p:cNvCxnSpPr>
              <a:endCxn id="25" idx="1"/>
            </p:cNvCxnSpPr>
            <p:nvPr/>
          </p:nvCxnSpPr>
          <p:spPr>
            <a:xfrm>
              <a:off x="2022768" y="2910088"/>
              <a:ext cx="1265029" cy="36851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endCxn id="25" idx="2"/>
            </p:cNvCxnSpPr>
            <p:nvPr/>
          </p:nvCxnSpPr>
          <p:spPr>
            <a:xfrm flipV="1">
              <a:off x="2742309" y="3434265"/>
              <a:ext cx="483492" cy="25444"/>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grpSp>
      <p:sp>
        <p:nvSpPr>
          <p:cNvPr id="10" name="TextBox 9"/>
          <p:cNvSpPr txBox="1"/>
          <p:nvPr/>
        </p:nvSpPr>
        <p:spPr>
          <a:xfrm>
            <a:off x="6433829" y="549124"/>
            <a:ext cx="262466" cy="307777"/>
          </a:xfrm>
          <a:prstGeom prst="rect">
            <a:avLst/>
          </a:prstGeom>
          <a:noFill/>
        </p:spPr>
        <p:txBody>
          <a:bodyPr wrap="square" rtlCol="0">
            <a:spAutoFit/>
          </a:bodyPr>
          <a:lstStyle/>
          <a:p>
            <a:r>
              <a:rPr lang="en-US" sz="1400" smtClean="0">
                <a:latin typeface="Arial" panose="020B0604020202020204" pitchFamily="34" charset="0"/>
                <a:cs typeface="Arial" panose="020B0604020202020204" pitchFamily="34" charset="0"/>
              </a:rPr>
              <a:t>1</a:t>
            </a:r>
            <a:endParaRPr lang="en-US" sz="1400">
              <a:latin typeface="Arial" panose="020B0604020202020204" pitchFamily="34" charset="0"/>
              <a:cs typeface="Arial" panose="020B0604020202020204" pitchFamily="34" charset="0"/>
            </a:endParaRPr>
          </a:p>
        </p:txBody>
      </p:sp>
      <p:sp>
        <p:nvSpPr>
          <p:cNvPr id="11" name="TextBox 10"/>
          <p:cNvSpPr txBox="1"/>
          <p:nvPr/>
        </p:nvSpPr>
        <p:spPr>
          <a:xfrm>
            <a:off x="6452887" y="1451106"/>
            <a:ext cx="262466" cy="307777"/>
          </a:xfrm>
          <a:prstGeom prst="rect">
            <a:avLst/>
          </a:prstGeom>
          <a:noFill/>
        </p:spPr>
        <p:txBody>
          <a:bodyPr wrap="square" rtlCol="0">
            <a:spAutoFit/>
          </a:bodyPr>
          <a:lstStyle/>
          <a:p>
            <a:r>
              <a:rPr lang="en-US" sz="1400" smtClean="0">
                <a:latin typeface="Arial" panose="020B0604020202020204" pitchFamily="34" charset="0"/>
                <a:cs typeface="Arial" panose="020B0604020202020204" pitchFamily="34" charset="0"/>
              </a:rPr>
              <a:t>4</a:t>
            </a:r>
            <a:endParaRPr lang="en-US" sz="1400">
              <a:latin typeface="Arial" panose="020B0604020202020204" pitchFamily="34" charset="0"/>
              <a:cs typeface="Arial" panose="020B0604020202020204" pitchFamily="34" charset="0"/>
            </a:endParaRPr>
          </a:p>
        </p:txBody>
      </p:sp>
      <p:sp>
        <p:nvSpPr>
          <p:cNvPr id="12" name="TextBox 11"/>
          <p:cNvSpPr txBox="1"/>
          <p:nvPr/>
        </p:nvSpPr>
        <p:spPr>
          <a:xfrm>
            <a:off x="6837680" y="884541"/>
            <a:ext cx="262466" cy="307777"/>
          </a:xfrm>
          <a:prstGeom prst="rect">
            <a:avLst/>
          </a:prstGeom>
          <a:noFill/>
        </p:spPr>
        <p:txBody>
          <a:bodyPr wrap="square" rtlCol="0">
            <a:spAutoFit/>
          </a:bodyPr>
          <a:lstStyle/>
          <a:p>
            <a:r>
              <a:rPr lang="en-US" sz="1400" smtClean="0">
                <a:latin typeface="Arial" panose="020B0604020202020204" pitchFamily="34" charset="0"/>
                <a:cs typeface="Arial" panose="020B0604020202020204" pitchFamily="34" charset="0"/>
              </a:rPr>
              <a:t>2</a:t>
            </a:r>
            <a:endParaRPr lang="en-US" sz="1400">
              <a:latin typeface="Arial" panose="020B0604020202020204" pitchFamily="34" charset="0"/>
              <a:cs typeface="Arial" panose="020B0604020202020204" pitchFamily="34" charset="0"/>
            </a:endParaRPr>
          </a:p>
        </p:txBody>
      </p:sp>
      <p:sp>
        <p:nvSpPr>
          <p:cNvPr id="13" name="TextBox 12"/>
          <p:cNvSpPr txBox="1"/>
          <p:nvPr/>
        </p:nvSpPr>
        <p:spPr>
          <a:xfrm>
            <a:off x="7702977" y="442028"/>
            <a:ext cx="382272" cy="307777"/>
          </a:xfrm>
          <a:prstGeom prst="rect">
            <a:avLst/>
          </a:prstGeom>
          <a:noFill/>
        </p:spPr>
        <p:txBody>
          <a:bodyPr wrap="square" rtlCol="0">
            <a:spAutoFit/>
          </a:bodyPr>
          <a:lstStyle/>
          <a:p>
            <a:r>
              <a:rPr lang="en-US" sz="1400" smtClean="0">
                <a:latin typeface="Arial" panose="020B0604020202020204" pitchFamily="34" charset="0"/>
                <a:cs typeface="Arial" panose="020B0604020202020204" pitchFamily="34" charset="0"/>
              </a:rPr>
              <a:t>12</a:t>
            </a:r>
            <a:endParaRPr lang="en-US" sz="1400">
              <a:latin typeface="Arial" panose="020B0604020202020204" pitchFamily="34" charset="0"/>
              <a:cs typeface="Arial" panose="020B0604020202020204" pitchFamily="34" charset="0"/>
            </a:endParaRPr>
          </a:p>
        </p:txBody>
      </p:sp>
      <p:sp>
        <p:nvSpPr>
          <p:cNvPr id="14" name="TextBox 13"/>
          <p:cNvSpPr txBox="1"/>
          <p:nvPr/>
        </p:nvSpPr>
        <p:spPr>
          <a:xfrm>
            <a:off x="7403034" y="1415899"/>
            <a:ext cx="262466" cy="307777"/>
          </a:xfrm>
          <a:prstGeom prst="rect">
            <a:avLst/>
          </a:prstGeom>
          <a:noFill/>
        </p:spPr>
        <p:txBody>
          <a:bodyPr wrap="square" rtlCol="0">
            <a:spAutoFit/>
          </a:bodyPr>
          <a:lstStyle/>
          <a:p>
            <a:r>
              <a:rPr lang="en-US" sz="1400" smtClean="0">
                <a:latin typeface="Arial" panose="020B0604020202020204" pitchFamily="34" charset="0"/>
                <a:cs typeface="Arial" panose="020B0604020202020204" pitchFamily="34" charset="0"/>
              </a:rPr>
              <a:t>2</a:t>
            </a:r>
            <a:endParaRPr lang="en-US" sz="1400">
              <a:latin typeface="Arial" panose="020B0604020202020204" pitchFamily="34" charset="0"/>
              <a:cs typeface="Arial" panose="020B0604020202020204" pitchFamily="34" charset="0"/>
            </a:endParaRPr>
          </a:p>
        </p:txBody>
      </p:sp>
      <p:sp>
        <p:nvSpPr>
          <p:cNvPr id="15" name="TextBox 14"/>
          <p:cNvSpPr txBox="1"/>
          <p:nvPr/>
        </p:nvSpPr>
        <p:spPr>
          <a:xfrm>
            <a:off x="8085249" y="1044558"/>
            <a:ext cx="262466" cy="307777"/>
          </a:xfrm>
          <a:prstGeom prst="rect">
            <a:avLst/>
          </a:prstGeom>
          <a:noFill/>
        </p:spPr>
        <p:txBody>
          <a:bodyPr wrap="square" rtlCol="0">
            <a:spAutoFit/>
          </a:bodyPr>
          <a:lstStyle/>
          <a:p>
            <a:r>
              <a:rPr lang="en-US" sz="1400" smtClean="0">
                <a:latin typeface="Arial" panose="020B0604020202020204" pitchFamily="34" charset="0"/>
                <a:cs typeface="Arial" panose="020B0604020202020204" pitchFamily="34" charset="0"/>
              </a:rPr>
              <a:t>3</a:t>
            </a:r>
            <a:endParaRPr lang="en-US" sz="1400">
              <a:latin typeface="Arial" panose="020B0604020202020204" pitchFamily="34" charset="0"/>
              <a:cs typeface="Arial" panose="020B0604020202020204" pitchFamily="34" charset="0"/>
            </a:endParaRPr>
          </a:p>
        </p:txBody>
      </p:sp>
      <p:sp>
        <p:nvSpPr>
          <p:cNvPr id="16" name="TextBox 15"/>
          <p:cNvSpPr txBox="1"/>
          <p:nvPr/>
        </p:nvSpPr>
        <p:spPr>
          <a:xfrm>
            <a:off x="7259847" y="688192"/>
            <a:ext cx="262466" cy="307777"/>
          </a:xfrm>
          <a:prstGeom prst="rect">
            <a:avLst/>
          </a:prstGeom>
          <a:noFill/>
        </p:spPr>
        <p:txBody>
          <a:bodyPr wrap="square" rtlCol="0">
            <a:spAutoFit/>
          </a:bodyPr>
          <a:lstStyle/>
          <a:p>
            <a:r>
              <a:rPr lang="en-US" sz="1400" smtClean="0">
                <a:latin typeface="Arial" panose="020B0604020202020204" pitchFamily="34" charset="0"/>
                <a:cs typeface="Arial" panose="020B0604020202020204" pitchFamily="34" charset="0"/>
              </a:rPr>
              <a:t>5</a:t>
            </a:r>
            <a:endParaRPr lang="en-US" sz="1400">
              <a:latin typeface="Arial" panose="020B0604020202020204" pitchFamily="34" charset="0"/>
              <a:cs typeface="Arial" panose="020B0604020202020204" pitchFamily="34" charset="0"/>
            </a:endParaRPr>
          </a:p>
        </p:txBody>
      </p:sp>
      <p:sp>
        <p:nvSpPr>
          <p:cNvPr id="95" name="Rectangle 94"/>
          <p:cNvSpPr/>
          <p:nvPr/>
        </p:nvSpPr>
        <p:spPr>
          <a:xfrm>
            <a:off x="48368" y="1110016"/>
            <a:ext cx="6477739" cy="4985980"/>
          </a:xfrm>
          <a:prstGeom prst="rect">
            <a:avLst/>
          </a:prstGeom>
        </p:spPr>
        <p:txBody>
          <a:bodyPr wrap="square">
            <a:spAutoFit/>
          </a:bodyPr>
          <a:lstStyle/>
          <a:p>
            <a:r>
              <a:rPr lang="en-US" smtClean="0">
                <a:latin typeface="Courier New" panose="02070309020205020404" pitchFamily="49" charset="0"/>
                <a:cs typeface="Courier New" panose="02070309020205020404" pitchFamily="49" charset="0"/>
              </a:rPr>
              <a:t> </a:t>
            </a:r>
          </a:p>
          <a:p>
            <a:endParaRPr lang="en-US" smtClean="0">
              <a:latin typeface="Courier New" panose="02070309020205020404" pitchFamily="49" charset="0"/>
              <a:cs typeface="Courier New" panose="02070309020205020404" pitchFamily="49" charset="0"/>
            </a:endParaRPr>
          </a:p>
          <a:p>
            <a:endParaRPr lang="en-US" smtClean="0">
              <a:latin typeface="Courier New" panose="02070309020205020404" pitchFamily="49" charset="0"/>
              <a:cs typeface="Courier New" panose="02070309020205020404" pitchFamily="49" charset="0"/>
            </a:endParaRPr>
          </a:p>
          <a:p>
            <a:endParaRPr lang="en-US">
              <a:latin typeface="Courier New" panose="02070309020205020404" pitchFamily="49" charset="0"/>
              <a:cs typeface="Courier New" panose="02070309020205020404" pitchFamily="49" charset="0"/>
            </a:endParaRPr>
          </a:p>
          <a:p>
            <a:endParaRPr lang="en-US" smtClean="0">
              <a:latin typeface="Courier New" panose="02070309020205020404" pitchFamily="49" charset="0"/>
              <a:cs typeface="Courier New" panose="02070309020205020404" pitchFamily="49" charset="0"/>
            </a:endParaRPr>
          </a:p>
          <a:p>
            <a:endParaRPr lang="en-US">
              <a:latin typeface="Courier New" panose="02070309020205020404" pitchFamily="49" charset="0"/>
              <a:cs typeface="Courier New" panose="02070309020205020404" pitchFamily="49" charset="0"/>
            </a:endParaRPr>
          </a:p>
          <a:p>
            <a:endParaRPr lang="en-US" smtClean="0">
              <a:latin typeface="Courier New" panose="02070309020205020404" pitchFamily="49" charset="0"/>
              <a:cs typeface="Courier New" panose="02070309020205020404" pitchFamily="49" charset="0"/>
            </a:endParaRPr>
          </a:p>
          <a:p>
            <a:r>
              <a:rPr lang="en-US" sz="1600" smtClean="0">
                <a:latin typeface="Courier New" panose="02070309020205020404" pitchFamily="49" charset="0"/>
                <a:cs typeface="Courier New" panose="02070309020205020404" pitchFamily="49" charset="0"/>
              </a:rPr>
              <a:t>while </a:t>
            </a:r>
            <a:r>
              <a:rPr lang="en-US" sz="1600">
                <a:latin typeface="Courier New" panose="02070309020205020404" pitchFamily="49" charset="0"/>
                <a:cs typeface="Courier New" panose="02070309020205020404" pitchFamily="49" charset="0"/>
              </a:rPr>
              <a:t>not pq.isEmpty():</a:t>
            </a:r>
          </a:p>
          <a:p>
            <a:r>
              <a:rPr lang="en-US" sz="1600">
                <a:latin typeface="Courier New" panose="02070309020205020404" pitchFamily="49" charset="0"/>
                <a:cs typeface="Courier New" panose="02070309020205020404" pitchFamily="49" charset="0"/>
              </a:rPr>
              <a:t>	u = pq.smallest()</a:t>
            </a:r>
          </a:p>
          <a:p>
            <a:r>
              <a:rPr lang="en-US" sz="1600">
                <a:latin typeface="Courier New" panose="02070309020205020404" pitchFamily="49" charset="0"/>
                <a:cs typeface="Courier New" panose="02070309020205020404" pitchFamily="49" charset="0"/>
              </a:rPr>
              <a:t>        for v in graph[u]:</a:t>
            </a:r>
          </a:p>
          <a:p>
            <a:r>
              <a:rPr lang="en-US" sz="1600">
                <a:latin typeface="Courier New" panose="02070309020205020404" pitchFamily="49" charset="0"/>
                <a:cs typeface="Courier New" panose="02070309020205020404" pitchFamily="49" charset="0"/>
              </a:rPr>
              <a:t>            wt = graph[u][v]</a:t>
            </a:r>
          </a:p>
          <a:p>
            <a:r>
              <a:rPr lang="en-US" sz="1600">
                <a:latin typeface="Courier New" panose="02070309020205020404" pitchFamily="49" charset="0"/>
                <a:cs typeface="Courier New" panose="02070309020205020404" pitchFamily="49" charset="0"/>
              </a:rPr>
              <a:t>            newLen = dist[u] + </a:t>
            </a:r>
            <a:r>
              <a:rPr lang="en-US" sz="1600" smtClean="0">
                <a:latin typeface="Courier New" panose="02070309020205020404" pitchFamily="49" charset="0"/>
                <a:cs typeface="Courier New" panose="02070309020205020404" pitchFamily="49" charset="0"/>
              </a:rPr>
              <a:t>wt</a:t>
            </a:r>
            <a:endParaRPr lang="en-US" sz="1600">
              <a:latin typeface="Courier New" panose="02070309020205020404" pitchFamily="49" charset="0"/>
              <a:cs typeface="Courier New" panose="02070309020205020404" pitchFamily="49" charset="0"/>
            </a:endParaRPr>
          </a:p>
          <a:p>
            <a:r>
              <a:rPr lang="en-US" sz="1600">
                <a:latin typeface="Courier New" panose="02070309020205020404" pitchFamily="49" charset="0"/>
                <a:cs typeface="Courier New" panose="02070309020205020404" pitchFamily="49" charset="0"/>
              </a:rPr>
              <a:t>            if newLen &lt; dist[v</a:t>
            </a:r>
            <a:r>
              <a:rPr lang="en-US" sz="1600" smtClean="0">
                <a:latin typeface="Courier New" panose="02070309020205020404" pitchFamily="49" charset="0"/>
                <a:cs typeface="Courier New" panose="02070309020205020404" pitchFamily="49" charset="0"/>
              </a:rPr>
              <a:t>]:</a:t>
            </a:r>
          </a:p>
          <a:p>
            <a:r>
              <a:rPr lang="en-US" sz="1600">
                <a:latin typeface="Courier New" panose="02070309020205020404" pitchFamily="49" charset="0"/>
                <a:cs typeface="Courier New" panose="02070309020205020404" pitchFamily="49" charset="0"/>
              </a:rPr>
              <a:t> </a:t>
            </a:r>
            <a:r>
              <a:rPr lang="en-US" sz="1600" smtClean="0">
                <a:latin typeface="Courier New" panose="02070309020205020404" pitchFamily="49" charset="0"/>
                <a:cs typeface="Courier New" panose="02070309020205020404" pitchFamily="49" charset="0"/>
              </a:rPr>
              <a:t>               newLen = newLen + heuristic[u]</a:t>
            </a:r>
            <a:endParaRPr lang="en-US" sz="1600">
              <a:latin typeface="Courier New" panose="02070309020205020404" pitchFamily="49" charset="0"/>
              <a:cs typeface="Courier New" panose="02070309020205020404" pitchFamily="49" charset="0"/>
            </a:endParaRPr>
          </a:p>
          <a:p>
            <a:r>
              <a:rPr lang="en-US" sz="1600">
                <a:latin typeface="Courier New" panose="02070309020205020404" pitchFamily="49" charset="0"/>
                <a:cs typeface="Courier New" panose="02070309020205020404" pitchFamily="49" charset="0"/>
              </a:rPr>
              <a:t>                pq.decreaseKey(v, newLen)</a:t>
            </a:r>
          </a:p>
          <a:p>
            <a:r>
              <a:rPr lang="en-US" sz="1600">
                <a:latin typeface="Courier New" panose="02070309020205020404" pitchFamily="49" charset="0"/>
                <a:cs typeface="Courier New" panose="02070309020205020404" pitchFamily="49" charset="0"/>
              </a:rPr>
              <a:t>                dist[v] = newLen</a:t>
            </a:r>
          </a:p>
          <a:p>
            <a:r>
              <a:rPr lang="en-US" sz="1600">
                <a:latin typeface="Courier New" panose="02070309020205020404" pitchFamily="49" charset="0"/>
                <a:cs typeface="Courier New" panose="02070309020205020404" pitchFamily="49" charset="0"/>
              </a:rPr>
              <a:t>                pred[v] = u</a:t>
            </a:r>
          </a:p>
          <a:p>
            <a:endParaRPr lang="en-US" sz="1600">
              <a:latin typeface="Courier New" panose="02070309020205020404" pitchFamily="49" charset="0"/>
              <a:cs typeface="Courier New" panose="02070309020205020404" pitchFamily="49" charset="0"/>
            </a:endParaRPr>
          </a:p>
          <a:p>
            <a:r>
              <a:rPr lang="en-US" sz="1600">
                <a:latin typeface="Courier New" panose="02070309020205020404" pitchFamily="49" charset="0"/>
                <a:cs typeface="Courier New" panose="02070309020205020404" pitchFamily="49" charset="0"/>
              </a:rPr>
              <a:t>    return (dist, pred)</a:t>
            </a:r>
          </a:p>
        </p:txBody>
      </p:sp>
      <p:sp>
        <p:nvSpPr>
          <p:cNvPr id="97" name="Rectangle 96"/>
          <p:cNvSpPr/>
          <p:nvPr/>
        </p:nvSpPr>
        <p:spPr>
          <a:xfrm>
            <a:off x="520380" y="341151"/>
            <a:ext cx="4246955" cy="1384995"/>
          </a:xfrm>
          <a:prstGeom prst="rect">
            <a:avLst/>
          </a:prstGeom>
        </p:spPr>
        <p:txBody>
          <a:bodyPr wrap="square">
            <a:spAutoFit/>
          </a:bodyPr>
          <a:lstStyle/>
          <a:p>
            <a:r>
              <a:rPr lang="en-US" sz="1050">
                <a:latin typeface="Courier New" panose="02070309020205020404" pitchFamily="49" charset="0"/>
                <a:ea typeface="Calibri" panose="020F0502020204030204" pitchFamily="34" charset="0"/>
                <a:cs typeface="Times New Roman" panose="02020603050405020304" pitchFamily="18" charset="0"/>
              </a:rPr>
              <a:t> </a:t>
            </a:r>
          </a:p>
          <a:p>
            <a:r>
              <a:rPr lang="en-US" sz="1050">
                <a:latin typeface="Courier New" panose="02070309020205020404" pitchFamily="49" charset="0"/>
                <a:ea typeface="Calibri" panose="020F0502020204030204" pitchFamily="34" charset="0"/>
                <a:cs typeface="Times New Roman" panose="02020603050405020304" pitchFamily="18" charset="0"/>
              </a:rPr>
              <a:t>g2</a:t>
            </a:r>
          </a:p>
          <a:p>
            <a:r>
              <a:rPr lang="en-US" sz="1050">
                <a:latin typeface="Courier New" panose="02070309020205020404" pitchFamily="49" charset="0"/>
                <a:ea typeface="Calibri" panose="020F0502020204030204" pitchFamily="34" charset="0"/>
                <a:cs typeface="Times New Roman" panose="02020603050405020304" pitchFamily="18" charset="0"/>
              </a:rPr>
              <a:t>{0: {1: 1, 2: 4}, </a:t>
            </a:r>
            <a:endParaRPr lang="en-US" sz="1050" smtClean="0">
              <a:latin typeface="Courier New" panose="02070309020205020404" pitchFamily="49" charset="0"/>
              <a:ea typeface="Calibri" panose="020F0502020204030204" pitchFamily="34" charset="0"/>
              <a:cs typeface="Times New Roman" panose="02020603050405020304" pitchFamily="18" charset="0"/>
            </a:endParaRPr>
          </a:p>
          <a:p>
            <a:r>
              <a:rPr lang="en-US" sz="1050">
                <a:latin typeface="Courier New" panose="02070309020205020404" pitchFamily="49" charset="0"/>
                <a:ea typeface="Calibri" panose="020F0502020204030204" pitchFamily="34" charset="0"/>
                <a:cs typeface="Times New Roman" panose="02020603050405020304" pitchFamily="18" charset="0"/>
              </a:rPr>
              <a:t> </a:t>
            </a:r>
            <a:r>
              <a:rPr lang="en-US" sz="1050" smtClean="0">
                <a:latin typeface="Courier New" panose="02070309020205020404" pitchFamily="49" charset="0"/>
                <a:ea typeface="Calibri" panose="020F0502020204030204" pitchFamily="34" charset="0"/>
                <a:cs typeface="Times New Roman" panose="02020603050405020304" pitchFamily="18" charset="0"/>
              </a:rPr>
              <a:t>1</a:t>
            </a:r>
            <a:r>
              <a:rPr lang="en-US" sz="1050">
                <a:latin typeface="Courier New" panose="02070309020205020404" pitchFamily="49" charset="0"/>
                <a:ea typeface="Calibri" panose="020F0502020204030204" pitchFamily="34" charset="0"/>
                <a:cs typeface="Times New Roman" panose="02020603050405020304" pitchFamily="18" charset="0"/>
              </a:rPr>
              <a:t>: {2: 2, 3: 5, 4: 12}, </a:t>
            </a:r>
            <a:endParaRPr lang="en-US" sz="1050" smtClean="0">
              <a:latin typeface="Courier New" panose="02070309020205020404" pitchFamily="49" charset="0"/>
              <a:ea typeface="Calibri" panose="020F0502020204030204" pitchFamily="34" charset="0"/>
              <a:cs typeface="Times New Roman" panose="02020603050405020304" pitchFamily="18" charset="0"/>
            </a:endParaRPr>
          </a:p>
          <a:p>
            <a:r>
              <a:rPr lang="en-US" sz="1050">
                <a:latin typeface="Courier New" panose="02070309020205020404" pitchFamily="49" charset="0"/>
                <a:ea typeface="Calibri" panose="020F0502020204030204" pitchFamily="34" charset="0"/>
                <a:cs typeface="Times New Roman" panose="02020603050405020304" pitchFamily="18" charset="0"/>
              </a:rPr>
              <a:t> </a:t>
            </a:r>
            <a:r>
              <a:rPr lang="en-US" sz="1050" smtClean="0">
                <a:latin typeface="Courier New" panose="02070309020205020404" pitchFamily="49" charset="0"/>
                <a:ea typeface="Calibri" panose="020F0502020204030204" pitchFamily="34" charset="0"/>
                <a:cs typeface="Times New Roman" panose="02020603050405020304" pitchFamily="18" charset="0"/>
              </a:rPr>
              <a:t>2</a:t>
            </a:r>
            <a:r>
              <a:rPr lang="en-US" sz="1050">
                <a:latin typeface="Courier New" panose="02070309020205020404" pitchFamily="49" charset="0"/>
                <a:ea typeface="Calibri" panose="020F0502020204030204" pitchFamily="34" charset="0"/>
                <a:cs typeface="Times New Roman" panose="02020603050405020304" pitchFamily="18" charset="0"/>
              </a:rPr>
              <a:t>: {3: 2}, </a:t>
            </a:r>
            <a:endParaRPr lang="en-US" sz="1050" smtClean="0">
              <a:latin typeface="Courier New" panose="02070309020205020404" pitchFamily="49" charset="0"/>
              <a:ea typeface="Calibri" panose="020F0502020204030204" pitchFamily="34" charset="0"/>
              <a:cs typeface="Times New Roman" panose="02020603050405020304" pitchFamily="18" charset="0"/>
            </a:endParaRPr>
          </a:p>
          <a:p>
            <a:r>
              <a:rPr lang="en-US" sz="1050">
                <a:latin typeface="Courier New" panose="02070309020205020404" pitchFamily="49" charset="0"/>
                <a:ea typeface="Calibri" panose="020F0502020204030204" pitchFamily="34" charset="0"/>
                <a:cs typeface="Times New Roman" panose="02020603050405020304" pitchFamily="18" charset="0"/>
              </a:rPr>
              <a:t> </a:t>
            </a:r>
            <a:r>
              <a:rPr lang="en-US" sz="1050" smtClean="0">
                <a:latin typeface="Courier New" panose="02070309020205020404" pitchFamily="49" charset="0"/>
                <a:ea typeface="Calibri" panose="020F0502020204030204" pitchFamily="34" charset="0"/>
                <a:cs typeface="Times New Roman" panose="02020603050405020304" pitchFamily="18" charset="0"/>
              </a:rPr>
              <a:t>3</a:t>
            </a:r>
            <a:r>
              <a:rPr lang="en-US" sz="1050">
                <a:latin typeface="Courier New" panose="02070309020205020404" pitchFamily="49" charset="0"/>
                <a:ea typeface="Calibri" panose="020F0502020204030204" pitchFamily="34" charset="0"/>
                <a:cs typeface="Times New Roman" panose="02020603050405020304" pitchFamily="18" charset="0"/>
              </a:rPr>
              <a:t>: {4: 3</a:t>
            </a:r>
            <a:r>
              <a:rPr lang="en-US" sz="1050" smtClean="0">
                <a:latin typeface="Courier New" panose="02070309020205020404" pitchFamily="49" charset="0"/>
                <a:ea typeface="Calibri" panose="020F0502020204030204" pitchFamily="34" charset="0"/>
                <a:cs typeface="Times New Roman" panose="02020603050405020304" pitchFamily="18" charset="0"/>
              </a:rPr>
              <a:t>},</a:t>
            </a:r>
          </a:p>
          <a:p>
            <a:r>
              <a:rPr lang="en-US" sz="1050">
                <a:latin typeface="Courier New" panose="02070309020205020404" pitchFamily="49" charset="0"/>
                <a:ea typeface="Calibri" panose="020F0502020204030204" pitchFamily="34" charset="0"/>
                <a:cs typeface="Times New Roman" panose="02020603050405020304" pitchFamily="18" charset="0"/>
              </a:rPr>
              <a:t> </a:t>
            </a:r>
            <a:r>
              <a:rPr lang="en-US" sz="1050" smtClean="0">
                <a:latin typeface="Courier New" panose="02070309020205020404" pitchFamily="49" charset="0"/>
                <a:ea typeface="Calibri" panose="020F0502020204030204" pitchFamily="34" charset="0"/>
                <a:cs typeface="Times New Roman" panose="02020603050405020304" pitchFamily="18" charset="0"/>
              </a:rPr>
              <a:t>4:: {}  }  </a:t>
            </a:r>
          </a:p>
          <a:p>
            <a:r>
              <a:rPr lang="en-US" sz="1050">
                <a:latin typeface="Courier New" panose="02070309020205020404" pitchFamily="49" charset="0"/>
                <a:ea typeface="Calibri" panose="020F0502020204030204" pitchFamily="34" charset="0"/>
                <a:cs typeface="Times New Roman" panose="02020603050405020304" pitchFamily="18" charset="0"/>
              </a:rPr>
              <a:t> </a:t>
            </a:r>
            <a:endParaRPr lang="en-US" sz="1050" smtClean="0">
              <a:latin typeface="Courier New" panose="02070309020205020404" pitchFamily="49" charset="0"/>
              <a:ea typeface="Calibri" panose="020F0502020204030204" pitchFamily="34" charset="0"/>
              <a:cs typeface="Times New Roman" panose="02020603050405020304" pitchFamily="18" charset="0"/>
            </a:endParaRPr>
          </a:p>
        </p:txBody>
      </p:sp>
      <p:sp>
        <p:nvSpPr>
          <p:cNvPr id="3" name="Rectangle 2"/>
          <p:cNvSpPr/>
          <p:nvPr/>
        </p:nvSpPr>
        <p:spPr>
          <a:xfrm>
            <a:off x="5751484" y="2152449"/>
            <a:ext cx="6096000" cy="3970318"/>
          </a:xfrm>
          <a:prstGeom prst="rect">
            <a:avLst/>
          </a:prstGeom>
        </p:spPr>
        <p:txBody>
          <a:bodyPr>
            <a:spAutoFit/>
          </a:bodyPr>
          <a:lstStyle/>
          <a:p>
            <a:r>
              <a:rPr lang="en-US" sz="1200">
                <a:latin typeface="Courier New" panose="02070309020205020404" pitchFamily="49" charset="0"/>
                <a:ea typeface="Calibri" panose="020F0502020204030204" pitchFamily="34" charset="0"/>
                <a:cs typeface="Times New Roman" panose="02020603050405020304" pitchFamily="18" charset="0"/>
              </a:rPr>
              <a:t>Node 2 is next because lowest distance in priority queue with dist of 3 </a:t>
            </a:r>
          </a:p>
          <a:p>
            <a:r>
              <a:rPr lang="en-US" sz="1200"/>
              <a:t>print pq.elements #prior to smallest</a:t>
            </a:r>
          </a:p>
          <a:p>
            <a:r>
              <a:rPr lang="en-US" sz="1200"/>
              <a:t>[[0, None], [3, 2], [6, 3], [13, 4], [2147483647, 4], [2147483647, 3]]</a:t>
            </a:r>
          </a:p>
          <a:p>
            <a:r>
              <a:rPr lang="en-US" sz="1200"/>
              <a:t>pq.elements #after </a:t>
            </a:r>
            <a:r>
              <a:rPr lang="en-US" sz="1200" smtClean="0"/>
              <a:t>smallest – on node #2 </a:t>
            </a:r>
            <a:endParaRPr lang="en-US" sz="1200"/>
          </a:p>
          <a:p>
            <a:r>
              <a:rPr lang="en-US" sz="1200"/>
              <a:t>[[0, None], [6, 3], [13, 4], [13, 4], [2147483647, 4], [2147483647, 3]]</a:t>
            </a:r>
          </a:p>
          <a:p>
            <a:endParaRPr lang="en-US" sz="1200" b="1" smtClean="0">
              <a:latin typeface="Courier New" panose="02070309020205020404" pitchFamily="49" charset="0"/>
              <a:ea typeface="Calibri" panose="020F0502020204030204" pitchFamily="34" charset="0"/>
              <a:cs typeface="Times New Roman" panose="02020603050405020304" pitchFamily="18" charset="0"/>
            </a:endParaRPr>
          </a:p>
          <a:p>
            <a:r>
              <a:rPr lang="en-US" sz="1200" b="1" smtClean="0">
                <a:latin typeface="Courier New" panose="02070309020205020404" pitchFamily="49" charset="0"/>
                <a:ea typeface="Calibri" panose="020F0502020204030204" pitchFamily="34" charset="0"/>
                <a:cs typeface="Times New Roman" panose="02020603050405020304" pitchFamily="18" charset="0"/>
              </a:rPr>
              <a:t>dist</a:t>
            </a:r>
            <a:r>
              <a:rPr lang="en-US" sz="1200" smtClean="0">
                <a:latin typeface="Courier New" panose="02070309020205020404" pitchFamily="49" charset="0"/>
                <a:ea typeface="Calibri" panose="020F0502020204030204" pitchFamily="34" charset="0"/>
                <a:cs typeface="Times New Roman" panose="02020603050405020304" pitchFamily="18" charset="0"/>
              </a:rPr>
              <a:t> </a:t>
            </a:r>
            <a:r>
              <a:rPr lang="en-US" sz="1200">
                <a:latin typeface="Courier New" panose="02070309020205020404" pitchFamily="49" charset="0"/>
                <a:ea typeface="Calibri" panose="020F0502020204030204" pitchFamily="34" charset="0"/>
                <a:cs typeface="Times New Roman" panose="02020603050405020304" pitchFamily="18" charset="0"/>
              </a:rPr>
              <a:t>#node 3 is 6units away </a:t>
            </a:r>
          </a:p>
          <a:p>
            <a:r>
              <a:rPr lang="en-US" sz="1200">
                <a:latin typeface="Courier New" panose="02070309020205020404" pitchFamily="49" charset="0"/>
                <a:ea typeface="Calibri" panose="020F0502020204030204" pitchFamily="34" charset="0"/>
                <a:cs typeface="Times New Roman" panose="02020603050405020304" pitchFamily="18" charset="0"/>
              </a:rPr>
              <a:t>{0: 0, 1: 1, </a:t>
            </a:r>
            <a:r>
              <a:rPr lang="en-US" sz="1200" b="1">
                <a:latin typeface="Courier New" panose="02070309020205020404" pitchFamily="49" charset="0"/>
                <a:ea typeface="Calibri" panose="020F0502020204030204" pitchFamily="34" charset="0"/>
                <a:cs typeface="Times New Roman" panose="02020603050405020304" pitchFamily="18" charset="0"/>
              </a:rPr>
              <a:t>2</a:t>
            </a:r>
            <a:r>
              <a:rPr lang="en-US" sz="1200">
                <a:latin typeface="Courier New" panose="02070309020205020404" pitchFamily="49" charset="0"/>
                <a:ea typeface="Calibri" panose="020F0502020204030204" pitchFamily="34" charset="0"/>
                <a:cs typeface="Times New Roman" panose="02020603050405020304" pitchFamily="18" charset="0"/>
              </a:rPr>
              <a:t>: 3, </a:t>
            </a:r>
            <a:r>
              <a:rPr lang="en-US" sz="1200">
                <a:highlight>
                  <a:srgbClr val="FFFF00"/>
                </a:highlight>
                <a:latin typeface="Courier New" panose="02070309020205020404" pitchFamily="49" charset="0"/>
                <a:ea typeface="Calibri" panose="020F0502020204030204" pitchFamily="34" charset="0"/>
                <a:cs typeface="Times New Roman" panose="02020603050405020304" pitchFamily="18" charset="0"/>
              </a:rPr>
              <a:t>3: 6</a:t>
            </a:r>
            <a:r>
              <a:rPr lang="en-US" sz="1200">
                <a:latin typeface="Courier New" panose="02070309020205020404" pitchFamily="49" charset="0"/>
                <a:ea typeface="Calibri" panose="020F0502020204030204" pitchFamily="34" charset="0"/>
                <a:cs typeface="Times New Roman" panose="02020603050405020304" pitchFamily="18" charset="0"/>
              </a:rPr>
              <a:t>, 4: 13}</a:t>
            </a:r>
          </a:p>
          <a:p>
            <a:r>
              <a:rPr lang="en-US" sz="1200" b="1" smtClean="0">
                <a:latin typeface="Courier New" panose="02070309020205020404" pitchFamily="49" charset="0"/>
                <a:ea typeface="Calibri" panose="020F0502020204030204" pitchFamily="34" charset="0"/>
                <a:cs typeface="Times New Roman" panose="02020603050405020304" pitchFamily="18" charset="0"/>
              </a:rPr>
              <a:t>newLen will be 3+2= 5 </a:t>
            </a:r>
            <a:r>
              <a:rPr lang="en-US" sz="1200" smtClean="0">
                <a:latin typeface="Courier New" panose="02070309020205020404" pitchFamily="49" charset="0"/>
                <a:ea typeface="Calibri" panose="020F0502020204030204" pitchFamily="34" charset="0"/>
                <a:cs typeface="Times New Roman" panose="02020603050405020304" pitchFamily="18" charset="0"/>
              </a:rPr>
              <a:t>&lt; </a:t>
            </a:r>
            <a:r>
              <a:rPr lang="en-US" sz="1200">
                <a:latin typeface="Courier New" panose="02070309020205020404" pitchFamily="49" charset="0"/>
                <a:ea typeface="Calibri" panose="020F0502020204030204" pitchFamily="34" charset="0"/>
                <a:cs typeface="Times New Roman" panose="02020603050405020304" pitchFamily="18" charset="0"/>
              </a:rPr>
              <a:t>dist[v] </a:t>
            </a:r>
          </a:p>
          <a:p>
            <a:endParaRPr lang="en-US" sz="1200" b="1" smtClean="0">
              <a:latin typeface="Courier New" panose="02070309020205020404" pitchFamily="49" charset="0"/>
              <a:ea typeface="Calibri" panose="020F0502020204030204" pitchFamily="34" charset="0"/>
              <a:cs typeface="Times New Roman" panose="02020603050405020304" pitchFamily="18" charset="0"/>
            </a:endParaRPr>
          </a:p>
          <a:p>
            <a:r>
              <a:rPr lang="en-US" sz="1200" b="1" smtClean="0">
                <a:latin typeface="Courier New" panose="02070309020205020404" pitchFamily="49" charset="0"/>
                <a:ea typeface="Calibri" panose="020F0502020204030204" pitchFamily="34" charset="0"/>
                <a:cs typeface="Times New Roman" panose="02020603050405020304" pitchFamily="18" charset="0"/>
              </a:rPr>
              <a:t>pq.elements </a:t>
            </a:r>
            <a:r>
              <a:rPr lang="en-US" sz="1200" b="1">
                <a:latin typeface="Courier New" panose="02070309020205020404" pitchFamily="49" charset="0"/>
                <a:ea typeface="Calibri" panose="020F0502020204030204" pitchFamily="34" charset="0"/>
                <a:cs typeface="Times New Roman" panose="02020603050405020304" pitchFamily="18" charset="0"/>
              </a:rPr>
              <a:t>#before decrease</a:t>
            </a:r>
          </a:p>
          <a:p>
            <a:r>
              <a:rPr lang="en-US" sz="1200">
                <a:latin typeface="Courier New" panose="02070309020205020404" pitchFamily="49" charset="0"/>
                <a:ea typeface="Calibri" panose="020F0502020204030204" pitchFamily="34" charset="0"/>
                <a:cs typeface="Times New Roman" panose="02020603050405020304" pitchFamily="18" charset="0"/>
              </a:rPr>
              <a:t>[[0, None], </a:t>
            </a:r>
            <a:r>
              <a:rPr lang="en-US" sz="1200">
                <a:highlight>
                  <a:srgbClr val="FFFF00"/>
                </a:highlight>
                <a:latin typeface="Courier New" panose="02070309020205020404" pitchFamily="49" charset="0"/>
                <a:ea typeface="Calibri" panose="020F0502020204030204" pitchFamily="34" charset="0"/>
                <a:cs typeface="Times New Roman" panose="02020603050405020304" pitchFamily="18" charset="0"/>
              </a:rPr>
              <a:t>[6, 3]</a:t>
            </a:r>
            <a:r>
              <a:rPr lang="en-US" sz="1200">
                <a:latin typeface="Courier New" panose="02070309020205020404" pitchFamily="49" charset="0"/>
                <a:ea typeface="Calibri" panose="020F0502020204030204" pitchFamily="34" charset="0"/>
                <a:cs typeface="Times New Roman" panose="02020603050405020304" pitchFamily="18" charset="0"/>
              </a:rPr>
              <a:t>, [13, 4], [13, 4], [2147483647, 4], [2147483647, 3]]</a:t>
            </a:r>
          </a:p>
          <a:p>
            <a:r>
              <a:rPr lang="en-US" sz="1200" b="1" smtClean="0">
                <a:latin typeface="Courier New" panose="02070309020205020404" pitchFamily="49" charset="0"/>
                <a:ea typeface="Calibri" panose="020F0502020204030204" pitchFamily="34" charset="0"/>
                <a:cs typeface="Times New Roman" panose="02020603050405020304" pitchFamily="18" charset="0"/>
              </a:rPr>
              <a:t>pq.elements </a:t>
            </a:r>
            <a:r>
              <a:rPr lang="en-US" sz="1200" b="1">
                <a:latin typeface="Courier New" panose="02070309020205020404" pitchFamily="49" charset="0"/>
                <a:ea typeface="Calibri" panose="020F0502020204030204" pitchFamily="34" charset="0"/>
                <a:cs typeface="Times New Roman" panose="02020603050405020304" pitchFamily="18" charset="0"/>
              </a:rPr>
              <a:t>#after </a:t>
            </a:r>
          </a:p>
          <a:p>
            <a:r>
              <a:rPr lang="en-US" sz="1200">
                <a:latin typeface="Courier New" panose="02070309020205020404" pitchFamily="49" charset="0"/>
                <a:ea typeface="Calibri" panose="020F0502020204030204" pitchFamily="34" charset="0"/>
                <a:cs typeface="Times New Roman" panose="02020603050405020304" pitchFamily="18" charset="0"/>
              </a:rPr>
              <a:t>[[0, None], </a:t>
            </a:r>
            <a:r>
              <a:rPr lang="en-US" sz="1200">
                <a:highlight>
                  <a:srgbClr val="FFFF00"/>
                </a:highlight>
                <a:latin typeface="Courier New" panose="02070309020205020404" pitchFamily="49" charset="0"/>
                <a:ea typeface="Calibri" panose="020F0502020204030204" pitchFamily="34" charset="0"/>
                <a:cs typeface="Times New Roman" panose="02020603050405020304" pitchFamily="18" charset="0"/>
              </a:rPr>
              <a:t>[5, 3]</a:t>
            </a:r>
            <a:r>
              <a:rPr lang="en-US" sz="1200">
                <a:latin typeface="Courier New" panose="02070309020205020404" pitchFamily="49" charset="0"/>
                <a:ea typeface="Calibri" panose="020F0502020204030204" pitchFamily="34" charset="0"/>
                <a:cs typeface="Times New Roman" panose="02020603050405020304" pitchFamily="18" charset="0"/>
              </a:rPr>
              <a:t>, [13, 4], [13, 4], [2147483647, 4], [2147483647, 3]]</a:t>
            </a:r>
          </a:p>
          <a:p>
            <a:r>
              <a:rPr lang="en-US" sz="1200" b="1" smtClean="0">
                <a:latin typeface="Courier New" panose="02070309020205020404" pitchFamily="49" charset="0"/>
                <a:ea typeface="Calibri" panose="020F0502020204030204" pitchFamily="34" charset="0"/>
                <a:cs typeface="Times New Roman" panose="02020603050405020304" pitchFamily="18" charset="0"/>
              </a:rPr>
              <a:t>dist </a:t>
            </a:r>
            <a:r>
              <a:rPr lang="en-US" sz="1200" b="1">
                <a:latin typeface="Courier New" panose="02070309020205020404" pitchFamily="49" charset="0"/>
                <a:ea typeface="Calibri" panose="020F0502020204030204" pitchFamily="34" charset="0"/>
                <a:cs typeface="Times New Roman" panose="02020603050405020304" pitchFamily="18" charset="0"/>
              </a:rPr>
              <a:t>#new</a:t>
            </a:r>
          </a:p>
          <a:p>
            <a:r>
              <a:rPr lang="en-US" sz="1200">
                <a:latin typeface="Courier New" panose="02070309020205020404" pitchFamily="49" charset="0"/>
                <a:ea typeface="Calibri" panose="020F0502020204030204" pitchFamily="34" charset="0"/>
                <a:cs typeface="Times New Roman" panose="02020603050405020304" pitchFamily="18" charset="0"/>
              </a:rPr>
              <a:t>{0: 0, 1: 1, 2: 3, </a:t>
            </a:r>
            <a:r>
              <a:rPr lang="en-US" sz="1200">
                <a:highlight>
                  <a:srgbClr val="FFFF00"/>
                </a:highlight>
                <a:latin typeface="Courier New" panose="02070309020205020404" pitchFamily="49" charset="0"/>
                <a:ea typeface="Calibri" panose="020F0502020204030204" pitchFamily="34" charset="0"/>
                <a:cs typeface="Times New Roman" panose="02020603050405020304" pitchFamily="18" charset="0"/>
              </a:rPr>
              <a:t>3: 5</a:t>
            </a:r>
            <a:r>
              <a:rPr lang="en-US" sz="1200">
                <a:latin typeface="Courier New" panose="02070309020205020404" pitchFamily="49" charset="0"/>
                <a:ea typeface="Calibri" panose="020F0502020204030204" pitchFamily="34" charset="0"/>
                <a:cs typeface="Times New Roman" panose="02020603050405020304" pitchFamily="18" charset="0"/>
              </a:rPr>
              <a:t>, 4: 13}</a:t>
            </a:r>
          </a:p>
          <a:p>
            <a:r>
              <a:rPr lang="en-US" sz="1200" b="1" smtClean="0">
                <a:latin typeface="Courier New" panose="02070309020205020404" pitchFamily="49" charset="0"/>
                <a:ea typeface="Calibri" panose="020F0502020204030204" pitchFamily="34" charset="0"/>
                <a:cs typeface="Times New Roman" panose="02020603050405020304" pitchFamily="18" charset="0"/>
              </a:rPr>
              <a:t>pred </a:t>
            </a:r>
            <a:r>
              <a:rPr lang="en-US" sz="1200" b="1">
                <a:latin typeface="Courier New" panose="02070309020205020404" pitchFamily="49" charset="0"/>
                <a:ea typeface="Calibri" panose="020F0502020204030204" pitchFamily="34" charset="0"/>
                <a:cs typeface="Times New Roman" panose="02020603050405020304" pitchFamily="18" charset="0"/>
              </a:rPr>
              <a:t>#new</a:t>
            </a:r>
          </a:p>
          <a:p>
            <a:r>
              <a:rPr lang="en-US" sz="1200">
                <a:latin typeface="Courier New" panose="02070309020205020404" pitchFamily="49" charset="0"/>
                <a:ea typeface="Calibri" panose="020F0502020204030204" pitchFamily="34" charset="0"/>
                <a:cs typeface="Times New Roman" panose="02020603050405020304" pitchFamily="18" charset="0"/>
              </a:rPr>
              <a:t>{0: None, 1: 0, 2: 1, 3: 2, 4: 1}</a:t>
            </a:r>
            <a:endParaRPr lang="en-US" sz="1200">
              <a:effectLst/>
              <a:latin typeface="Courier New" panose="02070309020205020404" pitchFamily="49" charset="0"/>
              <a:ea typeface="Calibri" panose="020F0502020204030204" pitchFamily="34" charset="0"/>
              <a:cs typeface="Times New Roman" panose="02020603050405020304" pitchFamily="18" charset="0"/>
            </a:endParaRPr>
          </a:p>
        </p:txBody>
      </p:sp>
      <p:sp>
        <p:nvSpPr>
          <p:cNvPr id="101" name="TextBox 100"/>
          <p:cNvSpPr txBox="1"/>
          <p:nvPr/>
        </p:nvSpPr>
        <p:spPr>
          <a:xfrm>
            <a:off x="8913710" y="6169667"/>
            <a:ext cx="3852333" cy="646331"/>
          </a:xfrm>
          <a:prstGeom prst="rect">
            <a:avLst/>
          </a:prstGeom>
          <a:noFill/>
        </p:spPr>
        <p:txBody>
          <a:bodyPr wrap="square" rtlCol="0">
            <a:spAutoFit/>
          </a:bodyPr>
          <a:lstStyle/>
          <a:p>
            <a:r>
              <a:rPr lang="en-US" smtClean="0"/>
              <a:t>Go to Notebook 3 for examples and hands on </a:t>
            </a:r>
            <a:endParaRPr lang="en-US"/>
          </a:p>
        </p:txBody>
      </p:sp>
      <p:graphicFrame>
        <p:nvGraphicFramePr>
          <p:cNvPr id="37" name="Table 36"/>
          <p:cNvGraphicFramePr>
            <a:graphicFrameLocks noGrp="1"/>
          </p:cNvGraphicFramePr>
          <p:nvPr>
            <p:extLst>
              <p:ext uri="{D42A27DB-BD31-4B8C-83A1-F6EECF244321}">
                <p14:modId xmlns:p14="http://schemas.microsoft.com/office/powerpoint/2010/main" val="3744845340"/>
              </p:ext>
            </p:extLst>
          </p:nvPr>
        </p:nvGraphicFramePr>
        <p:xfrm>
          <a:off x="10058400" y="127750"/>
          <a:ext cx="957129" cy="1853148"/>
        </p:xfrm>
        <a:graphic>
          <a:graphicData uri="http://schemas.openxmlformats.org/drawingml/2006/table">
            <a:tbl>
              <a:tblPr firstRow="1" bandRow="1">
                <a:tableStyleId>{5C22544A-7EE6-4342-B048-85BDC9FD1C3A}</a:tableStyleId>
              </a:tblPr>
              <a:tblGrid>
                <a:gridCol w="521293"/>
                <a:gridCol w="435836"/>
              </a:tblGrid>
              <a:tr h="308858">
                <a:tc>
                  <a:txBody>
                    <a:bodyPr/>
                    <a:lstStyle/>
                    <a:p>
                      <a:r>
                        <a:rPr lang="en-US" sz="1000" smtClean="0"/>
                        <a:t>State</a:t>
                      </a:r>
                      <a:endParaRPr lang="en-US" sz="1000"/>
                    </a:p>
                  </a:txBody>
                  <a:tcPr/>
                </a:tc>
                <a:tc>
                  <a:txBody>
                    <a:bodyPr/>
                    <a:lstStyle/>
                    <a:p>
                      <a:r>
                        <a:rPr lang="en-US" sz="1000" smtClean="0"/>
                        <a:t>H</a:t>
                      </a:r>
                      <a:endParaRPr lang="en-US" sz="1000"/>
                    </a:p>
                  </a:txBody>
                  <a:tcPr/>
                </a:tc>
              </a:tr>
              <a:tr h="308858">
                <a:tc>
                  <a:txBody>
                    <a:bodyPr/>
                    <a:lstStyle/>
                    <a:p>
                      <a:r>
                        <a:rPr lang="en-US" sz="1000" smtClean="0"/>
                        <a:t>0</a:t>
                      </a:r>
                      <a:endParaRPr lang="en-US" sz="1000"/>
                    </a:p>
                  </a:txBody>
                  <a:tcPr/>
                </a:tc>
                <a:tc>
                  <a:txBody>
                    <a:bodyPr/>
                    <a:lstStyle/>
                    <a:p>
                      <a:r>
                        <a:rPr lang="en-US" sz="1000" smtClean="0"/>
                        <a:t>7</a:t>
                      </a:r>
                      <a:endParaRPr lang="en-US" sz="1000"/>
                    </a:p>
                  </a:txBody>
                  <a:tcPr/>
                </a:tc>
              </a:tr>
              <a:tr h="308858">
                <a:tc>
                  <a:txBody>
                    <a:bodyPr/>
                    <a:lstStyle/>
                    <a:p>
                      <a:r>
                        <a:rPr lang="en-US" sz="1000" smtClean="0"/>
                        <a:t>1</a:t>
                      </a:r>
                      <a:endParaRPr lang="en-US" sz="1000"/>
                    </a:p>
                  </a:txBody>
                  <a:tcPr/>
                </a:tc>
                <a:tc>
                  <a:txBody>
                    <a:bodyPr/>
                    <a:lstStyle/>
                    <a:p>
                      <a:r>
                        <a:rPr lang="en-US" sz="1000" smtClean="0"/>
                        <a:t>6</a:t>
                      </a:r>
                      <a:endParaRPr lang="en-US" sz="1000"/>
                    </a:p>
                  </a:txBody>
                  <a:tcPr/>
                </a:tc>
              </a:tr>
              <a:tr h="308858">
                <a:tc>
                  <a:txBody>
                    <a:bodyPr/>
                    <a:lstStyle/>
                    <a:p>
                      <a:r>
                        <a:rPr lang="en-US" sz="1000" smtClean="0"/>
                        <a:t>2</a:t>
                      </a:r>
                      <a:endParaRPr lang="en-US" sz="1000"/>
                    </a:p>
                  </a:txBody>
                  <a:tcPr/>
                </a:tc>
                <a:tc>
                  <a:txBody>
                    <a:bodyPr/>
                    <a:lstStyle/>
                    <a:p>
                      <a:r>
                        <a:rPr lang="en-US" sz="1000" smtClean="0"/>
                        <a:t>2</a:t>
                      </a:r>
                      <a:endParaRPr lang="en-US" sz="1000"/>
                    </a:p>
                  </a:txBody>
                  <a:tcPr/>
                </a:tc>
              </a:tr>
              <a:tr h="308858">
                <a:tc>
                  <a:txBody>
                    <a:bodyPr/>
                    <a:lstStyle/>
                    <a:p>
                      <a:r>
                        <a:rPr lang="en-US" sz="1000" smtClean="0"/>
                        <a:t>3</a:t>
                      </a:r>
                      <a:endParaRPr lang="en-US" sz="1000"/>
                    </a:p>
                  </a:txBody>
                  <a:tcPr/>
                </a:tc>
                <a:tc>
                  <a:txBody>
                    <a:bodyPr/>
                    <a:lstStyle/>
                    <a:p>
                      <a:r>
                        <a:rPr lang="en-US" sz="1000" smtClean="0"/>
                        <a:t>1</a:t>
                      </a:r>
                    </a:p>
                  </a:txBody>
                  <a:tcPr/>
                </a:tc>
              </a:tr>
              <a:tr h="308858">
                <a:tc>
                  <a:txBody>
                    <a:bodyPr/>
                    <a:lstStyle/>
                    <a:p>
                      <a:r>
                        <a:rPr lang="en-US" sz="1000" smtClean="0"/>
                        <a:t>4</a:t>
                      </a:r>
                      <a:endParaRPr lang="en-US" sz="1000"/>
                    </a:p>
                  </a:txBody>
                  <a:tcPr/>
                </a:tc>
                <a:tc>
                  <a:txBody>
                    <a:bodyPr/>
                    <a:lstStyle/>
                    <a:p>
                      <a:r>
                        <a:rPr lang="en-US" sz="1000" smtClean="0"/>
                        <a:t>0 </a:t>
                      </a:r>
                    </a:p>
                  </a:txBody>
                  <a:tcPr/>
                </a:tc>
              </a:tr>
            </a:tbl>
          </a:graphicData>
        </a:graphic>
      </p:graphicFrame>
      <p:sp>
        <p:nvSpPr>
          <p:cNvPr id="6" name="Rectangle 5"/>
          <p:cNvSpPr/>
          <p:nvPr/>
        </p:nvSpPr>
        <p:spPr>
          <a:xfrm>
            <a:off x="111353" y="1660287"/>
            <a:ext cx="6096000" cy="1200329"/>
          </a:xfrm>
          <a:prstGeom prst="rect">
            <a:avLst/>
          </a:prstGeom>
        </p:spPr>
        <p:txBody>
          <a:bodyPr>
            <a:spAutoFit/>
          </a:bodyPr>
          <a:lstStyle/>
          <a:p>
            <a:r>
              <a:rPr lang="en-US"/>
              <a:t>def heuristic(a, b</a:t>
            </a:r>
            <a:r>
              <a:rPr lang="en-US" smtClean="0"/>
              <a:t>):  #simple lookup </a:t>
            </a:r>
            <a:endParaRPr lang="en-US"/>
          </a:p>
          <a:p>
            <a:r>
              <a:rPr lang="en-US"/>
              <a:t>    (x1, y1) = a</a:t>
            </a:r>
          </a:p>
          <a:p>
            <a:r>
              <a:rPr lang="en-US"/>
              <a:t>    (x2, y2) = b</a:t>
            </a:r>
          </a:p>
          <a:p>
            <a:r>
              <a:rPr lang="en-US"/>
              <a:t>    return abs(x1 - x2) + abs(y1 - y2)</a:t>
            </a:r>
          </a:p>
        </p:txBody>
      </p:sp>
    </p:spTree>
    <p:extLst>
      <p:ext uri="{BB962C8B-B14F-4D97-AF65-F5344CB8AC3E}">
        <p14:creationId xmlns:p14="http://schemas.microsoft.com/office/powerpoint/2010/main" val="41364907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Approaches </a:t>
            </a:r>
            <a:endParaRPr lang="en-US"/>
          </a:p>
        </p:txBody>
      </p:sp>
      <p:sp>
        <p:nvSpPr>
          <p:cNvPr id="3" name="Content Placeholder 2"/>
          <p:cNvSpPr>
            <a:spLocks noGrp="1"/>
          </p:cNvSpPr>
          <p:nvPr>
            <p:ph idx="1"/>
          </p:nvPr>
        </p:nvSpPr>
        <p:spPr>
          <a:xfrm>
            <a:off x="838200" y="1486968"/>
            <a:ext cx="10515600" cy="4689995"/>
          </a:xfrm>
        </p:spPr>
        <p:txBody>
          <a:bodyPr>
            <a:normAutofit lnSpcReduction="10000"/>
          </a:bodyPr>
          <a:lstStyle/>
          <a:p>
            <a:r>
              <a:rPr lang="en-US"/>
              <a:t>Jump Point Search JPS A</a:t>
            </a:r>
            <a:r>
              <a:rPr lang="en-US"/>
              <a:t>* </a:t>
            </a:r>
            <a:endParaRPr lang="en-US" smtClean="0"/>
          </a:p>
          <a:p>
            <a:pPr lvl="1"/>
            <a:r>
              <a:rPr lang="en-US" smtClean="0">
                <a:hlinkClick r:id="rId2"/>
              </a:rPr>
              <a:t>Link</a:t>
            </a:r>
            <a:r>
              <a:rPr lang="en-US" smtClean="0"/>
              <a:t> </a:t>
            </a:r>
          </a:p>
          <a:p>
            <a:pPr lvl="1"/>
            <a:r>
              <a:rPr lang="en-US" smtClean="0"/>
              <a:t> See simulation in paper </a:t>
            </a:r>
            <a:endParaRPr lang="en-US"/>
          </a:p>
          <a:p>
            <a:r>
              <a:rPr lang="en-US"/>
              <a:t>Theta </a:t>
            </a:r>
            <a:r>
              <a:rPr lang="en-US"/>
              <a:t>* </a:t>
            </a:r>
            <a:endParaRPr lang="en-US" smtClean="0"/>
          </a:p>
          <a:p>
            <a:pPr lvl="1"/>
            <a:r>
              <a:rPr lang="en-US" smtClean="0">
                <a:hlinkClick r:id="rId3"/>
              </a:rPr>
              <a:t>Link</a:t>
            </a:r>
            <a:r>
              <a:rPr lang="en-US" smtClean="0"/>
              <a:t> and Lazy Theta * </a:t>
            </a:r>
            <a:r>
              <a:rPr lang="en-US" smtClean="0">
                <a:hlinkClick r:id="rId4"/>
              </a:rPr>
              <a:t>Link</a:t>
            </a:r>
            <a:endParaRPr lang="en-US" smtClean="0"/>
          </a:p>
          <a:p>
            <a:pPr lvl="1"/>
            <a:r>
              <a:rPr lang="en-US" smtClean="0"/>
              <a:t> Allows parent to be any vertex, not just visible vertex </a:t>
            </a:r>
          </a:p>
          <a:p>
            <a:r>
              <a:rPr lang="en-US" smtClean="0"/>
              <a:t>Phi *</a:t>
            </a:r>
          </a:p>
          <a:p>
            <a:pPr lvl="1"/>
            <a:r>
              <a:rPr lang="en-US" smtClean="0">
                <a:hlinkClick r:id="rId5"/>
              </a:rPr>
              <a:t>Link </a:t>
            </a:r>
            <a:endParaRPr lang="en-US" smtClean="0">
              <a:hlinkClick r:id="rId5"/>
            </a:endParaRPr>
          </a:p>
          <a:p>
            <a:pPr lvl="1"/>
            <a:r>
              <a:rPr lang="en-US" smtClean="0"/>
              <a:t> Extension of Basic Theta* but using angles </a:t>
            </a:r>
            <a:endParaRPr lang="en-US"/>
          </a:p>
          <a:p>
            <a:r>
              <a:rPr lang="en-US"/>
              <a:t>ACO - Ant colony </a:t>
            </a:r>
            <a:r>
              <a:rPr lang="en-US"/>
              <a:t>optimization </a:t>
            </a:r>
            <a:endParaRPr lang="en-US" smtClean="0"/>
          </a:p>
          <a:p>
            <a:pPr lvl="1"/>
            <a:r>
              <a:rPr lang="en-US" smtClean="0">
                <a:hlinkClick r:id="rId6"/>
              </a:rPr>
              <a:t>Link</a:t>
            </a:r>
            <a:r>
              <a:rPr lang="en-US" smtClean="0"/>
              <a:t> </a:t>
            </a:r>
          </a:p>
          <a:p>
            <a:pPr lvl="1"/>
            <a:r>
              <a:rPr lang="en-US" smtClean="0"/>
              <a:t>Using multiple agents and path reinforcement to identify best path </a:t>
            </a:r>
          </a:p>
          <a:p>
            <a:pPr lvl="1"/>
            <a:endParaRPr lang="en-US" smtClean="0"/>
          </a:p>
        </p:txBody>
      </p:sp>
    </p:spTree>
    <p:extLst>
      <p:ext uri="{BB962C8B-B14F-4D97-AF65-F5344CB8AC3E}">
        <p14:creationId xmlns:p14="http://schemas.microsoft.com/office/powerpoint/2010/main" val="445215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Objectives at a Glance </a:t>
            </a:r>
            <a:endParaRPr lang="en-US"/>
          </a:p>
        </p:txBody>
      </p:sp>
      <p:sp>
        <p:nvSpPr>
          <p:cNvPr id="3" name="Content Placeholder 2"/>
          <p:cNvSpPr>
            <a:spLocks noGrp="1"/>
          </p:cNvSpPr>
          <p:nvPr>
            <p:ph idx="1"/>
          </p:nvPr>
        </p:nvSpPr>
        <p:spPr>
          <a:xfrm>
            <a:off x="279400" y="1777999"/>
            <a:ext cx="11404600" cy="4348163"/>
          </a:xfrm>
        </p:spPr>
        <p:txBody>
          <a:bodyPr>
            <a:normAutofit fontScale="92500" lnSpcReduction="20000"/>
          </a:bodyPr>
          <a:lstStyle/>
          <a:p>
            <a:pPr marL="0" indent="0">
              <a:buNone/>
            </a:pPr>
            <a:r>
              <a:rPr lang="en-US" smtClean="0"/>
              <a:t>At the end of this 25min session you will be able to </a:t>
            </a:r>
          </a:p>
          <a:p>
            <a:r>
              <a:rPr lang="en-US" smtClean="0"/>
              <a:t>Go to a web based simulation to see general concepts </a:t>
            </a:r>
          </a:p>
          <a:p>
            <a:r>
              <a:rPr lang="en-US" smtClean="0"/>
              <a:t>Have recommendations for setting python and networkx, ipython and an IDE</a:t>
            </a:r>
          </a:p>
          <a:p>
            <a:r>
              <a:rPr lang="en-US" smtClean="0"/>
              <a:t>create example networkx graphs </a:t>
            </a:r>
          </a:p>
          <a:p>
            <a:r>
              <a:rPr lang="en-US" smtClean="0"/>
              <a:t>create specific example graphs with layouts </a:t>
            </a:r>
          </a:p>
          <a:p>
            <a:r>
              <a:rPr lang="en-US" smtClean="0"/>
              <a:t>Describe Dijkstra’s algorithm from pseudo code to implementation </a:t>
            </a:r>
          </a:p>
          <a:p>
            <a:r>
              <a:rPr lang="en-US" smtClean="0"/>
              <a:t>test python implementation of Dijksta in IPython </a:t>
            </a:r>
          </a:p>
          <a:p>
            <a:r>
              <a:rPr lang="en-US" smtClean="0"/>
              <a:t>Describe A* from pseudo code to implementation </a:t>
            </a:r>
          </a:p>
          <a:p>
            <a:r>
              <a:rPr lang="en-US" smtClean="0"/>
              <a:t>Test implementation of A* in IPython </a:t>
            </a:r>
          </a:p>
          <a:p>
            <a:r>
              <a:rPr lang="en-US" smtClean="0"/>
              <a:t>Introduction Theta*, Phi* and Ant Colony Optimization (ACO)</a:t>
            </a:r>
          </a:p>
        </p:txBody>
      </p:sp>
    </p:spTree>
    <p:extLst>
      <p:ext uri="{BB962C8B-B14F-4D97-AF65-F5344CB8AC3E}">
        <p14:creationId xmlns:p14="http://schemas.microsoft.com/office/powerpoint/2010/main" val="3690711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0"/>
            <a:ext cx="10515600" cy="1325563"/>
          </a:xfrm>
        </p:spPr>
        <p:txBody>
          <a:bodyPr/>
          <a:lstStyle/>
          <a:p>
            <a:r>
              <a:rPr lang="en-US" smtClean="0"/>
              <a:t>Quick examples </a:t>
            </a:r>
            <a:endParaRPr lang="en-US"/>
          </a:p>
        </p:txBody>
      </p:sp>
      <p:sp>
        <p:nvSpPr>
          <p:cNvPr id="3" name="Content Placeholder 2"/>
          <p:cNvSpPr>
            <a:spLocks noGrp="1"/>
          </p:cNvSpPr>
          <p:nvPr>
            <p:ph idx="1"/>
          </p:nvPr>
        </p:nvSpPr>
        <p:spPr>
          <a:xfrm>
            <a:off x="495300" y="995891"/>
            <a:ext cx="10515600" cy="4351338"/>
          </a:xfrm>
        </p:spPr>
        <p:txBody>
          <a:bodyPr/>
          <a:lstStyle/>
          <a:p>
            <a:r>
              <a:rPr lang="en-US" sz="1400" u="sng">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4"/>
              </a:rPr>
              <a:t>http://qiao.github.io/PathFinding.js/visual/</a:t>
            </a:r>
            <a:endParaRPr lang="en-US" sz="1400"/>
          </a:p>
          <a:p>
            <a:endParaRPr lang="en-US"/>
          </a:p>
        </p:txBody>
      </p:sp>
      <p:sp>
        <p:nvSpPr>
          <p:cNvPr id="4" name="TextBox 3"/>
          <p:cNvSpPr txBox="1"/>
          <p:nvPr/>
        </p:nvSpPr>
        <p:spPr>
          <a:xfrm>
            <a:off x="5147733" y="4258733"/>
            <a:ext cx="184731" cy="369332"/>
          </a:xfrm>
          <a:prstGeom prst="rect">
            <a:avLst/>
          </a:prstGeom>
          <a:noFill/>
        </p:spPr>
        <p:txBody>
          <a:bodyPr wrap="none" rtlCol="0">
            <a:spAutoFit/>
          </a:bodyPr>
          <a:lstStyle/>
          <a:p>
            <a:endParaRPr lang="en-US"/>
          </a:p>
        </p:txBody>
      </p:sp>
      <p:pic>
        <p:nvPicPr>
          <p:cNvPr id="5" name="dijkstra2">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685080" y="1325563"/>
            <a:ext cx="8189397" cy="5110438"/>
          </a:xfrm>
          <a:prstGeom prst="rect">
            <a:avLst/>
          </a:prstGeom>
        </p:spPr>
      </p:pic>
    </p:spTree>
    <p:extLst>
      <p:ext uri="{BB962C8B-B14F-4D97-AF65-F5344CB8AC3E}">
        <p14:creationId xmlns:p14="http://schemas.microsoft.com/office/powerpoint/2010/main" val="21320481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878" y="-106824"/>
            <a:ext cx="10515600" cy="1325563"/>
          </a:xfrm>
        </p:spPr>
        <p:txBody>
          <a:bodyPr/>
          <a:lstStyle/>
          <a:p>
            <a:r>
              <a:rPr lang="en-US" smtClean="0"/>
              <a:t>Setup </a:t>
            </a:r>
            <a:endParaRPr lang="en-US"/>
          </a:p>
        </p:txBody>
      </p:sp>
      <p:sp>
        <p:nvSpPr>
          <p:cNvPr id="3" name="Content Placeholder 2"/>
          <p:cNvSpPr>
            <a:spLocks noGrp="1"/>
          </p:cNvSpPr>
          <p:nvPr>
            <p:ph idx="1"/>
          </p:nvPr>
        </p:nvSpPr>
        <p:spPr>
          <a:xfrm>
            <a:off x="661220" y="1067072"/>
            <a:ext cx="10515600" cy="5790927"/>
          </a:xfrm>
        </p:spPr>
        <p:txBody>
          <a:bodyPr>
            <a:normAutofit/>
          </a:bodyPr>
          <a:lstStyle/>
          <a:p>
            <a:pPr marL="0" indent="0">
              <a:buNone/>
            </a:pPr>
            <a:r>
              <a:rPr lang="en-US" smtClean="0"/>
              <a:t>Keep it very simple </a:t>
            </a:r>
          </a:p>
          <a:p>
            <a:pPr lvl="1"/>
            <a:r>
              <a:rPr lang="en-US" smtClean="0">
                <a:hlinkClick r:id="rId2"/>
              </a:rPr>
              <a:t>Anaconda</a:t>
            </a:r>
            <a:r>
              <a:rPr lang="en-US" smtClean="0"/>
              <a:t> very simple to use and free can use Spyder or another IDE </a:t>
            </a:r>
          </a:p>
          <a:p>
            <a:pPr lvl="1"/>
            <a:r>
              <a:rPr lang="en-US" smtClean="0">
                <a:hlinkClick r:id="rId3"/>
              </a:rPr>
              <a:t>Enthought Canopy </a:t>
            </a:r>
            <a:r>
              <a:rPr lang="en-US" smtClean="0"/>
              <a:t>also free and comes with many modules as well as </a:t>
            </a:r>
          </a:p>
          <a:p>
            <a:pPr lvl="1"/>
            <a:r>
              <a:rPr lang="en-US" smtClean="0">
                <a:hlinkClick r:id="rId4"/>
              </a:rPr>
              <a:t>Pyscripter</a:t>
            </a:r>
            <a:r>
              <a:rPr lang="en-US" smtClean="0"/>
              <a:t> IDE (must </a:t>
            </a:r>
            <a:r>
              <a:rPr lang="en-US"/>
              <a:t>match version of python installed 32bit</a:t>
            </a:r>
            <a:r>
              <a:rPr lang="en-US" smtClean="0"/>
              <a:t>) </a:t>
            </a:r>
            <a:endParaRPr lang="en-US"/>
          </a:p>
          <a:p>
            <a:pPr lvl="1"/>
            <a:r>
              <a:rPr lang="en-US">
                <a:hlinkClick r:id="rId5"/>
              </a:rPr>
              <a:t>Eclipse</a:t>
            </a:r>
            <a:r>
              <a:rPr lang="en-US"/>
              <a:t> is also free and more functionality (requires </a:t>
            </a:r>
            <a:r>
              <a:rPr lang="en-US">
                <a:hlinkClick r:id="rId6"/>
              </a:rPr>
              <a:t>Java</a:t>
            </a:r>
            <a:r>
              <a:rPr lang="en-US"/>
              <a:t>, requires </a:t>
            </a:r>
            <a:r>
              <a:rPr lang="en-US">
                <a:hlinkClick r:id="rId7"/>
              </a:rPr>
              <a:t>pydev</a:t>
            </a:r>
            <a:r>
              <a:rPr lang="en-US"/>
              <a:t> )</a:t>
            </a:r>
          </a:p>
          <a:p>
            <a:pPr marL="0" indent="0">
              <a:buNone/>
            </a:pPr>
            <a:endParaRPr lang="en-US" smtClean="0"/>
          </a:p>
          <a:p>
            <a:r>
              <a:rPr lang="en-US" smtClean="0"/>
              <a:t> Optional </a:t>
            </a:r>
          </a:p>
          <a:p>
            <a:pPr lvl="1"/>
            <a:r>
              <a:rPr lang="en-US" smtClean="0"/>
              <a:t>Download </a:t>
            </a:r>
            <a:r>
              <a:rPr lang="en-US" smtClean="0">
                <a:hlinkClick r:id="rId8"/>
              </a:rPr>
              <a:t>Gephi</a:t>
            </a:r>
            <a:r>
              <a:rPr lang="en-US" smtClean="0"/>
              <a:t> – very good for large visualizations </a:t>
            </a:r>
          </a:p>
          <a:p>
            <a:pPr lvl="1"/>
            <a:r>
              <a:rPr lang="en-US" smtClean="0"/>
              <a:t>Excel users can use </a:t>
            </a:r>
            <a:r>
              <a:rPr lang="en-US" smtClean="0">
                <a:hlinkClick r:id="rId9"/>
              </a:rPr>
              <a:t>NodeXL</a:t>
            </a:r>
            <a:r>
              <a:rPr lang="en-US" smtClean="0"/>
              <a:t>, good for quick modeling </a:t>
            </a:r>
            <a:endParaRPr lang="en-US"/>
          </a:p>
        </p:txBody>
      </p:sp>
      <p:sp>
        <p:nvSpPr>
          <p:cNvPr id="5" name="TextBox 4"/>
          <p:cNvSpPr txBox="1"/>
          <p:nvPr/>
        </p:nvSpPr>
        <p:spPr>
          <a:xfrm>
            <a:off x="6882854" y="5394359"/>
            <a:ext cx="3852333" cy="646331"/>
          </a:xfrm>
          <a:prstGeom prst="rect">
            <a:avLst/>
          </a:prstGeom>
          <a:noFill/>
        </p:spPr>
        <p:txBody>
          <a:bodyPr wrap="square" rtlCol="0">
            <a:spAutoFit/>
          </a:bodyPr>
          <a:lstStyle/>
          <a:p>
            <a:r>
              <a:rPr lang="en-US" smtClean="0"/>
              <a:t>Go to Notebook 1 for examples and intro to using api </a:t>
            </a:r>
            <a:endParaRPr lang="en-US"/>
          </a:p>
        </p:txBody>
      </p:sp>
    </p:spTree>
    <p:extLst>
      <p:ext uri="{BB962C8B-B14F-4D97-AF65-F5344CB8AC3E}">
        <p14:creationId xmlns:p14="http://schemas.microsoft.com/office/powerpoint/2010/main" val="2835793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smtClean="0"/>
              <a:t>What’s a Path, What’s Graph? What’s NetworkX?</a:t>
            </a:r>
            <a:endParaRPr lang="en-US" sz="3200"/>
          </a:p>
        </p:txBody>
      </p:sp>
      <p:sp>
        <p:nvSpPr>
          <p:cNvPr id="5" name="Content Placeholder 4"/>
          <p:cNvSpPr>
            <a:spLocks noGrp="1"/>
          </p:cNvSpPr>
          <p:nvPr>
            <p:ph idx="1"/>
          </p:nvPr>
        </p:nvSpPr>
        <p:spPr>
          <a:xfrm>
            <a:off x="177800" y="1447800"/>
            <a:ext cx="5052961" cy="5283200"/>
          </a:xfrm>
        </p:spPr>
        <p:txBody>
          <a:bodyPr>
            <a:normAutofit fontScale="25000" lnSpcReduction="20000"/>
          </a:bodyPr>
          <a:lstStyle/>
          <a:p>
            <a:pPr marL="0" indent="0">
              <a:buNone/>
            </a:pPr>
            <a:r>
              <a:rPr lang="en-US" sz="6400" smtClean="0"/>
              <a:t>Wikipedia to the rescue!</a:t>
            </a:r>
          </a:p>
          <a:p>
            <a:pPr marL="0" indent="0">
              <a:buNone/>
            </a:pPr>
            <a:r>
              <a:rPr lang="en-US" sz="6400" smtClean="0">
                <a:hlinkClick r:id="rId2"/>
              </a:rPr>
              <a:t>Pathfinding</a:t>
            </a:r>
            <a:r>
              <a:rPr lang="en-US" sz="6400" smtClean="0"/>
              <a:t> – “shortest route between two points”</a:t>
            </a:r>
          </a:p>
          <a:p>
            <a:pPr marL="0" indent="0">
              <a:buNone/>
            </a:pPr>
            <a:endParaRPr lang="en-US" sz="6400" smtClean="0"/>
          </a:p>
          <a:p>
            <a:pPr marL="0" indent="0">
              <a:buNone/>
            </a:pPr>
            <a:r>
              <a:rPr lang="en-US" sz="6400" smtClean="0">
                <a:hlinkClick r:id="rId3"/>
              </a:rPr>
              <a:t>Graph Theory </a:t>
            </a:r>
            <a:r>
              <a:rPr lang="en-US" sz="6400" smtClean="0"/>
              <a:t>– “which </a:t>
            </a:r>
            <a:r>
              <a:rPr lang="en-US" sz="6400"/>
              <a:t>are mathematical structures used to model pairwise relations between objects. A "graph" in this context is made up of </a:t>
            </a:r>
            <a:r>
              <a:rPr lang="en-US" sz="6400" smtClean="0"/>
              <a:t>“vertices" </a:t>
            </a:r>
            <a:r>
              <a:rPr lang="en-US" sz="6400"/>
              <a:t>or "nodes" and lines called </a:t>
            </a:r>
            <a:r>
              <a:rPr lang="en-US" sz="6400" i="1"/>
              <a:t>edges</a:t>
            </a:r>
            <a:r>
              <a:rPr lang="en-US" sz="6400"/>
              <a:t> that connect </a:t>
            </a:r>
            <a:r>
              <a:rPr lang="en-US" sz="6400" smtClean="0"/>
              <a:t>them”</a:t>
            </a:r>
          </a:p>
          <a:p>
            <a:pPr lvl="1"/>
            <a:r>
              <a:rPr lang="en-US" sz="6400" smtClean="0"/>
              <a:t>Graph G = (V,E) ordered pair of vertices and edges where edges are abbreviated </a:t>
            </a:r>
            <a:r>
              <a:rPr lang="en-US" sz="6400" i="1" smtClean="0"/>
              <a:t>{u,v} </a:t>
            </a:r>
            <a:r>
              <a:rPr lang="en-US" sz="6400" smtClean="0"/>
              <a:t>or </a:t>
            </a:r>
            <a:r>
              <a:rPr lang="en-US" sz="6400" i="1" smtClean="0"/>
              <a:t>uv</a:t>
            </a:r>
          </a:p>
          <a:p>
            <a:pPr marL="0" indent="0">
              <a:buNone/>
            </a:pPr>
            <a:endParaRPr lang="en-US" sz="6400" smtClean="0">
              <a:hlinkClick r:id="rId4"/>
            </a:endParaRPr>
          </a:p>
          <a:p>
            <a:pPr marL="0" indent="0">
              <a:buNone/>
            </a:pPr>
            <a:r>
              <a:rPr lang="en-US" sz="6400" smtClean="0">
                <a:hlinkClick r:id="rId4"/>
              </a:rPr>
              <a:t>NetworkX</a:t>
            </a:r>
            <a:r>
              <a:rPr lang="en-US" sz="6400" smtClean="0"/>
              <a:t> – </a:t>
            </a:r>
            <a:r>
              <a:rPr lang="en-US" sz="6400" smtClean="0">
                <a:hlinkClick r:id="rId5"/>
              </a:rPr>
              <a:t>site</a:t>
            </a:r>
            <a:r>
              <a:rPr lang="en-US" sz="6400" smtClean="0"/>
              <a:t> and </a:t>
            </a:r>
            <a:r>
              <a:rPr lang="en-US" sz="6400" smtClean="0">
                <a:hlinkClick r:id="rId6"/>
              </a:rPr>
              <a:t>documentation</a:t>
            </a:r>
            <a:r>
              <a:rPr lang="en-US" sz="6400" smtClean="0"/>
              <a:t> </a:t>
            </a:r>
          </a:p>
          <a:p>
            <a:pPr marL="0" indent="0">
              <a:buNone/>
            </a:pPr>
            <a:r>
              <a:rPr lang="en-US" sz="6400" smtClean="0"/>
              <a:t>“NetworkX is a Python language software package for the creation, manipulation, and study of the structure, dynamics, and function of complex networks.</a:t>
            </a:r>
          </a:p>
          <a:p>
            <a:pPr marL="0" indent="0">
              <a:buNone/>
            </a:pPr>
            <a:r>
              <a:rPr lang="en-US" sz="6400" smtClean="0"/>
              <a:t>With NetworkX you can load and store networks in standard and nonstandard data formats, generate many types of random and classic networks, analyze network structure, build network models, design new network algorithms, draw networks, and much more.”</a:t>
            </a:r>
          </a:p>
          <a:p>
            <a:pPr marL="0" indent="0">
              <a:buNone/>
            </a:pPr>
            <a:endParaRPr lang="en-US" sz="6400"/>
          </a:p>
          <a:p>
            <a:pPr marL="0" indent="0">
              <a:buNone/>
            </a:pPr>
            <a:r>
              <a:rPr lang="en-US" sz="6400" smtClean="0"/>
              <a:t>The shortest path to knowledge about shortest path algorithms is: </a:t>
            </a:r>
            <a:r>
              <a:rPr lang="en-US" sz="6400" smtClean="0">
                <a:hlinkClick r:id="rId7"/>
              </a:rPr>
              <a:t>http://www.redblobgames.com/</a:t>
            </a:r>
            <a:r>
              <a:rPr lang="en-US" sz="6400" smtClean="0"/>
              <a:t> by Amit Patel.</a:t>
            </a:r>
          </a:p>
          <a:p>
            <a:pPr marL="0" indent="0">
              <a:buNone/>
            </a:pPr>
            <a:endParaRPr lang="en-US" smtClean="0"/>
          </a:p>
          <a:p>
            <a:endParaRPr lang="en-US"/>
          </a:p>
          <a:p>
            <a:pPr marL="0" indent="0">
              <a:buNone/>
            </a:pPr>
            <a:r>
              <a:rPr lang="en-US" smtClean="0"/>
              <a:t> </a:t>
            </a:r>
            <a:endParaRPr lang="en-US"/>
          </a:p>
        </p:txBody>
      </p:sp>
      <p:sp>
        <p:nvSpPr>
          <p:cNvPr id="6" name="TextBox 5"/>
          <p:cNvSpPr txBox="1"/>
          <p:nvPr/>
        </p:nvSpPr>
        <p:spPr>
          <a:xfrm>
            <a:off x="7040170" y="5649998"/>
            <a:ext cx="3852333" cy="646331"/>
          </a:xfrm>
          <a:prstGeom prst="rect">
            <a:avLst/>
          </a:prstGeom>
          <a:noFill/>
        </p:spPr>
        <p:txBody>
          <a:bodyPr wrap="square" rtlCol="0">
            <a:spAutoFit/>
          </a:bodyPr>
          <a:lstStyle/>
          <a:p>
            <a:r>
              <a:rPr lang="en-US" smtClean="0"/>
              <a:t>Go to Notebook 1 for examples and intro to using api </a:t>
            </a:r>
            <a:endParaRPr lang="en-US"/>
          </a:p>
        </p:txBody>
      </p:sp>
    </p:spTree>
    <p:extLst>
      <p:ext uri="{BB962C8B-B14F-4D97-AF65-F5344CB8AC3E}">
        <p14:creationId xmlns:p14="http://schemas.microsoft.com/office/powerpoint/2010/main" val="20976760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Graphs in networkx </a:t>
            </a:r>
            <a:endParaRPr lang="en-US"/>
          </a:p>
        </p:txBody>
      </p:sp>
      <p:sp>
        <p:nvSpPr>
          <p:cNvPr id="3" name="Content Placeholder 2"/>
          <p:cNvSpPr>
            <a:spLocks noGrp="1"/>
          </p:cNvSpPr>
          <p:nvPr>
            <p:ph idx="1"/>
          </p:nvPr>
        </p:nvSpPr>
        <p:spPr>
          <a:xfrm>
            <a:off x="575734" y="1825625"/>
            <a:ext cx="10515600" cy="4351338"/>
          </a:xfrm>
        </p:spPr>
        <p:txBody>
          <a:bodyPr>
            <a:normAutofit fontScale="40000" lnSpcReduction="20000"/>
          </a:bodyPr>
          <a:lstStyle/>
          <a:p>
            <a:pPr>
              <a:buFont typeface="Wingdings" panose="05000000000000000000" pitchFamily="2" charset="2"/>
              <a:buChar char="q"/>
            </a:pPr>
            <a:r>
              <a:rPr lang="en-US" sz="5600" b="1" smtClean="0">
                <a:solidFill>
                  <a:schemeClr val="accent1">
                    <a:lumMod val="75000"/>
                  </a:schemeClr>
                </a:solidFill>
              </a:rPr>
              <a:t>nx.draw</a:t>
            </a:r>
            <a:r>
              <a:rPr lang="en-US" sz="5600" b="1" smtClean="0"/>
              <a:t>(g1) </a:t>
            </a:r>
          </a:p>
          <a:p>
            <a:pPr>
              <a:buFont typeface="Wingdings" panose="05000000000000000000" pitchFamily="2" charset="2"/>
              <a:buChar char="q"/>
            </a:pPr>
            <a:r>
              <a:rPr lang="en-US" sz="5600" b="1" smtClean="0">
                <a:solidFill>
                  <a:schemeClr val="accent1">
                    <a:lumMod val="75000"/>
                  </a:schemeClr>
                </a:solidFill>
              </a:rPr>
              <a:t>nx.</a:t>
            </a:r>
            <a:r>
              <a:rPr lang="en-US" altLang="en-US" sz="5600" b="1" smtClean="0">
                <a:solidFill>
                  <a:schemeClr val="accent1">
                    <a:lumMod val="75000"/>
                  </a:schemeClr>
                </a:solidFill>
              </a:rPr>
              <a:t>draw_networkx</a:t>
            </a:r>
            <a:r>
              <a:rPr lang="en-US" altLang="en-US" sz="5600" b="1" smtClean="0"/>
              <a:t>(</a:t>
            </a:r>
            <a:r>
              <a:rPr lang="en-US" altLang="en-US" sz="5600" b="1" i="1" smtClean="0"/>
              <a:t>G</a:t>
            </a:r>
            <a:r>
              <a:rPr lang="en-US" altLang="en-US" sz="5600" b="1"/>
              <a:t>, </a:t>
            </a:r>
            <a:r>
              <a:rPr lang="en-US" altLang="en-US" sz="5600" b="1" i="1"/>
              <a:t>pos=None</a:t>
            </a:r>
            <a:r>
              <a:rPr lang="en-US" altLang="en-US" sz="5600" b="1"/>
              <a:t>, </a:t>
            </a:r>
            <a:r>
              <a:rPr lang="en-US" altLang="en-US" sz="5600" b="1" i="1"/>
              <a:t>with_labels=True</a:t>
            </a:r>
            <a:r>
              <a:rPr lang="en-US" altLang="en-US" sz="5600" b="1"/>
              <a:t>, </a:t>
            </a:r>
            <a:r>
              <a:rPr lang="en-US" altLang="en-US" sz="5600" b="1" i="1"/>
              <a:t>**kwds</a:t>
            </a:r>
            <a:r>
              <a:rPr lang="en-US" altLang="en-US" sz="5600" b="1"/>
              <a:t>) </a:t>
            </a:r>
            <a:r>
              <a:rPr lang="en-US" altLang="en-US" sz="5600" b="1" smtClean="0"/>
              <a:t>– but a long list of options! </a:t>
            </a:r>
          </a:p>
          <a:p>
            <a:pPr>
              <a:buFont typeface="Wingdings" panose="05000000000000000000" pitchFamily="2" charset="2"/>
              <a:buChar char="q"/>
            </a:pPr>
            <a:r>
              <a:rPr lang="en-US" altLang="en-US" sz="5600" b="1" smtClean="0">
                <a:solidFill>
                  <a:schemeClr val="accent1">
                    <a:lumMod val="75000"/>
                  </a:schemeClr>
                </a:solidFill>
              </a:rPr>
              <a:t>nx.draw_networkx_edges</a:t>
            </a:r>
            <a:r>
              <a:rPr lang="en-US" altLang="en-US" sz="5600" b="1" smtClean="0"/>
              <a:t>(</a:t>
            </a:r>
            <a:r>
              <a:rPr lang="en-US" altLang="en-US" sz="5600" b="1" i="1" smtClean="0"/>
              <a:t>G</a:t>
            </a:r>
            <a:r>
              <a:rPr lang="en-US" altLang="en-US" sz="5600" b="1"/>
              <a:t>, </a:t>
            </a:r>
            <a:r>
              <a:rPr lang="en-US" altLang="en-US" sz="5600" b="1" i="1"/>
              <a:t>pos</a:t>
            </a:r>
            <a:r>
              <a:rPr lang="en-US" altLang="en-US" sz="5600" b="1"/>
              <a:t>, </a:t>
            </a:r>
            <a:r>
              <a:rPr lang="en-US" altLang="en-US" sz="5600" b="1" i="1"/>
              <a:t>edgelist=None</a:t>
            </a:r>
            <a:r>
              <a:rPr lang="en-US" altLang="en-US" sz="5600" b="1"/>
              <a:t>, </a:t>
            </a:r>
            <a:r>
              <a:rPr lang="en-US" altLang="en-US" sz="5600" b="1" i="1"/>
              <a:t>width=1.0</a:t>
            </a:r>
            <a:r>
              <a:rPr lang="en-US" altLang="en-US" sz="5600" b="1"/>
              <a:t>, </a:t>
            </a:r>
            <a:r>
              <a:rPr lang="en-US" altLang="en-US" sz="5600" b="1" i="1"/>
              <a:t>edge_color='k'</a:t>
            </a:r>
            <a:r>
              <a:rPr lang="en-US" altLang="en-US" sz="5600" b="1"/>
              <a:t>, </a:t>
            </a:r>
            <a:r>
              <a:rPr lang="en-US" altLang="en-US" sz="5600" b="1" i="1"/>
              <a:t>style='solid'</a:t>
            </a:r>
            <a:r>
              <a:rPr lang="en-US" altLang="en-US" sz="5600" b="1"/>
              <a:t>, </a:t>
            </a:r>
            <a:r>
              <a:rPr lang="en-US" altLang="en-US" sz="5600" b="1" i="1"/>
              <a:t>alpha=None</a:t>
            </a:r>
            <a:r>
              <a:rPr lang="en-US" altLang="en-US" sz="5600" b="1"/>
              <a:t>,</a:t>
            </a:r>
            <a:r>
              <a:rPr lang="en-US" altLang="en-US" sz="5600" b="1" i="1"/>
              <a:t>edge_cmap=None</a:t>
            </a:r>
            <a:r>
              <a:rPr lang="en-US" altLang="en-US" sz="5600" b="1"/>
              <a:t>, </a:t>
            </a:r>
            <a:r>
              <a:rPr lang="en-US" altLang="en-US" sz="5600" b="1" i="1"/>
              <a:t>edge_vmin=None</a:t>
            </a:r>
            <a:r>
              <a:rPr lang="en-US" altLang="en-US" sz="5600" b="1"/>
              <a:t>, </a:t>
            </a:r>
            <a:r>
              <a:rPr lang="en-US" altLang="en-US" sz="5600" b="1" i="1"/>
              <a:t>edge_vmax=None</a:t>
            </a:r>
            <a:r>
              <a:rPr lang="en-US" altLang="en-US" sz="5600" b="1"/>
              <a:t>, </a:t>
            </a:r>
            <a:r>
              <a:rPr lang="en-US" altLang="en-US" sz="5600" b="1" i="1"/>
              <a:t>ax=None</a:t>
            </a:r>
            <a:r>
              <a:rPr lang="en-US" altLang="en-US" sz="5600" b="1"/>
              <a:t>, </a:t>
            </a:r>
            <a:r>
              <a:rPr lang="en-US" altLang="en-US" sz="5600" b="1" i="1"/>
              <a:t>arrows=True</a:t>
            </a:r>
            <a:r>
              <a:rPr lang="en-US" altLang="en-US" sz="5600" b="1"/>
              <a:t>, </a:t>
            </a:r>
            <a:r>
              <a:rPr lang="en-US" altLang="en-US" sz="5600" b="1" i="1"/>
              <a:t>label=None</a:t>
            </a:r>
            <a:r>
              <a:rPr lang="en-US" altLang="en-US" sz="5600" b="1"/>
              <a:t>, </a:t>
            </a:r>
            <a:r>
              <a:rPr lang="en-US" altLang="en-US" sz="5600" b="1" i="1"/>
              <a:t>**kwds</a:t>
            </a:r>
            <a:r>
              <a:rPr lang="en-US" altLang="en-US" sz="5600" b="1"/>
              <a:t>) </a:t>
            </a:r>
            <a:endParaRPr lang="en-US" altLang="en-US" sz="5600" b="1" smtClean="0"/>
          </a:p>
          <a:p>
            <a:pPr>
              <a:buFont typeface="Wingdings" panose="05000000000000000000" pitchFamily="2" charset="2"/>
              <a:buChar char="q"/>
            </a:pPr>
            <a:r>
              <a:rPr lang="en-US" altLang="en-US" sz="5600" b="1">
                <a:solidFill>
                  <a:schemeClr val="accent1">
                    <a:lumMod val="75000"/>
                  </a:schemeClr>
                </a:solidFill>
              </a:rPr>
              <a:t>nx.draw_networkx_labels</a:t>
            </a:r>
            <a:r>
              <a:rPr lang="en-US" altLang="en-US" sz="5600" b="1"/>
              <a:t>(</a:t>
            </a:r>
            <a:r>
              <a:rPr lang="en-US" altLang="en-US" sz="5600" b="1" i="1"/>
              <a:t>G</a:t>
            </a:r>
            <a:r>
              <a:rPr lang="en-US" altLang="en-US" sz="5600" b="1"/>
              <a:t>, </a:t>
            </a:r>
            <a:r>
              <a:rPr lang="en-US" altLang="en-US" sz="5600" b="1" i="1"/>
              <a:t>pos</a:t>
            </a:r>
            <a:r>
              <a:rPr lang="en-US" altLang="en-US" sz="5600" b="1"/>
              <a:t>, </a:t>
            </a:r>
            <a:r>
              <a:rPr lang="en-US" altLang="en-US" sz="5600" b="1" i="1"/>
              <a:t>labels=None</a:t>
            </a:r>
            <a:r>
              <a:rPr lang="en-US" altLang="en-US" sz="5600" b="1"/>
              <a:t>, </a:t>
            </a:r>
            <a:r>
              <a:rPr lang="en-US" altLang="en-US" sz="5600" b="1" i="1"/>
              <a:t>font_size=12</a:t>
            </a:r>
            <a:r>
              <a:rPr lang="en-US" altLang="en-US" sz="5600" b="1"/>
              <a:t>, </a:t>
            </a:r>
            <a:r>
              <a:rPr lang="en-US" altLang="en-US" sz="5600" b="1" i="1"/>
              <a:t>font_color='k'</a:t>
            </a:r>
            <a:r>
              <a:rPr lang="en-US" altLang="en-US" sz="5600" b="1"/>
              <a:t>, </a:t>
            </a:r>
            <a:r>
              <a:rPr lang="en-US" altLang="en-US" sz="5600" b="1" i="1"/>
              <a:t>font_family='sans-serif'</a:t>
            </a:r>
            <a:r>
              <a:rPr lang="en-US" altLang="en-US" sz="5600" b="1"/>
              <a:t>,</a:t>
            </a:r>
            <a:r>
              <a:rPr lang="en-US" altLang="en-US" sz="5600" b="1" i="1"/>
              <a:t>font_weight='normal'</a:t>
            </a:r>
            <a:r>
              <a:rPr lang="en-US" altLang="en-US" sz="5600" b="1"/>
              <a:t>, </a:t>
            </a:r>
            <a:r>
              <a:rPr lang="en-US" altLang="en-US" sz="5600" b="1" i="1"/>
              <a:t>alpha=1.0</a:t>
            </a:r>
            <a:r>
              <a:rPr lang="en-US" altLang="en-US" sz="5600" b="1"/>
              <a:t>, </a:t>
            </a:r>
            <a:r>
              <a:rPr lang="en-US" altLang="en-US" sz="5600" b="1" i="1"/>
              <a:t>ax=None</a:t>
            </a:r>
            <a:r>
              <a:rPr lang="en-US" altLang="en-US" sz="5600" b="1"/>
              <a:t>, </a:t>
            </a:r>
            <a:r>
              <a:rPr lang="en-US" altLang="en-US" sz="5600" b="1" i="1"/>
              <a:t>**kwds</a:t>
            </a:r>
            <a:r>
              <a:rPr lang="en-US" altLang="en-US" sz="5600" b="1"/>
              <a:t>) </a:t>
            </a:r>
          </a:p>
          <a:p>
            <a:pPr>
              <a:buFont typeface="Wingdings" panose="05000000000000000000" pitchFamily="2" charset="2"/>
              <a:buChar char="q"/>
            </a:pPr>
            <a:r>
              <a:rPr lang="en-US" sz="5600" b="1" smtClean="0">
                <a:solidFill>
                  <a:schemeClr val="accent1">
                    <a:lumMod val="75000"/>
                  </a:schemeClr>
                </a:solidFill>
              </a:rPr>
              <a:t>nx.draw_node_labels</a:t>
            </a:r>
            <a:r>
              <a:rPr lang="en-US" sz="5600" b="1" smtClean="0"/>
              <a:t>(</a:t>
            </a:r>
            <a:r>
              <a:rPr lang="en-US" sz="5600" b="1" i="1" smtClean="0"/>
              <a:t>G</a:t>
            </a:r>
            <a:r>
              <a:rPr lang="en-US" sz="5600" b="1"/>
              <a:t>, </a:t>
            </a:r>
            <a:r>
              <a:rPr lang="en-US" sz="5600" b="1" i="1"/>
              <a:t>pos</a:t>
            </a:r>
            <a:r>
              <a:rPr lang="en-US" sz="5600" b="1"/>
              <a:t>, </a:t>
            </a:r>
            <a:r>
              <a:rPr lang="en-US" sz="5600" b="1" i="1"/>
              <a:t>labels=None</a:t>
            </a:r>
            <a:r>
              <a:rPr lang="en-US" sz="5600" b="1"/>
              <a:t>, </a:t>
            </a:r>
            <a:r>
              <a:rPr lang="en-US" sz="5600" b="1" i="1"/>
              <a:t>font_size=12</a:t>
            </a:r>
            <a:r>
              <a:rPr lang="en-US" sz="5600" b="1"/>
              <a:t>, </a:t>
            </a:r>
            <a:r>
              <a:rPr lang="en-US" sz="5600" b="1" i="1"/>
              <a:t>font_color='k'</a:t>
            </a:r>
            <a:r>
              <a:rPr lang="en-US" sz="5600" b="1"/>
              <a:t>, </a:t>
            </a:r>
            <a:r>
              <a:rPr lang="en-US" sz="5600" b="1" i="1"/>
              <a:t>font_family='sans-serif'</a:t>
            </a:r>
            <a:r>
              <a:rPr lang="en-US" sz="5600" b="1"/>
              <a:t>,</a:t>
            </a:r>
            <a:r>
              <a:rPr lang="en-US" sz="5600" b="1" i="1"/>
              <a:t>font_weight='normal'</a:t>
            </a:r>
            <a:r>
              <a:rPr lang="en-US" sz="5600" b="1"/>
              <a:t>, </a:t>
            </a:r>
            <a:r>
              <a:rPr lang="en-US" sz="5600" b="1" i="1"/>
              <a:t>alpha=1.0</a:t>
            </a:r>
            <a:r>
              <a:rPr lang="en-US" sz="5600" b="1"/>
              <a:t>, </a:t>
            </a:r>
            <a:r>
              <a:rPr lang="en-US" sz="5600" b="1" i="1"/>
              <a:t>ax=None</a:t>
            </a:r>
            <a:r>
              <a:rPr lang="en-US" sz="5600" b="1"/>
              <a:t>, </a:t>
            </a:r>
            <a:r>
              <a:rPr lang="en-US" sz="5600" b="1" i="1"/>
              <a:t>**kwds</a:t>
            </a:r>
            <a:r>
              <a:rPr lang="en-US" sz="5600" b="1" smtClean="0"/>
              <a:t>)</a:t>
            </a:r>
          </a:p>
          <a:p>
            <a:pPr>
              <a:buFont typeface="Wingdings" panose="05000000000000000000" pitchFamily="2" charset="2"/>
              <a:buChar char="q"/>
            </a:pPr>
            <a:r>
              <a:rPr lang="en-US" altLang="en-US" sz="5600" b="1" smtClean="0">
                <a:solidFill>
                  <a:schemeClr val="accent1">
                    <a:lumMod val="75000"/>
                  </a:schemeClr>
                </a:solidFill>
              </a:rPr>
              <a:t>spring_layout</a:t>
            </a:r>
            <a:r>
              <a:rPr lang="en-US" altLang="en-US" sz="5600" b="1" smtClean="0"/>
              <a:t>(</a:t>
            </a:r>
            <a:r>
              <a:rPr lang="en-US" altLang="en-US" sz="5600" b="1" i="1" smtClean="0"/>
              <a:t>G</a:t>
            </a:r>
            <a:r>
              <a:rPr lang="en-US" altLang="en-US" sz="5600" b="1"/>
              <a:t>, </a:t>
            </a:r>
            <a:r>
              <a:rPr lang="en-US" altLang="en-US" sz="5600" b="1" i="1"/>
              <a:t>dim=2</a:t>
            </a:r>
            <a:r>
              <a:rPr lang="en-US" altLang="en-US" sz="5600" b="1"/>
              <a:t>, </a:t>
            </a:r>
            <a:r>
              <a:rPr lang="en-US" altLang="en-US" sz="5600" b="1" i="1"/>
              <a:t>k=None</a:t>
            </a:r>
            <a:r>
              <a:rPr lang="en-US" altLang="en-US" sz="5600" b="1"/>
              <a:t>, </a:t>
            </a:r>
            <a:r>
              <a:rPr lang="en-US" altLang="en-US" sz="5600" b="1" i="1"/>
              <a:t>pos=None</a:t>
            </a:r>
            <a:r>
              <a:rPr lang="en-US" altLang="en-US" sz="5600" b="1"/>
              <a:t>, </a:t>
            </a:r>
            <a:r>
              <a:rPr lang="en-US" altLang="en-US" sz="5600" b="1" i="1"/>
              <a:t>fixed=None</a:t>
            </a:r>
            <a:r>
              <a:rPr lang="en-US" altLang="en-US" sz="5600" b="1"/>
              <a:t>, </a:t>
            </a:r>
            <a:r>
              <a:rPr lang="en-US" altLang="en-US" sz="5600" b="1" i="1"/>
              <a:t>iterations=50</a:t>
            </a:r>
            <a:r>
              <a:rPr lang="en-US" altLang="en-US" sz="5600" b="1"/>
              <a:t>, </a:t>
            </a:r>
            <a:r>
              <a:rPr lang="en-US" altLang="en-US" sz="5600" b="1" i="1"/>
              <a:t>weight='weight'</a:t>
            </a:r>
            <a:r>
              <a:rPr lang="en-US" altLang="en-US" sz="5600" b="1"/>
              <a:t>, </a:t>
            </a:r>
            <a:r>
              <a:rPr lang="en-US" altLang="en-US" sz="5600" b="1" i="1"/>
              <a:t>scale=1.0</a:t>
            </a:r>
            <a:r>
              <a:rPr lang="en-US" altLang="en-US" sz="5600" b="1" smtClean="0"/>
              <a:t>)</a:t>
            </a:r>
          </a:p>
          <a:p>
            <a:pPr>
              <a:buFont typeface="Wingdings" panose="05000000000000000000" pitchFamily="2" charset="2"/>
              <a:buChar char="q"/>
            </a:pPr>
            <a:r>
              <a:rPr lang="en-US" altLang="en-US" sz="5600" b="1" smtClean="0">
                <a:solidFill>
                  <a:schemeClr val="accent1">
                    <a:lumMod val="75000"/>
                  </a:schemeClr>
                </a:solidFill>
              </a:rPr>
              <a:t>draw_spectral</a:t>
            </a:r>
            <a:r>
              <a:rPr lang="en-US" altLang="en-US" sz="5600" b="1" smtClean="0"/>
              <a:t>  - no pos  value </a:t>
            </a:r>
          </a:p>
        </p:txBody>
      </p:sp>
      <p:sp>
        <p:nvSpPr>
          <p:cNvPr id="4" name="TextBox 3"/>
          <p:cNvSpPr txBox="1"/>
          <p:nvPr/>
        </p:nvSpPr>
        <p:spPr>
          <a:xfrm>
            <a:off x="8077201" y="584200"/>
            <a:ext cx="3852333" cy="646331"/>
          </a:xfrm>
          <a:prstGeom prst="rect">
            <a:avLst/>
          </a:prstGeom>
          <a:noFill/>
        </p:spPr>
        <p:txBody>
          <a:bodyPr wrap="square" rtlCol="0">
            <a:spAutoFit/>
          </a:bodyPr>
          <a:lstStyle/>
          <a:p>
            <a:r>
              <a:rPr lang="en-US" smtClean="0"/>
              <a:t>Go to Notebook 2 for examples and hands on </a:t>
            </a:r>
            <a:endParaRPr lang="en-US"/>
          </a:p>
        </p:txBody>
      </p:sp>
      <p:sp>
        <p:nvSpPr>
          <p:cNvPr id="9" name="Rectangle 4"/>
          <p:cNvSpPr>
            <a:spLocks noChangeArrowheads="1"/>
          </p:cNvSpPr>
          <p:nvPr/>
        </p:nvSpPr>
        <p:spPr bwMode="auto">
          <a:xfrm>
            <a:off x="1049867" y="6628"/>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6"/>
          <p:cNvSpPr>
            <a:spLocks noChangeArrowheads="1"/>
          </p:cNvSpPr>
          <p:nvPr/>
        </p:nvSpPr>
        <p:spPr bwMode="auto">
          <a:xfrm>
            <a:off x="-262466"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3545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Dijkstra</a:t>
            </a:r>
            <a:endParaRPr lang="en-US"/>
          </a:p>
        </p:txBody>
      </p:sp>
      <p:sp>
        <p:nvSpPr>
          <p:cNvPr id="5" name="Text Placeholder 4"/>
          <p:cNvSpPr>
            <a:spLocks noGrp="1"/>
          </p:cNvSpPr>
          <p:nvPr>
            <p:ph type="body" idx="1"/>
          </p:nvPr>
        </p:nvSpPr>
        <p:spPr>
          <a:xfrm>
            <a:off x="763588" y="1371600"/>
            <a:ext cx="5157787" cy="405342"/>
          </a:xfrm>
        </p:spPr>
        <p:txBody>
          <a:bodyPr>
            <a:normAutofit lnSpcReduction="10000"/>
          </a:bodyPr>
          <a:lstStyle/>
          <a:p>
            <a:r>
              <a:rPr lang="en-US" smtClean="0">
                <a:hlinkClick r:id="rId2"/>
              </a:rPr>
              <a:t>Dijkstra</a:t>
            </a:r>
            <a:endParaRPr lang="en-US"/>
          </a:p>
        </p:txBody>
      </p:sp>
      <p:sp>
        <p:nvSpPr>
          <p:cNvPr id="6" name="Content Placeholder 5"/>
          <p:cNvSpPr>
            <a:spLocks noGrp="1"/>
          </p:cNvSpPr>
          <p:nvPr>
            <p:ph sz="half" idx="2"/>
          </p:nvPr>
        </p:nvSpPr>
        <p:spPr>
          <a:xfrm>
            <a:off x="839788" y="1776942"/>
            <a:ext cx="5157787" cy="4412721"/>
          </a:xfrm>
        </p:spPr>
        <p:txBody>
          <a:bodyPr>
            <a:normAutofit fontScale="47500" lnSpcReduction="20000"/>
          </a:bodyPr>
          <a:lstStyle/>
          <a:p>
            <a:r>
              <a:rPr lang="en-US" b="1"/>
              <a:t>Dijkstra Algorithm: Short terms and Pseudocode</a:t>
            </a:r>
          </a:p>
          <a:p>
            <a:r>
              <a:rPr lang="en-US"/>
              <a:t>Using the Dijkstra algorithm, it is possible to determine the shortest distance (or the least effort / lowest cost) between a start node and any other node in a graph. The idea of the algorithm is to continiously calculate the shortest distance beginning from a starting point, and to exclude longer distances when making an update. It consists of the following steps:</a:t>
            </a:r>
          </a:p>
          <a:p>
            <a:r>
              <a:rPr lang="en-US"/>
              <a:t>Initialization of all nodes with distance "infinite"; initialization of the starting node with 0</a:t>
            </a:r>
          </a:p>
          <a:p>
            <a:r>
              <a:rPr lang="en-US"/>
              <a:t>Marking of the distance of the starting node as permanent, all other distances as temporarily.</a:t>
            </a:r>
          </a:p>
          <a:p>
            <a:r>
              <a:rPr lang="en-US"/>
              <a:t>Setting of starting node as active.</a:t>
            </a:r>
          </a:p>
          <a:p>
            <a:r>
              <a:rPr lang="en-US"/>
              <a:t>Calculation of the temporary distances of all neighbour nodes of the active node by summing up its distance with the weights of the edges.</a:t>
            </a:r>
          </a:p>
          <a:p>
            <a:r>
              <a:rPr lang="en-US"/>
              <a:t>If such a calculated distance of a node is smaller as the current one, update the distance and set the current node as antecessor. This step is also called update and is Dijkstra's central idea.</a:t>
            </a:r>
          </a:p>
          <a:p>
            <a:r>
              <a:rPr lang="en-US"/>
              <a:t>Setting of the node with the minimal temporary distance as active. Mark its distance as permanent.</a:t>
            </a:r>
          </a:p>
          <a:p>
            <a:r>
              <a:rPr lang="en-US"/>
              <a:t>Repeating of steps 4 to 7 until there aren't any nodes left with a permanent distance, which neighbours still have temporary distances.</a:t>
            </a:r>
          </a:p>
          <a:p>
            <a:endParaRPr lang="en-US"/>
          </a:p>
        </p:txBody>
      </p:sp>
      <p:sp>
        <p:nvSpPr>
          <p:cNvPr id="7" name="Text Placeholder 6"/>
          <p:cNvSpPr>
            <a:spLocks noGrp="1"/>
          </p:cNvSpPr>
          <p:nvPr>
            <p:ph type="body" sz="quarter" idx="3"/>
          </p:nvPr>
        </p:nvSpPr>
        <p:spPr>
          <a:xfrm>
            <a:off x="6097588" y="1027906"/>
            <a:ext cx="5183188" cy="823912"/>
          </a:xfrm>
        </p:spPr>
        <p:txBody>
          <a:bodyPr/>
          <a:lstStyle/>
          <a:p>
            <a:r>
              <a:rPr lang="en-US" smtClean="0"/>
              <a:t>Psuedo Code</a:t>
            </a:r>
            <a:endParaRPr lang="en-US"/>
          </a:p>
        </p:txBody>
      </p:sp>
      <p:graphicFrame>
        <p:nvGraphicFramePr>
          <p:cNvPr id="9" name="Content Placeholder 8"/>
          <p:cNvGraphicFramePr>
            <a:graphicFrameLocks noGrp="1"/>
          </p:cNvGraphicFramePr>
          <p:nvPr>
            <p:ph sz="quarter" idx="4"/>
            <p:extLst>
              <p:ext uri="{D42A27DB-BD31-4B8C-83A1-F6EECF244321}">
                <p14:modId xmlns:p14="http://schemas.microsoft.com/office/powerpoint/2010/main" val="4222442848"/>
              </p:ext>
            </p:extLst>
          </p:nvPr>
        </p:nvGraphicFramePr>
        <p:xfrm>
          <a:off x="6097588" y="1851818"/>
          <a:ext cx="5647267" cy="3998544"/>
        </p:xfrm>
        <a:graphic>
          <a:graphicData uri="http://schemas.openxmlformats.org/drawingml/2006/table">
            <a:tbl>
              <a:tblPr/>
              <a:tblGrid>
                <a:gridCol w="276374"/>
                <a:gridCol w="2487377"/>
                <a:gridCol w="2883516"/>
              </a:tblGrid>
              <a:tr h="213398">
                <a:tc>
                  <a:txBody>
                    <a:bodyPr/>
                    <a:lstStyle/>
                    <a:p>
                      <a:r>
                        <a:rPr lang="en-US" sz="600">
                          <a:effectLst/>
                        </a:rPr>
                        <a:t>1:</a:t>
                      </a:r>
                    </a:p>
                  </a:txBody>
                  <a:tcPr marL="29956" marR="29956" marT="14978" marB="14978" anchor="ctr">
                    <a:lnL>
                      <a:noFill/>
                    </a:lnL>
                    <a:lnR>
                      <a:noFill/>
                    </a:lnR>
                    <a:lnT>
                      <a:noFill/>
                    </a:lnT>
                    <a:lnB>
                      <a:noFill/>
                    </a:lnB>
                    <a:solidFill>
                      <a:srgbClr val="F9F9F9"/>
                    </a:solidFill>
                  </a:tcPr>
                </a:tc>
                <a:tc>
                  <a:txBody>
                    <a:bodyPr/>
                    <a:lstStyle/>
                    <a:p>
                      <a:r>
                        <a:rPr lang="en-US" sz="1000" b="1">
                          <a:effectLst/>
                        </a:rPr>
                        <a:t>function</a:t>
                      </a:r>
                      <a:r>
                        <a:rPr lang="en-US" sz="1000">
                          <a:effectLst/>
                        </a:rPr>
                        <a:t> Dijkstra(Graph, source):</a:t>
                      </a:r>
                    </a:p>
                  </a:txBody>
                  <a:tcPr marL="29956" marR="29956" marT="14978" marB="14978" anchor="ctr">
                    <a:lnL>
                      <a:noFill/>
                    </a:lnL>
                    <a:lnR>
                      <a:noFill/>
                    </a:lnR>
                    <a:lnT>
                      <a:noFill/>
                    </a:lnT>
                    <a:lnB>
                      <a:noFill/>
                    </a:lnB>
                    <a:solidFill>
                      <a:srgbClr val="F9F9F9"/>
                    </a:solidFill>
                  </a:tcPr>
                </a:tc>
                <a:tc>
                  <a:txBody>
                    <a:bodyPr/>
                    <a:lstStyle/>
                    <a:p>
                      <a:r>
                        <a:rPr lang="en-US" sz="1000" smtClean="0">
                          <a:ln>
                            <a:noFill/>
                          </a:ln>
                          <a:solidFill>
                            <a:schemeClr val="tx1"/>
                          </a:solidFill>
                        </a:rPr>
                        <a:t>//</a:t>
                      </a:r>
                      <a:endParaRPr lang="en-US" sz="1000">
                        <a:ln>
                          <a:noFill/>
                        </a:ln>
                        <a:solidFill>
                          <a:schemeClr val="tx1"/>
                        </a:solidFill>
                      </a:endParaRPr>
                    </a:p>
                  </a:txBody>
                  <a:tcPr marL="29956" marR="29956" marT="14978" marB="14978">
                    <a:lnL>
                      <a:noFill/>
                    </a:lnL>
                  </a:tcPr>
                </a:tc>
              </a:tr>
              <a:tr h="213398">
                <a:tc>
                  <a:txBody>
                    <a:bodyPr/>
                    <a:lstStyle/>
                    <a:p>
                      <a:r>
                        <a:rPr lang="en-US" sz="600">
                          <a:effectLst/>
                        </a:rPr>
                        <a:t>2:</a:t>
                      </a:r>
                    </a:p>
                  </a:txBody>
                  <a:tcPr marL="29956" marR="29956" marT="14978" marB="14978" anchor="ctr">
                    <a:lnL>
                      <a:noFill/>
                    </a:lnL>
                    <a:lnR>
                      <a:noFill/>
                    </a:lnR>
                    <a:lnT>
                      <a:noFill/>
                    </a:lnT>
                    <a:lnB>
                      <a:noFill/>
                    </a:lnB>
                    <a:solidFill>
                      <a:srgbClr val="F9F9F9"/>
                    </a:solidFill>
                  </a:tcPr>
                </a:tc>
                <a:tc>
                  <a:txBody>
                    <a:bodyPr/>
                    <a:lstStyle/>
                    <a:p>
                      <a:r>
                        <a:rPr lang="en-US" sz="1000" b="1">
                          <a:effectLst/>
                        </a:rPr>
                        <a:t>for each</a:t>
                      </a:r>
                      <a:r>
                        <a:rPr lang="en-US" sz="1000">
                          <a:effectLst/>
                        </a:rPr>
                        <a:t> vertex v in Graph:</a:t>
                      </a:r>
                    </a:p>
                  </a:txBody>
                  <a:tcPr marL="78010" marR="29956" marT="14978" marB="14978" anchor="ctr">
                    <a:lnL>
                      <a:noFill/>
                    </a:lnL>
                    <a:lnR>
                      <a:noFill/>
                    </a:lnR>
                    <a:lnT>
                      <a:noFill/>
                    </a:lnT>
                    <a:lnB>
                      <a:noFill/>
                    </a:lnB>
                    <a:solidFill>
                      <a:srgbClr val="F9F9F9"/>
                    </a:solidFill>
                  </a:tcPr>
                </a:tc>
                <a:tc>
                  <a:txBody>
                    <a:bodyPr/>
                    <a:lstStyle/>
                    <a:p>
                      <a:r>
                        <a:rPr lang="en-US" sz="1000">
                          <a:ln>
                            <a:noFill/>
                          </a:ln>
                          <a:solidFill>
                            <a:schemeClr val="tx1"/>
                          </a:solidFill>
                          <a:effectLst/>
                        </a:rPr>
                        <a:t>// Initialization</a:t>
                      </a:r>
                    </a:p>
                  </a:txBody>
                  <a:tcPr marL="29956" marR="29956" marT="14978" marB="14978" anchor="ctr">
                    <a:lnL>
                      <a:noFill/>
                    </a:lnL>
                    <a:lnR>
                      <a:noFill/>
                    </a:lnR>
                    <a:lnB>
                      <a:noFill/>
                    </a:lnB>
                    <a:noFill/>
                  </a:tcPr>
                </a:tc>
              </a:tr>
              <a:tr h="305079">
                <a:tc>
                  <a:txBody>
                    <a:bodyPr/>
                    <a:lstStyle/>
                    <a:p>
                      <a:r>
                        <a:rPr lang="en-US" sz="600">
                          <a:effectLst/>
                        </a:rPr>
                        <a:t>3:</a:t>
                      </a:r>
                    </a:p>
                  </a:txBody>
                  <a:tcPr marL="29956" marR="29956" marT="14978" marB="14978" anchor="ctr">
                    <a:lnL>
                      <a:noFill/>
                    </a:lnL>
                    <a:lnR>
                      <a:noFill/>
                    </a:lnR>
                    <a:lnT>
                      <a:noFill/>
                    </a:lnT>
                    <a:lnB>
                      <a:noFill/>
                    </a:lnB>
                    <a:solidFill>
                      <a:srgbClr val="F9F9F9"/>
                    </a:solidFill>
                  </a:tcPr>
                </a:tc>
                <a:tc>
                  <a:txBody>
                    <a:bodyPr/>
                    <a:lstStyle/>
                    <a:p>
                      <a:r>
                        <a:rPr lang="en-US" sz="1000">
                          <a:effectLst/>
                        </a:rPr>
                        <a:t>dist[v] := infinity</a:t>
                      </a:r>
                    </a:p>
                  </a:txBody>
                  <a:tcPr marL="156021" marR="29956" marT="14978" marB="14978" anchor="ctr">
                    <a:lnL>
                      <a:noFill/>
                    </a:lnL>
                    <a:lnR>
                      <a:noFill/>
                    </a:lnR>
                    <a:lnT>
                      <a:noFill/>
                    </a:lnT>
                    <a:lnB>
                      <a:noFill/>
                    </a:lnB>
                    <a:solidFill>
                      <a:srgbClr val="F9F9F9"/>
                    </a:solidFill>
                  </a:tcPr>
                </a:tc>
                <a:tc>
                  <a:txBody>
                    <a:bodyPr/>
                    <a:lstStyle/>
                    <a:p>
                      <a:r>
                        <a:rPr lang="en-US" sz="1000">
                          <a:effectLst/>
                        </a:rPr>
                        <a:t>// initial distance from source to vertex v is set to infinite</a:t>
                      </a:r>
                    </a:p>
                  </a:txBody>
                  <a:tcPr marL="29956" marR="29956" marT="14978" marB="14978" anchor="ctr">
                    <a:lnL>
                      <a:noFill/>
                    </a:lnL>
                    <a:lnR>
                      <a:noFill/>
                    </a:lnR>
                    <a:lnT>
                      <a:noFill/>
                    </a:lnT>
                    <a:lnB>
                      <a:noFill/>
                    </a:lnB>
                    <a:noFill/>
                  </a:tcPr>
                </a:tc>
              </a:tr>
              <a:tr h="213398">
                <a:tc>
                  <a:txBody>
                    <a:bodyPr/>
                    <a:lstStyle/>
                    <a:p>
                      <a:r>
                        <a:rPr lang="en-US" sz="600">
                          <a:effectLst/>
                        </a:rPr>
                        <a:t>4:</a:t>
                      </a:r>
                    </a:p>
                  </a:txBody>
                  <a:tcPr marL="29956" marR="29956" marT="14978" marB="14978" anchor="ctr">
                    <a:lnL>
                      <a:noFill/>
                    </a:lnL>
                    <a:lnR>
                      <a:noFill/>
                    </a:lnR>
                    <a:lnT>
                      <a:noFill/>
                    </a:lnT>
                    <a:lnB>
                      <a:noFill/>
                    </a:lnB>
                    <a:solidFill>
                      <a:srgbClr val="F9F9F9"/>
                    </a:solidFill>
                  </a:tcPr>
                </a:tc>
                <a:tc>
                  <a:txBody>
                    <a:bodyPr/>
                    <a:lstStyle/>
                    <a:p>
                      <a:r>
                        <a:rPr lang="en-US" sz="1000">
                          <a:effectLst/>
                        </a:rPr>
                        <a:t>previous[v] := undefined</a:t>
                      </a:r>
                    </a:p>
                  </a:txBody>
                  <a:tcPr marL="156021" marR="29956" marT="14978" marB="14978" anchor="ctr">
                    <a:lnL>
                      <a:noFill/>
                    </a:lnL>
                    <a:lnR>
                      <a:noFill/>
                    </a:lnR>
                    <a:lnT>
                      <a:noFill/>
                    </a:lnT>
                    <a:lnB>
                      <a:noFill/>
                    </a:lnB>
                    <a:solidFill>
                      <a:srgbClr val="F9F9F9"/>
                    </a:solidFill>
                  </a:tcPr>
                </a:tc>
                <a:tc>
                  <a:txBody>
                    <a:bodyPr/>
                    <a:lstStyle/>
                    <a:p>
                      <a:r>
                        <a:rPr lang="en-US" sz="1000">
                          <a:effectLst/>
                        </a:rPr>
                        <a:t>// Previous node in optimal path from source</a:t>
                      </a:r>
                    </a:p>
                  </a:txBody>
                  <a:tcPr marL="29956" marR="29956" marT="14978" marB="14978" anchor="ctr">
                    <a:lnL>
                      <a:noFill/>
                    </a:lnL>
                    <a:lnR>
                      <a:noFill/>
                    </a:lnR>
                    <a:lnT>
                      <a:noFill/>
                    </a:lnT>
                    <a:lnB>
                      <a:noFill/>
                    </a:lnB>
                    <a:noFill/>
                  </a:tcPr>
                </a:tc>
              </a:tr>
              <a:tr h="213398">
                <a:tc>
                  <a:txBody>
                    <a:bodyPr/>
                    <a:lstStyle/>
                    <a:p>
                      <a:r>
                        <a:rPr lang="en-US" sz="600">
                          <a:effectLst/>
                        </a:rPr>
                        <a:t>5:</a:t>
                      </a:r>
                    </a:p>
                  </a:txBody>
                  <a:tcPr marL="29956" marR="29956" marT="14978" marB="14978" anchor="ctr">
                    <a:lnL>
                      <a:noFill/>
                    </a:lnL>
                    <a:lnR>
                      <a:noFill/>
                    </a:lnR>
                    <a:lnT>
                      <a:noFill/>
                    </a:lnT>
                    <a:lnB>
                      <a:noFill/>
                    </a:lnB>
                    <a:solidFill>
                      <a:srgbClr val="F9F9F9"/>
                    </a:solidFill>
                  </a:tcPr>
                </a:tc>
                <a:tc>
                  <a:txBody>
                    <a:bodyPr/>
                    <a:lstStyle/>
                    <a:p>
                      <a:r>
                        <a:rPr lang="en-US" sz="1000">
                          <a:effectLst/>
                        </a:rPr>
                        <a:t>dist[source] := 0</a:t>
                      </a:r>
                    </a:p>
                  </a:txBody>
                  <a:tcPr marL="78010" marR="29956" marT="14978" marB="14978" anchor="ctr">
                    <a:lnL>
                      <a:noFill/>
                    </a:lnL>
                    <a:lnR>
                      <a:noFill/>
                    </a:lnR>
                    <a:lnT>
                      <a:noFill/>
                    </a:lnT>
                    <a:lnB>
                      <a:noFill/>
                    </a:lnB>
                    <a:solidFill>
                      <a:srgbClr val="F9F9F9"/>
                    </a:solidFill>
                  </a:tcPr>
                </a:tc>
                <a:tc>
                  <a:txBody>
                    <a:bodyPr/>
                    <a:lstStyle/>
                    <a:p>
                      <a:r>
                        <a:rPr lang="en-US" sz="1000">
                          <a:effectLst/>
                        </a:rPr>
                        <a:t>// Distance from source to source</a:t>
                      </a:r>
                    </a:p>
                  </a:txBody>
                  <a:tcPr marL="29956" marR="29956" marT="14978" marB="14978" anchor="ctr">
                    <a:lnL>
                      <a:noFill/>
                    </a:lnL>
                    <a:lnR>
                      <a:noFill/>
                    </a:lnR>
                    <a:lnT>
                      <a:noFill/>
                    </a:lnT>
                    <a:lnB>
                      <a:noFill/>
                    </a:lnB>
                    <a:noFill/>
                  </a:tcPr>
                </a:tc>
              </a:tr>
              <a:tr h="213398">
                <a:tc>
                  <a:txBody>
                    <a:bodyPr/>
                    <a:lstStyle/>
                    <a:p>
                      <a:r>
                        <a:rPr lang="en-US" sz="600">
                          <a:effectLst/>
                        </a:rPr>
                        <a:t>6:</a:t>
                      </a:r>
                    </a:p>
                  </a:txBody>
                  <a:tcPr marL="29956" marR="29956" marT="14978" marB="14978" anchor="ctr">
                    <a:lnL>
                      <a:noFill/>
                    </a:lnL>
                    <a:lnR>
                      <a:noFill/>
                    </a:lnR>
                    <a:lnT>
                      <a:noFill/>
                    </a:lnT>
                    <a:lnB>
                      <a:noFill/>
                    </a:lnB>
                    <a:solidFill>
                      <a:srgbClr val="F9F9F9"/>
                    </a:solidFill>
                  </a:tcPr>
                </a:tc>
                <a:tc>
                  <a:txBody>
                    <a:bodyPr/>
                    <a:lstStyle/>
                    <a:p>
                      <a:r>
                        <a:rPr lang="en-US" sz="1000">
                          <a:effectLst/>
                        </a:rPr>
                        <a:t>Q := the set of all nodes in Graph</a:t>
                      </a:r>
                    </a:p>
                  </a:txBody>
                  <a:tcPr marL="78010" marR="29956" marT="14978" marB="14978" anchor="ctr">
                    <a:lnL>
                      <a:noFill/>
                    </a:lnL>
                    <a:lnR>
                      <a:noFill/>
                    </a:lnR>
                    <a:lnT>
                      <a:noFill/>
                    </a:lnT>
                    <a:lnB>
                      <a:noFill/>
                    </a:lnB>
                    <a:solidFill>
                      <a:srgbClr val="F9F9F9"/>
                    </a:solidFill>
                  </a:tcPr>
                </a:tc>
                <a:tc>
                  <a:txBody>
                    <a:bodyPr/>
                    <a:lstStyle/>
                    <a:p>
                      <a:r>
                        <a:rPr lang="en-US" sz="1000">
                          <a:effectLst/>
                        </a:rPr>
                        <a:t>// all nodes in the graph are unoptimized - thus are in Q</a:t>
                      </a:r>
                    </a:p>
                  </a:txBody>
                  <a:tcPr marL="29956" marR="29956" marT="14978" marB="14978" anchor="ctr">
                    <a:lnL>
                      <a:noFill/>
                    </a:lnL>
                    <a:lnR>
                      <a:noFill/>
                    </a:lnR>
                    <a:lnT>
                      <a:noFill/>
                    </a:lnT>
                    <a:lnB>
                      <a:noFill/>
                    </a:lnB>
                    <a:noFill/>
                  </a:tcPr>
                </a:tc>
              </a:tr>
              <a:tr h="213398">
                <a:tc>
                  <a:txBody>
                    <a:bodyPr/>
                    <a:lstStyle/>
                    <a:p>
                      <a:r>
                        <a:rPr lang="en-US" sz="600">
                          <a:effectLst/>
                        </a:rPr>
                        <a:t>7:</a:t>
                      </a:r>
                    </a:p>
                  </a:txBody>
                  <a:tcPr marL="29956" marR="29956" marT="14978" marB="14978" anchor="ctr">
                    <a:lnL>
                      <a:noFill/>
                    </a:lnL>
                    <a:lnR>
                      <a:noFill/>
                    </a:lnR>
                    <a:lnT>
                      <a:noFill/>
                    </a:lnT>
                    <a:lnB>
                      <a:noFill/>
                    </a:lnB>
                    <a:solidFill>
                      <a:srgbClr val="F9F9F9"/>
                    </a:solidFill>
                  </a:tcPr>
                </a:tc>
                <a:tc>
                  <a:txBody>
                    <a:bodyPr/>
                    <a:lstStyle/>
                    <a:p>
                      <a:r>
                        <a:rPr lang="en-US" sz="1000" b="1">
                          <a:effectLst/>
                        </a:rPr>
                        <a:t>while</a:t>
                      </a:r>
                      <a:r>
                        <a:rPr lang="en-US" sz="1000">
                          <a:effectLst/>
                        </a:rPr>
                        <a:t> Q </a:t>
                      </a:r>
                      <a:r>
                        <a:rPr lang="en-US" sz="1000" b="1">
                          <a:effectLst/>
                        </a:rPr>
                        <a:t>is not</a:t>
                      </a:r>
                      <a:r>
                        <a:rPr lang="en-US" sz="1000">
                          <a:effectLst/>
                        </a:rPr>
                        <a:t> empty:</a:t>
                      </a:r>
                    </a:p>
                  </a:txBody>
                  <a:tcPr marL="78010" marR="29956" marT="14978" marB="14978" anchor="ctr">
                    <a:lnL>
                      <a:noFill/>
                    </a:lnL>
                    <a:lnR>
                      <a:noFill/>
                    </a:lnR>
                    <a:lnT>
                      <a:noFill/>
                    </a:lnT>
                    <a:lnB>
                      <a:noFill/>
                    </a:lnB>
                    <a:solidFill>
                      <a:srgbClr val="F9F9F9"/>
                    </a:solidFill>
                  </a:tcPr>
                </a:tc>
                <a:tc>
                  <a:txBody>
                    <a:bodyPr/>
                    <a:lstStyle/>
                    <a:p>
                      <a:r>
                        <a:rPr lang="en-US" sz="1000">
                          <a:effectLst/>
                        </a:rPr>
                        <a:t>// main loop</a:t>
                      </a:r>
                    </a:p>
                  </a:txBody>
                  <a:tcPr marL="29956" marR="29956" marT="14978" marB="14978" anchor="ctr">
                    <a:lnL>
                      <a:noFill/>
                    </a:lnL>
                    <a:lnR>
                      <a:noFill/>
                    </a:lnR>
                    <a:lnT>
                      <a:noFill/>
                    </a:lnT>
                    <a:lnB>
                      <a:noFill/>
                    </a:lnB>
                    <a:noFill/>
                  </a:tcPr>
                </a:tc>
              </a:tr>
              <a:tr h="218170">
                <a:tc>
                  <a:txBody>
                    <a:bodyPr/>
                    <a:lstStyle/>
                    <a:p>
                      <a:r>
                        <a:rPr lang="en-US" sz="600">
                          <a:effectLst/>
                        </a:rPr>
                        <a:t>8:</a:t>
                      </a:r>
                    </a:p>
                  </a:txBody>
                  <a:tcPr marL="29956" marR="29956" marT="14978" marB="14978" anchor="ctr">
                    <a:lnL>
                      <a:noFill/>
                    </a:lnL>
                    <a:lnR>
                      <a:noFill/>
                    </a:lnR>
                    <a:lnT>
                      <a:noFill/>
                    </a:lnT>
                    <a:lnB>
                      <a:noFill/>
                    </a:lnB>
                    <a:solidFill>
                      <a:srgbClr val="F9F9F9"/>
                    </a:solidFill>
                  </a:tcPr>
                </a:tc>
                <a:tc>
                  <a:txBody>
                    <a:bodyPr/>
                    <a:lstStyle/>
                    <a:p>
                      <a:r>
                        <a:rPr lang="en-US" sz="1000">
                          <a:effectLst/>
                        </a:rPr>
                        <a:t>u := node in Q with smallest dist[ ]</a:t>
                      </a:r>
                    </a:p>
                  </a:txBody>
                  <a:tcPr marL="156021" marR="29956" marT="14978" marB="14978" anchor="ctr">
                    <a:lnL>
                      <a:noFill/>
                    </a:lnL>
                    <a:lnR>
                      <a:noFill/>
                    </a:lnR>
                    <a:lnT>
                      <a:noFill/>
                    </a:lnT>
                    <a:lnB>
                      <a:noFill/>
                    </a:lnB>
                    <a:solidFill>
                      <a:srgbClr val="F9F9F9"/>
                    </a:solidFill>
                  </a:tcPr>
                </a:tc>
                <a:tc>
                  <a:txBody>
                    <a:bodyPr/>
                    <a:lstStyle/>
                    <a:p>
                      <a:endParaRPr lang="en-US" sz="1000"/>
                    </a:p>
                  </a:txBody>
                  <a:tcPr marL="29956" marR="29956" marT="14978" marB="14978">
                    <a:lnL>
                      <a:noFill/>
                    </a:lnL>
                    <a:lnT>
                      <a:noFill/>
                    </a:lnT>
                  </a:tcPr>
                </a:tc>
              </a:tr>
              <a:tr h="213398">
                <a:tc>
                  <a:txBody>
                    <a:bodyPr/>
                    <a:lstStyle/>
                    <a:p>
                      <a:r>
                        <a:rPr lang="en-US" sz="600">
                          <a:effectLst/>
                        </a:rPr>
                        <a:t>9:</a:t>
                      </a:r>
                    </a:p>
                  </a:txBody>
                  <a:tcPr marL="29956" marR="29956" marT="14978" marB="14978" anchor="ctr">
                    <a:lnL>
                      <a:noFill/>
                    </a:lnL>
                    <a:lnR>
                      <a:noFill/>
                    </a:lnR>
                    <a:lnT>
                      <a:noFill/>
                    </a:lnT>
                    <a:lnB>
                      <a:noFill/>
                    </a:lnB>
                    <a:solidFill>
                      <a:srgbClr val="F9F9F9"/>
                    </a:solidFill>
                  </a:tcPr>
                </a:tc>
                <a:tc>
                  <a:txBody>
                    <a:bodyPr/>
                    <a:lstStyle/>
                    <a:p>
                      <a:r>
                        <a:rPr lang="en-US" sz="1000">
                          <a:effectLst/>
                        </a:rPr>
                        <a:t>remove u from Q</a:t>
                      </a:r>
                    </a:p>
                  </a:txBody>
                  <a:tcPr marL="156021" marR="29956" marT="14978" marB="14978" anchor="ctr">
                    <a:lnL>
                      <a:noFill/>
                    </a:lnL>
                    <a:lnR>
                      <a:noFill/>
                    </a:lnR>
                    <a:lnT>
                      <a:noFill/>
                    </a:lnT>
                    <a:lnB>
                      <a:noFill/>
                    </a:lnB>
                    <a:solidFill>
                      <a:srgbClr val="F9F9F9"/>
                    </a:solidFill>
                  </a:tcPr>
                </a:tc>
                <a:tc>
                  <a:txBody>
                    <a:bodyPr/>
                    <a:lstStyle/>
                    <a:p>
                      <a:endParaRPr lang="en-US" sz="1000"/>
                    </a:p>
                  </a:txBody>
                  <a:tcPr marL="29956" marR="29956" marT="14978" marB="14978">
                    <a:lnL>
                      <a:noFill/>
                    </a:lnL>
                  </a:tcPr>
                </a:tc>
              </a:tr>
              <a:tr h="305079">
                <a:tc>
                  <a:txBody>
                    <a:bodyPr/>
                    <a:lstStyle/>
                    <a:p>
                      <a:r>
                        <a:rPr lang="en-US" sz="600">
                          <a:effectLst/>
                        </a:rPr>
                        <a:t>10:</a:t>
                      </a:r>
                    </a:p>
                  </a:txBody>
                  <a:tcPr marL="29956" marR="29956" marT="14978" marB="14978" anchor="ctr">
                    <a:lnL>
                      <a:noFill/>
                    </a:lnL>
                    <a:lnR>
                      <a:noFill/>
                    </a:lnR>
                    <a:lnT>
                      <a:noFill/>
                    </a:lnT>
                    <a:lnB>
                      <a:noFill/>
                    </a:lnB>
                    <a:solidFill>
                      <a:srgbClr val="F9F9F9"/>
                    </a:solidFill>
                  </a:tcPr>
                </a:tc>
                <a:tc>
                  <a:txBody>
                    <a:bodyPr/>
                    <a:lstStyle/>
                    <a:p>
                      <a:r>
                        <a:rPr lang="en-US" sz="1000" b="1">
                          <a:effectLst/>
                        </a:rPr>
                        <a:t>for each</a:t>
                      </a:r>
                      <a:r>
                        <a:rPr lang="en-US" sz="1000">
                          <a:effectLst/>
                        </a:rPr>
                        <a:t> neighbor v of u:</a:t>
                      </a:r>
                    </a:p>
                  </a:txBody>
                  <a:tcPr marL="156021" marR="29956" marT="14978" marB="14978" anchor="ctr">
                    <a:lnL>
                      <a:noFill/>
                    </a:lnL>
                    <a:lnR>
                      <a:noFill/>
                    </a:lnR>
                    <a:lnT>
                      <a:noFill/>
                    </a:lnT>
                    <a:lnB>
                      <a:noFill/>
                    </a:lnB>
                    <a:solidFill>
                      <a:srgbClr val="F9F9F9"/>
                    </a:solidFill>
                  </a:tcPr>
                </a:tc>
                <a:tc>
                  <a:txBody>
                    <a:bodyPr/>
                    <a:lstStyle/>
                    <a:p>
                      <a:r>
                        <a:rPr lang="en-US" sz="1000">
                          <a:effectLst/>
                        </a:rPr>
                        <a:t>// where v has not yet been removed from Q.</a:t>
                      </a:r>
                    </a:p>
                  </a:txBody>
                  <a:tcPr marL="29956" marR="29956" marT="14978" marB="14978" anchor="ctr">
                    <a:lnL>
                      <a:noFill/>
                    </a:lnL>
                    <a:lnR>
                      <a:noFill/>
                    </a:lnR>
                    <a:lnB>
                      <a:noFill/>
                    </a:lnB>
                    <a:noFill/>
                  </a:tcPr>
                </a:tc>
              </a:tr>
              <a:tr h="305079">
                <a:tc>
                  <a:txBody>
                    <a:bodyPr/>
                    <a:lstStyle/>
                    <a:p>
                      <a:r>
                        <a:rPr lang="en-US" sz="600">
                          <a:effectLst/>
                        </a:rPr>
                        <a:t>11:</a:t>
                      </a:r>
                    </a:p>
                  </a:txBody>
                  <a:tcPr marL="29956" marR="29956" marT="14978" marB="14978" anchor="ctr">
                    <a:lnL>
                      <a:noFill/>
                    </a:lnL>
                    <a:lnR>
                      <a:noFill/>
                    </a:lnR>
                    <a:lnT>
                      <a:noFill/>
                    </a:lnT>
                    <a:lnB>
                      <a:noFill/>
                    </a:lnB>
                    <a:solidFill>
                      <a:srgbClr val="F9F9F9"/>
                    </a:solidFill>
                  </a:tcPr>
                </a:tc>
                <a:tc>
                  <a:txBody>
                    <a:bodyPr/>
                    <a:lstStyle/>
                    <a:p>
                      <a:r>
                        <a:rPr lang="en-US" sz="1000">
                          <a:effectLst/>
                        </a:rPr>
                        <a:t>alt := dist[u] + dist_between(u, v)</a:t>
                      </a:r>
                    </a:p>
                  </a:txBody>
                  <a:tcPr marL="234031" marR="29956" marT="14978" marB="14978" anchor="ctr">
                    <a:lnL>
                      <a:noFill/>
                    </a:lnL>
                    <a:lnR>
                      <a:noFill/>
                    </a:lnR>
                    <a:lnT>
                      <a:noFill/>
                    </a:lnT>
                    <a:lnB>
                      <a:noFill/>
                    </a:lnB>
                    <a:solidFill>
                      <a:srgbClr val="F9F9F9"/>
                    </a:solidFill>
                  </a:tcPr>
                </a:tc>
                <a:tc>
                  <a:txBody>
                    <a:bodyPr/>
                    <a:lstStyle/>
                    <a:p>
                      <a:endParaRPr lang="en-US" sz="1000"/>
                    </a:p>
                  </a:txBody>
                  <a:tcPr marL="29956" marR="29956" marT="14978" marB="14978">
                    <a:lnL>
                      <a:noFill/>
                    </a:lnL>
                    <a:lnT>
                      <a:noFill/>
                    </a:lnT>
                  </a:tcPr>
                </a:tc>
              </a:tr>
              <a:tr h="305079">
                <a:tc>
                  <a:txBody>
                    <a:bodyPr/>
                    <a:lstStyle/>
                    <a:p>
                      <a:r>
                        <a:rPr lang="en-US" sz="600">
                          <a:effectLst/>
                        </a:rPr>
                        <a:t>12:</a:t>
                      </a:r>
                    </a:p>
                  </a:txBody>
                  <a:tcPr marL="29956" marR="29956" marT="14978" marB="14978" anchor="ctr">
                    <a:lnL>
                      <a:noFill/>
                    </a:lnL>
                    <a:lnR>
                      <a:noFill/>
                    </a:lnR>
                    <a:lnT>
                      <a:noFill/>
                    </a:lnT>
                    <a:lnB>
                      <a:noFill/>
                    </a:lnB>
                    <a:solidFill>
                      <a:srgbClr val="F9F9F9"/>
                    </a:solidFill>
                  </a:tcPr>
                </a:tc>
                <a:tc>
                  <a:txBody>
                    <a:bodyPr/>
                    <a:lstStyle/>
                    <a:p>
                      <a:r>
                        <a:rPr lang="en-US" sz="1000" b="1">
                          <a:effectLst/>
                        </a:rPr>
                        <a:t>if</a:t>
                      </a:r>
                      <a:r>
                        <a:rPr lang="en-US" sz="1000">
                          <a:effectLst/>
                        </a:rPr>
                        <a:t> alt &lt; dist[v]</a:t>
                      </a:r>
                    </a:p>
                  </a:txBody>
                  <a:tcPr marL="234031" marR="29956" marT="14978" marB="14978" anchor="ctr">
                    <a:lnL>
                      <a:noFill/>
                    </a:lnL>
                    <a:lnR>
                      <a:noFill/>
                    </a:lnR>
                    <a:lnT>
                      <a:noFill/>
                    </a:lnT>
                    <a:lnB>
                      <a:noFill/>
                    </a:lnB>
                    <a:solidFill>
                      <a:srgbClr val="F9F9F9"/>
                    </a:solidFill>
                  </a:tcPr>
                </a:tc>
                <a:tc>
                  <a:txBody>
                    <a:bodyPr/>
                    <a:lstStyle/>
                    <a:p>
                      <a:r>
                        <a:rPr lang="en-US" sz="1000">
                          <a:effectLst/>
                        </a:rPr>
                        <a:t>// Relax (u,v)</a:t>
                      </a:r>
                    </a:p>
                  </a:txBody>
                  <a:tcPr marL="29956" marR="29956" marT="14978" marB="14978" anchor="ctr">
                    <a:lnL>
                      <a:noFill/>
                    </a:lnL>
                    <a:lnR>
                      <a:noFill/>
                    </a:lnR>
                    <a:lnB>
                      <a:noFill/>
                    </a:lnB>
                    <a:noFill/>
                  </a:tcPr>
                </a:tc>
              </a:tr>
              <a:tr h="305079">
                <a:tc>
                  <a:txBody>
                    <a:bodyPr/>
                    <a:lstStyle/>
                    <a:p>
                      <a:r>
                        <a:rPr lang="en-US" sz="600">
                          <a:effectLst/>
                        </a:rPr>
                        <a:t>13:</a:t>
                      </a:r>
                    </a:p>
                  </a:txBody>
                  <a:tcPr marL="29956" marR="29956" marT="14978" marB="14978" anchor="ctr">
                    <a:lnL>
                      <a:noFill/>
                    </a:lnL>
                    <a:lnR>
                      <a:noFill/>
                    </a:lnR>
                    <a:lnT>
                      <a:noFill/>
                    </a:lnT>
                    <a:lnB>
                      <a:noFill/>
                    </a:lnB>
                    <a:solidFill>
                      <a:srgbClr val="F9F9F9"/>
                    </a:solidFill>
                  </a:tcPr>
                </a:tc>
                <a:tc>
                  <a:txBody>
                    <a:bodyPr/>
                    <a:lstStyle/>
                    <a:p>
                      <a:r>
                        <a:rPr lang="en-US" sz="1000">
                          <a:effectLst/>
                        </a:rPr>
                        <a:t>dist[v] := alt</a:t>
                      </a:r>
                    </a:p>
                  </a:txBody>
                  <a:tcPr marL="312042" marR="29956" marT="14978" marB="14978" anchor="ctr">
                    <a:lnL>
                      <a:noFill/>
                    </a:lnL>
                    <a:lnR>
                      <a:noFill/>
                    </a:lnR>
                    <a:lnT>
                      <a:noFill/>
                    </a:lnT>
                    <a:lnB>
                      <a:noFill/>
                    </a:lnB>
                    <a:solidFill>
                      <a:srgbClr val="F9F9F9"/>
                    </a:solidFill>
                  </a:tcPr>
                </a:tc>
                <a:tc>
                  <a:txBody>
                    <a:bodyPr/>
                    <a:lstStyle/>
                    <a:p>
                      <a:endParaRPr lang="en-US" sz="1000"/>
                    </a:p>
                  </a:txBody>
                  <a:tcPr marL="29956" marR="29956" marT="14978" marB="14978">
                    <a:lnL>
                      <a:noFill/>
                    </a:lnL>
                    <a:lnT>
                      <a:noFill/>
                    </a:lnT>
                  </a:tcPr>
                </a:tc>
              </a:tr>
              <a:tr h="305079">
                <a:tc>
                  <a:txBody>
                    <a:bodyPr/>
                    <a:lstStyle/>
                    <a:p>
                      <a:r>
                        <a:rPr lang="en-US" sz="600">
                          <a:effectLst/>
                        </a:rPr>
                        <a:t>14:</a:t>
                      </a:r>
                    </a:p>
                  </a:txBody>
                  <a:tcPr marL="29956" marR="29956" marT="14978" marB="14978" anchor="ctr">
                    <a:lnL>
                      <a:noFill/>
                    </a:lnL>
                    <a:lnR>
                      <a:noFill/>
                    </a:lnR>
                    <a:lnT>
                      <a:noFill/>
                    </a:lnT>
                    <a:lnB>
                      <a:noFill/>
                    </a:lnB>
                    <a:solidFill>
                      <a:srgbClr val="F9F9F9"/>
                    </a:solidFill>
                  </a:tcPr>
                </a:tc>
                <a:tc>
                  <a:txBody>
                    <a:bodyPr/>
                    <a:lstStyle/>
                    <a:p>
                      <a:r>
                        <a:rPr lang="en-US" sz="1000">
                          <a:effectLst/>
                        </a:rPr>
                        <a:t>previous[v] := u</a:t>
                      </a:r>
                    </a:p>
                  </a:txBody>
                  <a:tcPr marL="312042" marR="29956" marT="14978" marB="14978" anchor="ctr">
                    <a:lnL>
                      <a:noFill/>
                    </a:lnL>
                    <a:lnR>
                      <a:noFill/>
                    </a:lnR>
                    <a:lnT>
                      <a:noFill/>
                    </a:lnT>
                    <a:lnB>
                      <a:noFill/>
                    </a:lnB>
                    <a:solidFill>
                      <a:srgbClr val="F9F9F9"/>
                    </a:solidFill>
                  </a:tcPr>
                </a:tc>
                <a:tc>
                  <a:txBody>
                    <a:bodyPr/>
                    <a:lstStyle/>
                    <a:p>
                      <a:endParaRPr lang="en-US" sz="1000"/>
                    </a:p>
                  </a:txBody>
                  <a:tcPr marL="29956" marR="29956" marT="14978" marB="14978">
                    <a:lnL>
                      <a:noFill/>
                    </a:lnL>
                  </a:tcPr>
                </a:tc>
              </a:tr>
              <a:tr h="305079">
                <a:tc>
                  <a:txBody>
                    <a:bodyPr/>
                    <a:lstStyle/>
                    <a:p>
                      <a:r>
                        <a:rPr lang="en-US" sz="600">
                          <a:effectLst/>
                        </a:rPr>
                        <a:t>15:</a:t>
                      </a:r>
                    </a:p>
                  </a:txBody>
                  <a:tcPr marL="29956" marR="29956" marT="14978" marB="14978" anchor="ctr">
                    <a:lnL>
                      <a:noFill/>
                    </a:lnL>
                    <a:lnR>
                      <a:noFill/>
                    </a:lnR>
                    <a:lnT>
                      <a:noFill/>
                    </a:lnT>
                    <a:lnB>
                      <a:noFill/>
                    </a:lnB>
                    <a:solidFill>
                      <a:srgbClr val="F9F9F9"/>
                    </a:solidFill>
                  </a:tcPr>
                </a:tc>
                <a:tc>
                  <a:txBody>
                    <a:bodyPr/>
                    <a:lstStyle/>
                    <a:p>
                      <a:r>
                        <a:rPr lang="en-US" sz="1000" b="1">
                          <a:effectLst/>
                        </a:rPr>
                        <a:t>return</a:t>
                      </a:r>
                      <a:r>
                        <a:rPr lang="en-US" sz="1000">
                          <a:effectLst/>
                        </a:rPr>
                        <a:t> previous[ ]</a:t>
                      </a:r>
                    </a:p>
                  </a:txBody>
                  <a:tcPr marL="78010" marR="29956" marT="14978" marB="14978" anchor="ctr">
                    <a:lnL>
                      <a:noFill/>
                    </a:lnL>
                    <a:lnR>
                      <a:noFill/>
                    </a:lnR>
                    <a:lnT>
                      <a:noFill/>
                    </a:lnT>
                    <a:lnB>
                      <a:noFill/>
                    </a:lnB>
                    <a:solidFill>
                      <a:srgbClr val="F9F9F9"/>
                    </a:solidFill>
                  </a:tcPr>
                </a:tc>
                <a:tc>
                  <a:txBody>
                    <a:bodyPr/>
                    <a:lstStyle/>
                    <a:p>
                      <a:endParaRPr lang="en-US" sz="1000"/>
                    </a:p>
                  </a:txBody>
                  <a:tcPr marL="29956" marR="29956" marT="14978" marB="14978">
                    <a:lnL>
                      <a:noFill/>
                    </a:lnL>
                  </a:tcPr>
                </a:tc>
              </a:tr>
            </a:tbl>
          </a:graphicData>
        </a:graphic>
      </p:graphicFrame>
      <p:sp>
        <p:nvSpPr>
          <p:cNvPr id="10" name="TextBox 9"/>
          <p:cNvSpPr txBox="1"/>
          <p:nvPr/>
        </p:nvSpPr>
        <p:spPr>
          <a:xfrm>
            <a:off x="948267" y="6129867"/>
            <a:ext cx="4478866" cy="369332"/>
          </a:xfrm>
          <a:prstGeom prst="rect">
            <a:avLst/>
          </a:prstGeom>
          <a:noFill/>
        </p:spPr>
        <p:txBody>
          <a:bodyPr wrap="square" rtlCol="0">
            <a:spAutoFit/>
          </a:bodyPr>
          <a:lstStyle/>
          <a:p>
            <a:r>
              <a:rPr lang="en-US" smtClean="0">
                <a:hlinkClick r:id="rId3"/>
              </a:rPr>
              <a:t>Simulation</a:t>
            </a:r>
            <a:endParaRPr lang="en-US"/>
          </a:p>
        </p:txBody>
      </p:sp>
    </p:spTree>
    <p:extLst>
      <p:ext uri="{BB962C8B-B14F-4D97-AF65-F5344CB8AC3E}">
        <p14:creationId xmlns:p14="http://schemas.microsoft.com/office/powerpoint/2010/main" val="2389172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Dijkstra via George Heineman</a:t>
            </a:r>
            <a:endParaRPr lang="en-US"/>
          </a:p>
        </p:txBody>
      </p:sp>
      <p:sp>
        <p:nvSpPr>
          <p:cNvPr id="4" name="Text Placeholder 3"/>
          <p:cNvSpPr>
            <a:spLocks noGrp="1"/>
          </p:cNvSpPr>
          <p:nvPr>
            <p:ph type="body" idx="1"/>
          </p:nvPr>
        </p:nvSpPr>
        <p:spPr>
          <a:xfrm>
            <a:off x="839788" y="1681163"/>
            <a:ext cx="5157787" cy="401637"/>
          </a:xfrm>
        </p:spPr>
        <p:txBody>
          <a:bodyPr>
            <a:normAutofit lnSpcReduction="10000"/>
          </a:bodyPr>
          <a:lstStyle/>
          <a:p>
            <a:r>
              <a:rPr lang="en-US" smtClean="0">
                <a:hlinkClick r:id="rId2"/>
              </a:rPr>
              <a:t>Python Algorithms</a:t>
            </a:r>
            <a:endParaRPr lang="en-US"/>
          </a:p>
        </p:txBody>
      </p:sp>
      <p:pic>
        <p:nvPicPr>
          <p:cNvPr id="8" name="Content Placeholder 7"/>
          <p:cNvPicPr>
            <a:picLocks noGrp="1" noChangeAspect="1"/>
          </p:cNvPicPr>
          <p:nvPr>
            <p:ph sz="half" idx="2"/>
          </p:nvPr>
        </p:nvPicPr>
        <p:blipFill>
          <a:blip r:embed="rId3"/>
          <a:stretch>
            <a:fillRect/>
          </a:stretch>
        </p:blipFill>
        <p:spPr>
          <a:xfrm>
            <a:off x="933758" y="2141538"/>
            <a:ext cx="4089312" cy="4048125"/>
          </a:xfrm>
          <a:prstGeom prst="rect">
            <a:avLst/>
          </a:prstGeom>
        </p:spPr>
      </p:pic>
      <p:sp>
        <p:nvSpPr>
          <p:cNvPr id="6" name="Text Placeholder 5"/>
          <p:cNvSpPr>
            <a:spLocks noGrp="1"/>
          </p:cNvSpPr>
          <p:nvPr>
            <p:ph type="body" sz="quarter" idx="3"/>
          </p:nvPr>
        </p:nvSpPr>
        <p:spPr>
          <a:xfrm>
            <a:off x="6172200" y="1843136"/>
            <a:ext cx="5183188" cy="470694"/>
          </a:xfrm>
        </p:spPr>
        <p:txBody>
          <a:bodyPr>
            <a:normAutofit fontScale="85000" lnSpcReduction="20000"/>
          </a:bodyPr>
          <a:lstStyle/>
          <a:p>
            <a:r>
              <a:rPr lang="en-US" smtClean="0"/>
              <a:t>Heineman Python </a:t>
            </a:r>
            <a:r>
              <a:rPr lang="en-US"/>
              <a:t>Code  </a:t>
            </a:r>
            <a:r>
              <a:rPr lang="en-US" sz="1400">
                <a:hlinkClick r:id="rId2"/>
              </a:rPr>
              <a:t>https://</a:t>
            </a:r>
            <a:r>
              <a:rPr lang="en-US" sz="1400" smtClean="0">
                <a:hlinkClick r:id="rId2"/>
              </a:rPr>
              <a:t>github.com/heineman/python-algorithms</a:t>
            </a:r>
            <a:r>
              <a:rPr lang="en-US" sz="1400" smtClean="0"/>
              <a:t> </a:t>
            </a:r>
            <a:endParaRPr lang="en-US"/>
          </a:p>
        </p:txBody>
      </p:sp>
      <p:sp>
        <p:nvSpPr>
          <p:cNvPr id="7" name="Content Placeholder 6"/>
          <p:cNvSpPr>
            <a:spLocks noGrp="1"/>
          </p:cNvSpPr>
          <p:nvPr>
            <p:ph sz="quarter" idx="4"/>
          </p:nvPr>
        </p:nvSpPr>
        <p:spPr>
          <a:xfrm>
            <a:off x="6172200" y="2466279"/>
            <a:ext cx="5183188" cy="4048125"/>
          </a:xfrm>
        </p:spPr>
        <p:txBody>
          <a:bodyPr>
            <a:noAutofit/>
          </a:bodyPr>
          <a:lstStyle/>
          <a:p>
            <a:pPr marL="0" indent="0">
              <a:buNone/>
            </a:pPr>
            <a:r>
              <a:rPr lang="en-US" sz="1400">
                <a:latin typeface="Courier New" panose="02070309020205020404" pitchFamily="49" charset="0"/>
                <a:cs typeface="Courier New" panose="02070309020205020404" pitchFamily="49" charset="0"/>
              </a:rPr>
              <a:t> while not pq.isEmpty():</a:t>
            </a:r>
          </a:p>
          <a:p>
            <a:pPr marL="0" indent="0">
              <a:buNone/>
            </a:pPr>
            <a:r>
              <a:rPr lang="en-US" sz="1400" smtClean="0">
                <a:latin typeface="Courier New" panose="02070309020205020404" pitchFamily="49" charset="0"/>
                <a:cs typeface="Courier New" panose="02070309020205020404" pitchFamily="49" charset="0"/>
              </a:rPr>
              <a:t>	u </a:t>
            </a:r>
            <a:r>
              <a:rPr lang="en-US" sz="1400">
                <a:latin typeface="Courier New" panose="02070309020205020404" pitchFamily="49" charset="0"/>
                <a:cs typeface="Courier New" panose="02070309020205020404" pitchFamily="49" charset="0"/>
              </a:rPr>
              <a:t>= pq.smallest()</a:t>
            </a:r>
          </a:p>
          <a:p>
            <a:pPr marL="0" indent="0">
              <a:buNone/>
            </a:pPr>
            <a:r>
              <a:rPr lang="en-US" sz="1400">
                <a:latin typeface="Courier New" panose="02070309020205020404" pitchFamily="49" charset="0"/>
                <a:cs typeface="Courier New" panose="02070309020205020404" pitchFamily="49" charset="0"/>
              </a:rPr>
              <a:t>        for v in graph[u]:</a:t>
            </a:r>
          </a:p>
          <a:p>
            <a:pPr marL="0" indent="0">
              <a:buNone/>
            </a:pPr>
            <a:r>
              <a:rPr lang="en-US" sz="1400">
                <a:latin typeface="Courier New" panose="02070309020205020404" pitchFamily="49" charset="0"/>
                <a:cs typeface="Courier New" panose="02070309020205020404" pitchFamily="49" charset="0"/>
              </a:rPr>
              <a:t>            wt = graph[u][v]</a:t>
            </a:r>
          </a:p>
          <a:p>
            <a:pPr marL="0" indent="0">
              <a:buNone/>
            </a:pPr>
            <a:r>
              <a:rPr lang="en-US" sz="1400">
                <a:latin typeface="Courier New" panose="02070309020205020404" pitchFamily="49" charset="0"/>
                <a:cs typeface="Courier New" panose="02070309020205020404" pitchFamily="49" charset="0"/>
              </a:rPr>
              <a:t>            newLen = dist[u] + wt</a:t>
            </a:r>
          </a:p>
          <a:p>
            <a:pPr marL="0" indent="0">
              <a:buNone/>
            </a:pPr>
            <a:endParaRPr lang="en-US" sz="1400">
              <a:latin typeface="Courier New" panose="02070309020205020404" pitchFamily="49" charset="0"/>
              <a:cs typeface="Courier New" panose="02070309020205020404" pitchFamily="49" charset="0"/>
            </a:endParaRPr>
          </a:p>
          <a:p>
            <a:pPr marL="0" indent="0">
              <a:buNone/>
            </a:pPr>
            <a:r>
              <a:rPr lang="en-US" sz="1400">
                <a:latin typeface="Courier New" panose="02070309020205020404" pitchFamily="49" charset="0"/>
                <a:cs typeface="Courier New" panose="02070309020205020404" pitchFamily="49" charset="0"/>
              </a:rPr>
              <a:t>            if newLen &lt; dist[v]:</a:t>
            </a:r>
          </a:p>
          <a:p>
            <a:pPr marL="0" indent="0">
              <a:buNone/>
            </a:pPr>
            <a:r>
              <a:rPr lang="en-US" sz="1400">
                <a:latin typeface="Courier New" panose="02070309020205020404" pitchFamily="49" charset="0"/>
                <a:cs typeface="Courier New" panose="02070309020205020404" pitchFamily="49" charset="0"/>
              </a:rPr>
              <a:t>                pq.decreaseKey(v, newLen)</a:t>
            </a:r>
          </a:p>
          <a:p>
            <a:pPr marL="0" indent="0">
              <a:buNone/>
            </a:pPr>
            <a:r>
              <a:rPr lang="en-US" sz="1400">
                <a:latin typeface="Courier New" panose="02070309020205020404" pitchFamily="49" charset="0"/>
                <a:cs typeface="Courier New" panose="02070309020205020404" pitchFamily="49" charset="0"/>
              </a:rPr>
              <a:t>                dist[v] = newLen</a:t>
            </a:r>
          </a:p>
          <a:p>
            <a:pPr marL="0" indent="0">
              <a:buNone/>
            </a:pPr>
            <a:r>
              <a:rPr lang="en-US" sz="1400">
                <a:latin typeface="Courier New" panose="02070309020205020404" pitchFamily="49" charset="0"/>
                <a:cs typeface="Courier New" panose="02070309020205020404" pitchFamily="49" charset="0"/>
              </a:rPr>
              <a:t>                pred[v] = u</a:t>
            </a:r>
          </a:p>
          <a:p>
            <a:pPr marL="0" indent="0">
              <a:buNone/>
            </a:pPr>
            <a:endParaRPr lang="en-US" sz="1400">
              <a:latin typeface="Courier New" panose="02070309020205020404" pitchFamily="49" charset="0"/>
              <a:cs typeface="Courier New" panose="02070309020205020404" pitchFamily="49" charset="0"/>
            </a:endParaRPr>
          </a:p>
          <a:p>
            <a:pPr marL="0" indent="0">
              <a:buNone/>
            </a:pPr>
            <a:r>
              <a:rPr lang="en-US" sz="1400">
                <a:latin typeface="Courier New" panose="02070309020205020404" pitchFamily="49" charset="0"/>
                <a:cs typeface="Courier New" panose="02070309020205020404" pitchFamily="49" charset="0"/>
              </a:rPr>
              <a:t>    return (dist, pred)</a:t>
            </a:r>
          </a:p>
        </p:txBody>
      </p:sp>
      <p:pic>
        <p:nvPicPr>
          <p:cNvPr id="9" name="Picture 8"/>
          <p:cNvPicPr>
            <a:picLocks noChangeAspect="1"/>
          </p:cNvPicPr>
          <p:nvPr/>
        </p:nvPicPr>
        <p:blipFill>
          <a:blip r:embed="rId4"/>
          <a:stretch>
            <a:fillRect/>
          </a:stretch>
        </p:blipFill>
        <p:spPr>
          <a:xfrm>
            <a:off x="7813114" y="267098"/>
            <a:ext cx="1004836" cy="1501773"/>
          </a:xfrm>
          <a:prstGeom prst="rect">
            <a:avLst/>
          </a:prstGeom>
        </p:spPr>
      </p:pic>
      <p:pic>
        <p:nvPicPr>
          <p:cNvPr id="10" name="Picture 9"/>
          <p:cNvPicPr>
            <a:picLocks noChangeAspect="1"/>
          </p:cNvPicPr>
          <p:nvPr/>
        </p:nvPicPr>
        <p:blipFill>
          <a:blip r:embed="rId5"/>
          <a:stretch>
            <a:fillRect/>
          </a:stretch>
        </p:blipFill>
        <p:spPr>
          <a:xfrm>
            <a:off x="9026582" y="178621"/>
            <a:ext cx="2920907" cy="1295836"/>
          </a:xfrm>
          <a:prstGeom prst="rect">
            <a:avLst/>
          </a:prstGeom>
        </p:spPr>
      </p:pic>
    </p:spTree>
    <p:extLst>
      <p:ext uri="{BB962C8B-B14F-4D97-AF65-F5344CB8AC3E}">
        <p14:creationId xmlns:p14="http://schemas.microsoft.com/office/powerpoint/2010/main" val="3956492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17293" y="-318175"/>
            <a:ext cx="10515600" cy="1325563"/>
          </a:xfrm>
        </p:spPr>
        <p:txBody>
          <a:bodyPr/>
          <a:lstStyle/>
          <a:p>
            <a:r>
              <a:rPr lang="en-US" smtClean="0"/>
              <a:t>Djikstra</a:t>
            </a:r>
            <a:endParaRPr lang="en-US"/>
          </a:p>
        </p:txBody>
      </p:sp>
      <p:grpSp>
        <p:nvGrpSpPr>
          <p:cNvPr id="8" name="Group 7"/>
          <p:cNvGrpSpPr/>
          <p:nvPr/>
        </p:nvGrpSpPr>
        <p:grpSpPr>
          <a:xfrm>
            <a:off x="5963150" y="338271"/>
            <a:ext cx="3132668" cy="1430865"/>
            <a:chOff x="631371" y="2925654"/>
            <a:chExt cx="3132668" cy="1430865"/>
          </a:xfrm>
        </p:grpSpPr>
        <p:grpSp>
          <p:nvGrpSpPr>
            <p:cNvPr id="9" name="Group 8"/>
            <p:cNvGrpSpPr/>
            <p:nvPr/>
          </p:nvGrpSpPr>
          <p:grpSpPr>
            <a:xfrm>
              <a:off x="631371" y="2925654"/>
              <a:ext cx="3132668" cy="1430865"/>
              <a:chOff x="762000" y="2734734"/>
              <a:chExt cx="3132668" cy="1430865"/>
            </a:xfrm>
          </p:grpSpPr>
          <p:sp>
            <p:nvSpPr>
              <p:cNvPr id="17" name="Flowchart: Connector 16"/>
              <p:cNvSpPr/>
              <p:nvPr/>
            </p:nvSpPr>
            <p:spPr>
              <a:xfrm>
                <a:off x="762000" y="3285067"/>
                <a:ext cx="423333" cy="4402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38200" y="3318933"/>
                <a:ext cx="592667" cy="369332"/>
              </a:xfrm>
              <a:prstGeom prst="rect">
                <a:avLst/>
              </a:prstGeom>
              <a:noFill/>
            </p:spPr>
            <p:txBody>
              <a:bodyPr wrap="square" rtlCol="0">
                <a:spAutoFit/>
              </a:bodyPr>
              <a:lstStyle/>
              <a:p>
                <a:r>
                  <a:rPr lang="en-US" smtClean="0"/>
                  <a:t>S</a:t>
                </a:r>
                <a:endParaRPr lang="en-US"/>
              </a:p>
            </p:txBody>
          </p:sp>
          <p:sp>
            <p:nvSpPr>
              <p:cNvPr id="19" name="Flowchart: Connector 18"/>
              <p:cNvSpPr/>
              <p:nvPr/>
            </p:nvSpPr>
            <p:spPr>
              <a:xfrm>
                <a:off x="1591733" y="2734734"/>
                <a:ext cx="423333" cy="4402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667933" y="2768600"/>
                <a:ext cx="592667" cy="369332"/>
              </a:xfrm>
              <a:prstGeom prst="rect">
                <a:avLst/>
              </a:prstGeom>
              <a:noFill/>
            </p:spPr>
            <p:txBody>
              <a:bodyPr wrap="square" rtlCol="0">
                <a:spAutoFit/>
              </a:bodyPr>
              <a:lstStyle/>
              <a:p>
                <a:r>
                  <a:rPr lang="en-US" smtClean="0"/>
                  <a:t>1</a:t>
                </a:r>
                <a:endParaRPr lang="en-US"/>
              </a:p>
            </p:txBody>
          </p:sp>
          <p:sp>
            <p:nvSpPr>
              <p:cNvPr id="21" name="Flowchart: Connector 20"/>
              <p:cNvSpPr/>
              <p:nvPr/>
            </p:nvSpPr>
            <p:spPr>
              <a:xfrm>
                <a:off x="1591733" y="3725333"/>
                <a:ext cx="423333" cy="4402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667933" y="3759199"/>
                <a:ext cx="592667" cy="369332"/>
              </a:xfrm>
              <a:prstGeom prst="rect">
                <a:avLst/>
              </a:prstGeom>
              <a:noFill/>
            </p:spPr>
            <p:txBody>
              <a:bodyPr wrap="square" rtlCol="0">
                <a:spAutoFit/>
              </a:bodyPr>
              <a:lstStyle/>
              <a:p>
                <a:r>
                  <a:rPr lang="en-US" smtClean="0"/>
                  <a:t>2</a:t>
                </a:r>
                <a:endParaRPr lang="en-US"/>
              </a:p>
            </p:txBody>
          </p:sp>
          <p:sp>
            <p:nvSpPr>
              <p:cNvPr id="23" name="Flowchart: Connector 22"/>
              <p:cNvSpPr/>
              <p:nvPr/>
            </p:nvSpPr>
            <p:spPr>
              <a:xfrm>
                <a:off x="2328334" y="3214132"/>
                <a:ext cx="423333" cy="4402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404534" y="3247998"/>
                <a:ext cx="592667" cy="369332"/>
              </a:xfrm>
              <a:prstGeom prst="rect">
                <a:avLst/>
              </a:prstGeom>
              <a:noFill/>
            </p:spPr>
            <p:txBody>
              <a:bodyPr wrap="square" rtlCol="0">
                <a:spAutoFit/>
              </a:bodyPr>
              <a:lstStyle/>
              <a:p>
                <a:r>
                  <a:rPr lang="en-US" smtClean="0"/>
                  <a:t>3</a:t>
                </a:r>
                <a:endParaRPr lang="en-US"/>
              </a:p>
            </p:txBody>
          </p:sp>
          <p:sp>
            <p:nvSpPr>
              <p:cNvPr id="25" name="Flowchart: Connector 24"/>
              <p:cNvSpPr/>
              <p:nvPr/>
            </p:nvSpPr>
            <p:spPr>
              <a:xfrm>
                <a:off x="3225801" y="3214132"/>
                <a:ext cx="423333" cy="4402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302001" y="3247998"/>
                <a:ext cx="592667" cy="369332"/>
              </a:xfrm>
              <a:prstGeom prst="rect">
                <a:avLst/>
              </a:prstGeom>
              <a:noFill/>
            </p:spPr>
            <p:txBody>
              <a:bodyPr wrap="square" rtlCol="0">
                <a:spAutoFit/>
              </a:bodyPr>
              <a:lstStyle/>
              <a:p>
                <a:r>
                  <a:rPr lang="en-US" smtClean="0"/>
                  <a:t>4</a:t>
                </a:r>
                <a:endParaRPr lang="en-US"/>
              </a:p>
            </p:txBody>
          </p:sp>
          <p:cxnSp>
            <p:nvCxnSpPr>
              <p:cNvPr id="27" name="Straight Arrow Connector 26"/>
              <p:cNvCxnSpPr/>
              <p:nvPr/>
            </p:nvCxnSpPr>
            <p:spPr>
              <a:xfrm flipV="1">
                <a:off x="1159933" y="3059970"/>
                <a:ext cx="457200" cy="322139"/>
              </a:xfrm>
              <a:prstGeom prst="straightConnector1">
                <a:avLst/>
              </a:prstGeom>
              <a:ln w="25400">
                <a:tailEnd type="triangle"/>
              </a:ln>
              <a:effectLst>
                <a:glow rad="101600">
                  <a:schemeClr val="accent4">
                    <a:satMod val="175000"/>
                    <a:alpha val="40000"/>
                  </a:schemeClr>
                </a:glow>
              </a:effectLst>
            </p:spPr>
            <p:style>
              <a:lnRef idx="1">
                <a:schemeClr val="dk1"/>
              </a:lnRef>
              <a:fillRef idx="0">
                <a:schemeClr val="dk1"/>
              </a:fillRef>
              <a:effectRef idx="0">
                <a:schemeClr val="dk1"/>
              </a:effectRef>
              <a:fontRef idx="minor">
                <a:schemeClr val="tx1"/>
              </a:fontRef>
            </p:style>
          </p:cxnSp>
          <p:grpSp>
            <p:nvGrpSpPr>
              <p:cNvPr id="28" name="Group 27"/>
              <p:cNvGrpSpPr/>
              <p:nvPr/>
            </p:nvGrpSpPr>
            <p:grpSpPr>
              <a:xfrm>
                <a:off x="762000" y="3285067"/>
                <a:ext cx="668867" cy="440266"/>
                <a:chOff x="762000" y="3285067"/>
                <a:chExt cx="668867" cy="440266"/>
              </a:xfrm>
            </p:grpSpPr>
            <p:sp>
              <p:nvSpPr>
                <p:cNvPr id="35" name="Flowchart: Connector 34"/>
                <p:cNvSpPr/>
                <p:nvPr/>
              </p:nvSpPr>
              <p:spPr>
                <a:xfrm>
                  <a:off x="762000" y="3285067"/>
                  <a:ext cx="423333" cy="4402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838200" y="3318933"/>
                  <a:ext cx="592667" cy="369332"/>
                </a:xfrm>
                <a:prstGeom prst="rect">
                  <a:avLst/>
                </a:prstGeom>
                <a:noFill/>
              </p:spPr>
              <p:txBody>
                <a:bodyPr wrap="square" rtlCol="0">
                  <a:spAutoFit/>
                </a:bodyPr>
                <a:lstStyle/>
                <a:p>
                  <a:r>
                    <a:rPr lang="en-US" smtClean="0"/>
                    <a:t>0</a:t>
                  </a:r>
                  <a:endParaRPr lang="en-US"/>
                </a:p>
              </p:txBody>
            </p:sp>
          </p:grpSp>
          <p:cxnSp>
            <p:nvCxnSpPr>
              <p:cNvPr id="29" name="Straight Arrow Connector 28"/>
              <p:cNvCxnSpPr>
                <a:endCxn id="21" idx="2"/>
              </p:cNvCxnSpPr>
              <p:nvPr/>
            </p:nvCxnSpPr>
            <p:spPr>
              <a:xfrm>
                <a:off x="1130300" y="3664669"/>
                <a:ext cx="461433" cy="280797"/>
              </a:xfrm>
              <a:prstGeom prst="straightConnector1">
                <a:avLst/>
              </a:prstGeom>
              <a:ln w="25400">
                <a:tailEnd type="triangle"/>
              </a:ln>
              <a:effectLst>
                <a:glow rad="139700">
                  <a:schemeClr val="accent4">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2004904" y="3013046"/>
                <a:ext cx="385566" cy="30499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9" idx="4"/>
                <a:endCxn id="21" idx="0"/>
              </p:cNvCxnSpPr>
              <p:nvPr/>
            </p:nvCxnSpPr>
            <p:spPr>
              <a:xfrm>
                <a:off x="1803400" y="3175000"/>
                <a:ext cx="0" cy="55033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flipV="1">
                <a:off x="1995342" y="3567798"/>
                <a:ext cx="426124" cy="28500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endCxn id="25" idx="1"/>
              </p:cNvCxnSpPr>
              <p:nvPr/>
            </p:nvCxnSpPr>
            <p:spPr>
              <a:xfrm>
                <a:off x="2022768" y="2910088"/>
                <a:ext cx="1265029" cy="36851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endCxn id="25" idx="2"/>
              </p:cNvCxnSpPr>
              <p:nvPr/>
            </p:nvCxnSpPr>
            <p:spPr>
              <a:xfrm flipV="1">
                <a:off x="2742309" y="3434265"/>
                <a:ext cx="483492" cy="25444"/>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grpSp>
        <p:sp>
          <p:nvSpPr>
            <p:cNvPr id="10" name="TextBox 9"/>
            <p:cNvSpPr txBox="1"/>
            <p:nvPr/>
          </p:nvSpPr>
          <p:spPr>
            <a:xfrm>
              <a:off x="1038624" y="3133627"/>
              <a:ext cx="262466" cy="307777"/>
            </a:xfrm>
            <a:prstGeom prst="rect">
              <a:avLst/>
            </a:prstGeom>
            <a:noFill/>
          </p:spPr>
          <p:txBody>
            <a:bodyPr wrap="square" rtlCol="0">
              <a:spAutoFit/>
            </a:bodyPr>
            <a:lstStyle/>
            <a:p>
              <a:r>
                <a:rPr lang="en-US" sz="1400" smtClean="0">
                  <a:latin typeface="Arial" panose="020B0604020202020204" pitchFamily="34" charset="0"/>
                  <a:cs typeface="Arial" panose="020B0604020202020204" pitchFamily="34" charset="0"/>
                </a:rPr>
                <a:t>1</a:t>
              </a:r>
              <a:endParaRPr lang="en-US" sz="1400">
                <a:latin typeface="Arial" panose="020B0604020202020204" pitchFamily="34" charset="0"/>
                <a:cs typeface="Arial" panose="020B0604020202020204" pitchFamily="34" charset="0"/>
              </a:endParaRPr>
            </a:p>
          </p:txBody>
        </p:sp>
        <p:sp>
          <p:nvSpPr>
            <p:cNvPr id="11" name="TextBox 10"/>
            <p:cNvSpPr txBox="1"/>
            <p:nvPr/>
          </p:nvSpPr>
          <p:spPr>
            <a:xfrm>
              <a:off x="1057682" y="4035609"/>
              <a:ext cx="262466" cy="307777"/>
            </a:xfrm>
            <a:prstGeom prst="rect">
              <a:avLst/>
            </a:prstGeom>
            <a:noFill/>
          </p:spPr>
          <p:txBody>
            <a:bodyPr wrap="square" rtlCol="0">
              <a:spAutoFit/>
            </a:bodyPr>
            <a:lstStyle/>
            <a:p>
              <a:r>
                <a:rPr lang="en-US" sz="1400" smtClean="0">
                  <a:latin typeface="Arial" panose="020B0604020202020204" pitchFamily="34" charset="0"/>
                  <a:cs typeface="Arial" panose="020B0604020202020204" pitchFamily="34" charset="0"/>
                </a:rPr>
                <a:t>4</a:t>
              </a:r>
              <a:endParaRPr lang="en-US" sz="1400">
                <a:latin typeface="Arial" panose="020B0604020202020204" pitchFamily="34" charset="0"/>
                <a:cs typeface="Arial" panose="020B0604020202020204" pitchFamily="34" charset="0"/>
              </a:endParaRPr>
            </a:p>
          </p:txBody>
        </p:sp>
        <p:sp>
          <p:nvSpPr>
            <p:cNvPr id="12" name="TextBox 11"/>
            <p:cNvSpPr txBox="1"/>
            <p:nvPr/>
          </p:nvSpPr>
          <p:spPr>
            <a:xfrm>
              <a:off x="1442475" y="3469044"/>
              <a:ext cx="262466" cy="307777"/>
            </a:xfrm>
            <a:prstGeom prst="rect">
              <a:avLst/>
            </a:prstGeom>
            <a:noFill/>
          </p:spPr>
          <p:txBody>
            <a:bodyPr wrap="square" rtlCol="0">
              <a:spAutoFit/>
            </a:bodyPr>
            <a:lstStyle/>
            <a:p>
              <a:r>
                <a:rPr lang="en-US" sz="1400" smtClean="0">
                  <a:latin typeface="Arial" panose="020B0604020202020204" pitchFamily="34" charset="0"/>
                  <a:cs typeface="Arial" panose="020B0604020202020204" pitchFamily="34" charset="0"/>
                </a:rPr>
                <a:t>2</a:t>
              </a:r>
              <a:endParaRPr lang="en-US" sz="1400">
                <a:latin typeface="Arial" panose="020B0604020202020204" pitchFamily="34" charset="0"/>
                <a:cs typeface="Arial" panose="020B0604020202020204" pitchFamily="34" charset="0"/>
              </a:endParaRPr>
            </a:p>
          </p:txBody>
        </p:sp>
        <p:sp>
          <p:nvSpPr>
            <p:cNvPr id="13" name="TextBox 12"/>
            <p:cNvSpPr txBox="1"/>
            <p:nvPr/>
          </p:nvSpPr>
          <p:spPr>
            <a:xfrm>
              <a:off x="2307772" y="3026531"/>
              <a:ext cx="382272" cy="307777"/>
            </a:xfrm>
            <a:prstGeom prst="rect">
              <a:avLst/>
            </a:prstGeom>
            <a:noFill/>
          </p:spPr>
          <p:txBody>
            <a:bodyPr wrap="square" rtlCol="0">
              <a:spAutoFit/>
            </a:bodyPr>
            <a:lstStyle/>
            <a:p>
              <a:r>
                <a:rPr lang="en-US" sz="1400" smtClean="0">
                  <a:latin typeface="Arial" panose="020B0604020202020204" pitchFamily="34" charset="0"/>
                  <a:cs typeface="Arial" panose="020B0604020202020204" pitchFamily="34" charset="0"/>
                </a:rPr>
                <a:t>12</a:t>
              </a:r>
              <a:endParaRPr lang="en-US" sz="1400">
                <a:latin typeface="Arial" panose="020B0604020202020204" pitchFamily="34" charset="0"/>
                <a:cs typeface="Arial" panose="020B0604020202020204" pitchFamily="34" charset="0"/>
              </a:endParaRPr>
            </a:p>
          </p:txBody>
        </p:sp>
        <p:sp>
          <p:nvSpPr>
            <p:cNvPr id="14" name="TextBox 13"/>
            <p:cNvSpPr txBox="1"/>
            <p:nvPr/>
          </p:nvSpPr>
          <p:spPr>
            <a:xfrm>
              <a:off x="2007829" y="4000402"/>
              <a:ext cx="262466" cy="307777"/>
            </a:xfrm>
            <a:prstGeom prst="rect">
              <a:avLst/>
            </a:prstGeom>
            <a:noFill/>
          </p:spPr>
          <p:txBody>
            <a:bodyPr wrap="square" rtlCol="0">
              <a:spAutoFit/>
            </a:bodyPr>
            <a:lstStyle/>
            <a:p>
              <a:r>
                <a:rPr lang="en-US" sz="1400" smtClean="0">
                  <a:latin typeface="Arial" panose="020B0604020202020204" pitchFamily="34" charset="0"/>
                  <a:cs typeface="Arial" panose="020B0604020202020204" pitchFamily="34" charset="0"/>
                </a:rPr>
                <a:t>2</a:t>
              </a:r>
              <a:endParaRPr lang="en-US" sz="1400">
                <a:latin typeface="Arial" panose="020B0604020202020204" pitchFamily="34" charset="0"/>
                <a:cs typeface="Arial" panose="020B0604020202020204" pitchFamily="34" charset="0"/>
              </a:endParaRPr>
            </a:p>
          </p:txBody>
        </p:sp>
        <p:sp>
          <p:nvSpPr>
            <p:cNvPr id="15" name="TextBox 14"/>
            <p:cNvSpPr txBox="1"/>
            <p:nvPr/>
          </p:nvSpPr>
          <p:spPr>
            <a:xfrm>
              <a:off x="2690044" y="3629061"/>
              <a:ext cx="262466" cy="307777"/>
            </a:xfrm>
            <a:prstGeom prst="rect">
              <a:avLst/>
            </a:prstGeom>
            <a:noFill/>
          </p:spPr>
          <p:txBody>
            <a:bodyPr wrap="square" rtlCol="0">
              <a:spAutoFit/>
            </a:bodyPr>
            <a:lstStyle/>
            <a:p>
              <a:r>
                <a:rPr lang="en-US" sz="1400" smtClean="0">
                  <a:latin typeface="Arial" panose="020B0604020202020204" pitchFamily="34" charset="0"/>
                  <a:cs typeface="Arial" panose="020B0604020202020204" pitchFamily="34" charset="0"/>
                </a:rPr>
                <a:t>3</a:t>
              </a:r>
              <a:endParaRPr lang="en-US" sz="1400">
                <a:latin typeface="Arial" panose="020B0604020202020204" pitchFamily="34" charset="0"/>
                <a:cs typeface="Arial" panose="020B0604020202020204" pitchFamily="34" charset="0"/>
              </a:endParaRPr>
            </a:p>
          </p:txBody>
        </p:sp>
        <p:sp>
          <p:nvSpPr>
            <p:cNvPr id="16" name="TextBox 15"/>
            <p:cNvSpPr txBox="1"/>
            <p:nvPr/>
          </p:nvSpPr>
          <p:spPr>
            <a:xfrm>
              <a:off x="1864642" y="3272695"/>
              <a:ext cx="262466" cy="307777"/>
            </a:xfrm>
            <a:prstGeom prst="rect">
              <a:avLst/>
            </a:prstGeom>
            <a:noFill/>
          </p:spPr>
          <p:txBody>
            <a:bodyPr wrap="square" rtlCol="0">
              <a:spAutoFit/>
            </a:bodyPr>
            <a:lstStyle/>
            <a:p>
              <a:r>
                <a:rPr lang="en-US" sz="1400" smtClean="0">
                  <a:latin typeface="Arial" panose="020B0604020202020204" pitchFamily="34" charset="0"/>
                  <a:cs typeface="Arial" panose="020B0604020202020204" pitchFamily="34" charset="0"/>
                </a:rPr>
                <a:t>5</a:t>
              </a:r>
              <a:endParaRPr lang="en-US" sz="1400">
                <a:latin typeface="Arial" panose="020B0604020202020204" pitchFamily="34" charset="0"/>
                <a:cs typeface="Arial" panose="020B0604020202020204" pitchFamily="34" charset="0"/>
              </a:endParaRPr>
            </a:p>
          </p:txBody>
        </p:sp>
      </p:grpSp>
      <p:sp>
        <p:nvSpPr>
          <p:cNvPr id="95" name="Rectangle 94"/>
          <p:cNvSpPr/>
          <p:nvPr/>
        </p:nvSpPr>
        <p:spPr>
          <a:xfrm>
            <a:off x="185363" y="2681299"/>
            <a:ext cx="6158136" cy="3970318"/>
          </a:xfrm>
          <a:prstGeom prst="rect">
            <a:avLst/>
          </a:prstGeom>
        </p:spPr>
        <p:txBody>
          <a:bodyPr wrap="square">
            <a:spAutoFit/>
          </a:bodyPr>
          <a:lstStyle/>
          <a:p>
            <a:r>
              <a:rPr lang="en-US" smtClean="0">
                <a:latin typeface="Courier New" panose="02070309020205020404" pitchFamily="49" charset="0"/>
                <a:cs typeface="Courier New" panose="02070309020205020404" pitchFamily="49" charset="0"/>
              </a:rPr>
              <a:t> </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while </a:t>
            </a:r>
            <a:r>
              <a:rPr lang="en-US">
                <a:latin typeface="Courier New" panose="02070309020205020404" pitchFamily="49" charset="0"/>
                <a:cs typeface="Courier New" panose="02070309020205020404" pitchFamily="49" charset="0"/>
              </a:rPr>
              <a:t>not pq.isEmpty():</a:t>
            </a:r>
          </a:p>
          <a:p>
            <a:r>
              <a:rPr lang="en-US">
                <a:latin typeface="Courier New" panose="02070309020205020404" pitchFamily="49" charset="0"/>
                <a:cs typeface="Courier New" panose="02070309020205020404" pitchFamily="49" charset="0"/>
              </a:rPr>
              <a:t>	u = pq.smallest()</a:t>
            </a:r>
          </a:p>
          <a:p>
            <a:r>
              <a:rPr lang="en-US">
                <a:latin typeface="Courier New" panose="02070309020205020404" pitchFamily="49" charset="0"/>
                <a:cs typeface="Courier New" panose="02070309020205020404" pitchFamily="49" charset="0"/>
              </a:rPr>
              <a:t>        for v in graph[u]:</a:t>
            </a:r>
          </a:p>
          <a:p>
            <a:r>
              <a:rPr lang="en-US">
                <a:latin typeface="Courier New" panose="02070309020205020404" pitchFamily="49" charset="0"/>
                <a:cs typeface="Courier New" panose="02070309020205020404" pitchFamily="49" charset="0"/>
              </a:rPr>
              <a:t>            wt = graph[u][v]</a:t>
            </a:r>
          </a:p>
          <a:p>
            <a:r>
              <a:rPr lang="en-US">
                <a:latin typeface="Courier New" panose="02070309020205020404" pitchFamily="49" charset="0"/>
                <a:cs typeface="Courier New" panose="02070309020205020404" pitchFamily="49" charset="0"/>
              </a:rPr>
              <a:t>            newLen = dist[u] + wt</a:t>
            </a:r>
          </a:p>
          <a:p>
            <a:endParaRPr lang="en-US">
              <a:latin typeface="Courier New" panose="02070309020205020404" pitchFamily="49" charset="0"/>
              <a:cs typeface="Courier New" panose="02070309020205020404" pitchFamily="49" charset="0"/>
            </a:endParaRPr>
          </a:p>
          <a:p>
            <a:r>
              <a:rPr lang="en-US">
                <a:latin typeface="Courier New" panose="02070309020205020404" pitchFamily="49" charset="0"/>
                <a:cs typeface="Courier New" panose="02070309020205020404" pitchFamily="49" charset="0"/>
              </a:rPr>
              <a:t>            if newLen &lt; dist[v]:</a:t>
            </a:r>
          </a:p>
          <a:p>
            <a:r>
              <a:rPr lang="en-US">
                <a:latin typeface="Courier New" panose="02070309020205020404" pitchFamily="49" charset="0"/>
                <a:cs typeface="Courier New" panose="02070309020205020404" pitchFamily="49" charset="0"/>
              </a:rPr>
              <a:t>                pq.decreaseKey(v, newLen)</a:t>
            </a:r>
          </a:p>
          <a:p>
            <a:r>
              <a:rPr lang="en-US">
                <a:latin typeface="Courier New" panose="02070309020205020404" pitchFamily="49" charset="0"/>
                <a:cs typeface="Courier New" panose="02070309020205020404" pitchFamily="49" charset="0"/>
              </a:rPr>
              <a:t>                dist[v] = newLen</a:t>
            </a:r>
          </a:p>
          <a:p>
            <a:r>
              <a:rPr lang="en-US">
                <a:latin typeface="Courier New" panose="02070309020205020404" pitchFamily="49" charset="0"/>
                <a:cs typeface="Courier New" panose="02070309020205020404" pitchFamily="49" charset="0"/>
              </a:rPr>
              <a:t>                pred[v] = u</a:t>
            </a:r>
          </a:p>
          <a:p>
            <a:endParaRPr lang="en-US">
              <a:latin typeface="Courier New" panose="02070309020205020404" pitchFamily="49" charset="0"/>
              <a:cs typeface="Courier New" panose="02070309020205020404" pitchFamily="49" charset="0"/>
            </a:endParaRPr>
          </a:p>
          <a:p>
            <a:r>
              <a:rPr lang="en-US">
                <a:latin typeface="Courier New" panose="02070309020205020404" pitchFamily="49" charset="0"/>
                <a:cs typeface="Courier New" panose="02070309020205020404" pitchFamily="49" charset="0"/>
              </a:rPr>
              <a:t>    return (dist, pred)</a:t>
            </a:r>
          </a:p>
        </p:txBody>
      </p:sp>
      <p:sp>
        <p:nvSpPr>
          <p:cNvPr id="97" name="Rectangle 96"/>
          <p:cNvSpPr/>
          <p:nvPr/>
        </p:nvSpPr>
        <p:spPr>
          <a:xfrm>
            <a:off x="540558" y="372137"/>
            <a:ext cx="4246955" cy="2839239"/>
          </a:xfrm>
          <a:prstGeom prst="rect">
            <a:avLst/>
          </a:prstGeom>
        </p:spPr>
        <p:txBody>
          <a:bodyPr wrap="square">
            <a:spAutoFit/>
          </a:bodyPr>
          <a:lstStyle/>
          <a:p>
            <a:r>
              <a:rPr lang="en-US" sz="1050">
                <a:latin typeface="Courier New" panose="02070309020205020404" pitchFamily="49" charset="0"/>
                <a:ea typeface="Calibri" panose="020F0502020204030204" pitchFamily="34" charset="0"/>
                <a:cs typeface="Times New Roman" panose="02020603050405020304" pitchFamily="18" charset="0"/>
              </a:rPr>
              <a:t> </a:t>
            </a:r>
          </a:p>
          <a:p>
            <a:r>
              <a:rPr lang="en-US" sz="1050">
                <a:latin typeface="Courier New" panose="02070309020205020404" pitchFamily="49" charset="0"/>
                <a:ea typeface="Calibri" panose="020F0502020204030204" pitchFamily="34" charset="0"/>
                <a:cs typeface="Times New Roman" panose="02020603050405020304" pitchFamily="18" charset="0"/>
              </a:rPr>
              <a:t>g2</a:t>
            </a:r>
          </a:p>
          <a:p>
            <a:r>
              <a:rPr lang="en-US" sz="1050">
                <a:latin typeface="Courier New" panose="02070309020205020404" pitchFamily="49" charset="0"/>
                <a:ea typeface="Calibri" panose="020F0502020204030204" pitchFamily="34" charset="0"/>
                <a:cs typeface="Times New Roman" panose="02020603050405020304" pitchFamily="18" charset="0"/>
              </a:rPr>
              <a:t>{0: {1: 1, 2: 4}, </a:t>
            </a:r>
          </a:p>
          <a:p>
            <a:r>
              <a:rPr lang="en-US" sz="1050">
                <a:latin typeface="Courier New" panose="02070309020205020404" pitchFamily="49" charset="0"/>
                <a:ea typeface="Calibri" panose="020F0502020204030204" pitchFamily="34" charset="0"/>
                <a:cs typeface="Times New Roman" panose="02020603050405020304" pitchFamily="18" charset="0"/>
              </a:rPr>
              <a:t> 1: {2: 2, 3: 5, 4: 12}, </a:t>
            </a:r>
          </a:p>
          <a:p>
            <a:r>
              <a:rPr lang="en-US" sz="1050">
                <a:latin typeface="Courier New" panose="02070309020205020404" pitchFamily="49" charset="0"/>
                <a:ea typeface="Calibri" panose="020F0502020204030204" pitchFamily="34" charset="0"/>
                <a:cs typeface="Times New Roman" panose="02020603050405020304" pitchFamily="18" charset="0"/>
              </a:rPr>
              <a:t> 2: {3: 2}, 3: {4: 3}, </a:t>
            </a:r>
          </a:p>
          <a:p>
            <a:r>
              <a:rPr lang="en-US" sz="1050">
                <a:latin typeface="Courier New" panose="02070309020205020404" pitchFamily="49" charset="0"/>
                <a:ea typeface="Calibri" panose="020F0502020204030204" pitchFamily="34" charset="0"/>
                <a:cs typeface="Times New Roman" panose="02020603050405020304" pitchFamily="18" charset="0"/>
              </a:rPr>
              <a:t> 4: {}}</a:t>
            </a:r>
          </a:p>
          <a:p>
            <a:endParaRPr lang="en-US" sz="1050" smtClean="0">
              <a:latin typeface="Courier New" panose="02070309020205020404" pitchFamily="49" charset="0"/>
              <a:ea typeface="Calibri" panose="020F0502020204030204" pitchFamily="34" charset="0"/>
              <a:cs typeface="Times New Roman" panose="02020603050405020304" pitchFamily="18" charset="0"/>
            </a:endParaRPr>
          </a:p>
          <a:p>
            <a:r>
              <a:rPr lang="en-US" sz="1050" smtClean="0">
                <a:latin typeface="Courier New" panose="02070309020205020404" pitchFamily="49" charset="0"/>
                <a:ea typeface="Calibri" panose="020F0502020204030204" pitchFamily="34" charset="0"/>
                <a:cs typeface="Times New Roman" panose="02020603050405020304" pitchFamily="18" charset="0"/>
              </a:rPr>
              <a:t>dist</a:t>
            </a:r>
            <a:endParaRPr lang="en-US" sz="1050">
              <a:latin typeface="Courier New" panose="02070309020205020404" pitchFamily="49" charset="0"/>
              <a:ea typeface="Calibri" panose="020F0502020204030204" pitchFamily="34" charset="0"/>
              <a:cs typeface="Times New Roman" panose="02020603050405020304" pitchFamily="18" charset="0"/>
            </a:endParaRPr>
          </a:p>
          <a:p>
            <a:r>
              <a:rPr lang="en-US" sz="1050">
                <a:latin typeface="Courier New" panose="02070309020205020404" pitchFamily="49" charset="0"/>
                <a:ea typeface="Calibri" panose="020F0502020204030204" pitchFamily="34" charset="0"/>
                <a:cs typeface="Times New Roman" panose="02020603050405020304" pitchFamily="18" charset="0"/>
              </a:rPr>
              <a:t>{0: 0, 1: 2147483647, 2: 2147483647, 3: 2147483647, 4: 2147483647}</a:t>
            </a:r>
          </a:p>
          <a:p>
            <a:endParaRPr lang="en-US" sz="1050" smtClean="0">
              <a:latin typeface="Courier New" panose="02070309020205020404" pitchFamily="49" charset="0"/>
              <a:ea typeface="Calibri" panose="020F0502020204030204" pitchFamily="34" charset="0"/>
              <a:cs typeface="Times New Roman" panose="02020603050405020304" pitchFamily="18" charset="0"/>
            </a:endParaRPr>
          </a:p>
          <a:p>
            <a:r>
              <a:rPr lang="en-US" sz="1050" smtClean="0">
                <a:latin typeface="Courier New" panose="02070309020205020404" pitchFamily="49" charset="0"/>
                <a:ea typeface="Calibri" panose="020F0502020204030204" pitchFamily="34" charset="0"/>
                <a:cs typeface="Times New Roman" panose="02020603050405020304" pitchFamily="18" charset="0"/>
              </a:rPr>
              <a:t>pred</a:t>
            </a:r>
            <a:endParaRPr lang="en-US" sz="1050">
              <a:latin typeface="Courier New" panose="02070309020205020404" pitchFamily="49" charset="0"/>
              <a:ea typeface="Calibri" panose="020F0502020204030204" pitchFamily="34" charset="0"/>
              <a:cs typeface="Times New Roman" panose="02020603050405020304" pitchFamily="18" charset="0"/>
            </a:endParaRPr>
          </a:p>
          <a:p>
            <a:r>
              <a:rPr lang="en-US" sz="1050">
                <a:latin typeface="Courier New" panose="02070309020205020404" pitchFamily="49" charset="0"/>
                <a:ea typeface="Calibri" panose="020F0502020204030204" pitchFamily="34" charset="0"/>
                <a:cs typeface="Times New Roman" panose="02020603050405020304" pitchFamily="18" charset="0"/>
              </a:rPr>
              <a:t>{0: None, 1: None, 2: None, 3: None, 4: None}</a:t>
            </a:r>
          </a:p>
          <a:p>
            <a:endParaRPr lang="en-US" sz="1050" smtClean="0">
              <a:latin typeface="Courier New" panose="02070309020205020404" pitchFamily="49" charset="0"/>
              <a:ea typeface="Calibri" panose="020F0502020204030204" pitchFamily="34" charset="0"/>
              <a:cs typeface="Times New Roman" panose="02020603050405020304" pitchFamily="18" charset="0"/>
            </a:endParaRPr>
          </a:p>
          <a:p>
            <a:r>
              <a:rPr lang="en-US" sz="1050" smtClean="0">
                <a:latin typeface="Courier New" panose="02070309020205020404" pitchFamily="49" charset="0"/>
                <a:ea typeface="Calibri" panose="020F0502020204030204" pitchFamily="34" charset="0"/>
                <a:cs typeface="Times New Roman" panose="02020603050405020304" pitchFamily="18" charset="0"/>
              </a:rPr>
              <a:t>print </a:t>
            </a:r>
            <a:r>
              <a:rPr lang="en-US" sz="1050">
                <a:latin typeface="Courier New" panose="02070309020205020404" pitchFamily="49" charset="0"/>
                <a:ea typeface="Calibri" panose="020F0502020204030204" pitchFamily="34" charset="0"/>
                <a:cs typeface="Times New Roman" panose="02020603050405020304" pitchFamily="18" charset="0"/>
              </a:rPr>
              <a:t>(pq.elements)</a:t>
            </a:r>
          </a:p>
          <a:p>
            <a:r>
              <a:rPr lang="en-US" sz="1050">
                <a:latin typeface="Courier New" panose="02070309020205020404" pitchFamily="49" charset="0"/>
                <a:ea typeface="Calibri" panose="020F0502020204030204" pitchFamily="34" charset="0"/>
                <a:cs typeface="Times New Roman" panose="02020603050405020304" pitchFamily="18" charset="0"/>
              </a:rPr>
              <a:t>[[0, None], [0, 0], [2147483647, 4], [2147483647, 2], [2147483647, 1], [2147483647, 3]]</a:t>
            </a:r>
            <a:endParaRPr lang="en-US" sz="1050">
              <a:effectLst/>
              <a:latin typeface="Courier New" panose="02070309020205020404" pitchFamily="49" charset="0"/>
              <a:ea typeface="Calibri" panose="020F0502020204030204" pitchFamily="34" charset="0"/>
              <a:cs typeface="Times New Roman" panose="02020603050405020304" pitchFamily="18" charset="0"/>
            </a:endParaRPr>
          </a:p>
        </p:txBody>
      </p:sp>
      <p:sp>
        <p:nvSpPr>
          <p:cNvPr id="98" name="Rectangle 97"/>
          <p:cNvSpPr/>
          <p:nvPr/>
        </p:nvSpPr>
        <p:spPr>
          <a:xfrm>
            <a:off x="5540424" y="1856455"/>
            <a:ext cx="6255695" cy="2462213"/>
          </a:xfrm>
          <a:prstGeom prst="rect">
            <a:avLst/>
          </a:prstGeom>
        </p:spPr>
        <p:txBody>
          <a:bodyPr wrap="square">
            <a:spAutoFit/>
          </a:bodyPr>
          <a:lstStyle/>
          <a:p>
            <a:r>
              <a:rPr lang="en-US" sz="1100">
                <a:latin typeface="Courier New" panose="02070309020205020404" pitchFamily="49" charset="0"/>
                <a:ea typeface="Calibri" panose="020F0502020204030204" pitchFamily="34" charset="0"/>
                <a:cs typeface="Times New Roman" panose="02020603050405020304" pitchFamily="18" charset="0"/>
              </a:rPr>
              <a:t>From node 0 check 1 </a:t>
            </a:r>
            <a:r>
              <a:rPr lang="en-US" sz="1100" smtClean="0">
                <a:latin typeface="Courier New" panose="02070309020205020404" pitchFamily="49" charset="0"/>
                <a:ea typeface="Calibri" panose="020F0502020204030204" pitchFamily="34" charset="0"/>
                <a:cs typeface="Times New Roman" panose="02020603050405020304" pitchFamily="18" charset="0"/>
              </a:rPr>
              <a:t> graph g2:</a:t>
            </a:r>
            <a:endParaRPr lang="en-US" sz="1100">
              <a:latin typeface="Courier New" panose="02070309020205020404" pitchFamily="49" charset="0"/>
              <a:ea typeface="Calibri" panose="020F0502020204030204" pitchFamily="34" charset="0"/>
              <a:cs typeface="Times New Roman" panose="02020603050405020304" pitchFamily="18" charset="0"/>
            </a:endParaRPr>
          </a:p>
          <a:p>
            <a:r>
              <a:rPr lang="en-US" sz="1100">
                <a:latin typeface="Courier New" panose="02070309020205020404" pitchFamily="49" charset="0"/>
                <a:ea typeface="Calibri" panose="020F0502020204030204" pitchFamily="34" charset="0"/>
                <a:cs typeface="Times New Roman" panose="02020603050405020304" pitchFamily="18" charset="0"/>
              </a:rPr>
              <a:t>{</a:t>
            </a:r>
            <a:r>
              <a:rPr lang="en-US" sz="1100">
                <a:highlight>
                  <a:srgbClr val="00FF00"/>
                </a:highlight>
                <a:latin typeface="Courier New" panose="02070309020205020404" pitchFamily="49" charset="0"/>
                <a:ea typeface="Calibri" panose="020F0502020204030204" pitchFamily="34" charset="0"/>
                <a:cs typeface="Times New Roman" panose="02020603050405020304" pitchFamily="18" charset="0"/>
              </a:rPr>
              <a:t>0</a:t>
            </a:r>
            <a:r>
              <a:rPr lang="en-US" sz="1100">
                <a:latin typeface="Courier New" panose="02070309020205020404" pitchFamily="49" charset="0"/>
                <a:ea typeface="Calibri" panose="020F0502020204030204" pitchFamily="34" charset="0"/>
                <a:cs typeface="Times New Roman" panose="02020603050405020304" pitchFamily="18" charset="0"/>
              </a:rPr>
              <a:t>: {</a:t>
            </a:r>
            <a:r>
              <a:rPr lang="en-US" sz="1100">
                <a:highlight>
                  <a:srgbClr val="FFFF00"/>
                </a:highlight>
                <a:latin typeface="Courier New" panose="02070309020205020404" pitchFamily="49" charset="0"/>
                <a:ea typeface="Calibri" panose="020F0502020204030204" pitchFamily="34" charset="0"/>
                <a:cs typeface="Times New Roman" panose="02020603050405020304" pitchFamily="18" charset="0"/>
              </a:rPr>
              <a:t>1</a:t>
            </a:r>
            <a:r>
              <a:rPr lang="en-US" sz="1100">
                <a:latin typeface="Courier New" panose="02070309020205020404" pitchFamily="49" charset="0"/>
                <a:ea typeface="Calibri" panose="020F0502020204030204" pitchFamily="34" charset="0"/>
                <a:cs typeface="Times New Roman" panose="02020603050405020304" pitchFamily="18" charset="0"/>
              </a:rPr>
              <a:t>: 1, 2: 4}, 1: {2: 2, 3: 5, 4: 12}, 2: {3: 2}, 3: {4: 3}, 4: {}}</a:t>
            </a:r>
          </a:p>
          <a:p>
            <a:r>
              <a:rPr lang="en-US" sz="1100">
                <a:latin typeface="Courier New" panose="02070309020205020404" pitchFamily="49" charset="0"/>
                <a:ea typeface="Calibri" panose="020F0502020204030204" pitchFamily="34" charset="0"/>
                <a:cs typeface="Times New Roman" panose="02020603050405020304" pitchFamily="18" charset="0"/>
              </a:rPr>
              <a:t> </a:t>
            </a:r>
          </a:p>
          <a:p>
            <a:r>
              <a:rPr lang="en-US" sz="1100" b="1">
                <a:latin typeface="Courier New" panose="02070309020205020404" pitchFamily="49" charset="0"/>
                <a:ea typeface="Calibri" panose="020F0502020204030204" pitchFamily="34" charset="0"/>
                <a:cs typeface="Times New Roman" panose="02020603050405020304" pitchFamily="18" charset="0"/>
              </a:rPr>
              <a:t>dist</a:t>
            </a:r>
          </a:p>
          <a:p>
            <a:r>
              <a:rPr lang="en-US" sz="1100">
                <a:latin typeface="Courier New" panose="02070309020205020404" pitchFamily="49" charset="0"/>
                <a:ea typeface="Calibri" panose="020F0502020204030204" pitchFamily="34" charset="0"/>
                <a:cs typeface="Times New Roman" panose="02020603050405020304" pitchFamily="18" charset="0"/>
              </a:rPr>
              <a:t>{0: 0, </a:t>
            </a:r>
            <a:r>
              <a:rPr lang="en-US" sz="1100">
                <a:highlight>
                  <a:srgbClr val="FFFF00"/>
                </a:highlight>
                <a:latin typeface="Courier New" panose="02070309020205020404" pitchFamily="49" charset="0"/>
                <a:ea typeface="Calibri" panose="020F0502020204030204" pitchFamily="34" charset="0"/>
                <a:cs typeface="Times New Roman" panose="02020603050405020304" pitchFamily="18" charset="0"/>
              </a:rPr>
              <a:t>1: 1</a:t>
            </a:r>
            <a:r>
              <a:rPr lang="en-US" sz="1100">
                <a:latin typeface="Courier New" panose="02070309020205020404" pitchFamily="49" charset="0"/>
                <a:ea typeface="Calibri" panose="020F0502020204030204" pitchFamily="34" charset="0"/>
                <a:cs typeface="Times New Roman" panose="02020603050405020304" pitchFamily="18" charset="0"/>
              </a:rPr>
              <a:t>, 2: 2147483647, 3: 2147483647, 4: 2147483647}</a:t>
            </a:r>
          </a:p>
          <a:p>
            <a:endParaRPr lang="en-US" sz="1100" b="1" smtClean="0">
              <a:latin typeface="Courier New" panose="02070309020205020404" pitchFamily="49" charset="0"/>
              <a:ea typeface="Calibri" panose="020F0502020204030204" pitchFamily="34" charset="0"/>
              <a:cs typeface="Times New Roman" panose="02020603050405020304" pitchFamily="18" charset="0"/>
            </a:endParaRPr>
          </a:p>
          <a:p>
            <a:r>
              <a:rPr lang="en-US" sz="1100" b="1" smtClean="0">
                <a:latin typeface="Courier New" panose="02070309020205020404" pitchFamily="49" charset="0"/>
                <a:ea typeface="Calibri" panose="020F0502020204030204" pitchFamily="34" charset="0"/>
                <a:cs typeface="Times New Roman" panose="02020603050405020304" pitchFamily="18" charset="0"/>
              </a:rPr>
              <a:t>print </a:t>
            </a:r>
            <a:r>
              <a:rPr lang="en-US" sz="1100" b="1">
                <a:latin typeface="Courier New" panose="02070309020205020404" pitchFamily="49" charset="0"/>
                <a:ea typeface="Calibri" panose="020F0502020204030204" pitchFamily="34" charset="0"/>
                <a:cs typeface="Times New Roman" panose="02020603050405020304" pitchFamily="18" charset="0"/>
              </a:rPr>
              <a:t>pq.elements</a:t>
            </a:r>
          </a:p>
          <a:p>
            <a:r>
              <a:rPr lang="en-US" sz="1100">
                <a:latin typeface="Courier New" panose="02070309020205020404" pitchFamily="49" charset="0"/>
                <a:ea typeface="Calibri" panose="020F0502020204030204" pitchFamily="34" charset="0"/>
                <a:cs typeface="Times New Roman" panose="02020603050405020304" pitchFamily="18" charset="0"/>
              </a:rPr>
              <a:t>[[0, None], </a:t>
            </a:r>
            <a:r>
              <a:rPr lang="en-US" sz="1100">
                <a:highlight>
                  <a:srgbClr val="FFFF00"/>
                </a:highlight>
                <a:latin typeface="Courier New" panose="02070309020205020404" pitchFamily="49" charset="0"/>
                <a:ea typeface="Calibri" panose="020F0502020204030204" pitchFamily="34" charset="0"/>
                <a:cs typeface="Times New Roman" panose="02020603050405020304" pitchFamily="18" charset="0"/>
              </a:rPr>
              <a:t>[1, 1]</a:t>
            </a:r>
            <a:r>
              <a:rPr lang="en-US" sz="1100">
                <a:latin typeface="Courier New" panose="02070309020205020404" pitchFamily="49" charset="0"/>
                <a:ea typeface="Calibri" panose="020F0502020204030204" pitchFamily="34" charset="0"/>
                <a:cs typeface="Times New Roman" panose="02020603050405020304" pitchFamily="18" charset="0"/>
              </a:rPr>
              <a:t>, [2147483647, 3], [2147483647, 2], [2147483647, 4], [2147483647, 3]]</a:t>
            </a:r>
          </a:p>
          <a:p>
            <a:endParaRPr lang="en-US" sz="1100" smtClean="0">
              <a:latin typeface="Courier New" panose="02070309020205020404" pitchFamily="49" charset="0"/>
              <a:ea typeface="Calibri" panose="020F0502020204030204" pitchFamily="34" charset="0"/>
              <a:cs typeface="Times New Roman" panose="02020603050405020304" pitchFamily="18" charset="0"/>
            </a:endParaRPr>
          </a:p>
          <a:p>
            <a:r>
              <a:rPr lang="en-US" sz="1100" b="1" smtClean="0">
                <a:latin typeface="Courier New" panose="02070309020205020404" pitchFamily="49" charset="0"/>
                <a:ea typeface="Calibri" panose="020F0502020204030204" pitchFamily="34" charset="0"/>
                <a:cs typeface="Times New Roman" panose="02020603050405020304" pitchFamily="18" charset="0"/>
              </a:rPr>
              <a:t>dist</a:t>
            </a:r>
            <a:endParaRPr lang="en-US" sz="1100" b="1">
              <a:latin typeface="Courier New" panose="02070309020205020404" pitchFamily="49" charset="0"/>
              <a:ea typeface="Calibri" panose="020F0502020204030204" pitchFamily="34" charset="0"/>
              <a:cs typeface="Times New Roman" panose="02020603050405020304" pitchFamily="18" charset="0"/>
            </a:endParaRPr>
          </a:p>
          <a:p>
            <a:r>
              <a:rPr lang="en-US" sz="1100">
                <a:latin typeface="Courier New" panose="02070309020205020404" pitchFamily="49" charset="0"/>
                <a:ea typeface="Calibri" panose="020F0502020204030204" pitchFamily="34" charset="0"/>
                <a:cs typeface="Times New Roman" panose="02020603050405020304" pitchFamily="18" charset="0"/>
              </a:rPr>
              <a:t>{0: 0, </a:t>
            </a:r>
            <a:r>
              <a:rPr lang="en-US" sz="1100">
                <a:highlight>
                  <a:srgbClr val="FFFF00"/>
                </a:highlight>
                <a:latin typeface="Courier New" panose="02070309020205020404" pitchFamily="49" charset="0"/>
                <a:ea typeface="Calibri" panose="020F0502020204030204" pitchFamily="34" charset="0"/>
                <a:cs typeface="Times New Roman" panose="02020603050405020304" pitchFamily="18" charset="0"/>
              </a:rPr>
              <a:t>1: 1</a:t>
            </a:r>
            <a:r>
              <a:rPr lang="en-US" sz="1100">
                <a:latin typeface="Courier New" panose="02070309020205020404" pitchFamily="49" charset="0"/>
                <a:ea typeface="Calibri" panose="020F0502020204030204" pitchFamily="34" charset="0"/>
                <a:cs typeface="Times New Roman" panose="02020603050405020304" pitchFamily="18" charset="0"/>
              </a:rPr>
              <a:t>, 2: 2147483647, 3: 2147483647, 4: 2147483647}</a:t>
            </a:r>
          </a:p>
          <a:p>
            <a:r>
              <a:rPr lang="en-US" sz="1100" b="1" smtClean="0">
                <a:latin typeface="Courier New" panose="02070309020205020404" pitchFamily="49" charset="0"/>
                <a:ea typeface="Calibri" panose="020F0502020204030204" pitchFamily="34" charset="0"/>
                <a:cs typeface="Times New Roman" panose="02020603050405020304" pitchFamily="18" charset="0"/>
              </a:rPr>
              <a:t>pred</a:t>
            </a:r>
            <a:endParaRPr lang="en-US" sz="1100" b="1">
              <a:latin typeface="Courier New" panose="02070309020205020404" pitchFamily="49" charset="0"/>
              <a:ea typeface="Calibri" panose="020F0502020204030204" pitchFamily="34" charset="0"/>
              <a:cs typeface="Times New Roman" panose="02020603050405020304" pitchFamily="18" charset="0"/>
            </a:endParaRPr>
          </a:p>
          <a:p>
            <a:r>
              <a:rPr lang="en-US" sz="1100">
                <a:latin typeface="Courier New" panose="02070309020205020404" pitchFamily="49" charset="0"/>
                <a:ea typeface="Calibri" panose="020F0502020204030204" pitchFamily="34" charset="0"/>
                <a:cs typeface="Times New Roman" panose="02020603050405020304" pitchFamily="18" charset="0"/>
              </a:rPr>
              <a:t>{0: None, </a:t>
            </a:r>
            <a:r>
              <a:rPr lang="en-US" sz="1100">
                <a:highlight>
                  <a:srgbClr val="FFFF00"/>
                </a:highlight>
                <a:latin typeface="Courier New" panose="02070309020205020404" pitchFamily="49" charset="0"/>
                <a:ea typeface="Calibri" panose="020F0502020204030204" pitchFamily="34" charset="0"/>
                <a:cs typeface="Times New Roman" panose="02020603050405020304" pitchFamily="18" charset="0"/>
              </a:rPr>
              <a:t>1: 0</a:t>
            </a:r>
            <a:r>
              <a:rPr lang="en-US" sz="1100">
                <a:latin typeface="Courier New" panose="02070309020205020404" pitchFamily="49" charset="0"/>
                <a:ea typeface="Calibri" panose="020F0502020204030204" pitchFamily="34" charset="0"/>
                <a:cs typeface="Times New Roman" panose="02020603050405020304" pitchFamily="18" charset="0"/>
              </a:rPr>
              <a:t>, 2: None, 3: None, 4: None</a:t>
            </a:r>
            <a:r>
              <a:rPr lang="en-US" sz="1100" smtClean="0">
                <a:latin typeface="Courier New" panose="02070309020205020404" pitchFamily="49" charset="0"/>
                <a:ea typeface="Calibri" panose="020F0502020204030204" pitchFamily="34" charset="0"/>
                <a:cs typeface="Times New Roman" panose="02020603050405020304" pitchFamily="18" charset="0"/>
              </a:rPr>
              <a:t>}</a:t>
            </a:r>
            <a:endParaRPr lang="en-US" sz="1100">
              <a:latin typeface="Courier New" panose="02070309020205020404" pitchFamily="49" charset="0"/>
              <a:ea typeface="Calibri" panose="020F0502020204030204" pitchFamily="34" charset="0"/>
              <a:cs typeface="Times New Roman" panose="02020603050405020304" pitchFamily="18" charset="0"/>
            </a:endParaRPr>
          </a:p>
        </p:txBody>
      </p:sp>
      <p:sp>
        <p:nvSpPr>
          <p:cNvPr id="99" name="Rectangle 98"/>
          <p:cNvSpPr/>
          <p:nvPr/>
        </p:nvSpPr>
        <p:spPr>
          <a:xfrm>
            <a:off x="5655426" y="4291478"/>
            <a:ext cx="6389716" cy="2623795"/>
          </a:xfrm>
          <a:prstGeom prst="rect">
            <a:avLst/>
          </a:prstGeom>
        </p:spPr>
        <p:txBody>
          <a:bodyPr wrap="square">
            <a:spAutoFit/>
          </a:bodyPr>
          <a:lstStyle/>
          <a:p>
            <a:r>
              <a:rPr lang="en-US" sz="1050">
                <a:latin typeface="Courier New" panose="02070309020205020404" pitchFamily="49" charset="0"/>
                <a:ea typeface="Calibri" panose="020F0502020204030204" pitchFamily="34" charset="0"/>
                <a:cs typeface="Times New Roman" panose="02020603050405020304" pitchFamily="18" charset="0"/>
              </a:rPr>
              <a:t> </a:t>
            </a:r>
            <a:r>
              <a:rPr lang="en-US" sz="1050" smtClean="0">
                <a:latin typeface="Courier New" panose="02070309020205020404" pitchFamily="49" charset="0"/>
                <a:ea typeface="Calibri" panose="020F0502020204030204" pitchFamily="34" charset="0"/>
                <a:cs typeface="Times New Roman" panose="02020603050405020304" pitchFamily="18" charset="0"/>
              </a:rPr>
              <a:t>From node 0 check node 2 </a:t>
            </a:r>
            <a:endParaRPr lang="en-US" sz="1050">
              <a:latin typeface="Courier New" panose="02070309020205020404" pitchFamily="49" charset="0"/>
              <a:ea typeface="Calibri" panose="020F0502020204030204" pitchFamily="34" charset="0"/>
              <a:cs typeface="Times New Roman" panose="02020603050405020304" pitchFamily="18" charset="0"/>
            </a:endParaRPr>
          </a:p>
          <a:p>
            <a:r>
              <a:rPr lang="en-US" sz="1050">
                <a:latin typeface="Courier New" panose="02070309020205020404" pitchFamily="49" charset="0"/>
                <a:ea typeface="Calibri" panose="020F0502020204030204" pitchFamily="34" charset="0"/>
                <a:cs typeface="Times New Roman" panose="02020603050405020304" pitchFamily="18" charset="0"/>
              </a:rPr>
              <a:t>{</a:t>
            </a:r>
            <a:r>
              <a:rPr lang="en-US" sz="1100">
                <a:highlight>
                  <a:srgbClr val="00FF00"/>
                </a:highlight>
                <a:latin typeface="Courier New" panose="02070309020205020404" pitchFamily="49" charset="0"/>
                <a:ea typeface="Calibri" panose="020F0502020204030204" pitchFamily="34" charset="0"/>
                <a:cs typeface="Times New Roman" panose="02020603050405020304" pitchFamily="18" charset="0"/>
              </a:rPr>
              <a:t>0</a:t>
            </a:r>
            <a:r>
              <a:rPr lang="en-US" sz="1100">
                <a:latin typeface="Courier New" panose="02070309020205020404" pitchFamily="49" charset="0"/>
                <a:ea typeface="Calibri" panose="020F0502020204030204" pitchFamily="34" charset="0"/>
                <a:cs typeface="Times New Roman" panose="02020603050405020304" pitchFamily="18" charset="0"/>
              </a:rPr>
              <a:t>: {1: 1, </a:t>
            </a:r>
            <a:r>
              <a:rPr lang="en-US" sz="1100">
                <a:highlight>
                  <a:srgbClr val="FFFF00"/>
                </a:highlight>
                <a:latin typeface="Courier New" panose="02070309020205020404" pitchFamily="49" charset="0"/>
                <a:ea typeface="Calibri" panose="020F0502020204030204" pitchFamily="34" charset="0"/>
                <a:cs typeface="Times New Roman" panose="02020603050405020304" pitchFamily="18" charset="0"/>
              </a:rPr>
              <a:t>2</a:t>
            </a:r>
            <a:r>
              <a:rPr lang="en-US" sz="1100">
                <a:latin typeface="Courier New" panose="02070309020205020404" pitchFamily="49" charset="0"/>
                <a:ea typeface="Calibri" panose="020F0502020204030204" pitchFamily="34" charset="0"/>
                <a:cs typeface="Times New Roman" panose="02020603050405020304" pitchFamily="18" charset="0"/>
              </a:rPr>
              <a:t>: 4}, 1: {2: 2, 3: 5, 4: 12}, 2: {3: 2}, 3: {4: 3}, 4: {}}</a:t>
            </a:r>
          </a:p>
          <a:p>
            <a:r>
              <a:rPr lang="en-US" sz="1100" b="1" smtClean="0">
                <a:latin typeface="Courier New" panose="02070309020205020404" pitchFamily="49" charset="0"/>
                <a:ea typeface="Calibri" panose="020F0502020204030204" pitchFamily="34" charset="0"/>
                <a:cs typeface="Times New Roman" panose="02020603050405020304" pitchFamily="18" charset="0"/>
              </a:rPr>
              <a:t>[g2[u</a:t>
            </a:r>
            <a:r>
              <a:rPr lang="en-US" sz="1100" b="1">
                <a:latin typeface="Courier New" panose="02070309020205020404" pitchFamily="49" charset="0"/>
                <a:ea typeface="Calibri" panose="020F0502020204030204" pitchFamily="34" charset="0"/>
                <a:cs typeface="Times New Roman" panose="02020603050405020304" pitchFamily="18" charset="0"/>
              </a:rPr>
              <a:t>]</a:t>
            </a:r>
          </a:p>
          <a:p>
            <a:r>
              <a:rPr lang="en-US" sz="1100">
                <a:latin typeface="Courier New" panose="02070309020205020404" pitchFamily="49" charset="0"/>
                <a:ea typeface="Calibri" panose="020F0502020204030204" pitchFamily="34" charset="0"/>
                <a:cs typeface="Times New Roman" panose="02020603050405020304" pitchFamily="18" charset="0"/>
              </a:rPr>
              <a:t>{1: 1, 2: </a:t>
            </a:r>
            <a:r>
              <a:rPr lang="en-US" sz="1100">
                <a:highlight>
                  <a:srgbClr val="FFFF00"/>
                </a:highlight>
                <a:latin typeface="Courier New" panose="02070309020205020404" pitchFamily="49" charset="0"/>
                <a:ea typeface="Calibri" panose="020F0502020204030204" pitchFamily="34" charset="0"/>
                <a:cs typeface="Times New Roman" panose="02020603050405020304" pitchFamily="18" charset="0"/>
              </a:rPr>
              <a:t>4</a:t>
            </a:r>
            <a:r>
              <a:rPr lang="en-US" sz="1100">
                <a:latin typeface="Courier New" panose="02070309020205020404" pitchFamily="49" charset="0"/>
                <a:ea typeface="Calibri" panose="020F0502020204030204" pitchFamily="34" charset="0"/>
                <a:cs typeface="Times New Roman" panose="02020603050405020304" pitchFamily="18" charset="0"/>
              </a:rPr>
              <a:t>}</a:t>
            </a:r>
          </a:p>
          <a:p>
            <a:r>
              <a:rPr lang="en-US" sz="1100">
                <a:latin typeface="Courier New" panose="02070309020205020404" pitchFamily="49" charset="0"/>
                <a:ea typeface="Calibri" panose="020F0502020204030204" pitchFamily="34" charset="0"/>
                <a:cs typeface="Times New Roman" panose="02020603050405020304" pitchFamily="18" charset="0"/>
              </a:rPr>
              <a:t> </a:t>
            </a:r>
          </a:p>
          <a:p>
            <a:r>
              <a:rPr lang="en-US" sz="1100" b="1">
                <a:latin typeface="Courier New" panose="02070309020205020404" pitchFamily="49" charset="0"/>
                <a:ea typeface="Calibri" panose="020F0502020204030204" pitchFamily="34" charset="0"/>
                <a:cs typeface="Times New Roman" panose="02020603050405020304" pitchFamily="18" charset="0"/>
              </a:rPr>
              <a:t>dist</a:t>
            </a:r>
          </a:p>
          <a:p>
            <a:r>
              <a:rPr lang="en-US" sz="1100">
                <a:latin typeface="Courier New" panose="02070309020205020404" pitchFamily="49" charset="0"/>
                <a:ea typeface="Calibri" panose="020F0502020204030204" pitchFamily="34" charset="0"/>
                <a:cs typeface="Times New Roman" panose="02020603050405020304" pitchFamily="18" charset="0"/>
              </a:rPr>
              <a:t>{0: 0, 1: 1, </a:t>
            </a:r>
            <a:r>
              <a:rPr lang="en-US" sz="1100">
                <a:highlight>
                  <a:srgbClr val="FFFF00"/>
                </a:highlight>
                <a:latin typeface="Courier New" panose="02070309020205020404" pitchFamily="49" charset="0"/>
                <a:ea typeface="Calibri" panose="020F0502020204030204" pitchFamily="34" charset="0"/>
                <a:cs typeface="Times New Roman" panose="02020603050405020304" pitchFamily="18" charset="0"/>
              </a:rPr>
              <a:t>2: 4</a:t>
            </a:r>
            <a:r>
              <a:rPr lang="en-US" sz="1100">
                <a:latin typeface="Courier New" panose="02070309020205020404" pitchFamily="49" charset="0"/>
                <a:ea typeface="Calibri" panose="020F0502020204030204" pitchFamily="34" charset="0"/>
                <a:cs typeface="Times New Roman" panose="02020603050405020304" pitchFamily="18" charset="0"/>
              </a:rPr>
              <a:t>, 3: 2147483647, 4: 2147483647}</a:t>
            </a:r>
          </a:p>
          <a:p>
            <a:endParaRPr lang="en-US" sz="1100" b="1" smtClean="0">
              <a:latin typeface="Courier New" panose="02070309020205020404" pitchFamily="49" charset="0"/>
              <a:ea typeface="Calibri" panose="020F0502020204030204" pitchFamily="34" charset="0"/>
              <a:cs typeface="Times New Roman" panose="02020603050405020304" pitchFamily="18" charset="0"/>
            </a:endParaRPr>
          </a:p>
          <a:p>
            <a:r>
              <a:rPr lang="en-US" sz="1100" b="1" smtClean="0">
                <a:latin typeface="Courier New" panose="02070309020205020404" pitchFamily="49" charset="0"/>
                <a:ea typeface="Calibri" panose="020F0502020204030204" pitchFamily="34" charset="0"/>
                <a:cs typeface="Times New Roman" panose="02020603050405020304" pitchFamily="18" charset="0"/>
              </a:rPr>
              <a:t>print </a:t>
            </a:r>
            <a:r>
              <a:rPr lang="en-US" sz="1100" b="1">
                <a:latin typeface="Courier New" panose="02070309020205020404" pitchFamily="49" charset="0"/>
                <a:ea typeface="Calibri" panose="020F0502020204030204" pitchFamily="34" charset="0"/>
                <a:cs typeface="Times New Roman" panose="02020603050405020304" pitchFamily="18" charset="0"/>
              </a:rPr>
              <a:t>pq.elements</a:t>
            </a:r>
          </a:p>
          <a:p>
            <a:r>
              <a:rPr lang="en-US" sz="1100">
                <a:latin typeface="Courier New" panose="02070309020205020404" pitchFamily="49" charset="0"/>
                <a:ea typeface="Calibri" panose="020F0502020204030204" pitchFamily="34" charset="0"/>
                <a:cs typeface="Times New Roman" panose="02020603050405020304" pitchFamily="18" charset="0"/>
              </a:rPr>
              <a:t>[[0, None], [1, 1], [2147483647, 3], [</a:t>
            </a:r>
            <a:r>
              <a:rPr lang="en-US" sz="1100">
                <a:highlight>
                  <a:srgbClr val="FFFF00"/>
                </a:highlight>
                <a:latin typeface="Courier New" panose="02070309020205020404" pitchFamily="49" charset="0"/>
                <a:ea typeface="Calibri" panose="020F0502020204030204" pitchFamily="34" charset="0"/>
                <a:cs typeface="Times New Roman" panose="02020603050405020304" pitchFamily="18" charset="0"/>
              </a:rPr>
              <a:t>4, 2</a:t>
            </a:r>
            <a:r>
              <a:rPr lang="en-US" sz="1100">
                <a:latin typeface="Courier New" panose="02070309020205020404" pitchFamily="49" charset="0"/>
                <a:ea typeface="Calibri" panose="020F0502020204030204" pitchFamily="34" charset="0"/>
                <a:cs typeface="Times New Roman" panose="02020603050405020304" pitchFamily="18" charset="0"/>
              </a:rPr>
              <a:t>], [2147483647, 4], [2147483647, 3]]</a:t>
            </a:r>
          </a:p>
          <a:p>
            <a:r>
              <a:rPr lang="en-US" sz="1100" b="1" smtClean="0">
                <a:latin typeface="Courier New" panose="02070309020205020404" pitchFamily="49" charset="0"/>
                <a:ea typeface="Calibri" panose="020F0502020204030204" pitchFamily="34" charset="0"/>
                <a:cs typeface="Times New Roman" panose="02020603050405020304" pitchFamily="18" charset="0"/>
              </a:rPr>
              <a:t>pred</a:t>
            </a:r>
            <a:endParaRPr lang="en-US" sz="1100" b="1">
              <a:latin typeface="Courier New" panose="02070309020205020404" pitchFamily="49" charset="0"/>
              <a:ea typeface="Calibri" panose="020F0502020204030204" pitchFamily="34" charset="0"/>
              <a:cs typeface="Times New Roman" panose="02020603050405020304" pitchFamily="18" charset="0"/>
            </a:endParaRPr>
          </a:p>
          <a:p>
            <a:r>
              <a:rPr lang="en-US" sz="1100">
                <a:latin typeface="Courier New" panose="02070309020205020404" pitchFamily="49" charset="0"/>
                <a:ea typeface="Calibri" panose="020F0502020204030204" pitchFamily="34" charset="0"/>
                <a:cs typeface="Times New Roman" panose="02020603050405020304" pitchFamily="18" charset="0"/>
              </a:rPr>
              <a:t>{0: None, 1: 0, </a:t>
            </a:r>
            <a:r>
              <a:rPr lang="en-US" sz="1100">
                <a:highlight>
                  <a:srgbClr val="FFFF00"/>
                </a:highlight>
                <a:latin typeface="Courier New" panose="02070309020205020404" pitchFamily="49" charset="0"/>
                <a:ea typeface="Calibri" panose="020F0502020204030204" pitchFamily="34" charset="0"/>
                <a:cs typeface="Times New Roman" panose="02020603050405020304" pitchFamily="18" charset="0"/>
              </a:rPr>
              <a:t>2: 0</a:t>
            </a:r>
            <a:r>
              <a:rPr lang="en-US" sz="1100">
                <a:latin typeface="Courier New" panose="02070309020205020404" pitchFamily="49" charset="0"/>
                <a:ea typeface="Calibri" panose="020F0502020204030204" pitchFamily="34" charset="0"/>
                <a:cs typeface="Times New Roman" panose="02020603050405020304" pitchFamily="18" charset="0"/>
              </a:rPr>
              <a:t>, 3: None, 4: None}</a:t>
            </a:r>
          </a:p>
          <a:p>
            <a:r>
              <a:rPr lang="en-US" sz="1100">
                <a:latin typeface="Courier New" panose="02070309020205020404" pitchFamily="49" charset="0"/>
                <a:ea typeface="Calibri" panose="020F0502020204030204" pitchFamily="34" charset="0"/>
                <a:cs typeface="Times New Roman" panose="02020603050405020304" pitchFamily="18" charset="0"/>
              </a:rPr>
              <a:t> </a:t>
            </a:r>
          </a:p>
          <a:p>
            <a:r>
              <a:rPr lang="en-US" sz="1100">
                <a:latin typeface="Courier New" panose="02070309020205020404" pitchFamily="49" charset="0"/>
                <a:ea typeface="Calibri" panose="020F0502020204030204" pitchFamily="34" charset="0"/>
                <a:cs typeface="Times New Roman" panose="02020603050405020304" pitchFamily="18" charset="0"/>
              </a:rPr>
              <a:t>Done! Check pq and pull next lowest distance and node </a:t>
            </a:r>
            <a:endParaRPr lang="en-US" sz="1100">
              <a:effectLst/>
              <a:latin typeface="Courier New" panose="020703090202050204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8715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10001</TotalTime>
  <Words>2280</Words>
  <Application>Microsoft Office PowerPoint</Application>
  <PresentationFormat>Widescreen</PresentationFormat>
  <Paragraphs>447</Paragraphs>
  <Slides>15</Slides>
  <Notes>0</Notes>
  <HiddenSlides>2</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Courier New</vt:lpstr>
      <vt:lpstr>Times New Roman</vt:lpstr>
      <vt:lpstr>Wingdings</vt:lpstr>
      <vt:lpstr>Office Theme</vt:lpstr>
      <vt:lpstr>Using NetworkX for Pathfinding</vt:lpstr>
      <vt:lpstr>Objectives at a Glance </vt:lpstr>
      <vt:lpstr>Quick examples </vt:lpstr>
      <vt:lpstr>Setup </vt:lpstr>
      <vt:lpstr>What’s a Path, What’s Graph? What’s NetworkX?</vt:lpstr>
      <vt:lpstr>Creating  Graphs in networkx </vt:lpstr>
      <vt:lpstr>Dijkstra</vt:lpstr>
      <vt:lpstr>Dijkstra via George Heineman</vt:lpstr>
      <vt:lpstr>Djikstra</vt:lpstr>
      <vt:lpstr>Djikstra</vt:lpstr>
      <vt:lpstr>Djikstra</vt:lpstr>
      <vt:lpstr>From Dijkstra to A* </vt:lpstr>
      <vt:lpstr>A* </vt:lpstr>
      <vt:lpstr>A*</vt:lpstr>
      <vt:lpstr>Other  Approaches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339</cp:revision>
  <dcterms:created xsi:type="dcterms:W3CDTF">2015-07-30T17:32:43Z</dcterms:created>
  <dcterms:modified xsi:type="dcterms:W3CDTF">2015-08-15T04:31:58Z</dcterms:modified>
</cp:coreProperties>
</file>