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0319" autoAdjust="0"/>
  </p:normalViewPr>
  <p:slideViewPr>
    <p:cSldViewPr snapToGrid="0">
      <p:cViewPr varScale="1">
        <p:scale>
          <a:sx n="117" d="100"/>
          <a:sy n="117" d="100"/>
        </p:scale>
        <p:origin x="180" y="114"/>
      </p:cViewPr>
      <p:guideLst/>
    </p:cSldViewPr>
  </p:slideViewPr>
  <p:notesTextViewPr>
    <p:cViewPr>
      <p:scale>
        <a:sx n="1" d="1"/>
        <a:sy n="1" d="1"/>
      </p:scale>
      <p:origin x="0" y="-1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B7C87-B0E0-4803-9B33-E76C4571A3DD}" type="datetimeFigureOut">
              <a:rPr lang="en-GB" smtClean="0"/>
              <a:t>06/12/2022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9954A-FB21-4648-B9D5-7720817E69C2}" type="slidenum">
              <a:rPr lang="en-GB" smtClean="0"/>
              <a:t>‹#›</a:t>
            </a:fld>
            <a:endParaRPr lang="en-GB"/>
          </a:p>
        </p:txBody>
      </p:sp>
    </p:spTree>
    <p:extLst>
      <p:ext uri="{BB962C8B-B14F-4D97-AF65-F5344CB8AC3E}">
        <p14:creationId xmlns:p14="http://schemas.microsoft.com/office/powerpoint/2010/main" val="2393042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Review the data: </a:t>
            </a:r>
            <a:r>
              <a:rPr lang="en-US" sz="1200" b="1" dirty="0"/>
              <a:t>In this case, I opened the dental pharma CSV data by using Microsoft Excel and examined the data to understand it better before I started this project. As the dental pharma data was in a CSV format, the data wasn’t in its usual rows and columns, so I had to load the data in by making sure excel knew that the data was semi-colon delimited instead of the usual comma delimited format. Also, there were 2 CSV files, one being the dental pharma project data, and the next being the referential table, hence I decided to merge them both into the same Excel file into different tabs to make it easier to recognize how they are both linked and how they could be used in the project.</a:t>
            </a:r>
          </a:p>
          <a:p>
            <a:endParaRPr lang="en-GB" dirty="0"/>
          </a:p>
        </p:txBody>
      </p:sp>
      <p:sp>
        <p:nvSpPr>
          <p:cNvPr id="4" name="Slide Number Placeholder 3"/>
          <p:cNvSpPr>
            <a:spLocks noGrp="1"/>
          </p:cNvSpPr>
          <p:nvPr>
            <p:ph type="sldNum" sz="quarter" idx="5"/>
          </p:nvPr>
        </p:nvSpPr>
        <p:spPr/>
        <p:txBody>
          <a:bodyPr/>
          <a:lstStyle/>
          <a:p>
            <a:fld id="{97E9954A-FB21-4648-B9D5-7720817E69C2}" type="slidenum">
              <a:rPr lang="en-GB" smtClean="0"/>
              <a:t>2</a:t>
            </a:fld>
            <a:endParaRPr lang="en-GB"/>
          </a:p>
        </p:txBody>
      </p:sp>
    </p:spTree>
    <p:extLst>
      <p:ext uri="{BB962C8B-B14F-4D97-AF65-F5344CB8AC3E}">
        <p14:creationId xmlns:p14="http://schemas.microsoft.com/office/powerpoint/2010/main" val="228107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t>Acquire:</a:t>
            </a:r>
            <a:r>
              <a:rPr lang="en-US" sz="1200" dirty="0"/>
              <a:t> For this project, the project data and country profile data was acquired from Dental Pharma. </a:t>
            </a:r>
            <a:endParaRPr lang="en-US" sz="1200" b="1" u="sng" dirty="0"/>
          </a:p>
          <a:p>
            <a:pPr marL="0" indent="0">
              <a:buNone/>
            </a:pPr>
            <a:endParaRPr lang="en-US" sz="1200" b="1" u="sng" dirty="0"/>
          </a:p>
          <a:p>
            <a:pPr marL="0" indent="0">
              <a:buNone/>
            </a:pPr>
            <a:r>
              <a:rPr lang="en-US" sz="1200" b="1" u="sng" dirty="0"/>
              <a:t>Transform: </a:t>
            </a:r>
            <a:r>
              <a:rPr lang="en-GB" sz="1200" dirty="0"/>
              <a:t>This was the case for the Dental pharma data. As said previously, the data was in a CSV format and had to be processed in Excel by using a semi-colon delimiter to sort the data into its appropriate columns and rows. The data was then partially cleaned in terms of the project data, and then modified in terms of the added currency and percentage formats.</a:t>
            </a:r>
            <a:endParaRPr lang="en-US" sz="1200" b="1" u="sng" dirty="0"/>
          </a:p>
          <a:p>
            <a:pPr marL="0" indent="0">
              <a:buNone/>
            </a:pPr>
            <a:endParaRPr lang="en-US" sz="1200" b="1" u="sng" dirty="0"/>
          </a:p>
          <a:p>
            <a:pPr marL="0" indent="0">
              <a:buNone/>
            </a:pPr>
            <a:r>
              <a:rPr lang="en-US" sz="1200" b="1" u="sng" dirty="0"/>
              <a:t>Organize: </a:t>
            </a:r>
            <a:r>
              <a:rPr lang="en-GB" sz="1200" dirty="0"/>
              <a:t>In terms of this project, the data was structured in a format that was easy to read and understand. This was again, done by loading the CSV file into Microsoft Excel, which was an easy process as Excel had done all the work by accurately sorting the columns and information out accordingly to the original CSV file.</a:t>
            </a:r>
            <a:endParaRPr lang="en-US" sz="1200" b="1" u="sng" dirty="0"/>
          </a:p>
          <a:p>
            <a:pPr marL="0" indent="0">
              <a:buNone/>
            </a:pPr>
            <a:endParaRPr lang="en-US" sz="1200" b="1" u="sng" dirty="0"/>
          </a:p>
          <a:p>
            <a:pPr marL="0" indent="0">
              <a:buNone/>
            </a:pPr>
            <a:r>
              <a:rPr lang="en-US" sz="1200" b="1" u="sng" dirty="0"/>
              <a:t>Analyze:  </a:t>
            </a:r>
            <a:r>
              <a:rPr lang="en-US" sz="1200" dirty="0"/>
              <a:t>In this case, the data was converted into its appropriate visualization techniques such as the graphs and charts in order to communicate the requirements effectively. It was then placed on a Tableau dashboard to help make the analysis process easier by bringing all the charts and graphs together.</a:t>
            </a:r>
            <a:endParaRPr lang="en-US" sz="1200" b="1" u="sng" dirty="0"/>
          </a:p>
          <a:p>
            <a:pPr marL="0" indent="0">
              <a:buNone/>
            </a:pPr>
            <a:endParaRPr lang="en-US" sz="1200" b="1" u="sng" dirty="0"/>
          </a:p>
          <a:p>
            <a:pPr marL="0" indent="0">
              <a:buNone/>
            </a:pPr>
            <a:r>
              <a:rPr lang="en-US" sz="1200" b="1" u="sng" dirty="0"/>
              <a:t>Communicate: </a:t>
            </a:r>
            <a:r>
              <a:rPr lang="en-GB" sz="1200" dirty="0"/>
              <a:t>It could be an official or informal exchange of the findings. Communicating the findings would be easy since the dashboard is stored on Tableau’s servers online, so a simple link can be shared in order to see the dashboard, which could be accessed anywhere and sent via email or in any communication method.</a:t>
            </a:r>
            <a:endParaRPr lang="en-US" sz="1200" b="1" u="sng" dirty="0"/>
          </a:p>
          <a:p>
            <a:pPr marL="0" indent="0">
              <a:buNone/>
            </a:pPr>
            <a:endParaRPr lang="en-US" sz="1200" b="1" u="sng" dirty="0"/>
          </a:p>
          <a:p>
            <a:pPr marL="0" indent="0">
              <a:buNone/>
            </a:pPr>
            <a:r>
              <a:rPr lang="en-US" sz="1200" b="1" u="sng" dirty="0"/>
              <a:t>Maintain: </a:t>
            </a:r>
            <a:r>
              <a:rPr lang="en-US" sz="1200" dirty="0"/>
              <a:t>When maintaining the data, </a:t>
            </a:r>
            <a:r>
              <a:rPr lang="en-GB" sz="1200" dirty="0"/>
              <a:t>the data product might require continuous assistance, such as monitoring its usage and assessing its efficiency. In this case, if dental pharma acquire new data, the dashboard could be maintained easily by replacing and refreshing the data sources used in tableau, provided the data is in the same structure and format as the original data source. This would then change the data displayed in the dashboard. </a:t>
            </a:r>
            <a:endParaRPr lang="en-US" sz="1200" b="1" u="sng" dirty="0"/>
          </a:p>
          <a:p>
            <a:endParaRPr lang="en-GB" dirty="0"/>
          </a:p>
        </p:txBody>
      </p:sp>
      <p:sp>
        <p:nvSpPr>
          <p:cNvPr id="4" name="Slide Number Placeholder 3"/>
          <p:cNvSpPr>
            <a:spLocks noGrp="1"/>
          </p:cNvSpPr>
          <p:nvPr>
            <p:ph type="sldNum" sz="quarter" idx="5"/>
          </p:nvPr>
        </p:nvSpPr>
        <p:spPr/>
        <p:txBody>
          <a:bodyPr/>
          <a:lstStyle/>
          <a:p>
            <a:fld id="{97E9954A-FB21-4648-B9D5-7720817E69C2}" type="slidenum">
              <a:rPr lang="en-GB" smtClean="0"/>
              <a:t>4</a:t>
            </a:fld>
            <a:endParaRPr lang="en-GB"/>
          </a:p>
        </p:txBody>
      </p:sp>
    </p:spTree>
    <p:extLst>
      <p:ext uri="{BB962C8B-B14F-4D97-AF65-F5344CB8AC3E}">
        <p14:creationId xmlns:p14="http://schemas.microsoft.com/office/powerpoint/2010/main" val="146464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a:t>After this, it was important to understand the specific metrics and user needs that are required in terms of the business requirements. This was based on the dental pharma project data and country profile. </a:t>
            </a:r>
          </a:p>
          <a:p>
            <a:pPr marL="0" indent="0">
              <a:buNone/>
            </a:pPr>
            <a:endParaRPr lang="en-US" sz="1200" b="1" dirty="0"/>
          </a:p>
          <a:p>
            <a:pPr marL="0" indent="0">
              <a:buNone/>
            </a:pPr>
            <a:r>
              <a:rPr lang="en-US" sz="1200" b="1" dirty="0"/>
              <a:t>Lastly, it was time to match up the correct visualization technique based on each business requirement. This ranged from maps to bar charts and line graphs that were suitable enough to show the distribution, trends and comparisons from each of the values of data.</a:t>
            </a:r>
          </a:p>
          <a:p>
            <a:pPr marL="0" indent="0">
              <a:buNone/>
            </a:pPr>
            <a:endParaRPr lang="en-US" sz="1200" b="1" dirty="0"/>
          </a:p>
          <a:p>
            <a:pPr marL="0" indent="0">
              <a:buNone/>
            </a:pPr>
            <a:r>
              <a:rPr lang="en-US" sz="1200" b="1" dirty="0"/>
              <a:t>After the dashboard blueprint was completed, I decided to create a Mockup of the dashboard. To create a mockup, this means to express your ideas that were in the dashboard blueprint and display it using different tools. When creating a mockup, 3 initial ideas come into play. One is a Wireframe, which is a low-fidelity method of displaying a design that includes all its important features and information. The second is the actual mockup, which can be understood as the wireframe but in a more visual sense of what the product is actually going to look like. Lastly, the third idea is the prototype, which is </a:t>
            </a:r>
            <a:r>
              <a:rPr lang="en-GB" sz="1200" b="1" dirty="0"/>
              <a:t>a highly detailed rendition of the finished product that simulates the user interaction with the product. </a:t>
            </a:r>
          </a:p>
          <a:p>
            <a:pPr marL="0" indent="0">
              <a:buNone/>
            </a:pPr>
            <a:endParaRPr lang="en-GB" sz="1200" b="1" dirty="0"/>
          </a:p>
          <a:p>
            <a:pPr marL="0" indent="0">
              <a:buNone/>
            </a:pPr>
            <a:r>
              <a:rPr lang="en-GB" sz="1200" b="1" dirty="0"/>
              <a:t>As stated earlier, I used a wireframing website called Figma to design my </a:t>
            </a:r>
            <a:r>
              <a:rPr lang="en-GB" sz="1200" b="1" dirty="0" err="1"/>
              <a:t>Mockup</a:t>
            </a:r>
            <a:r>
              <a:rPr lang="en-GB" sz="1200" b="1" dirty="0"/>
              <a:t> for the dashboard.</a:t>
            </a:r>
          </a:p>
          <a:p>
            <a:endParaRPr lang="en-GB" dirty="0"/>
          </a:p>
        </p:txBody>
      </p:sp>
      <p:sp>
        <p:nvSpPr>
          <p:cNvPr id="4" name="Slide Number Placeholder 3"/>
          <p:cNvSpPr>
            <a:spLocks noGrp="1"/>
          </p:cNvSpPr>
          <p:nvPr>
            <p:ph type="sldNum" sz="quarter" idx="5"/>
          </p:nvPr>
        </p:nvSpPr>
        <p:spPr/>
        <p:txBody>
          <a:bodyPr/>
          <a:lstStyle/>
          <a:p>
            <a:fld id="{97E9954A-FB21-4648-B9D5-7720817E69C2}" type="slidenum">
              <a:rPr lang="en-GB" smtClean="0"/>
              <a:t>7</a:t>
            </a:fld>
            <a:endParaRPr lang="en-GB"/>
          </a:p>
        </p:txBody>
      </p:sp>
    </p:spTree>
    <p:extLst>
      <p:ext uri="{BB962C8B-B14F-4D97-AF65-F5344CB8AC3E}">
        <p14:creationId xmlns:p14="http://schemas.microsoft.com/office/powerpoint/2010/main" val="156971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UI (User Interface): </a:t>
            </a:r>
            <a:r>
              <a:rPr lang="en-GB" sz="1200" dirty="0"/>
              <a:t>Anything a user may interact with when using a digital good or service is referred to as the user interface (UI). This covers everything, including keyboards, lights, audio, screens and touchscreens. In this case, this could involve hovering or clicking over the prototype dashboard.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UX (User Experience): </a:t>
            </a:r>
            <a:r>
              <a:rPr lang="en-GB" sz="1200" dirty="0"/>
              <a:t>As a result of UI advancements, user experience, or UX, changed. Users' experiences—whether favourable, unfavourable, or neutral—changed their perceptions of interactions once there was anything for them to interact with. In this case, the dental pharma stakeholders may determine whether or not the prototype dashboard seems favourable to them which could influence whether or not that prototype should go ahead to its final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5"/>
          </p:nvPr>
        </p:nvSpPr>
        <p:spPr/>
        <p:txBody>
          <a:bodyPr/>
          <a:lstStyle/>
          <a:p>
            <a:fld id="{97E9954A-FB21-4648-B9D5-7720817E69C2}" type="slidenum">
              <a:rPr lang="en-GB" smtClean="0"/>
              <a:t>9</a:t>
            </a:fld>
            <a:endParaRPr lang="en-GB"/>
          </a:p>
        </p:txBody>
      </p:sp>
    </p:spTree>
    <p:extLst>
      <p:ext uri="{BB962C8B-B14F-4D97-AF65-F5344CB8AC3E}">
        <p14:creationId xmlns:p14="http://schemas.microsoft.com/office/powerpoint/2010/main" val="298481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7A69-0AEF-1603-B7C7-8CA296C95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95C8C27-A386-2959-4598-DB730166E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96C9D1-7B4C-50EF-005C-EC0B9509A7DF}"/>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5" name="Footer Placeholder 4">
            <a:extLst>
              <a:ext uri="{FF2B5EF4-FFF2-40B4-BE49-F238E27FC236}">
                <a16:creationId xmlns:a16="http://schemas.microsoft.com/office/drawing/2014/main" id="{D6AFEF88-4F04-F36A-076B-638F259A5F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C363DB-22AB-9872-E13A-66BA1CFBB23D}"/>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259412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C7EE-44EC-B6DE-C7D2-A9DB352CDA0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78EEC1-8F58-AF0B-C88E-BFE88CD85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F4F08A-EF18-671F-40C9-FBF6E3B45861}"/>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5" name="Footer Placeholder 4">
            <a:extLst>
              <a:ext uri="{FF2B5EF4-FFF2-40B4-BE49-F238E27FC236}">
                <a16:creationId xmlns:a16="http://schemas.microsoft.com/office/drawing/2014/main" id="{3511E8B3-DF1F-813A-4E50-4C90E4793C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3D5BC1-4A97-C2B9-7856-06292CC427E3}"/>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348761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6BB787-8969-104E-67DE-B296D6A96E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6CBB46-E856-BED7-19EB-4A1CFCAAC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2C18A9-3651-8CF2-9B39-BC561418CB6C}"/>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5" name="Footer Placeholder 4">
            <a:extLst>
              <a:ext uri="{FF2B5EF4-FFF2-40B4-BE49-F238E27FC236}">
                <a16:creationId xmlns:a16="http://schemas.microsoft.com/office/drawing/2014/main" id="{0C84B29E-DF72-CC28-374D-3CC891022A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88198A-CADE-F10D-D85E-E71ED1F15A42}"/>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204457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26C4-41D6-4E47-E69A-051B45716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6A8E01-6DE5-DC5A-A761-00CB56B68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4BB707-4A6F-FE17-4223-520ABEC7A7D2}"/>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5" name="Footer Placeholder 4">
            <a:extLst>
              <a:ext uri="{FF2B5EF4-FFF2-40B4-BE49-F238E27FC236}">
                <a16:creationId xmlns:a16="http://schemas.microsoft.com/office/drawing/2014/main" id="{C4337542-1746-3317-0244-376CF03B9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A65DDA-A971-5910-39D4-4CD12AF255A2}"/>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411128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C5C8-5D20-BF20-3AB7-2F55A17E6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7AB2D4-EDE8-B02E-741A-73B8210FF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7759FA-320E-344B-5011-74EDB879D98B}"/>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5" name="Footer Placeholder 4">
            <a:extLst>
              <a:ext uri="{FF2B5EF4-FFF2-40B4-BE49-F238E27FC236}">
                <a16:creationId xmlns:a16="http://schemas.microsoft.com/office/drawing/2014/main" id="{D3CF7563-356B-E5AE-69DA-377FD73D33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8F3504-700B-F93A-A1A7-AF3AC9438B8D}"/>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173425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2E99-CC51-5891-82E1-367F65A347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1DDBDA-3C17-904D-23D5-785E6120EB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66907D2-2ED9-0A1E-F679-19DE3E8129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A72C39-0404-8AD5-BBD8-D312AF920475}"/>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6" name="Footer Placeholder 5">
            <a:extLst>
              <a:ext uri="{FF2B5EF4-FFF2-40B4-BE49-F238E27FC236}">
                <a16:creationId xmlns:a16="http://schemas.microsoft.com/office/drawing/2014/main" id="{6E023BE2-A57D-C930-7A55-3082636AE3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9E2E0C-491F-19B2-C0AA-3745F48480C0}"/>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334119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41B6-A681-9D04-A88E-B8A4B78A819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0CEF24-2E43-C31D-86F7-39490767F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79B17-4011-ADD2-4794-03B462CDC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2392F8-9861-ABB1-828B-CAEAFBFE2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6CFE53-F894-BE21-B262-57B914280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0F4D34E-5CFB-F6AE-985D-C570E4E5F45B}"/>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8" name="Footer Placeholder 7">
            <a:extLst>
              <a:ext uri="{FF2B5EF4-FFF2-40B4-BE49-F238E27FC236}">
                <a16:creationId xmlns:a16="http://schemas.microsoft.com/office/drawing/2014/main" id="{9B520C33-A285-A37E-A40F-C0291F30965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204BD9-905C-C020-B801-A0E06112F8B5}"/>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107859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91E3-932D-7CAD-6841-D98CAE3B1AF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309F7A4-FDDC-1E14-414D-2AD3B2D5CBE0}"/>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4" name="Footer Placeholder 3">
            <a:extLst>
              <a:ext uri="{FF2B5EF4-FFF2-40B4-BE49-F238E27FC236}">
                <a16:creationId xmlns:a16="http://schemas.microsoft.com/office/drawing/2014/main" id="{E4EE6E82-BEBE-D82A-6946-C9E842F4C24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F315F03-2299-CB16-9437-2C7C09A0969C}"/>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169135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30252-78B8-D296-8A5B-29432C66DBF6}"/>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3" name="Footer Placeholder 2">
            <a:extLst>
              <a:ext uri="{FF2B5EF4-FFF2-40B4-BE49-F238E27FC236}">
                <a16:creationId xmlns:a16="http://schemas.microsoft.com/office/drawing/2014/main" id="{CEB6FF2C-2620-51B6-7FD4-D7A2B22A39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63F35E-B8CC-585C-4CA8-92212E207ACC}"/>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107325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D300-F4E4-34E6-E5C6-5955289AD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64428B-5995-BF30-4C72-CAAE7CFDC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FA0D93-34C7-1721-C05B-74CA74540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663D24-37CE-3852-CDDC-41A8E214E039}"/>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6" name="Footer Placeholder 5">
            <a:extLst>
              <a:ext uri="{FF2B5EF4-FFF2-40B4-BE49-F238E27FC236}">
                <a16:creationId xmlns:a16="http://schemas.microsoft.com/office/drawing/2014/main" id="{5405674E-02DD-BEE8-371B-ACF63A2720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1F033A-1EC2-8C25-C3DA-2F14A378FD6E}"/>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22372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A2DC-AE4E-11D0-681C-E5BB2461C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5104594-DA08-A852-CFEA-A420E15F4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ECB5427-9361-BA64-C889-1604F2997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D2317-9D74-C7C2-CBC9-86E76C2D1CDC}"/>
              </a:ext>
            </a:extLst>
          </p:cNvPr>
          <p:cNvSpPr>
            <a:spLocks noGrp="1"/>
          </p:cNvSpPr>
          <p:nvPr>
            <p:ph type="dt" sz="half" idx="10"/>
          </p:nvPr>
        </p:nvSpPr>
        <p:spPr/>
        <p:txBody>
          <a:bodyPr/>
          <a:lstStyle/>
          <a:p>
            <a:fld id="{70ABB07E-C739-4DE4-97E6-70DD7E135A68}" type="datetimeFigureOut">
              <a:rPr lang="en-GB" smtClean="0"/>
              <a:t>06/12/2022</a:t>
            </a:fld>
            <a:endParaRPr lang="en-GB"/>
          </a:p>
        </p:txBody>
      </p:sp>
      <p:sp>
        <p:nvSpPr>
          <p:cNvPr id="6" name="Footer Placeholder 5">
            <a:extLst>
              <a:ext uri="{FF2B5EF4-FFF2-40B4-BE49-F238E27FC236}">
                <a16:creationId xmlns:a16="http://schemas.microsoft.com/office/drawing/2014/main" id="{38144C69-EA68-44B2-AD7F-3582685463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5A9773-1FC5-2F5D-B3B3-2CE2D846DFAF}"/>
              </a:ext>
            </a:extLst>
          </p:cNvPr>
          <p:cNvSpPr>
            <a:spLocks noGrp="1"/>
          </p:cNvSpPr>
          <p:nvPr>
            <p:ph type="sldNum" sz="quarter" idx="12"/>
          </p:nvPr>
        </p:nvSpPr>
        <p:spPr/>
        <p:txBody>
          <a:bodyPr/>
          <a:lstStyle/>
          <a:p>
            <a:fld id="{1A4CA2CF-861D-4E2E-84EF-867C568436C3}" type="slidenum">
              <a:rPr lang="en-GB" smtClean="0"/>
              <a:t>‹#›</a:t>
            </a:fld>
            <a:endParaRPr lang="en-GB"/>
          </a:p>
        </p:txBody>
      </p:sp>
    </p:spTree>
    <p:extLst>
      <p:ext uri="{BB962C8B-B14F-4D97-AF65-F5344CB8AC3E}">
        <p14:creationId xmlns:p14="http://schemas.microsoft.com/office/powerpoint/2010/main" val="265896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C2E27-208B-EDD6-2007-F7F651759D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99919B-4994-974D-A2F2-267F993BF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E6A7C9-2DDC-5041-7429-CFDB01924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BB07E-C739-4DE4-97E6-70DD7E135A68}" type="datetimeFigureOut">
              <a:rPr lang="en-GB" smtClean="0"/>
              <a:t>06/12/2022</a:t>
            </a:fld>
            <a:endParaRPr lang="en-GB"/>
          </a:p>
        </p:txBody>
      </p:sp>
      <p:sp>
        <p:nvSpPr>
          <p:cNvPr id="5" name="Footer Placeholder 4">
            <a:extLst>
              <a:ext uri="{FF2B5EF4-FFF2-40B4-BE49-F238E27FC236}">
                <a16:creationId xmlns:a16="http://schemas.microsoft.com/office/drawing/2014/main" id="{27282171-09FD-A615-6242-D098481AF3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CD3789B-537D-FF1B-5672-5E1DBC915E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CA2CF-861D-4E2E-84EF-867C568436C3}" type="slidenum">
              <a:rPr lang="en-GB" smtClean="0"/>
              <a:t>‹#›</a:t>
            </a:fld>
            <a:endParaRPr lang="en-GB"/>
          </a:p>
        </p:txBody>
      </p:sp>
    </p:spTree>
    <p:extLst>
      <p:ext uri="{BB962C8B-B14F-4D97-AF65-F5344CB8AC3E}">
        <p14:creationId xmlns:p14="http://schemas.microsoft.com/office/powerpoint/2010/main" val="110143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75A54C-60B8-FB1E-638B-73D9AE16A610}"/>
              </a:ext>
            </a:extLst>
          </p:cNvPr>
          <p:cNvSpPr>
            <a:spLocks noGrp="1"/>
          </p:cNvSpPr>
          <p:nvPr>
            <p:ph type="ctrTitle"/>
          </p:nvPr>
        </p:nvSpPr>
        <p:spPr>
          <a:xfrm>
            <a:off x="4162567" y="818984"/>
            <a:ext cx="6714699" cy="3178689"/>
          </a:xfrm>
        </p:spPr>
        <p:txBody>
          <a:bodyPr>
            <a:normAutofit/>
          </a:bodyPr>
          <a:lstStyle/>
          <a:p>
            <a:pPr algn="l"/>
            <a:r>
              <a:rPr lang="en-US" sz="4800" b="1">
                <a:solidFill>
                  <a:srgbClr val="FFFFFF"/>
                </a:solidFill>
                <a:latin typeface="Aharoni" panose="02010803020104030203" pitchFamily="2" charset="-79"/>
                <a:cs typeface="Aharoni" panose="02010803020104030203" pitchFamily="2" charset="-79"/>
              </a:rPr>
              <a:t>Lifecycle</a:t>
            </a:r>
            <a:endParaRPr lang="en-GB" sz="4800" b="1">
              <a:solidFill>
                <a:srgbClr val="FFFFFF"/>
              </a:solidFill>
              <a:latin typeface="Aharoni" panose="02010803020104030203" pitchFamily="2" charset="-79"/>
              <a:cs typeface="Aharoni" panose="02010803020104030203" pitchFamily="2" charset="-79"/>
            </a:endParaRPr>
          </a:p>
        </p:txBody>
      </p:sp>
      <p:sp>
        <p:nvSpPr>
          <p:cNvPr id="101" name="Rectangle 9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1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3F3EA-4C0F-BD56-C813-35F795E9B046}"/>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latin typeface="Aharoni" panose="02010803020104030203" pitchFamily="2" charset="-79"/>
                <a:cs typeface="Aharoni" panose="02010803020104030203" pitchFamily="2" charset="-79"/>
              </a:rPr>
              <a:t>What activities would you need to do before undertaking this project?</a:t>
            </a:r>
          </a:p>
        </p:txBody>
      </p:sp>
      <p:sp>
        <p:nvSpPr>
          <p:cNvPr id="3" name="Content Placeholder 2">
            <a:extLst>
              <a:ext uri="{FF2B5EF4-FFF2-40B4-BE49-F238E27FC236}">
                <a16:creationId xmlns:a16="http://schemas.microsoft.com/office/drawing/2014/main" id="{107A5405-AE7E-84EE-D21F-09F1297F9755}"/>
              </a:ext>
            </a:extLst>
          </p:cNvPr>
          <p:cNvSpPr>
            <a:spLocks noGrp="1"/>
          </p:cNvSpPr>
          <p:nvPr>
            <p:ph idx="1"/>
          </p:nvPr>
        </p:nvSpPr>
        <p:spPr>
          <a:xfrm>
            <a:off x="6503158" y="649480"/>
            <a:ext cx="4862447" cy="5546047"/>
          </a:xfrm>
        </p:spPr>
        <p:txBody>
          <a:bodyPr anchor="ctr">
            <a:normAutofit/>
          </a:bodyPr>
          <a:lstStyle/>
          <a:p>
            <a:pPr marL="0" indent="0">
              <a:buNone/>
            </a:pPr>
            <a:r>
              <a:rPr lang="en-US" sz="1200" b="1" u="sng" dirty="0"/>
              <a:t>Review the Data</a:t>
            </a:r>
          </a:p>
          <a:p>
            <a:pPr marL="0" indent="0">
              <a:buNone/>
            </a:pPr>
            <a:r>
              <a:rPr lang="en-US" sz="1200" dirty="0"/>
              <a:t>The first activity that would need to be done before undertaking this project is to Review the data. Before working with the large dataset, its best to familiarize yourself with the data to help understand what you’ll be working with. This could be done with any spreadsheet program of your choice.</a:t>
            </a:r>
          </a:p>
          <a:p>
            <a:pPr marL="0" indent="0">
              <a:buNone/>
            </a:pPr>
            <a:r>
              <a:rPr lang="en-US" sz="1200" b="1" u="sng" dirty="0"/>
              <a:t>Map out the dashboard</a:t>
            </a:r>
          </a:p>
          <a:p>
            <a:pPr marL="0" indent="0">
              <a:buNone/>
            </a:pPr>
            <a:r>
              <a:rPr lang="en-US" sz="1200" dirty="0"/>
              <a:t>After understanding the data, it’s best to Map out the dashboard you’ll be creating using a suitable dashboard blueprint that includes all the business requirements, user needs, the metrics that would be used and the visualization technique to represent each of the business requirements. For this project, I completed the dashboard blueprint and ensured that it displayed the necessary information that would be needed in the actual dashboard itself.</a:t>
            </a:r>
          </a:p>
          <a:p>
            <a:pPr marL="0" indent="0">
              <a:buNone/>
            </a:pPr>
            <a:r>
              <a:rPr lang="en-GB" sz="1200" dirty="0"/>
              <a:t>After the dashboard blueprint has been created, a </a:t>
            </a:r>
            <a:r>
              <a:rPr lang="en-GB" sz="1200" dirty="0" err="1"/>
              <a:t>mockup</a:t>
            </a:r>
            <a:r>
              <a:rPr lang="en-GB" sz="1200" dirty="0"/>
              <a:t> can be created using a simple pen and paper, or additional tools that are found on different wireframing or prototyping websites. For my </a:t>
            </a:r>
            <a:r>
              <a:rPr lang="en-GB" sz="1200" dirty="0" err="1"/>
              <a:t>Mockup</a:t>
            </a:r>
            <a:r>
              <a:rPr lang="en-GB" sz="1200" dirty="0"/>
              <a:t>, I used a wireframing website called Figma which allowed me to visualise my dashboard design without any trouble.</a:t>
            </a:r>
          </a:p>
        </p:txBody>
      </p:sp>
    </p:spTree>
    <p:extLst>
      <p:ext uri="{BB962C8B-B14F-4D97-AF65-F5344CB8AC3E}">
        <p14:creationId xmlns:p14="http://schemas.microsoft.com/office/powerpoint/2010/main" val="410731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38834A-3A66-BAE5-54D5-EC4297A103EC}"/>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latin typeface="Aharoni" panose="02010803020104030203" pitchFamily="2" charset="-79"/>
                <a:cs typeface="Aharoni" panose="02010803020104030203" pitchFamily="2" charset="-79"/>
              </a:rPr>
              <a:t>What would you need to do if the data changed? </a:t>
            </a:r>
          </a:p>
        </p:txBody>
      </p:sp>
      <p:sp>
        <p:nvSpPr>
          <p:cNvPr id="3" name="Content Placeholder 2">
            <a:extLst>
              <a:ext uri="{FF2B5EF4-FFF2-40B4-BE49-F238E27FC236}">
                <a16:creationId xmlns:a16="http://schemas.microsoft.com/office/drawing/2014/main" id="{EB5F73E8-4CCA-5F3E-F97C-5CF5CDBB4219}"/>
              </a:ext>
            </a:extLst>
          </p:cNvPr>
          <p:cNvSpPr>
            <a:spLocks noGrp="1"/>
          </p:cNvSpPr>
          <p:nvPr>
            <p:ph idx="1"/>
          </p:nvPr>
        </p:nvSpPr>
        <p:spPr>
          <a:xfrm>
            <a:off x="6503158" y="649480"/>
            <a:ext cx="4862447" cy="5546047"/>
          </a:xfrm>
        </p:spPr>
        <p:txBody>
          <a:bodyPr anchor="ctr">
            <a:normAutofit/>
          </a:bodyPr>
          <a:lstStyle/>
          <a:p>
            <a:pPr marL="0" indent="0">
              <a:buNone/>
            </a:pPr>
            <a:r>
              <a:rPr lang="en-US" sz="2000" dirty="0"/>
              <a:t>If the data changed, in terms of additional information being added in, you could just easily add it into the spreadsheet file. After, you could add in the additional business requirements into the dashboard blueprint and add the new idea to the mockup from there.</a:t>
            </a:r>
          </a:p>
          <a:p>
            <a:pPr marL="0" indent="0">
              <a:buNone/>
            </a:pPr>
            <a:r>
              <a:rPr lang="en-US" sz="2000" dirty="0"/>
              <a:t>In terms of the actual dashboard creation, it will depend on the actual software being used. For instance, if the dental pharma data was changed or modified in any way, all I would have to do is add in the information in the Microsoft excel file and select the modified data source in Tableau, which was the data visualization software I used. I would then refresh the data so the new modified data will act as the original data source in my tableau project.</a:t>
            </a:r>
            <a:endParaRPr lang="en-GB" sz="2000" dirty="0"/>
          </a:p>
        </p:txBody>
      </p:sp>
    </p:spTree>
    <p:extLst>
      <p:ext uri="{BB962C8B-B14F-4D97-AF65-F5344CB8AC3E}">
        <p14:creationId xmlns:p14="http://schemas.microsoft.com/office/powerpoint/2010/main" val="41535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5A42C-83C1-E640-28D6-AD4D3D25232A}"/>
              </a:ext>
            </a:extLst>
          </p:cNvPr>
          <p:cNvSpPr>
            <a:spLocks noGrp="1"/>
          </p:cNvSpPr>
          <p:nvPr>
            <p:ph type="title"/>
          </p:nvPr>
        </p:nvSpPr>
        <p:spPr>
          <a:xfrm>
            <a:off x="826396" y="586855"/>
            <a:ext cx="4230100" cy="3387497"/>
          </a:xfrm>
        </p:spPr>
        <p:txBody>
          <a:bodyPr anchor="b">
            <a:normAutofit/>
          </a:bodyPr>
          <a:lstStyle/>
          <a:p>
            <a:pPr algn="r"/>
            <a:r>
              <a:rPr lang="en-GB" sz="3700" b="1">
                <a:solidFill>
                  <a:srgbClr val="FFFFFF"/>
                </a:solidFill>
                <a:latin typeface="Aharoni" panose="02010803020104030203" pitchFamily="2" charset="-79"/>
                <a:cs typeface="Aharoni" panose="02010803020104030203" pitchFamily="2" charset="-79"/>
              </a:rPr>
              <a:t>Which aspects of the data analysis lifecycle are you primarily involved with in this project? </a:t>
            </a:r>
          </a:p>
        </p:txBody>
      </p:sp>
      <p:sp>
        <p:nvSpPr>
          <p:cNvPr id="3" name="Content Placeholder 2">
            <a:extLst>
              <a:ext uri="{FF2B5EF4-FFF2-40B4-BE49-F238E27FC236}">
                <a16:creationId xmlns:a16="http://schemas.microsoft.com/office/drawing/2014/main" id="{E69DCC68-7289-01BA-AE5C-7065157E319C}"/>
              </a:ext>
            </a:extLst>
          </p:cNvPr>
          <p:cNvSpPr>
            <a:spLocks noGrp="1"/>
          </p:cNvSpPr>
          <p:nvPr>
            <p:ph idx="1"/>
          </p:nvPr>
        </p:nvSpPr>
        <p:spPr>
          <a:xfrm>
            <a:off x="6503158" y="385012"/>
            <a:ext cx="4862447" cy="5971340"/>
          </a:xfrm>
        </p:spPr>
        <p:txBody>
          <a:bodyPr anchor="ctr">
            <a:normAutofit/>
          </a:bodyPr>
          <a:lstStyle/>
          <a:p>
            <a:pPr marL="0" indent="0">
              <a:buNone/>
            </a:pPr>
            <a:r>
              <a:rPr lang="en-US" sz="1200" b="1" u="sng" dirty="0"/>
              <a:t>Acquire:</a:t>
            </a:r>
            <a:r>
              <a:rPr lang="en-US" sz="1200" dirty="0"/>
              <a:t> For this project, the project data and country profile data was acquired from Dental Pharma. </a:t>
            </a:r>
            <a:endParaRPr lang="en-US" sz="1200" b="1" u="sng" dirty="0"/>
          </a:p>
          <a:p>
            <a:pPr marL="0" indent="0">
              <a:buNone/>
            </a:pPr>
            <a:r>
              <a:rPr lang="en-US" sz="1200" b="1" u="sng" dirty="0"/>
              <a:t>Transform: </a:t>
            </a:r>
            <a:r>
              <a:rPr lang="en-GB" sz="1200" dirty="0"/>
              <a:t>Rarely, when data is acquired, it is not in a form that can be used right away for analysis. </a:t>
            </a:r>
          </a:p>
          <a:p>
            <a:pPr marL="0" indent="0">
              <a:buNone/>
            </a:pPr>
            <a:r>
              <a:rPr lang="en-US" sz="1200" b="1" u="sng" dirty="0"/>
              <a:t>Organize: </a:t>
            </a:r>
            <a:r>
              <a:rPr lang="en-US" sz="1200" dirty="0"/>
              <a:t>The </a:t>
            </a:r>
            <a:r>
              <a:rPr lang="en-GB" sz="1200" dirty="0"/>
              <a:t>data should be set up so that analysis is made easier. It could be necessary to give some thought to how it is organised and stored.  </a:t>
            </a:r>
          </a:p>
          <a:p>
            <a:pPr marL="0" indent="0">
              <a:buNone/>
            </a:pPr>
            <a:r>
              <a:rPr lang="en-US" sz="1200" b="1" u="sng" dirty="0"/>
              <a:t>Analyze: </a:t>
            </a:r>
            <a:r>
              <a:rPr lang="en-US" sz="1200" dirty="0"/>
              <a:t>There is a wide variety of ways to conduct analysis on the data. together.</a:t>
            </a:r>
            <a:endParaRPr lang="en-US" sz="1200" b="1" u="sng" dirty="0"/>
          </a:p>
          <a:p>
            <a:pPr marL="0" indent="0">
              <a:buNone/>
            </a:pPr>
            <a:r>
              <a:rPr lang="en-US" sz="1200" b="1" u="sng" dirty="0"/>
              <a:t>Communicate: </a:t>
            </a:r>
            <a:r>
              <a:rPr lang="en-GB" sz="1200" dirty="0"/>
              <a:t>Without sharing the results, an analysis is useless. It could be an official or informal exchange of the findings. </a:t>
            </a:r>
          </a:p>
          <a:p>
            <a:pPr marL="0" indent="0">
              <a:buNone/>
            </a:pPr>
            <a:r>
              <a:rPr lang="en-US" sz="1200" b="1" u="sng" dirty="0"/>
              <a:t>Maintain: </a:t>
            </a:r>
            <a:r>
              <a:rPr lang="en-US" sz="1200" dirty="0"/>
              <a:t>When maintaining the data, </a:t>
            </a:r>
            <a:r>
              <a:rPr lang="en-GB" sz="1200" dirty="0"/>
              <a:t>the data product might require continuous assistance, such as monitoring its usage and assessing its efficiency. </a:t>
            </a:r>
            <a:endParaRPr lang="en-US" sz="1200" b="1" u="sng" dirty="0"/>
          </a:p>
        </p:txBody>
      </p:sp>
    </p:spTree>
    <p:extLst>
      <p:ext uri="{BB962C8B-B14F-4D97-AF65-F5344CB8AC3E}">
        <p14:creationId xmlns:p14="http://schemas.microsoft.com/office/powerpoint/2010/main" val="272276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46B041-BAB8-E7E0-2D4B-3796EF72F0A5}"/>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latin typeface="Aharoni" panose="02010803020104030203" pitchFamily="2" charset="-79"/>
                <a:cs typeface="Aharoni" panose="02010803020104030203" pitchFamily="2" charset="-79"/>
              </a:rPr>
              <a:t>How does this project fit into a broader data lifecycle?</a:t>
            </a:r>
          </a:p>
        </p:txBody>
      </p:sp>
      <p:sp>
        <p:nvSpPr>
          <p:cNvPr id="3" name="Content Placeholder 2">
            <a:extLst>
              <a:ext uri="{FF2B5EF4-FFF2-40B4-BE49-F238E27FC236}">
                <a16:creationId xmlns:a16="http://schemas.microsoft.com/office/drawing/2014/main" id="{649876E4-855B-7E69-9462-921583FF7984}"/>
              </a:ext>
            </a:extLst>
          </p:cNvPr>
          <p:cNvSpPr>
            <a:spLocks noGrp="1"/>
          </p:cNvSpPr>
          <p:nvPr>
            <p:ph idx="1"/>
          </p:nvPr>
        </p:nvSpPr>
        <p:spPr>
          <a:xfrm>
            <a:off x="6503158" y="649480"/>
            <a:ext cx="4862447" cy="5546047"/>
          </a:xfrm>
        </p:spPr>
        <p:txBody>
          <a:bodyPr anchor="ctr">
            <a:normAutofit fontScale="92500" lnSpcReduction="10000"/>
          </a:bodyPr>
          <a:lstStyle/>
          <a:p>
            <a:pPr marL="0" indent="0">
              <a:buNone/>
            </a:pPr>
            <a:r>
              <a:rPr lang="en-US" sz="1400" b="1" u="sng" dirty="0"/>
              <a:t>Creation: </a:t>
            </a:r>
            <a:r>
              <a:rPr lang="en-US" sz="1400" dirty="0"/>
              <a:t>The creation of the data for this project involved acquiring the project and county profile data from dental pharma. </a:t>
            </a:r>
            <a:endParaRPr lang="en-US" sz="1400" b="1" u="sng" dirty="0"/>
          </a:p>
          <a:p>
            <a:pPr marL="0" indent="0">
              <a:buNone/>
            </a:pPr>
            <a:r>
              <a:rPr lang="en-GB" sz="1400" b="1" u="sng" dirty="0"/>
              <a:t>Storage: </a:t>
            </a:r>
            <a:r>
              <a:rPr lang="en-GB" sz="1400" dirty="0"/>
              <a:t>In terms of storage, the dental pharma data was safely stored in a Microsoft Excel spreadsheet format. Additionally, when making the initial dashboard, the data was then stored on Tableau’s online servers since the Tableau product I used for this project was Tableau Public. </a:t>
            </a:r>
            <a:endParaRPr lang="en-GB" sz="1400" b="1" u="sng" dirty="0"/>
          </a:p>
          <a:p>
            <a:pPr marL="0" indent="0">
              <a:buNone/>
            </a:pPr>
            <a:r>
              <a:rPr lang="en-GB" sz="1400" b="1" u="sng" dirty="0"/>
              <a:t>Use: </a:t>
            </a:r>
            <a:r>
              <a:rPr lang="en-GB" sz="1400" dirty="0"/>
              <a:t>In terms of the Use of the dental pharma data, I processed the data in both Microsoft excel and tableau, which was then partially modified and saved. I then used tableau to create a dashboard regarding the progress of the dental pharma projects which ranged from their operating countries, financials, duration and variance deliverables for each project. This could then be used by Dental pharma to analyse how they are performing and then make changes based on that. </a:t>
            </a:r>
            <a:endParaRPr lang="en-US" sz="1400" b="1" u="sng" dirty="0"/>
          </a:p>
          <a:p>
            <a:pPr marL="0" indent="0">
              <a:buNone/>
            </a:pPr>
            <a:r>
              <a:rPr lang="en-GB" sz="1400" b="1" u="sng" dirty="0"/>
              <a:t>Archive: </a:t>
            </a:r>
            <a:r>
              <a:rPr lang="en-GB" sz="1400" dirty="0"/>
              <a:t>Archiving the data means storing the data in a different area so that it can be accessed for future use. With this project, since Tableau Public has been used, archiving the data would not be possible since the data is stored on a public cloud with that has limited space. </a:t>
            </a:r>
            <a:endParaRPr lang="en-GB" sz="1400" b="1" u="sng" dirty="0"/>
          </a:p>
          <a:p>
            <a:pPr marL="0" indent="0">
              <a:buNone/>
            </a:pPr>
            <a:r>
              <a:rPr lang="en-GB" sz="1400" b="1" u="sng" dirty="0"/>
              <a:t>Delete: </a:t>
            </a:r>
            <a:r>
              <a:rPr lang="en-GB" sz="1400" dirty="0"/>
              <a:t>Deleting the data in this case would mean deleting all copies stored on the Tableau servers. Deleting the data in tableau public is quite easy. However, caution may be needed as since Tableau public can be viewed by anyone, the dashboard could be viewed and replicated by a third party even before it is deleted, meaning that the third party could still have access to the dashboard. Hence, using Tableau public may not be the best option if you’re wanting the data to be destroyed efficiently.</a:t>
            </a:r>
            <a:endParaRPr lang="en-GB" sz="1400" b="1" u="sng" dirty="0"/>
          </a:p>
        </p:txBody>
      </p:sp>
    </p:spTree>
    <p:extLst>
      <p:ext uri="{BB962C8B-B14F-4D97-AF65-F5344CB8AC3E}">
        <p14:creationId xmlns:p14="http://schemas.microsoft.com/office/powerpoint/2010/main" val="322833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DF87C3-7FA4-21D3-D6DE-BEEF33B51674}"/>
              </a:ext>
            </a:extLst>
          </p:cNvPr>
          <p:cNvSpPr>
            <a:spLocks noGrp="1"/>
          </p:cNvSpPr>
          <p:nvPr>
            <p:ph type="ctrTitle"/>
          </p:nvPr>
        </p:nvSpPr>
        <p:spPr>
          <a:xfrm>
            <a:off x="1169125" y="2920878"/>
            <a:ext cx="5853227" cy="2992576"/>
          </a:xfrm>
        </p:spPr>
        <p:txBody>
          <a:bodyPr anchor="t">
            <a:normAutofit/>
          </a:bodyPr>
          <a:lstStyle/>
          <a:p>
            <a:pPr algn="l"/>
            <a:r>
              <a:rPr lang="en-US" sz="4800">
                <a:solidFill>
                  <a:srgbClr val="FFFFFF"/>
                </a:solidFill>
                <a:latin typeface="Aharoni" panose="02010803020104030203" pitchFamily="2" charset="-79"/>
                <a:cs typeface="Aharoni" panose="02010803020104030203" pitchFamily="2" charset="-79"/>
              </a:rPr>
              <a:t>Requirements</a:t>
            </a:r>
            <a:endParaRPr lang="en-GB" sz="4800">
              <a:solidFill>
                <a:srgbClr val="FFFFFF"/>
              </a:solidFill>
              <a:latin typeface="Aharoni" panose="02010803020104030203" pitchFamily="2" charset="-79"/>
              <a:cs typeface="Aharoni" panose="02010803020104030203" pitchFamily="2" charset="-79"/>
            </a:endParaRPr>
          </a:p>
        </p:txBody>
      </p:sp>
      <p:pic>
        <p:nvPicPr>
          <p:cNvPr id="13" name="Picture 3">
            <a:extLst>
              <a:ext uri="{FF2B5EF4-FFF2-40B4-BE49-F238E27FC236}">
                <a16:creationId xmlns:a16="http://schemas.microsoft.com/office/drawing/2014/main" id="{5B9042BA-8180-0115-B934-A562C2BE30F1}"/>
              </a:ext>
            </a:extLst>
          </p:cNvPr>
          <p:cNvPicPr>
            <a:picLocks noChangeAspect="1"/>
          </p:cNvPicPr>
          <p:nvPr/>
        </p:nvPicPr>
        <p:blipFill rotWithShape="1">
          <a:blip r:embed="rId2"/>
          <a:srcRect l="36034" r="21970" b="1"/>
          <a:stretch/>
        </p:blipFill>
        <p:spPr>
          <a:xfrm>
            <a:off x="8104092" y="10"/>
            <a:ext cx="4099858" cy="6857990"/>
          </a:xfrm>
          <a:prstGeom prst="rect">
            <a:avLst/>
          </a:prstGeom>
        </p:spPr>
      </p:pic>
    </p:spTree>
    <p:extLst>
      <p:ext uri="{BB962C8B-B14F-4D97-AF65-F5344CB8AC3E}">
        <p14:creationId xmlns:p14="http://schemas.microsoft.com/office/powerpoint/2010/main" val="226654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125B47-C21C-C3A2-6692-A9B1D9FB6DF1}"/>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latin typeface="Aharoni" panose="02010803020104030203" pitchFamily="2" charset="-79"/>
                <a:cs typeface="Aharoni" panose="02010803020104030203" pitchFamily="2" charset="-79"/>
              </a:rPr>
              <a:t>Business Requirements for Dental Pharma – The Process</a:t>
            </a:r>
            <a:endParaRPr lang="en-GB" sz="4000" b="1">
              <a:solidFill>
                <a:srgbClr val="FFFFFF"/>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0CB6A21C-B3E4-16A6-0E8E-5648D94FA492}"/>
              </a:ext>
            </a:extLst>
          </p:cNvPr>
          <p:cNvSpPr>
            <a:spLocks noGrp="1"/>
          </p:cNvSpPr>
          <p:nvPr>
            <p:ph idx="1"/>
          </p:nvPr>
        </p:nvSpPr>
        <p:spPr>
          <a:xfrm>
            <a:off x="6096000" y="344906"/>
            <a:ext cx="5269605" cy="6011446"/>
          </a:xfrm>
        </p:spPr>
        <p:txBody>
          <a:bodyPr anchor="ctr">
            <a:normAutofit/>
          </a:bodyPr>
          <a:lstStyle/>
          <a:p>
            <a:pPr marL="0" indent="0">
              <a:buNone/>
            </a:pPr>
            <a:r>
              <a:rPr lang="en-US" sz="1400" dirty="0"/>
              <a:t>From the Business requirements stated in the dashboard blueprint, this meant I had to understand firstly, what type of dashboard does dental pharma require. This could have ranged from 3 different type of dashboards:</a:t>
            </a:r>
          </a:p>
          <a:p>
            <a:pPr marL="342900" lvl="0" indent="-342900">
              <a:spcAft>
                <a:spcPts val="225"/>
              </a:spcAft>
              <a:buSzPts val="1000"/>
              <a:buFont typeface="Symbol" panose="05050102010706020507" pitchFamily="18" charset="2"/>
              <a:buChar char=""/>
              <a:tabLst>
                <a:tab pos="457200" algn="l"/>
              </a:tabLst>
            </a:pPr>
            <a:r>
              <a:rPr lang="en-US" sz="1400" b="1" dirty="0"/>
              <a:t>Analytical dashboard </a:t>
            </a:r>
            <a:r>
              <a:rPr lang="en-US" sz="1400" dirty="0"/>
              <a:t>- </a:t>
            </a:r>
            <a:r>
              <a:rPr lang="en-GB" sz="1400" dirty="0"/>
              <a:t>The objective of this kind of dashboard is to evaluate past data in order to spot trends, set goals, foresee outcomes, and/or uncover insights. Analysts can delve down into the data using analytical dashboards.</a:t>
            </a:r>
          </a:p>
          <a:p>
            <a:pPr marL="342900" lvl="0" indent="-342900">
              <a:spcAft>
                <a:spcPts val="225"/>
              </a:spcAft>
              <a:buSzPts val="1000"/>
              <a:buFont typeface="Symbol" panose="05050102010706020507" pitchFamily="18" charset="2"/>
              <a:buChar char=""/>
              <a:tabLst>
                <a:tab pos="457200" algn="l"/>
              </a:tabLst>
            </a:pPr>
            <a:r>
              <a:rPr lang="en-US" sz="1400" b="1" dirty="0"/>
              <a:t>Operational dashboard </a:t>
            </a:r>
            <a:r>
              <a:rPr lang="en-US" sz="1400" dirty="0"/>
              <a:t>- </a:t>
            </a:r>
            <a:r>
              <a:rPr lang="en-GB" sz="1400" dirty="0"/>
              <a:t>This kind of dashboard aims to provide real-time information on what is happening. Users of operational dashboards can track, evaluate, and manage processes or operations on a daily basis, if not more frequently. As a result, these dashboards are made to be seen several times a day.</a:t>
            </a:r>
            <a:endParaRPr lang="en-US" sz="1400" dirty="0"/>
          </a:p>
          <a:p>
            <a:pPr marL="342900" lvl="0" indent="-342900">
              <a:spcAft>
                <a:spcPts val="225"/>
              </a:spcAft>
              <a:buSzPts val="1000"/>
              <a:buFont typeface="Symbol" panose="05050102010706020507" pitchFamily="18" charset="2"/>
              <a:buChar char=""/>
              <a:tabLst>
                <a:tab pos="457200" algn="l"/>
              </a:tabLst>
            </a:pPr>
            <a:r>
              <a:rPr lang="en-US" sz="1400" b="1" dirty="0"/>
              <a:t>Strategic dashboard </a:t>
            </a:r>
            <a:r>
              <a:rPr lang="en-US" sz="1400" dirty="0"/>
              <a:t>- </a:t>
            </a:r>
            <a:r>
              <a:rPr lang="en-GB" sz="1400" dirty="0"/>
              <a:t>The purpose of this kind of dashboard is to monitor key performance indicators (KPIs) and the advancement of predetermined goals. Strategic dashboards give users—typically executives—the ability to plan growth strategies based on benchmarking and trends, as well as to identify the advantages and disadvantages of present approaches.</a:t>
            </a:r>
            <a:endParaRPr lang="en-US" sz="1400" dirty="0"/>
          </a:p>
          <a:p>
            <a:pPr marL="0" indent="0">
              <a:buNone/>
            </a:pPr>
            <a:r>
              <a:rPr lang="en-US" sz="1400" dirty="0"/>
              <a:t>In terms of dental pharma, their business requirements leaned more towards a strategic dashboard as they were eager on monitoring the performance of their projects in different countries and find certain trends between different factors, such as the cost, duration and deliverables. </a:t>
            </a:r>
          </a:p>
          <a:p>
            <a:pPr marL="0" indent="0">
              <a:buNone/>
            </a:pPr>
            <a:endParaRPr lang="en-GB" sz="800" dirty="0"/>
          </a:p>
        </p:txBody>
      </p:sp>
    </p:spTree>
    <p:extLst>
      <p:ext uri="{BB962C8B-B14F-4D97-AF65-F5344CB8AC3E}">
        <p14:creationId xmlns:p14="http://schemas.microsoft.com/office/powerpoint/2010/main" val="185570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2C07DF-1267-2758-ADF2-25BEBD65306B}"/>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latin typeface="Aharoni" panose="02010803020104030203" pitchFamily="2" charset="-79"/>
                <a:cs typeface="Aharoni" panose="02010803020104030203" pitchFamily="2" charset="-79"/>
              </a:rPr>
              <a:t>How would you make sure this design actually met the needs of the business? </a:t>
            </a:r>
          </a:p>
        </p:txBody>
      </p:sp>
      <p:sp>
        <p:nvSpPr>
          <p:cNvPr id="3" name="Content Placeholder 2">
            <a:extLst>
              <a:ext uri="{FF2B5EF4-FFF2-40B4-BE49-F238E27FC236}">
                <a16:creationId xmlns:a16="http://schemas.microsoft.com/office/drawing/2014/main" id="{A0520557-8E13-6381-066A-F945700CA955}"/>
              </a:ext>
            </a:extLst>
          </p:cNvPr>
          <p:cNvSpPr>
            <a:spLocks noGrp="1"/>
          </p:cNvSpPr>
          <p:nvPr>
            <p:ph idx="1"/>
          </p:nvPr>
        </p:nvSpPr>
        <p:spPr>
          <a:xfrm>
            <a:off x="6503158" y="649480"/>
            <a:ext cx="4862447" cy="5546047"/>
          </a:xfrm>
        </p:spPr>
        <p:txBody>
          <a:bodyPr anchor="ctr">
            <a:normAutofit/>
          </a:bodyPr>
          <a:lstStyle/>
          <a:p>
            <a:pPr marL="0" indent="0">
              <a:buNone/>
            </a:pPr>
            <a:r>
              <a:rPr lang="en-GB" sz="1600" dirty="0"/>
              <a:t>These visualisations (comparison, distribution, trend) are not exclusive of one another, just like the many types of dashboards. In other words, there can be more than one sort of visualisation and they can overlap. Hence, this makes it important as a analyst to keep the iterative process in mind. This means that things are constantly changing, they are never fixed which applies in this case. </a:t>
            </a:r>
          </a:p>
          <a:p>
            <a:pPr marL="0" indent="0">
              <a:buNone/>
            </a:pPr>
            <a:endParaRPr lang="en-GB" sz="1600" dirty="0"/>
          </a:p>
          <a:p>
            <a:pPr marL="0" indent="0">
              <a:buNone/>
            </a:pPr>
            <a:r>
              <a:rPr lang="en-GB" sz="1600" dirty="0"/>
              <a:t>In order to make sure the design actually met the needs of the business and to obtain all the information you require, you typically need to meet with the stakeholders more than once. You get an opportunity to examine the data and choose the measures you'll be considering after the initial sessions. The stakeholder may also provide additional data for the dashboard by following up. Therefore, if the stakeholders, in this case, dental pharma, are unhappy with a visualisation technique, their request would be prioritised and that visualisation would be changed to what they prefer. This highlights the importance for communication regularly to ensure that the dashboard design meets their needs even if their needs are constantly changing.</a:t>
            </a:r>
          </a:p>
        </p:txBody>
      </p:sp>
    </p:spTree>
    <p:extLst>
      <p:ext uri="{BB962C8B-B14F-4D97-AF65-F5344CB8AC3E}">
        <p14:creationId xmlns:p14="http://schemas.microsoft.com/office/powerpoint/2010/main" val="188891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37C061-C32E-6ACA-1210-FA54AB8655A3}"/>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latin typeface="Aharoni" panose="02010803020104030203" pitchFamily="2" charset="-79"/>
                <a:cs typeface="Aharoni" panose="02010803020104030203" pitchFamily="2" charset="-79"/>
              </a:rPr>
              <a:t>What other techniques could you use to make the design clearer?</a:t>
            </a:r>
          </a:p>
        </p:txBody>
      </p:sp>
      <p:sp>
        <p:nvSpPr>
          <p:cNvPr id="3" name="Content Placeholder 2">
            <a:extLst>
              <a:ext uri="{FF2B5EF4-FFF2-40B4-BE49-F238E27FC236}">
                <a16:creationId xmlns:a16="http://schemas.microsoft.com/office/drawing/2014/main" id="{661F9C8F-F8E4-2921-1272-E5A41B7E9502}"/>
              </a:ext>
            </a:extLst>
          </p:cNvPr>
          <p:cNvSpPr>
            <a:spLocks noGrp="1"/>
          </p:cNvSpPr>
          <p:nvPr>
            <p:ph idx="1"/>
          </p:nvPr>
        </p:nvSpPr>
        <p:spPr>
          <a:xfrm>
            <a:off x="6503158" y="649480"/>
            <a:ext cx="4862447" cy="5546047"/>
          </a:xfrm>
        </p:spPr>
        <p:txBody>
          <a:bodyPr anchor="ctr">
            <a:normAutofit/>
          </a:bodyPr>
          <a:lstStyle/>
          <a:p>
            <a:pPr marL="0" indent="0">
              <a:buNone/>
            </a:pPr>
            <a:r>
              <a:rPr lang="en-US" sz="1800" dirty="0"/>
              <a:t>In terms of making the design clearer, a prototype could be created to represent the mockup of the dashboard. </a:t>
            </a:r>
            <a:r>
              <a:rPr lang="en-GB" sz="1800" dirty="0"/>
              <a:t>A prototype is by definition an early sample, model, or release of a product created with the intention of testing a concept or procedure. Typically, a prototype is used to assess the practicality of a new product or idea design. A prototype's primary goal is to validate the design early on by gathering feedback from your potential customers, which will direct your efforts in product development.</a:t>
            </a:r>
          </a:p>
          <a:p>
            <a:pPr marL="0" indent="0">
              <a:buNone/>
            </a:pPr>
            <a:endParaRPr lang="en-GB" sz="1800" dirty="0"/>
          </a:p>
          <a:p>
            <a:pPr marL="0" indent="0">
              <a:buNone/>
            </a:pPr>
            <a:r>
              <a:rPr lang="en-GB" sz="1800" dirty="0"/>
              <a:t>When creating a prototype, two factors come into consideration:</a:t>
            </a:r>
          </a:p>
          <a:p>
            <a:r>
              <a:rPr lang="en-GB" sz="1800" b="1" dirty="0"/>
              <a:t>UI (User Interface)</a:t>
            </a:r>
          </a:p>
          <a:p>
            <a:r>
              <a:rPr lang="en-GB" sz="1800" b="1" dirty="0"/>
              <a:t>UX (User Experience)</a:t>
            </a:r>
            <a:endParaRPr lang="en-GB" sz="1800" dirty="0"/>
          </a:p>
        </p:txBody>
      </p:sp>
    </p:spTree>
    <p:extLst>
      <p:ext uri="{BB962C8B-B14F-4D97-AF65-F5344CB8AC3E}">
        <p14:creationId xmlns:p14="http://schemas.microsoft.com/office/powerpoint/2010/main" val="979509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2311</Words>
  <Application>Microsoft Office PowerPoint</Application>
  <PresentationFormat>Widescreen</PresentationFormat>
  <Paragraphs>66</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Arial</vt:lpstr>
      <vt:lpstr>Calibri</vt:lpstr>
      <vt:lpstr>Calibri Light</vt:lpstr>
      <vt:lpstr>Symbol</vt:lpstr>
      <vt:lpstr>Office Theme</vt:lpstr>
      <vt:lpstr>Lifecycle</vt:lpstr>
      <vt:lpstr>What activities would you need to do before undertaking this project?</vt:lpstr>
      <vt:lpstr>What would you need to do if the data changed? </vt:lpstr>
      <vt:lpstr>Which aspects of the data analysis lifecycle are you primarily involved with in this project? </vt:lpstr>
      <vt:lpstr>How does this project fit into a broader data lifecycle?</vt:lpstr>
      <vt:lpstr>Requirements</vt:lpstr>
      <vt:lpstr>Business Requirements for Dental Pharma – The Process</vt:lpstr>
      <vt:lpstr>How would you make sure this design actually met the needs of the business? </vt:lpstr>
      <vt:lpstr>What other techniques could you use to make the design clearer?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Lifecycle</dc:title>
  <dc:creator>Natasha Jagirdar</dc:creator>
  <cp:lastModifiedBy>Natasha Jagirdar</cp:lastModifiedBy>
  <cp:revision>65</cp:revision>
  <dcterms:created xsi:type="dcterms:W3CDTF">2022-11-26T17:24:33Z</dcterms:created>
  <dcterms:modified xsi:type="dcterms:W3CDTF">2022-12-06T10:00:52Z</dcterms:modified>
</cp:coreProperties>
</file>