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League Spartan"/>
      <p:bold r:id="rId23"/>
    </p:embeddedFont>
    <p:embeddedFont>
      <p:font typeface="Alatsi"/>
      <p:regular r:id="rId24"/>
    </p:embeddedFont>
    <p:embeddedFont>
      <p:font typeface="Open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latsi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629477204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629477204_1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62947720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a629477204_1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629477204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a629477204_1_3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629477204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a629477204_1_3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629477204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a629477204_1_3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629477204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a629477204_1_3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629477204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a629477204_1_3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629477204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a629477204_1_4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2947720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629477204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62947720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a629477204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62947720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629477204_1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62947720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a629477204_1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629477204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a629477204_1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629477204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629477204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62947720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a629477204_1_1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629477204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a629477204_1_2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15535" y="-90413"/>
            <a:ext cx="2119542" cy="5233913"/>
            <a:chOff x="0" y="-241102"/>
            <a:chExt cx="5652112" cy="13957102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25"/>
          <p:cNvSpPr/>
          <p:nvPr/>
        </p:nvSpPr>
        <p:spPr>
          <a:xfrm>
            <a:off x="6560624" y="-182121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5"/>
          <p:cNvSpPr txBox="1"/>
          <p:nvPr/>
        </p:nvSpPr>
        <p:spPr>
          <a:xfrm>
            <a:off x="3513450" y="1190050"/>
            <a:ext cx="3766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2A2321"/>
                </a:solidFill>
                <a:latin typeface="Alatsi"/>
                <a:ea typeface="Alatsi"/>
                <a:cs typeface="Alatsi"/>
                <a:sym typeface="Alatsi"/>
              </a:rPr>
              <a:t>Team No -04</a:t>
            </a:r>
            <a:endParaRPr b="1"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5559048" y="462915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5"/>
          <p:cNvSpPr txBox="1"/>
          <p:nvPr/>
        </p:nvSpPr>
        <p:spPr>
          <a:xfrm>
            <a:off x="4222900" y="1650925"/>
            <a:ext cx="26400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8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 Members</a:t>
            </a:r>
            <a:r>
              <a:rPr b="1" lang="en" sz="2500">
                <a:latin typeface="Alatsi"/>
                <a:ea typeface="Alatsi"/>
                <a:cs typeface="Alatsi"/>
                <a:sym typeface="Alatsi"/>
              </a:rPr>
              <a:t> 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223000" y="2579600"/>
            <a:ext cx="289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Sabiha Alam Chowdhury | 20301192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222900" y="2887450"/>
            <a:ext cx="298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Ashakuzzaman Odree | 20301268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4222900" y="2224325"/>
            <a:ext cx="289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Fairuz Tassnim Prapty | 21101027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223000" y="3200200"/>
            <a:ext cx="285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Syed Ashik Mahamud | 20301124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091447" y="3673279"/>
            <a:ext cx="3474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 : EHSANUR RAHMAN RHYTHM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091447" y="3996188"/>
            <a:ext cx="3474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 : MEHNAZ ARA FAZAL</a:t>
            </a:r>
            <a:endParaRPr sz="700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1887425" y="211150"/>
            <a:ext cx="690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Alatsi"/>
                <a:ea typeface="Alatsi"/>
                <a:cs typeface="Alatsi"/>
                <a:sym typeface="Alatsi"/>
              </a:rPr>
              <a:t>PAPER PRESENTATION</a:t>
            </a:r>
            <a:endParaRPr b="1" sz="2900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0" name="Google Shape;150;p25"/>
          <p:cNvGrpSpPr/>
          <p:nvPr/>
        </p:nvGrpSpPr>
        <p:grpSpPr>
          <a:xfrm>
            <a:off x="8238303" y="-49026"/>
            <a:ext cx="880314" cy="885635"/>
            <a:chOff x="75599" y="-130721"/>
            <a:chExt cx="2604480" cy="2361695"/>
          </a:xfrm>
        </p:grpSpPr>
        <p:grpSp>
          <p:nvGrpSpPr>
            <p:cNvPr id="151" name="Google Shape;151;p25"/>
            <p:cNvGrpSpPr/>
            <p:nvPr/>
          </p:nvGrpSpPr>
          <p:grpSpPr>
            <a:xfrm>
              <a:off x="75599" y="-130721"/>
              <a:ext cx="2604480" cy="2361695"/>
              <a:chOff x="0" y="-47625"/>
              <a:chExt cx="948878" cy="860425"/>
            </a:xfrm>
          </p:grpSpPr>
          <p:sp>
            <p:nvSpPr>
              <p:cNvPr id="152" name="Google Shape;152;p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 txBox="1"/>
              <p:nvPr/>
            </p:nvSpPr>
            <p:spPr>
              <a:xfrm>
                <a:off x="244778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25"/>
            <p:cNvSpPr txBox="1"/>
            <p:nvPr/>
          </p:nvSpPr>
          <p:spPr>
            <a:xfrm>
              <a:off x="671988" y="301280"/>
              <a:ext cx="6993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 sz="7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/>
        </p:nvSpPr>
        <p:spPr>
          <a:xfrm>
            <a:off x="514350" y="274681"/>
            <a:ext cx="8115300" cy="725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LITERATURE REVIEW</a:t>
            </a:r>
            <a:endParaRPr sz="700"/>
          </a:p>
        </p:txBody>
      </p:sp>
      <p:grpSp>
        <p:nvGrpSpPr>
          <p:cNvPr id="313" name="Google Shape;313;p34"/>
          <p:cNvGrpSpPr/>
          <p:nvPr/>
        </p:nvGrpSpPr>
        <p:grpSpPr>
          <a:xfrm>
            <a:off x="782212" y="1732184"/>
            <a:ext cx="559034" cy="559034"/>
            <a:chOff x="0" y="0"/>
            <a:chExt cx="1490756" cy="1490756"/>
          </a:xfrm>
        </p:grpSpPr>
        <p:grpSp>
          <p:nvGrpSpPr>
            <p:cNvPr id="314" name="Google Shape;314;p34"/>
            <p:cNvGrpSpPr/>
            <p:nvPr/>
          </p:nvGrpSpPr>
          <p:grpSpPr>
            <a:xfrm>
              <a:off x="0" y="0"/>
              <a:ext cx="1490756" cy="1490756"/>
              <a:chOff x="0" y="0"/>
              <a:chExt cx="812800" cy="812800"/>
            </a:xfrm>
          </p:grpSpPr>
          <p:sp>
            <p:nvSpPr>
              <p:cNvPr id="315" name="Google Shape;315;p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700" lIns="25700" spcFirstLastPara="1" rIns="25700" wrap="square" tIns="257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317;p34"/>
            <p:cNvSpPr txBox="1"/>
            <p:nvPr/>
          </p:nvSpPr>
          <p:spPr>
            <a:xfrm>
              <a:off x="0" y="123651"/>
              <a:ext cx="14907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latin typeface="Alatsi"/>
                  <a:ea typeface="Alatsi"/>
                  <a:cs typeface="Alatsi"/>
                  <a:sym typeface="Alatsi"/>
                </a:rPr>
                <a:t>3</a:t>
              </a:r>
              <a:endParaRPr sz="700"/>
            </a:p>
          </p:txBody>
        </p:sp>
      </p:grpSp>
      <p:grpSp>
        <p:nvGrpSpPr>
          <p:cNvPr id="318" name="Google Shape;318;p34"/>
          <p:cNvGrpSpPr/>
          <p:nvPr/>
        </p:nvGrpSpPr>
        <p:grpSpPr>
          <a:xfrm>
            <a:off x="782212" y="3190680"/>
            <a:ext cx="559036" cy="559035"/>
            <a:chOff x="0" y="0"/>
            <a:chExt cx="1490761" cy="1490761"/>
          </a:xfrm>
        </p:grpSpPr>
        <p:grpSp>
          <p:nvGrpSpPr>
            <p:cNvPr id="319" name="Google Shape;319;p34"/>
            <p:cNvGrpSpPr/>
            <p:nvPr/>
          </p:nvGrpSpPr>
          <p:grpSpPr>
            <a:xfrm>
              <a:off x="0" y="0"/>
              <a:ext cx="1490761" cy="1490761"/>
              <a:chOff x="0" y="0"/>
              <a:chExt cx="812800" cy="812800"/>
            </a:xfrm>
          </p:grpSpPr>
          <p:sp>
            <p:nvSpPr>
              <p:cNvPr id="320" name="Google Shape;320;p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700" lIns="25700" spcFirstLastPara="1" rIns="25700" wrap="square" tIns="257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2" name="Google Shape;322;p34"/>
            <p:cNvSpPr txBox="1"/>
            <p:nvPr/>
          </p:nvSpPr>
          <p:spPr>
            <a:xfrm>
              <a:off x="0" y="123651"/>
              <a:ext cx="1490700" cy="10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latin typeface="Alatsi"/>
                  <a:ea typeface="Alatsi"/>
                  <a:cs typeface="Alatsi"/>
                  <a:sym typeface="Alatsi"/>
                </a:rPr>
                <a:t>4</a:t>
              </a:r>
              <a:endParaRPr sz="700"/>
            </a:p>
          </p:txBody>
        </p:sp>
      </p:grpSp>
      <p:sp>
        <p:nvSpPr>
          <p:cNvPr id="323" name="Google Shape;323;p34"/>
          <p:cNvSpPr txBox="1"/>
          <p:nvPr/>
        </p:nvSpPr>
        <p:spPr>
          <a:xfrm>
            <a:off x="1431479" y="1703609"/>
            <a:ext cx="7198172" cy="1093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1" marL="3429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Vaishali Arya et al.: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⚬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Introduced a neural fuzzy system for feature selection and rule derivation.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⚬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Enhanced efficiency in the classification process.</a:t>
            </a:r>
            <a:endParaRPr sz="7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1431479" y="3162105"/>
            <a:ext cx="7198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1" marL="3429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Shashidhar T et al. and Patrick S. et al.: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Developed models to predict and forecast IRIS species characteristics.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Combined statistical patterns and Java application for data analysis.</a:t>
            </a:r>
            <a:endParaRPr sz="7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325" name="Google Shape;325;p34"/>
          <p:cNvGrpSpPr/>
          <p:nvPr/>
        </p:nvGrpSpPr>
        <p:grpSpPr>
          <a:xfrm>
            <a:off x="313681" y="-72330"/>
            <a:ext cx="468531" cy="5215830"/>
            <a:chOff x="0" y="-38100"/>
            <a:chExt cx="246798" cy="2747433"/>
          </a:xfrm>
        </p:grpSpPr>
        <p:sp>
          <p:nvSpPr>
            <p:cNvPr id="326" name="Google Shape;326;p34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</p:sp>
        <p:sp>
          <p:nvSpPr>
            <p:cNvPr id="327" name="Google Shape;327;p3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8" name="Google Shape;328;p34"/>
          <p:cNvCxnSpPr/>
          <p:nvPr/>
        </p:nvCxnSpPr>
        <p:spPr>
          <a:xfrm rot="10800000">
            <a:off x="542925" y="3644721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34"/>
          <p:cNvCxnSpPr/>
          <p:nvPr/>
        </p:nvCxnSpPr>
        <p:spPr>
          <a:xfrm rot="10800000">
            <a:off x="545245" y="-52262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0" name="Google Shape;330;p34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331" name="Google Shape;331;p3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32" name="Google Shape;332;p3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4" name="Google Shape;334;p34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sz="700"/>
            </a:p>
          </p:txBody>
        </p:sp>
      </p:grpSp>
      <p:sp>
        <p:nvSpPr>
          <p:cNvPr id="335" name="Google Shape;335;p34"/>
          <p:cNvSpPr/>
          <p:nvPr/>
        </p:nvSpPr>
        <p:spPr>
          <a:xfrm>
            <a:off x="4848773" y="43940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34"/>
          <p:cNvSpPr/>
          <p:nvPr/>
        </p:nvSpPr>
        <p:spPr>
          <a:xfrm>
            <a:off x="782211" y="-8205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34"/>
          <p:cNvSpPr txBox="1"/>
          <p:nvPr/>
        </p:nvSpPr>
        <p:spPr>
          <a:xfrm>
            <a:off x="782211" y="1164024"/>
            <a:ext cx="5741528" cy="2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Advanced Methodologies and Statistical Analysis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35"/>
          <p:cNvCxnSpPr/>
          <p:nvPr/>
        </p:nvCxnSpPr>
        <p:spPr>
          <a:xfrm>
            <a:off x="-130299" y="484083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35"/>
          <p:cNvCxnSpPr/>
          <p:nvPr/>
        </p:nvCxnSpPr>
        <p:spPr>
          <a:xfrm>
            <a:off x="5715085" y="4878933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4" name="Google Shape;344;p35"/>
          <p:cNvGrpSpPr/>
          <p:nvPr/>
        </p:nvGrpSpPr>
        <p:grpSpPr>
          <a:xfrm>
            <a:off x="7929578" y="-49020"/>
            <a:ext cx="781313" cy="1247438"/>
            <a:chOff x="0" y="-130721"/>
            <a:chExt cx="2083500" cy="3326503"/>
          </a:xfrm>
        </p:grpSpPr>
        <p:grpSp>
          <p:nvGrpSpPr>
            <p:cNvPr id="345" name="Google Shape;345;p3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46" name="Google Shape;346;p3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8" name="Google Shape;348;p35"/>
            <p:cNvSpPr txBox="1"/>
            <p:nvPr/>
          </p:nvSpPr>
          <p:spPr>
            <a:xfrm>
              <a:off x="0" y="437582"/>
              <a:ext cx="2083500" cy="27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9" name="Google Shape;349;p35"/>
          <p:cNvSpPr/>
          <p:nvPr/>
        </p:nvSpPr>
        <p:spPr>
          <a:xfrm>
            <a:off x="7491401" y="318982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35"/>
          <p:cNvSpPr/>
          <p:nvPr/>
        </p:nvSpPr>
        <p:spPr>
          <a:xfrm>
            <a:off x="-824453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35"/>
          <p:cNvSpPr txBox="1"/>
          <p:nvPr/>
        </p:nvSpPr>
        <p:spPr>
          <a:xfrm flipH="1">
            <a:off x="1277000" y="836623"/>
            <a:ext cx="65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ACQUISITION AND PREPARATION</a:t>
            </a:r>
            <a:endParaRPr sz="700"/>
          </a:p>
        </p:txBody>
      </p:sp>
      <p:sp>
        <p:nvSpPr>
          <p:cNvPr id="352" name="Google Shape;352;p35"/>
          <p:cNvSpPr txBox="1"/>
          <p:nvPr/>
        </p:nvSpPr>
        <p:spPr>
          <a:xfrm>
            <a:off x="590400" y="1368625"/>
            <a:ext cx="83040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4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Obtained from the UCI Machine Learning Repository.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Comprises 150 samples across three Iris species: setosa, versicolor, and virginica.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 stored in the variable “Iris” for ease of reference.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Imported using the scikit-learn toolkit.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Split into training (60%) and testing (40%) subsets.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Ensures stable and consistent accuracy assessments across multiple model runs.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6"/>
          <p:cNvGrpSpPr/>
          <p:nvPr/>
        </p:nvGrpSpPr>
        <p:grpSpPr>
          <a:xfrm>
            <a:off x="912211" y="1367229"/>
            <a:ext cx="3595257" cy="1804493"/>
            <a:chOff x="0" y="-192881"/>
            <a:chExt cx="9587350" cy="4811981"/>
          </a:xfrm>
        </p:grpSpPr>
        <p:grpSp>
          <p:nvGrpSpPr>
            <p:cNvPr id="358" name="Google Shape;358;p36"/>
            <p:cNvGrpSpPr/>
            <p:nvPr/>
          </p:nvGrpSpPr>
          <p:grpSpPr>
            <a:xfrm>
              <a:off x="0" y="-192881"/>
              <a:ext cx="9587350" cy="4384714"/>
              <a:chOff x="0" y="-38100"/>
              <a:chExt cx="1893798" cy="866116"/>
            </a:xfrm>
          </p:grpSpPr>
          <p:sp>
            <p:nvSpPr>
              <p:cNvPr id="359" name="Google Shape;359;p36"/>
              <p:cNvSpPr/>
              <p:nvPr/>
            </p:nvSpPr>
            <p:spPr>
              <a:xfrm>
                <a:off x="0" y="0"/>
                <a:ext cx="1893798" cy="828016"/>
              </a:xfrm>
              <a:custGeom>
                <a:rect b="b" l="l" r="r" t="t"/>
                <a:pathLst>
                  <a:path extrusionOk="0" h="828016" w="1893798">
                    <a:moveTo>
                      <a:pt x="54911" y="0"/>
                    </a:moveTo>
                    <a:lnTo>
                      <a:pt x="1838887" y="0"/>
                    </a:lnTo>
                    <a:cubicBezTo>
                      <a:pt x="1853450" y="0"/>
                      <a:pt x="1867417" y="5785"/>
                      <a:pt x="1877714" y="16083"/>
                    </a:cubicBezTo>
                    <a:cubicBezTo>
                      <a:pt x="1888012" y="26381"/>
                      <a:pt x="1893798" y="40348"/>
                      <a:pt x="1893798" y="54911"/>
                    </a:cubicBezTo>
                    <a:lnTo>
                      <a:pt x="1893798" y="773105"/>
                    </a:lnTo>
                    <a:cubicBezTo>
                      <a:pt x="1893798" y="787669"/>
                      <a:pt x="1888012" y="801635"/>
                      <a:pt x="1877714" y="811933"/>
                    </a:cubicBezTo>
                    <a:cubicBezTo>
                      <a:pt x="1867417" y="822231"/>
                      <a:pt x="1853450" y="828016"/>
                      <a:pt x="1838887" y="828016"/>
                    </a:cubicBezTo>
                    <a:lnTo>
                      <a:pt x="54911" y="828016"/>
                    </a:lnTo>
                    <a:cubicBezTo>
                      <a:pt x="40348" y="828016"/>
                      <a:pt x="26381" y="822231"/>
                      <a:pt x="16083" y="811933"/>
                    </a:cubicBezTo>
                    <a:cubicBezTo>
                      <a:pt x="5785" y="801635"/>
                      <a:pt x="0" y="787669"/>
                      <a:pt x="0" y="773105"/>
                    </a:cubicBezTo>
                    <a:lnTo>
                      <a:pt x="0" y="54911"/>
                    </a:lnTo>
                    <a:cubicBezTo>
                      <a:pt x="0" y="40348"/>
                      <a:pt x="5785" y="26381"/>
                      <a:pt x="16083" y="16083"/>
                    </a:cubicBezTo>
                    <a:cubicBezTo>
                      <a:pt x="26381" y="5785"/>
                      <a:pt x="40348" y="0"/>
                      <a:pt x="54911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6"/>
              <p:cNvSpPr txBox="1"/>
              <p:nvPr/>
            </p:nvSpPr>
            <p:spPr>
              <a:xfrm>
                <a:off x="0" y="-38100"/>
                <a:ext cx="1893798" cy="866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1" name="Google Shape;361;p36"/>
            <p:cNvSpPr txBox="1"/>
            <p:nvPr/>
          </p:nvSpPr>
          <p:spPr>
            <a:xfrm>
              <a:off x="751969" y="152400"/>
              <a:ext cx="8362200" cy="44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SVM serves as a powerful technique for classifying datasets, whether linear or </a:t>
              </a:r>
              <a:r>
                <a:rPr lang="en" sz="800">
                  <a:latin typeface="Alatsi"/>
                  <a:ea typeface="Alatsi"/>
                  <a:cs typeface="Alatsi"/>
                  <a:sym typeface="Alatsi"/>
                </a:rPr>
                <a:t>nonlinear</a:t>
              </a: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It employs non-linear mapping to project training data into a higher-dimensional space.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Each data item plotted in an n-dimensional space (n = number of features).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Conducted classification within this transformed space.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SVM searches for an optimal separating hyperplane in the transformed space.</a:t>
              </a:r>
              <a:endParaRPr sz="700"/>
            </a:p>
            <a:p>
              <a:pPr indent="0" lvl="0" marL="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362" name="Google Shape;362;p36"/>
          <p:cNvSpPr txBox="1"/>
          <p:nvPr/>
        </p:nvSpPr>
        <p:spPr>
          <a:xfrm>
            <a:off x="850932" y="1115393"/>
            <a:ext cx="3656535" cy="335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 Vector Machine (SVM)</a:t>
            </a:r>
            <a:endParaRPr sz="700"/>
          </a:p>
        </p:txBody>
      </p:sp>
      <p:cxnSp>
        <p:nvCxnSpPr>
          <p:cNvPr id="363" name="Google Shape;363;p36"/>
          <p:cNvCxnSpPr/>
          <p:nvPr/>
        </p:nvCxnSpPr>
        <p:spPr>
          <a:xfrm rot="10800000">
            <a:off x="545245" y="-52262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36"/>
          <p:cNvCxnSpPr/>
          <p:nvPr/>
        </p:nvCxnSpPr>
        <p:spPr>
          <a:xfrm rot="10800000">
            <a:off x="542925" y="3644721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5" name="Google Shape;365;p36"/>
          <p:cNvGrpSpPr/>
          <p:nvPr/>
        </p:nvGrpSpPr>
        <p:grpSpPr>
          <a:xfrm>
            <a:off x="7929578" y="-49020"/>
            <a:ext cx="781313" cy="1247438"/>
            <a:chOff x="0" y="-130721"/>
            <a:chExt cx="2083500" cy="3326503"/>
          </a:xfrm>
        </p:grpSpPr>
        <p:grpSp>
          <p:nvGrpSpPr>
            <p:cNvPr id="366" name="Google Shape;366;p36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67" name="Google Shape;367;p3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36"/>
            <p:cNvSpPr txBox="1"/>
            <p:nvPr/>
          </p:nvSpPr>
          <p:spPr>
            <a:xfrm>
              <a:off x="0" y="437582"/>
              <a:ext cx="2083500" cy="27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0" name="Google Shape;370;p36"/>
          <p:cNvSpPr/>
          <p:nvPr/>
        </p:nvSpPr>
        <p:spPr>
          <a:xfrm>
            <a:off x="3756082" y="-77692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36"/>
          <p:cNvSpPr txBox="1"/>
          <p:nvPr/>
        </p:nvSpPr>
        <p:spPr>
          <a:xfrm>
            <a:off x="1959195" y="-48180"/>
            <a:ext cx="5225610" cy="725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CHOOSING THE MODEL</a:t>
            </a:r>
            <a:endParaRPr sz="700"/>
          </a:p>
        </p:txBody>
      </p:sp>
      <p:sp>
        <p:nvSpPr>
          <p:cNvPr id="372" name="Google Shape;372;p36"/>
          <p:cNvSpPr/>
          <p:nvPr/>
        </p:nvSpPr>
        <p:spPr>
          <a:xfrm>
            <a:off x="5690567" y="452405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3" name="Google Shape;373;p36"/>
          <p:cNvGrpSpPr/>
          <p:nvPr/>
        </p:nvGrpSpPr>
        <p:grpSpPr>
          <a:xfrm>
            <a:off x="973489" y="3376766"/>
            <a:ext cx="3595257" cy="1804493"/>
            <a:chOff x="0" y="-192881"/>
            <a:chExt cx="9587350" cy="4811981"/>
          </a:xfrm>
        </p:grpSpPr>
        <p:grpSp>
          <p:nvGrpSpPr>
            <p:cNvPr id="374" name="Google Shape;374;p36"/>
            <p:cNvGrpSpPr/>
            <p:nvPr/>
          </p:nvGrpSpPr>
          <p:grpSpPr>
            <a:xfrm>
              <a:off x="0" y="-192881"/>
              <a:ext cx="9587350" cy="4384714"/>
              <a:chOff x="0" y="-38100"/>
              <a:chExt cx="1893798" cy="866116"/>
            </a:xfrm>
          </p:grpSpPr>
          <p:sp>
            <p:nvSpPr>
              <p:cNvPr id="375" name="Google Shape;375;p36"/>
              <p:cNvSpPr/>
              <p:nvPr/>
            </p:nvSpPr>
            <p:spPr>
              <a:xfrm>
                <a:off x="0" y="0"/>
                <a:ext cx="1893798" cy="828016"/>
              </a:xfrm>
              <a:custGeom>
                <a:rect b="b" l="l" r="r" t="t"/>
                <a:pathLst>
                  <a:path extrusionOk="0" h="828016" w="1893798">
                    <a:moveTo>
                      <a:pt x="54911" y="0"/>
                    </a:moveTo>
                    <a:lnTo>
                      <a:pt x="1838887" y="0"/>
                    </a:lnTo>
                    <a:cubicBezTo>
                      <a:pt x="1853450" y="0"/>
                      <a:pt x="1867417" y="5785"/>
                      <a:pt x="1877714" y="16083"/>
                    </a:cubicBezTo>
                    <a:cubicBezTo>
                      <a:pt x="1888012" y="26381"/>
                      <a:pt x="1893798" y="40348"/>
                      <a:pt x="1893798" y="54911"/>
                    </a:cubicBezTo>
                    <a:lnTo>
                      <a:pt x="1893798" y="773105"/>
                    </a:lnTo>
                    <a:cubicBezTo>
                      <a:pt x="1893798" y="787669"/>
                      <a:pt x="1888012" y="801635"/>
                      <a:pt x="1877714" y="811933"/>
                    </a:cubicBezTo>
                    <a:cubicBezTo>
                      <a:pt x="1867417" y="822231"/>
                      <a:pt x="1853450" y="828016"/>
                      <a:pt x="1838887" y="828016"/>
                    </a:cubicBezTo>
                    <a:lnTo>
                      <a:pt x="54911" y="828016"/>
                    </a:lnTo>
                    <a:cubicBezTo>
                      <a:pt x="40348" y="828016"/>
                      <a:pt x="26381" y="822231"/>
                      <a:pt x="16083" y="811933"/>
                    </a:cubicBezTo>
                    <a:cubicBezTo>
                      <a:pt x="5785" y="801635"/>
                      <a:pt x="0" y="787669"/>
                      <a:pt x="0" y="773105"/>
                    </a:cubicBezTo>
                    <a:lnTo>
                      <a:pt x="0" y="54911"/>
                    </a:lnTo>
                    <a:cubicBezTo>
                      <a:pt x="0" y="40348"/>
                      <a:pt x="5785" y="26381"/>
                      <a:pt x="16083" y="16083"/>
                    </a:cubicBezTo>
                    <a:cubicBezTo>
                      <a:pt x="26381" y="5785"/>
                      <a:pt x="40348" y="0"/>
                      <a:pt x="54911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6"/>
              <p:cNvSpPr txBox="1"/>
              <p:nvPr/>
            </p:nvSpPr>
            <p:spPr>
              <a:xfrm>
                <a:off x="0" y="-38100"/>
                <a:ext cx="1893798" cy="866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7" name="Google Shape;377;p36"/>
            <p:cNvSpPr txBox="1"/>
            <p:nvPr/>
          </p:nvSpPr>
          <p:spPr>
            <a:xfrm>
              <a:off x="751969" y="152400"/>
              <a:ext cx="8362200" cy="44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Logistic Regression, a statistical technique, analyzes datasets with one or more independent variables influencing the outcome.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Primarily used for accurate data categorization based on existing information.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Utilized for segmenting Iris flower data based on length and width attributes.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Functions effectively, particularly with larger datasets.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Logistic regression applied to the Iris dataset resulted in a model accuracy of 91%.</a:t>
              </a:r>
              <a:endParaRPr sz="700"/>
            </a:p>
            <a:p>
              <a:pPr indent="0" lvl="0" marL="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378" name="Google Shape;378;p36"/>
          <p:cNvSpPr txBox="1"/>
          <p:nvPr/>
        </p:nvSpPr>
        <p:spPr>
          <a:xfrm>
            <a:off x="912210" y="3124930"/>
            <a:ext cx="3656535" cy="33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Logistic Regression</a:t>
            </a:r>
            <a:endParaRPr sz="700"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5115627" y="2000453"/>
            <a:ext cx="3595256" cy="1976843"/>
            <a:chOff x="0" y="-192881"/>
            <a:chExt cx="9587350" cy="5271581"/>
          </a:xfrm>
        </p:grpSpPr>
        <p:grpSp>
          <p:nvGrpSpPr>
            <p:cNvPr id="380" name="Google Shape;380;p36"/>
            <p:cNvGrpSpPr/>
            <p:nvPr/>
          </p:nvGrpSpPr>
          <p:grpSpPr>
            <a:xfrm>
              <a:off x="0" y="-192881"/>
              <a:ext cx="9587350" cy="4752968"/>
              <a:chOff x="0" y="-38100"/>
              <a:chExt cx="1893798" cy="938858"/>
            </a:xfrm>
          </p:grpSpPr>
          <p:sp>
            <p:nvSpPr>
              <p:cNvPr id="381" name="Google Shape;381;p36"/>
              <p:cNvSpPr/>
              <p:nvPr/>
            </p:nvSpPr>
            <p:spPr>
              <a:xfrm>
                <a:off x="0" y="0"/>
                <a:ext cx="1893798" cy="900758"/>
              </a:xfrm>
              <a:custGeom>
                <a:rect b="b" l="l" r="r" t="t"/>
                <a:pathLst>
                  <a:path extrusionOk="0" h="900758" w="1893798">
                    <a:moveTo>
                      <a:pt x="54911" y="0"/>
                    </a:moveTo>
                    <a:lnTo>
                      <a:pt x="1838887" y="0"/>
                    </a:lnTo>
                    <a:cubicBezTo>
                      <a:pt x="1853450" y="0"/>
                      <a:pt x="1867417" y="5785"/>
                      <a:pt x="1877714" y="16083"/>
                    </a:cubicBezTo>
                    <a:cubicBezTo>
                      <a:pt x="1888012" y="26381"/>
                      <a:pt x="1893798" y="40348"/>
                      <a:pt x="1893798" y="54911"/>
                    </a:cubicBezTo>
                    <a:lnTo>
                      <a:pt x="1893798" y="845847"/>
                    </a:lnTo>
                    <a:cubicBezTo>
                      <a:pt x="1893798" y="860410"/>
                      <a:pt x="1888012" y="874377"/>
                      <a:pt x="1877714" y="884675"/>
                    </a:cubicBezTo>
                    <a:cubicBezTo>
                      <a:pt x="1867417" y="894973"/>
                      <a:pt x="1853450" y="900758"/>
                      <a:pt x="1838887" y="900758"/>
                    </a:cubicBezTo>
                    <a:lnTo>
                      <a:pt x="54911" y="900758"/>
                    </a:lnTo>
                    <a:cubicBezTo>
                      <a:pt x="40348" y="900758"/>
                      <a:pt x="26381" y="894973"/>
                      <a:pt x="16083" y="884675"/>
                    </a:cubicBezTo>
                    <a:cubicBezTo>
                      <a:pt x="5785" y="874377"/>
                      <a:pt x="0" y="860410"/>
                      <a:pt x="0" y="845847"/>
                    </a:cubicBezTo>
                    <a:lnTo>
                      <a:pt x="0" y="54911"/>
                    </a:lnTo>
                    <a:cubicBezTo>
                      <a:pt x="0" y="40348"/>
                      <a:pt x="5785" y="26381"/>
                      <a:pt x="16083" y="16083"/>
                    </a:cubicBezTo>
                    <a:cubicBezTo>
                      <a:pt x="26381" y="5785"/>
                      <a:pt x="40348" y="0"/>
                      <a:pt x="54911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6"/>
              <p:cNvSpPr txBox="1"/>
              <p:nvPr/>
            </p:nvSpPr>
            <p:spPr>
              <a:xfrm>
                <a:off x="0" y="-38100"/>
                <a:ext cx="1893798" cy="9388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3" name="Google Shape;383;p36"/>
            <p:cNvSpPr txBox="1"/>
            <p:nvPr/>
          </p:nvSpPr>
          <p:spPr>
            <a:xfrm>
              <a:off x="751969" y="152400"/>
              <a:ext cx="8362200" cy="49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KNN is versatile, handling both classification and regression problems in supervised learning.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Straightforward and entirely reliant on the training dataset.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Classifies incoming data based on similarity measured by the distance between instances.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KNN classifier implemented using the KNeighborsClassifier(n_neighbors=3) function from the sklearn.neighbors package.</a:t>
              </a:r>
              <a:endParaRPr sz="700"/>
            </a:p>
            <a:p>
              <a:pPr indent="-88900" lvl="1" marL="17780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Char char="•"/>
              </a:pPr>
              <a:r>
                <a:rPr i="0" lang="en" sz="8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Chosen and evaluated for its effectiveness in predicting Iris flower species.</a:t>
              </a:r>
              <a:endParaRPr sz="700"/>
            </a:p>
            <a:p>
              <a:pPr indent="0" lvl="0" marL="0" marR="0" rtl="0" algn="l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384" name="Google Shape;384;p36"/>
          <p:cNvSpPr txBox="1"/>
          <p:nvPr/>
        </p:nvSpPr>
        <p:spPr>
          <a:xfrm>
            <a:off x="5054348" y="1758142"/>
            <a:ext cx="3800814" cy="301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K-Nearest Neighbor Classifier (KNN)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" name="Google Shape;389;p37"/>
          <p:cNvCxnSpPr/>
          <p:nvPr/>
        </p:nvCxnSpPr>
        <p:spPr>
          <a:xfrm>
            <a:off x="-130299" y="484083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37"/>
          <p:cNvCxnSpPr/>
          <p:nvPr/>
        </p:nvCxnSpPr>
        <p:spPr>
          <a:xfrm>
            <a:off x="5715085" y="4878933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1" name="Google Shape;391;p37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392" name="Google Shape;392;p37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93" name="Google Shape;393;p3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5" name="Google Shape;395;p37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700"/>
            </a:p>
          </p:txBody>
        </p:sp>
      </p:grpSp>
      <p:sp>
        <p:nvSpPr>
          <p:cNvPr id="396" name="Google Shape;396;p37"/>
          <p:cNvSpPr/>
          <p:nvPr/>
        </p:nvSpPr>
        <p:spPr>
          <a:xfrm>
            <a:off x="7491401" y="318982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p37"/>
          <p:cNvSpPr/>
          <p:nvPr/>
        </p:nvSpPr>
        <p:spPr>
          <a:xfrm>
            <a:off x="-824453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37"/>
          <p:cNvSpPr txBox="1"/>
          <p:nvPr/>
        </p:nvSpPr>
        <p:spPr>
          <a:xfrm>
            <a:off x="1276990" y="249873"/>
            <a:ext cx="6590020" cy="47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 OF CROSS-VALIDATION</a:t>
            </a:r>
            <a:endParaRPr sz="700"/>
          </a:p>
        </p:txBody>
      </p:sp>
      <p:sp>
        <p:nvSpPr>
          <p:cNvPr id="399" name="Google Shape;399;p37"/>
          <p:cNvSpPr txBox="1"/>
          <p:nvPr/>
        </p:nvSpPr>
        <p:spPr>
          <a:xfrm>
            <a:off x="590401" y="1009175"/>
            <a:ext cx="77301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Cross-validation involves reserving a portion of the dataset for validation, not used during model training.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 the reserved sample from the test set to assess the model’s performance.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model exhibiting favorable results is deemed effective.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Precise estimate from sample accuracy.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Enhances model efficiency and effectiveness.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Comparison of SVM, KNN, and Logistic Regression accuracy with and without cross-validation.</a:t>
            </a:r>
            <a:endParaRPr i="0" sz="14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Analysis reveals improved accuracy when cross-validation is implemented, enhancing overall model performance.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38"/>
          <p:cNvCxnSpPr/>
          <p:nvPr/>
        </p:nvCxnSpPr>
        <p:spPr>
          <a:xfrm>
            <a:off x="-130299" y="484083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38"/>
          <p:cNvCxnSpPr/>
          <p:nvPr/>
        </p:nvCxnSpPr>
        <p:spPr>
          <a:xfrm>
            <a:off x="5715085" y="4878933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38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407" name="Google Shape;407;p3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08" name="Google Shape;408;p3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0" name="Google Shape;410;p38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sz="700"/>
            </a:p>
          </p:txBody>
        </p:sp>
      </p:grpSp>
      <p:sp>
        <p:nvSpPr>
          <p:cNvPr id="411" name="Google Shape;411;p38"/>
          <p:cNvSpPr/>
          <p:nvPr/>
        </p:nvSpPr>
        <p:spPr>
          <a:xfrm>
            <a:off x="7491401" y="318982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p38"/>
          <p:cNvSpPr/>
          <p:nvPr/>
        </p:nvSpPr>
        <p:spPr>
          <a:xfrm>
            <a:off x="-824453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3" name="Google Shape;413;p38"/>
          <p:cNvSpPr txBox="1"/>
          <p:nvPr/>
        </p:nvSpPr>
        <p:spPr>
          <a:xfrm>
            <a:off x="1276990" y="249873"/>
            <a:ext cx="6590020" cy="476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UTILIZING THE CONFUSION MATRIX</a:t>
            </a:r>
            <a:endParaRPr sz="700"/>
          </a:p>
        </p:txBody>
      </p:sp>
      <p:sp>
        <p:nvSpPr>
          <p:cNvPr id="414" name="Google Shape;414;p38"/>
          <p:cNvSpPr txBox="1"/>
          <p:nvPr/>
        </p:nvSpPr>
        <p:spPr>
          <a:xfrm>
            <a:off x="597621" y="908133"/>
            <a:ext cx="8304000" cy="29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tabular representation used to evaluate the efficacy of a classification model.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Utilizes test data with established expected output labels.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Provides a straightforward indication of prediction accuracy.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Aids in pinpointing errors made by the model.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Denotes the target, indicating the classification label for the given sample data.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confusion matrix contributes to the determination of the model's accuracy score.</a:t>
            </a:r>
            <a:endParaRPr sz="700"/>
          </a:p>
          <a:p>
            <a:pPr indent="-152400" lvl="1" marL="2921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" sz="14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confusion matrix acts as a crucial tool in assessing the accuracy and reliability of the classification model, specifically in the context of the Iris dataset.</a:t>
            </a:r>
            <a:endParaRPr sz="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39"/>
          <p:cNvCxnSpPr/>
          <p:nvPr/>
        </p:nvCxnSpPr>
        <p:spPr>
          <a:xfrm>
            <a:off x="-130299" y="484083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5715085" y="4878933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1" name="Google Shape;421;p39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422" name="Google Shape;422;p3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23" name="Google Shape;423;p3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5" name="Google Shape;425;p39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sz="700"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7491401" y="3189824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p39"/>
          <p:cNvSpPr/>
          <p:nvPr/>
        </p:nvSpPr>
        <p:spPr>
          <a:xfrm>
            <a:off x="-824453" y="-20114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8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8" name="Google Shape;428;p39"/>
          <p:cNvSpPr txBox="1"/>
          <p:nvPr/>
        </p:nvSpPr>
        <p:spPr>
          <a:xfrm>
            <a:off x="1276990" y="235585"/>
            <a:ext cx="6590020" cy="543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  <a:endParaRPr sz="700"/>
          </a:p>
        </p:txBody>
      </p:sp>
      <p:sp>
        <p:nvSpPr>
          <p:cNvPr id="429" name="Google Shape;429;p39"/>
          <p:cNvSpPr txBox="1"/>
          <p:nvPr/>
        </p:nvSpPr>
        <p:spPr>
          <a:xfrm>
            <a:off x="1077261" y="1124920"/>
            <a:ext cx="67896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8750" lvl="1" marL="330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Algorithmic Powerhouse: </a:t>
            </a:r>
            <a:endParaRPr sz="700"/>
          </a:p>
          <a:p>
            <a:pPr indent="-222250" lvl="2" marL="660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⚬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SVM, KNN, and Logistic Regression play pivotal roles in extracting patterns.</a:t>
            </a:r>
            <a:endParaRPr sz="700"/>
          </a:p>
          <a:p>
            <a:pPr indent="-158750" lvl="1" marL="330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Validation Excellence: </a:t>
            </a:r>
            <a:endParaRPr sz="700"/>
          </a:p>
          <a:p>
            <a:pPr indent="-222250" lvl="2" marL="660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⚬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Cross-validation ensures robust model performance and reliable insights.</a:t>
            </a:r>
            <a:endParaRPr sz="700"/>
          </a:p>
          <a:p>
            <a:pPr indent="-158750" lvl="1" marL="330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SVM Triumph: </a:t>
            </a:r>
            <a:endParaRPr sz="700"/>
          </a:p>
          <a:p>
            <a:pPr indent="-222250" lvl="2" marL="660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⚬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Support Vector Machine emerges as the most effective in classification tasks.</a:t>
            </a:r>
            <a:endParaRPr sz="700"/>
          </a:p>
          <a:p>
            <a:pPr indent="-158750" lvl="1" marL="330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Library Strength: </a:t>
            </a:r>
            <a:endParaRPr sz="700"/>
          </a:p>
          <a:p>
            <a:pPr indent="-222250" lvl="2" marL="6604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⚬"/>
            </a:pPr>
            <a:r>
              <a:rPr i="0" lang="en" sz="1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Explore essential functions of the scikit-learn library for seamless implementation.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5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/>
        </p:nvSpPr>
        <p:spPr>
          <a:xfrm>
            <a:off x="2277489" y="1874017"/>
            <a:ext cx="5813749" cy="1257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73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700"/>
          </a:p>
        </p:txBody>
      </p:sp>
      <p:grpSp>
        <p:nvGrpSpPr>
          <p:cNvPr id="435" name="Google Shape;435;p40"/>
          <p:cNvGrpSpPr/>
          <p:nvPr/>
        </p:nvGrpSpPr>
        <p:grpSpPr>
          <a:xfrm>
            <a:off x="-15535" y="-90413"/>
            <a:ext cx="2119542" cy="5233913"/>
            <a:chOff x="0" y="-241102"/>
            <a:chExt cx="5652112" cy="13957102"/>
          </a:xfrm>
        </p:grpSpPr>
        <p:grpSp>
          <p:nvGrpSpPr>
            <p:cNvPr id="436" name="Google Shape;436;p40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437" name="Google Shape;437;p4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438" name="Google Shape;438;p4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40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440" name="Google Shape;440;p4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441" name="Google Shape;441;p4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40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443" name="Google Shape;443;p4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444" name="Google Shape;444;p4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5" name="Google Shape;445;p40"/>
          <p:cNvSpPr/>
          <p:nvPr/>
        </p:nvSpPr>
        <p:spPr>
          <a:xfrm>
            <a:off x="6206416" y="401310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6" name="Google Shape;446;p40"/>
          <p:cNvSpPr/>
          <p:nvPr/>
        </p:nvSpPr>
        <p:spPr>
          <a:xfrm>
            <a:off x="5706827" y="-28684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47" name="Google Shape;447;p40"/>
          <p:cNvGrpSpPr/>
          <p:nvPr/>
        </p:nvGrpSpPr>
        <p:grpSpPr>
          <a:xfrm>
            <a:off x="7929578" y="-49020"/>
            <a:ext cx="781313" cy="885635"/>
            <a:chOff x="0" y="-130721"/>
            <a:chExt cx="2083500" cy="2361695"/>
          </a:xfrm>
        </p:grpSpPr>
        <p:grpSp>
          <p:nvGrpSpPr>
            <p:cNvPr id="448" name="Google Shape;448;p4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49" name="Google Shape;449;p4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1" name="Google Shape;451;p40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 sz="7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-15535" y="-90413"/>
            <a:ext cx="2119542" cy="5233913"/>
            <a:chOff x="0" y="-241102"/>
            <a:chExt cx="5652112" cy="13957102"/>
          </a:xfrm>
        </p:grpSpPr>
        <p:grpSp>
          <p:nvGrpSpPr>
            <p:cNvPr id="160" name="Google Shape;160;p26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62" name="Google Shape;162;p2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26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9" name="Google Shape;169;p26"/>
          <p:cNvSpPr txBox="1"/>
          <p:nvPr/>
        </p:nvSpPr>
        <p:spPr>
          <a:xfrm>
            <a:off x="3185775" y="1133816"/>
            <a:ext cx="42669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TOPIC</a:t>
            </a:r>
            <a:endParaRPr sz="700"/>
          </a:p>
        </p:txBody>
      </p:sp>
      <p:sp>
        <p:nvSpPr>
          <p:cNvPr id="170" name="Google Shape;170;p26"/>
          <p:cNvSpPr/>
          <p:nvPr/>
        </p:nvSpPr>
        <p:spPr>
          <a:xfrm>
            <a:off x="6323449" y="-10509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6"/>
          <p:cNvSpPr txBox="1"/>
          <p:nvPr/>
        </p:nvSpPr>
        <p:spPr>
          <a:xfrm>
            <a:off x="2402700" y="2428177"/>
            <a:ext cx="631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Identification of Iris Flower Varieties Through Machine Learning Techniques</a:t>
            </a:r>
            <a:endParaRPr sz="700"/>
          </a:p>
        </p:txBody>
      </p:sp>
      <p:sp>
        <p:nvSpPr>
          <p:cNvPr id="172" name="Google Shape;172;p26"/>
          <p:cNvSpPr txBox="1"/>
          <p:nvPr/>
        </p:nvSpPr>
        <p:spPr>
          <a:xfrm>
            <a:off x="3598746" y="772856"/>
            <a:ext cx="344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3" name="Google Shape;173;p26"/>
          <p:cNvSpPr/>
          <p:nvPr/>
        </p:nvSpPr>
        <p:spPr>
          <a:xfrm>
            <a:off x="5559048" y="4629150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4" name="Google Shape;174;p26"/>
          <p:cNvGrpSpPr/>
          <p:nvPr/>
        </p:nvGrpSpPr>
        <p:grpSpPr>
          <a:xfrm>
            <a:off x="7957927" y="-49020"/>
            <a:ext cx="724730" cy="885635"/>
            <a:chOff x="75599" y="-130721"/>
            <a:chExt cx="1932614" cy="2361695"/>
          </a:xfrm>
        </p:grpSpPr>
        <p:grpSp>
          <p:nvGrpSpPr>
            <p:cNvPr id="175" name="Google Shape;175;p2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26"/>
            <p:cNvSpPr txBox="1"/>
            <p:nvPr/>
          </p:nvSpPr>
          <p:spPr>
            <a:xfrm>
              <a:off x="330995" y="540867"/>
              <a:ext cx="15021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1276990" y="433388"/>
            <a:ext cx="6590020" cy="725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  <a:endParaRPr sz="700"/>
          </a:p>
        </p:txBody>
      </p:sp>
      <p:sp>
        <p:nvSpPr>
          <p:cNvPr id="184" name="Google Shape;184;p27"/>
          <p:cNvSpPr txBox="1"/>
          <p:nvPr/>
        </p:nvSpPr>
        <p:spPr>
          <a:xfrm>
            <a:off x="610993" y="1652735"/>
            <a:ext cx="2240480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  <a:endParaRPr sz="700"/>
          </a:p>
        </p:txBody>
      </p:sp>
      <p:sp>
        <p:nvSpPr>
          <p:cNvPr id="185" name="Google Shape;185;p27"/>
          <p:cNvSpPr txBox="1"/>
          <p:nvPr/>
        </p:nvSpPr>
        <p:spPr>
          <a:xfrm>
            <a:off x="610993" y="2397616"/>
            <a:ext cx="2240480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  <a:endParaRPr sz="700"/>
          </a:p>
        </p:txBody>
      </p:sp>
      <p:sp>
        <p:nvSpPr>
          <p:cNvPr id="186" name="Google Shape;186;p27"/>
          <p:cNvSpPr txBox="1"/>
          <p:nvPr/>
        </p:nvSpPr>
        <p:spPr>
          <a:xfrm>
            <a:off x="661491" y="3084653"/>
            <a:ext cx="2620727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Choosing the Model</a:t>
            </a:r>
            <a:endParaRPr sz="700"/>
          </a:p>
        </p:txBody>
      </p:sp>
      <p:sp>
        <p:nvSpPr>
          <p:cNvPr id="187" name="Google Shape;187;p27"/>
          <p:cNvSpPr txBox="1"/>
          <p:nvPr/>
        </p:nvSpPr>
        <p:spPr>
          <a:xfrm>
            <a:off x="610993" y="3861575"/>
            <a:ext cx="224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 </a:t>
            </a:r>
            <a:endParaRPr b="1" sz="700"/>
          </a:p>
        </p:txBody>
      </p:sp>
      <p:sp>
        <p:nvSpPr>
          <p:cNvPr id="188" name="Google Shape;188;p27"/>
          <p:cNvSpPr txBox="1"/>
          <p:nvPr/>
        </p:nvSpPr>
        <p:spPr>
          <a:xfrm>
            <a:off x="3222195" y="1652735"/>
            <a:ext cx="2240480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 sz="700"/>
          </a:p>
        </p:txBody>
      </p:sp>
      <p:sp>
        <p:nvSpPr>
          <p:cNvPr id="189" name="Google Shape;189;p27"/>
          <p:cNvSpPr txBox="1"/>
          <p:nvPr/>
        </p:nvSpPr>
        <p:spPr>
          <a:xfrm>
            <a:off x="3222195" y="2368694"/>
            <a:ext cx="2240480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</a:t>
            </a:r>
            <a:endParaRPr sz="700"/>
          </a:p>
        </p:txBody>
      </p:sp>
      <p:sp>
        <p:nvSpPr>
          <p:cNvPr id="190" name="Google Shape;190;p27"/>
          <p:cNvSpPr txBox="1"/>
          <p:nvPr/>
        </p:nvSpPr>
        <p:spPr>
          <a:xfrm>
            <a:off x="3222195" y="2920361"/>
            <a:ext cx="2341475" cy="6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 of Cross Validation</a:t>
            </a:r>
            <a:endParaRPr sz="700"/>
          </a:p>
        </p:txBody>
      </p:sp>
      <p:sp>
        <p:nvSpPr>
          <p:cNvPr id="191" name="Google Shape;191;p27"/>
          <p:cNvSpPr txBox="1"/>
          <p:nvPr/>
        </p:nvSpPr>
        <p:spPr>
          <a:xfrm>
            <a:off x="5945112" y="1652735"/>
            <a:ext cx="2240480" cy="314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Literature review</a:t>
            </a:r>
            <a:endParaRPr sz="700"/>
          </a:p>
        </p:txBody>
      </p:sp>
      <p:sp>
        <p:nvSpPr>
          <p:cNvPr id="192" name="Google Shape;192;p27"/>
          <p:cNvSpPr txBox="1"/>
          <p:nvPr/>
        </p:nvSpPr>
        <p:spPr>
          <a:xfrm>
            <a:off x="5945112" y="2204403"/>
            <a:ext cx="2521824" cy="6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Acquisition and Preparation</a:t>
            </a:r>
            <a:endParaRPr sz="700"/>
          </a:p>
        </p:txBody>
      </p:sp>
      <p:sp>
        <p:nvSpPr>
          <p:cNvPr id="193" name="Google Shape;193;p27"/>
          <p:cNvSpPr txBox="1"/>
          <p:nvPr/>
        </p:nvSpPr>
        <p:spPr>
          <a:xfrm>
            <a:off x="5945112" y="2920361"/>
            <a:ext cx="2684538" cy="643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Utilizing the Confusion Matrix</a:t>
            </a:r>
            <a:endParaRPr sz="700"/>
          </a:p>
        </p:txBody>
      </p:sp>
      <p:cxnSp>
        <p:nvCxnSpPr>
          <p:cNvPr id="194" name="Google Shape;194;p27"/>
          <p:cNvCxnSpPr/>
          <p:nvPr/>
        </p:nvCxnSpPr>
        <p:spPr>
          <a:xfrm>
            <a:off x="-166369" y="4891331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5750055" y="4886569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27"/>
          <p:cNvGrpSpPr/>
          <p:nvPr/>
        </p:nvGrpSpPr>
        <p:grpSpPr>
          <a:xfrm>
            <a:off x="7929578" y="-49020"/>
            <a:ext cx="781306" cy="885633"/>
            <a:chOff x="0" y="-130721"/>
            <a:chExt cx="2083482" cy="2361688"/>
          </a:xfrm>
        </p:grpSpPr>
        <p:grpSp>
          <p:nvGrpSpPr>
            <p:cNvPr id="197" name="Google Shape;197;p27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8" name="Google Shape;198;p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200;p27"/>
            <p:cNvSpPr txBox="1"/>
            <p:nvPr/>
          </p:nvSpPr>
          <p:spPr>
            <a:xfrm>
              <a:off x="0" y="437582"/>
              <a:ext cx="2083482" cy="1241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sz="700"/>
            </a:p>
          </p:txBody>
        </p:sp>
      </p:grpSp>
      <p:sp>
        <p:nvSpPr>
          <p:cNvPr id="201" name="Google Shape;201;p27"/>
          <p:cNvSpPr/>
          <p:nvPr/>
        </p:nvSpPr>
        <p:spPr>
          <a:xfrm>
            <a:off x="-1422500" y="217167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27"/>
          <p:cNvSpPr/>
          <p:nvPr/>
        </p:nvSpPr>
        <p:spPr>
          <a:xfrm>
            <a:off x="6800850" y="3071030"/>
            <a:ext cx="3657600" cy="1238891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830750" y="818875"/>
            <a:ext cx="73152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68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 and Process: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Iris dataset used for implementation.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Scikit-learn toolkit employed for implementation.</a:t>
            </a:r>
            <a:endParaRPr sz="700"/>
          </a:p>
          <a:p>
            <a:pPr indent="-184150" lvl="1" marL="368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Paper's Objective: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Employing classification and regression algorithms on the IRIS dataset.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Identification and examination of patterns based on sepals and petals sizes.</a:t>
            </a:r>
            <a:endParaRPr sz="700"/>
          </a:p>
          <a:p>
            <a:pPr indent="-184150" lvl="1" marL="368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Finding: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SVM classifier outperforms KNN and logistic regression models.</a:t>
            </a:r>
            <a:endParaRPr sz="700"/>
          </a:p>
          <a:p>
            <a:pPr indent="-247650" lvl="2" marL="74930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⚬"/>
            </a:pPr>
            <a:r>
              <a:rPr i="0" lang="en" sz="17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Higher accuracy achieved with the SVM classifier.</a:t>
            </a:r>
            <a:endParaRPr sz="700"/>
          </a:p>
        </p:txBody>
      </p:sp>
      <p:cxnSp>
        <p:nvCxnSpPr>
          <p:cNvPr id="208" name="Google Shape;208;p28"/>
          <p:cNvCxnSpPr/>
          <p:nvPr/>
        </p:nvCxnSpPr>
        <p:spPr>
          <a:xfrm>
            <a:off x="-137513" y="4956257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8"/>
          <p:cNvSpPr/>
          <p:nvPr/>
        </p:nvSpPr>
        <p:spPr>
          <a:xfrm>
            <a:off x="6882084" y="31040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0" name="Google Shape;210;p28"/>
          <p:cNvCxnSpPr/>
          <p:nvPr/>
        </p:nvCxnSpPr>
        <p:spPr>
          <a:xfrm>
            <a:off x="5751154" y="4961019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8"/>
          <p:cNvSpPr txBox="1"/>
          <p:nvPr/>
        </p:nvSpPr>
        <p:spPr>
          <a:xfrm>
            <a:off x="1277000" y="273225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  <a:endParaRPr sz="700"/>
          </a:p>
        </p:txBody>
      </p:sp>
      <p:grpSp>
        <p:nvGrpSpPr>
          <p:cNvPr id="212" name="Google Shape;212;p28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213" name="Google Shape;213;p2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14" name="Google Shape;214;p2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28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sz="700"/>
            </a:p>
          </p:txBody>
        </p:sp>
      </p:grpSp>
      <p:sp>
        <p:nvSpPr>
          <p:cNvPr id="217" name="Google Shape;217;p28"/>
          <p:cNvSpPr/>
          <p:nvPr/>
        </p:nvSpPr>
        <p:spPr>
          <a:xfrm>
            <a:off x="-12375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895675" y="919725"/>
            <a:ext cx="73527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Classification in Machine Learning: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Crucial for analyzing data.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Involves a diverse range of algorithms.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Algorithms for Classification: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Decision trees, Naive Bayes, backpropagation, neural networks.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Artificial neural networks, multi-layer perceptrons.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Multi-class classification, Support Vector Machines (SVM), K-nearest neighbors (KNN).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Research Focus: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Elaborated on three specific classification methods.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 using the iris dataset and Scikit-learn toolkit.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>
            <a:off x="-137513" y="4956257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29"/>
          <p:cNvSpPr/>
          <p:nvPr/>
        </p:nvSpPr>
        <p:spPr>
          <a:xfrm>
            <a:off x="6882084" y="3104099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5" name="Google Shape;225;p29"/>
          <p:cNvCxnSpPr/>
          <p:nvPr/>
        </p:nvCxnSpPr>
        <p:spPr>
          <a:xfrm>
            <a:off x="5751154" y="4961019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9"/>
          <p:cNvSpPr txBox="1"/>
          <p:nvPr/>
        </p:nvSpPr>
        <p:spPr>
          <a:xfrm>
            <a:off x="1277000" y="128475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  <a:endParaRPr sz="700"/>
          </a:p>
        </p:txBody>
      </p:sp>
      <p:grpSp>
        <p:nvGrpSpPr>
          <p:cNvPr id="227" name="Google Shape;227;p29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228" name="Google Shape;228;p29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29" name="Google Shape;229;p2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Google Shape;231;p29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sz="700"/>
            </a:p>
          </p:txBody>
        </p:sp>
      </p:grpSp>
      <p:sp>
        <p:nvSpPr>
          <p:cNvPr id="232" name="Google Shape;232;p29"/>
          <p:cNvSpPr/>
          <p:nvPr/>
        </p:nvSpPr>
        <p:spPr>
          <a:xfrm>
            <a:off x="-1313786" y="-366668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0"/>
          <p:cNvCxnSpPr/>
          <p:nvPr/>
        </p:nvCxnSpPr>
        <p:spPr>
          <a:xfrm>
            <a:off x="-123085" y="4855261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30"/>
          <p:cNvCxnSpPr/>
          <p:nvPr/>
        </p:nvCxnSpPr>
        <p:spPr>
          <a:xfrm>
            <a:off x="5751154" y="486002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30"/>
          <p:cNvSpPr/>
          <p:nvPr/>
        </p:nvSpPr>
        <p:spPr>
          <a:xfrm>
            <a:off x="6491430" y="296661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0"/>
          <p:cNvSpPr txBox="1"/>
          <p:nvPr/>
        </p:nvSpPr>
        <p:spPr>
          <a:xfrm>
            <a:off x="1277000" y="71800"/>
            <a:ext cx="65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 sz="700"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242" name="Google Shape;242;p30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43" name="Google Shape;243;p3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30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sz="700"/>
            </a:p>
          </p:txBody>
        </p:sp>
      </p:grpSp>
      <p:sp>
        <p:nvSpPr>
          <p:cNvPr id="246" name="Google Shape;246;p30"/>
          <p:cNvSpPr/>
          <p:nvPr/>
        </p:nvSpPr>
        <p:spPr>
          <a:xfrm>
            <a:off x="-1741340" y="-10509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30"/>
          <p:cNvSpPr txBox="1"/>
          <p:nvPr/>
        </p:nvSpPr>
        <p:spPr>
          <a:xfrm>
            <a:off x="597625" y="627500"/>
            <a:ext cx="8304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Machine Learning Overview: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Subset of computer science focused on creating adaptable programs through self-improvement when exposed to new data. Broadly categorized into supervised and unsupervised learning, with an emphasis on supervised learning involving classification and regression.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Iris Species Identification Study:</a:t>
            </a:r>
            <a:endParaRPr sz="700"/>
          </a:p>
          <a:p>
            <a:pPr indent="-228600" lvl="2" marL="6858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Utilizes Fisher's Iris dataset for identifying Iris flower species. Aiming for high accuracy in predicting unseen data, the study employs supervised learning techniques, particularly classification. The Scikit-learn toolkit is used to implement various machine learning algorithms, including Support Vector Machine (SVM), K-Nearest Neighbor (KNN), and Logistic Regression classifiers.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31"/>
          <p:cNvCxnSpPr/>
          <p:nvPr/>
        </p:nvCxnSpPr>
        <p:spPr>
          <a:xfrm>
            <a:off x="-123085" y="4855261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1"/>
          <p:cNvCxnSpPr/>
          <p:nvPr/>
        </p:nvCxnSpPr>
        <p:spPr>
          <a:xfrm>
            <a:off x="5751154" y="486002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1"/>
          <p:cNvSpPr/>
          <p:nvPr/>
        </p:nvSpPr>
        <p:spPr>
          <a:xfrm>
            <a:off x="6491430" y="296661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31"/>
          <p:cNvSpPr txBox="1"/>
          <p:nvPr/>
        </p:nvSpPr>
        <p:spPr>
          <a:xfrm>
            <a:off x="1276990" y="433388"/>
            <a:ext cx="6590020" cy="725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  <a:endParaRPr sz="700"/>
          </a:p>
        </p:txBody>
      </p:sp>
      <p:grpSp>
        <p:nvGrpSpPr>
          <p:cNvPr id="256" name="Google Shape;256;p31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257" name="Google Shape;257;p31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58" name="Google Shape;258;p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31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 sz="700"/>
            </a:p>
          </p:txBody>
        </p:sp>
      </p:grpSp>
      <p:sp>
        <p:nvSpPr>
          <p:cNvPr id="261" name="Google Shape;261;p31"/>
          <p:cNvSpPr/>
          <p:nvPr/>
        </p:nvSpPr>
        <p:spPr>
          <a:xfrm>
            <a:off x="-1741340" y="-10509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31"/>
          <p:cNvSpPr txBox="1"/>
          <p:nvPr/>
        </p:nvSpPr>
        <p:spPr>
          <a:xfrm>
            <a:off x="597625" y="1289150"/>
            <a:ext cx="83040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Implemented three key machine learning algorithms: Support Vector Machine (SVM), Logistic Regression, and K-Nearest Neighbor (KNN) classifiers.</a:t>
            </a:r>
            <a:endParaRPr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Employed four essential features from the iris dataset to train and test the classification models.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Utilized the Python-based scikit-learn toolkit for seamless implementation and execution of the chosen algorithms.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Conducted a comprehensive comparative analysis of the accuracy of SVM, Logistic Regression, and KNN models.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Google Shape;267;p32"/>
          <p:cNvCxnSpPr/>
          <p:nvPr/>
        </p:nvCxnSpPr>
        <p:spPr>
          <a:xfrm>
            <a:off x="-123085" y="4855261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32"/>
          <p:cNvCxnSpPr/>
          <p:nvPr/>
        </p:nvCxnSpPr>
        <p:spPr>
          <a:xfrm>
            <a:off x="5751154" y="4860024"/>
            <a:ext cx="3552632" cy="9525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32"/>
          <p:cNvSpPr/>
          <p:nvPr/>
        </p:nvSpPr>
        <p:spPr>
          <a:xfrm>
            <a:off x="6491430" y="296661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32"/>
          <p:cNvSpPr txBox="1"/>
          <p:nvPr/>
        </p:nvSpPr>
        <p:spPr>
          <a:xfrm>
            <a:off x="1276990" y="433388"/>
            <a:ext cx="6590020" cy="725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DATASET</a:t>
            </a:r>
            <a:endParaRPr sz="700"/>
          </a:p>
        </p:txBody>
      </p:sp>
      <p:grpSp>
        <p:nvGrpSpPr>
          <p:cNvPr id="271" name="Google Shape;271;p32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272" name="Google Shape;272;p3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273" name="Google Shape;273;p3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32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 sz="700"/>
            </a:p>
          </p:txBody>
        </p:sp>
      </p:grpSp>
      <p:sp>
        <p:nvSpPr>
          <p:cNvPr id="276" name="Google Shape;276;p32"/>
          <p:cNvSpPr/>
          <p:nvPr/>
        </p:nvSpPr>
        <p:spPr>
          <a:xfrm>
            <a:off x="-1741340" y="-105096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32"/>
          <p:cNvSpPr txBox="1"/>
          <p:nvPr/>
        </p:nvSpPr>
        <p:spPr>
          <a:xfrm>
            <a:off x="597625" y="1376675"/>
            <a:ext cx="83040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Flower Species: i. Iris-setosa, ii. Iris-versicolor, iii.Iris-virginica.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Sample Size: i.150 individual samples, ii.50 samples per species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Each sample includes measurements of four distinct features, capturing the morphological differences.</a:t>
            </a:r>
            <a:endParaRPr b="0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Graphical illustration of iris flower samples and their measured features.</a:t>
            </a:r>
            <a:endParaRPr sz="700"/>
          </a:p>
          <a:p>
            <a:pPr indent="-165100" lvl="1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comprehensive dataset providing valuable insights into the morphological variations among Iris-setosa, Iris-versicolor, and Iris-virginica.</a:t>
            </a:r>
            <a:endParaRPr sz="7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/>
        </p:nvSpPr>
        <p:spPr>
          <a:xfrm>
            <a:off x="514350" y="274681"/>
            <a:ext cx="8115300" cy="725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LITERATURE REVIEW</a:t>
            </a:r>
            <a:endParaRPr sz="700"/>
          </a:p>
        </p:txBody>
      </p:sp>
      <p:grpSp>
        <p:nvGrpSpPr>
          <p:cNvPr id="283" name="Google Shape;283;p33"/>
          <p:cNvGrpSpPr/>
          <p:nvPr/>
        </p:nvGrpSpPr>
        <p:grpSpPr>
          <a:xfrm>
            <a:off x="782212" y="1732184"/>
            <a:ext cx="559036" cy="558982"/>
            <a:chOff x="0" y="0"/>
            <a:chExt cx="1490761" cy="1490618"/>
          </a:xfrm>
        </p:grpSpPr>
        <p:grpSp>
          <p:nvGrpSpPr>
            <p:cNvPr id="284" name="Google Shape;284;p33"/>
            <p:cNvGrpSpPr/>
            <p:nvPr/>
          </p:nvGrpSpPr>
          <p:grpSpPr>
            <a:xfrm>
              <a:off x="0" y="0"/>
              <a:ext cx="1490761" cy="1490618"/>
              <a:chOff x="0" y="0"/>
              <a:chExt cx="812800" cy="812722"/>
            </a:xfrm>
          </p:grpSpPr>
          <p:sp>
            <p:nvSpPr>
              <p:cNvPr id="285" name="Google Shape;285;p33"/>
              <p:cNvSpPr/>
              <p:nvPr/>
            </p:nvSpPr>
            <p:spPr>
              <a:xfrm>
                <a:off x="0" y="0"/>
                <a:ext cx="812800" cy="812722"/>
              </a:xfrm>
              <a:custGeom>
                <a:rect b="b" l="l" r="r" t="t"/>
                <a:pathLst>
                  <a:path extrusionOk="0" h="812722" w="812800">
                    <a:moveTo>
                      <a:pt x="406400" y="0"/>
                    </a:moveTo>
                    <a:cubicBezTo>
                      <a:pt x="181951" y="0"/>
                      <a:pt x="0" y="181934"/>
                      <a:pt x="0" y="406361"/>
                    </a:cubicBezTo>
                    <a:cubicBezTo>
                      <a:pt x="0" y="630788"/>
                      <a:pt x="181951" y="812722"/>
                      <a:pt x="406400" y="812722"/>
                    </a:cubicBezTo>
                    <a:cubicBezTo>
                      <a:pt x="630849" y="812722"/>
                      <a:pt x="812800" y="630788"/>
                      <a:pt x="812800" y="406361"/>
                    </a:cubicBezTo>
                    <a:cubicBezTo>
                      <a:pt x="812800" y="18193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3"/>
              <p:cNvSpPr txBox="1"/>
              <p:nvPr/>
            </p:nvSpPr>
            <p:spPr>
              <a:xfrm>
                <a:off x="76200" y="38093"/>
                <a:ext cx="660400" cy="698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700" lIns="25700" spcFirstLastPara="1" rIns="25700" wrap="square" tIns="257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Google Shape;287;p33"/>
            <p:cNvSpPr txBox="1"/>
            <p:nvPr/>
          </p:nvSpPr>
          <p:spPr>
            <a:xfrm>
              <a:off x="0" y="123651"/>
              <a:ext cx="1490761" cy="1138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5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  <a:endParaRPr sz="700"/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782212" y="3190680"/>
            <a:ext cx="559036" cy="558982"/>
            <a:chOff x="0" y="0"/>
            <a:chExt cx="1490761" cy="1490618"/>
          </a:xfrm>
        </p:grpSpPr>
        <p:grpSp>
          <p:nvGrpSpPr>
            <p:cNvPr id="289" name="Google Shape;289;p33"/>
            <p:cNvGrpSpPr/>
            <p:nvPr/>
          </p:nvGrpSpPr>
          <p:grpSpPr>
            <a:xfrm>
              <a:off x="0" y="0"/>
              <a:ext cx="1490761" cy="1490618"/>
              <a:chOff x="0" y="0"/>
              <a:chExt cx="812800" cy="812722"/>
            </a:xfrm>
          </p:grpSpPr>
          <p:sp>
            <p:nvSpPr>
              <p:cNvPr id="290" name="Google Shape;290;p33"/>
              <p:cNvSpPr/>
              <p:nvPr/>
            </p:nvSpPr>
            <p:spPr>
              <a:xfrm>
                <a:off x="0" y="0"/>
                <a:ext cx="812800" cy="812722"/>
              </a:xfrm>
              <a:custGeom>
                <a:rect b="b" l="l" r="r" t="t"/>
                <a:pathLst>
                  <a:path extrusionOk="0" h="812722" w="812800">
                    <a:moveTo>
                      <a:pt x="406400" y="0"/>
                    </a:moveTo>
                    <a:cubicBezTo>
                      <a:pt x="181951" y="0"/>
                      <a:pt x="0" y="181934"/>
                      <a:pt x="0" y="406361"/>
                    </a:cubicBezTo>
                    <a:cubicBezTo>
                      <a:pt x="0" y="630788"/>
                      <a:pt x="181951" y="812722"/>
                      <a:pt x="406400" y="812722"/>
                    </a:cubicBezTo>
                    <a:cubicBezTo>
                      <a:pt x="630849" y="812722"/>
                      <a:pt x="812800" y="630788"/>
                      <a:pt x="812800" y="406361"/>
                    </a:cubicBezTo>
                    <a:cubicBezTo>
                      <a:pt x="812800" y="18193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3"/>
              <p:cNvSpPr txBox="1"/>
              <p:nvPr/>
            </p:nvSpPr>
            <p:spPr>
              <a:xfrm>
                <a:off x="76200" y="38093"/>
                <a:ext cx="660400" cy="698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700" lIns="25700" spcFirstLastPara="1" rIns="25700" wrap="square" tIns="257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" name="Google Shape;292;p33"/>
            <p:cNvSpPr txBox="1"/>
            <p:nvPr/>
          </p:nvSpPr>
          <p:spPr>
            <a:xfrm>
              <a:off x="0" y="123651"/>
              <a:ext cx="1490761" cy="1138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500" u="none" cap="none" strike="noStrike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  <a:endParaRPr sz="700"/>
            </a:p>
          </p:txBody>
        </p:sp>
      </p:grpSp>
      <p:sp>
        <p:nvSpPr>
          <p:cNvPr id="293" name="Google Shape;293;p33"/>
          <p:cNvSpPr txBox="1"/>
          <p:nvPr/>
        </p:nvSpPr>
        <p:spPr>
          <a:xfrm>
            <a:off x="1431479" y="1703609"/>
            <a:ext cx="7198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1" marL="3429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Deeptam Dutta et al :</a:t>
            </a:r>
            <a:endParaRPr sz="700"/>
          </a:p>
          <a:p>
            <a:pPr indent="-228600" lvl="2" marL="67310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⚬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Applied Artificial Neural Networks for classification.</a:t>
            </a:r>
            <a:endParaRPr sz="700"/>
          </a:p>
          <a:p>
            <a:pPr indent="-228600" lvl="2" marL="67310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⚬"/>
            </a:pPr>
            <a:r>
              <a:rPr b="0"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Focused on pattern recognition and predictive modeling.</a:t>
            </a:r>
            <a:endParaRPr sz="700"/>
          </a:p>
          <a:p>
            <a:pPr indent="0" lvl="0" marL="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1431479" y="3162105"/>
            <a:ext cx="7198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1" marL="3429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Poojitha A et al :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Utilized MATLAB for unsupervised clustering with k-means.</a:t>
            </a:r>
            <a:endParaRPr sz="700"/>
          </a:p>
          <a:p>
            <a:pPr indent="-228600" lvl="2" marL="6731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⚬"/>
            </a:pPr>
            <a:r>
              <a:rPr i="0" lang="en" sz="16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Emphasized neural network tools for large dataset categorization.</a:t>
            </a:r>
            <a:endParaRPr sz="700"/>
          </a:p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295" name="Google Shape;295;p33"/>
          <p:cNvGrpSpPr/>
          <p:nvPr/>
        </p:nvGrpSpPr>
        <p:grpSpPr>
          <a:xfrm>
            <a:off x="313681" y="-72330"/>
            <a:ext cx="468531" cy="5215830"/>
            <a:chOff x="0" y="-38100"/>
            <a:chExt cx="246798" cy="2747433"/>
          </a:xfrm>
        </p:grpSpPr>
        <p:sp>
          <p:nvSpPr>
            <p:cNvPr id="296" name="Google Shape;296;p33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  <a:ln>
              <a:noFill/>
            </a:ln>
          </p:spPr>
        </p:sp>
        <p:sp>
          <p:nvSpPr>
            <p:cNvPr id="297" name="Google Shape;297;p33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8" name="Google Shape;298;p33"/>
          <p:cNvCxnSpPr/>
          <p:nvPr/>
        </p:nvCxnSpPr>
        <p:spPr>
          <a:xfrm rot="10800000">
            <a:off x="542925" y="3644721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33"/>
          <p:cNvCxnSpPr/>
          <p:nvPr/>
        </p:nvCxnSpPr>
        <p:spPr>
          <a:xfrm rot="10800000">
            <a:off x="545245" y="-52262"/>
            <a:ext cx="2702" cy="1498728"/>
          </a:xfrm>
          <a:prstGeom prst="straightConnector1">
            <a:avLst/>
          </a:prstGeom>
          <a:noFill/>
          <a:ln cap="flat" cmpd="sng" w="114300">
            <a:solidFill>
              <a:srgbClr val="9FC3D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0" name="Google Shape;300;p33"/>
          <p:cNvGrpSpPr/>
          <p:nvPr/>
        </p:nvGrpSpPr>
        <p:grpSpPr>
          <a:xfrm>
            <a:off x="7929578" y="-49020"/>
            <a:ext cx="781313" cy="885633"/>
            <a:chOff x="0" y="-130721"/>
            <a:chExt cx="2083500" cy="2361688"/>
          </a:xfrm>
        </p:grpSpPr>
        <p:grpSp>
          <p:nvGrpSpPr>
            <p:cNvPr id="301" name="Google Shape;301;p3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302" name="Google Shape;302;p3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33"/>
            <p:cNvSpPr txBox="1"/>
            <p:nvPr/>
          </p:nvSpPr>
          <p:spPr>
            <a:xfrm>
              <a:off x="0" y="437582"/>
              <a:ext cx="20835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 sz="700"/>
            </a:p>
          </p:txBody>
        </p:sp>
      </p:grpSp>
      <p:sp>
        <p:nvSpPr>
          <p:cNvPr id="305" name="Google Shape;305;p33"/>
          <p:cNvSpPr/>
          <p:nvPr/>
        </p:nvSpPr>
        <p:spPr>
          <a:xfrm>
            <a:off x="4848773" y="43940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33"/>
          <p:cNvSpPr/>
          <p:nvPr/>
        </p:nvSpPr>
        <p:spPr>
          <a:xfrm>
            <a:off x="782211" y="-820585"/>
            <a:ext cx="3657600" cy="1238892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p33"/>
          <p:cNvSpPr txBox="1"/>
          <p:nvPr/>
        </p:nvSpPr>
        <p:spPr>
          <a:xfrm>
            <a:off x="782211" y="1164024"/>
            <a:ext cx="5741528" cy="244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B13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Machine Learning Approaches to IRIS Dataset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