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eague Spartan"/>
      <p:bold r:id="rId19"/>
    </p:embeddedFont>
    <p:embeddedFont>
      <p:font typeface="Roboto"/>
      <p:regular r:id="rId20"/>
      <p:bold r:id="rId21"/>
      <p:italic r:id="rId22"/>
      <p:boldItalic r:id="rId23"/>
    </p:embeddedFont>
    <p:embeddedFont>
      <p:font typeface="Merriweather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Black-bold.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erriweatherBlac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eagueSpartan-bold.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98fb89d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298fb89d5_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a439e1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a0a439e13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27feae7cc_4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627feae7cc_4_3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27feae7cc_4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627feae7cc_4_3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7feae7cc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627feae7cc_4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7feae7cc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27feae7cc_4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27feae7cc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627feae7cc_4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27feae7cc_4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27feae7cc_4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7feae7cc_4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627feae7cc_4_3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a439e13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a0a439e13e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27feae7cc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627feae7cc_4_2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0a439e1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a0a439e13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28" name="Shape 128"/>
        <p:cNvGrpSpPr/>
        <p:nvPr/>
      </p:nvGrpSpPr>
      <p:grpSpPr>
        <a:xfrm>
          <a:off x="0" y="0"/>
          <a:ext cx="0" cy="0"/>
          <a:chOff x="0" y="0"/>
          <a:chExt cx="0" cy="0"/>
        </a:xfrm>
      </p:grpSpPr>
      <p:sp>
        <p:nvSpPr>
          <p:cNvPr id="129" name="Google Shape;129;p25"/>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130" name="Google Shape;130;p25"/>
          <p:cNvGrpSpPr/>
          <p:nvPr/>
        </p:nvGrpSpPr>
        <p:grpSpPr>
          <a:xfrm rot="-1803481">
            <a:off x="-845210" y="-1606039"/>
            <a:ext cx="4552752" cy="9860277"/>
            <a:chOff x="0" y="-47625"/>
            <a:chExt cx="2398157" cy="5193891"/>
          </a:xfrm>
        </p:grpSpPr>
        <p:sp>
          <p:nvSpPr>
            <p:cNvPr id="131" name="Google Shape;131;p25"/>
            <p:cNvSpPr/>
            <p:nvPr/>
          </p:nvSpPr>
          <p:spPr>
            <a:xfrm>
              <a:off x="0" y="0"/>
              <a:ext cx="2398157" cy="5146266"/>
            </a:xfrm>
            <a:custGeom>
              <a:rect b="b" l="l" r="r" t="t"/>
              <a:pathLst>
                <a:path extrusionOk="0" h="5146266" w="2398157">
                  <a:moveTo>
                    <a:pt x="0" y="0"/>
                  </a:moveTo>
                  <a:lnTo>
                    <a:pt x="2398157" y="0"/>
                  </a:lnTo>
                  <a:lnTo>
                    <a:pt x="2398157" y="5146266"/>
                  </a:lnTo>
                  <a:lnTo>
                    <a:pt x="0" y="5146266"/>
                  </a:lnTo>
                  <a:close/>
                </a:path>
              </a:pathLst>
            </a:custGeom>
            <a:solidFill>
              <a:srgbClr val="0B1320"/>
            </a:solidFill>
            <a:ln>
              <a:noFill/>
            </a:ln>
          </p:spPr>
        </p:sp>
        <p:sp>
          <p:nvSpPr>
            <p:cNvPr id="132" name="Google Shape;132;p25"/>
            <p:cNvSpPr txBox="1"/>
            <p:nvPr/>
          </p:nvSpPr>
          <p:spPr>
            <a:xfrm>
              <a:off x="0" y="-47625"/>
              <a:ext cx="2398157" cy="519389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3" name="Google Shape;133;p25"/>
          <p:cNvGrpSpPr/>
          <p:nvPr/>
        </p:nvGrpSpPr>
        <p:grpSpPr>
          <a:xfrm rot="425906">
            <a:off x="4351131" y="4267129"/>
            <a:ext cx="6011436" cy="1286106"/>
            <a:chOff x="0" y="-47625"/>
            <a:chExt cx="3166495" cy="677450"/>
          </a:xfrm>
        </p:grpSpPr>
        <p:sp>
          <p:nvSpPr>
            <p:cNvPr id="134" name="Google Shape;134;p25"/>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135" name="Google Shape;135;p25"/>
            <p:cNvSpPr txBox="1"/>
            <p:nvPr/>
          </p:nvSpPr>
          <p:spPr>
            <a:xfrm>
              <a:off x="0" y="-47625"/>
              <a:ext cx="3166495" cy="6774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6" name="Google Shape;136;p25"/>
          <p:cNvSpPr/>
          <p:nvPr/>
        </p:nvSpPr>
        <p:spPr>
          <a:xfrm flipH="1" rot="5289240">
            <a:off x="-1480053" y="-448382"/>
            <a:ext cx="3328099" cy="2629198"/>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sp>
        <p:nvSpPr>
          <p:cNvPr id="137" name="Google Shape;137;p25"/>
          <p:cNvSpPr txBox="1"/>
          <p:nvPr/>
        </p:nvSpPr>
        <p:spPr>
          <a:xfrm>
            <a:off x="4216391" y="2794210"/>
            <a:ext cx="5386500" cy="1727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 sz="1700" u="none" cap="none" strike="noStrike">
                <a:solidFill>
                  <a:srgbClr val="0B1320"/>
                </a:solidFill>
                <a:latin typeface="Merriweather Black"/>
                <a:ea typeface="Merriweather Black"/>
                <a:cs typeface="Merriweather Black"/>
                <a:sym typeface="Merriweather Black"/>
              </a:rPr>
              <a:t>Exploring Ethnicity Recognition from Iris </a:t>
            </a:r>
            <a:endParaRPr sz="700">
              <a:latin typeface="Merriweather Black"/>
              <a:ea typeface="Merriweather Black"/>
              <a:cs typeface="Merriweather Black"/>
              <a:sym typeface="Merriweather Black"/>
            </a:endParaRPr>
          </a:p>
          <a:p>
            <a:pPr indent="0" lvl="0" marL="0" marR="0" rtl="0" algn="l">
              <a:lnSpc>
                <a:spcPct val="140000"/>
              </a:lnSpc>
              <a:spcBef>
                <a:spcPts val="0"/>
              </a:spcBef>
              <a:spcAft>
                <a:spcPts val="0"/>
              </a:spcAft>
              <a:buNone/>
            </a:pPr>
            <a:r>
              <a:rPr i="0" lang="en" sz="1700" u="none" cap="none" strike="noStrike">
                <a:solidFill>
                  <a:srgbClr val="0B1320"/>
                </a:solidFill>
                <a:latin typeface="Merriweather Black"/>
                <a:ea typeface="Merriweather Black"/>
                <a:cs typeface="Merriweather Black"/>
                <a:sym typeface="Merriweather Black"/>
              </a:rPr>
              <a:t>Patterns: Techniques, Data, and Results</a:t>
            </a:r>
            <a:endParaRPr sz="700">
              <a:latin typeface="Merriweather Black"/>
              <a:ea typeface="Merriweather Black"/>
              <a:cs typeface="Merriweather Black"/>
              <a:sym typeface="Merriweather Black"/>
            </a:endParaRPr>
          </a:p>
          <a:p>
            <a:pPr indent="0" lvl="0" marL="0" marR="0" rtl="0" algn="l">
              <a:lnSpc>
                <a:spcPct val="140000"/>
              </a:lnSpc>
              <a:spcBef>
                <a:spcPts val="0"/>
              </a:spcBef>
              <a:spcAft>
                <a:spcPts val="0"/>
              </a:spcAft>
              <a:buNone/>
            </a:pPr>
            <a:r>
              <a:t/>
            </a:r>
            <a:endParaRPr i="0" sz="1700" u="none" cap="none" strike="noStrike">
              <a:solidFill>
                <a:srgbClr val="0B1320"/>
              </a:solidFill>
              <a:latin typeface="Merriweather Black"/>
              <a:ea typeface="Merriweather Black"/>
              <a:cs typeface="Merriweather Black"/>
              <a:sym typeface="Merriweather Black"/>
            </a:endParaRPr>
          </a:p>
          <a:p>
            <a:pPr indent="0" lvl="0" marL="0" marR="0" rtl="0" algn="l">
              <a:lnSpc>
                <a:spcPct val="140000"/>
              </a:lnSpc>
              <a:spcBef>
                <a:spcPts val="0"/>
              </a:spcBef>
              <a:spcAft>
                <a:spcPts val="0"/>
              </a:spcAft>
              <a:buNone/>
            </a:pPr>
            <a:r>
              <a:t/>
            </a:r>
            <a:endParaRPr i="0" sz="1700" u="none" cap="none" strike="noStrike">
              <a:solidFill>
                <a:srgbClr val="0B1320"/>
              </a:solidFill>
              <a:latin typeface="Merriweather Black"/>
              <a:ea typeface="Merriweather Black"/>
              <a:cs typeface="Merriweather Black"/>
              <a:sym typeface="Merriweather Black"/>
            </a:endParaRPr>
          </a:p>
          <a:p>
            <a:pPr indent="0" lvl="0" marL="0" marR="0" rtl="0" algn="l">
              <a:lnSpc>
                <a:spcPct val="140000"/>
              </a:lnSpc>
              <a:spcBef>
                <a:spcPts val="0"/>
              </a:spcBef>
              <a:spcAft>
                <a:spcPts val="0"/>
              </a:spcAft>
              <a:buNone/>
            </a:pPr>
            <a:r>
              <a:t/>
            </a:r>
            <a:endParaRPr i="0" sz="1700" u="none" cap="none" strike="noStrike">
              <a:solidFill>
                <a:srgbClr val="0B1320"/>
              </a:solidFill>
              <a:latin typeface="Merriweather Black"/>
              <a:ea typeface="Merriweather Black"/>
              <a:cs typeface="Merriweather Black"/>
              <a:sym typeface="Merriweather Black"/>
            </a:endParaRPr>
          </a:p>
        </p:txBody>
      </p:sp>
      <p:sp>
        <p:nvSpPr>
          <p:cNvPr id="138" name="Google Shape;138;p25"/>
          <p:cNvSpPr txBox="1"/>
          <p:nvPr/>
        </p:nvSpPr>
        <p:spPr>
          <a:xfrm>
            <a:off x="3980075" y="2214350"/>
            <a:ext cx="1465200" cy="4773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 sz="3100" u="none" cap="none" strike="noStrike">
                <a:solidFill>
                  <a:srgbClr val="1C3F60"/>
                </a:solidFill>
                <a:latin typeface="Times New Roman"/>
                <a:ea typeface="Times New Roman"/>
                <a:cs typeface="Times New Roman"/>
                <a:sym typeface="Times New Roman"/>
              </a:rPr>
              <a:t>Topic</a:t>
            </a:r>
            <a:endParaRPr b="1" sz="800">
              <a:latin typeface="Times New Roman"/>
              <a:ea typeface="Times New Roman"/>
              <a:cs typeface="Times New Roman"/>
              <a:sym typeface="Times New Roman"/>
            </a:endParaRPr>
          </a:p>
        </p:txBody>
      </p:sp>
      <p:sp>
        <p:nvSpPr>
          <p:cNvPr id="139" name="Google Shape;139;p25"/>
          <p:cNvSpPr txBox="1"/>
          <p:nvPr/>
        </p:nvSpPr>
        <p:spPr>
          <a:xfrm>
            <a:off x="375476" y="1911573"/>
            <a:ext cx="2226900" cy="3849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 sz="2500" u="none" cap="none" strike="noStrike">
                <a:solidFill>
                  <a:srgbClr val="F3F6FA"/>
                </a:solidFill>
                <a:latin typeface="Times New Roman"/>
                <a:ea typeface="Times New Roman"/>
                <a:cs typeface="Times New Roman"/>
                <a:sym typeface="Times New Roman"/>
              </a:rPr>
              <a:t>Group Member</a:t>
            </a:r>
            <a:endParaRPr b="1" sz="800">
              <a:latin typeface="Times New Roman"/>
              <a:ea typeface="Times New Roman"/>
              <a:cs typeface="Times New Roman"/>
              <a:sym typeface="Times New Roman"/>
            </a:endParaRPr>
          </a:p>
        </p:txBody>
      </p:sp>
      <p:sp>
        <p:nvSpPr>
          <p:cNvPr id="140" name="Google Shape;140;p25"/>
          <p:cNvSpPr txBox="1"/>
          <p:nvPr/>
        </p:nvSpPr>
        <p:spPr>
          <a:xfrm>
            <a:off x="433729" y="2754754"/>
            <a:ext cx="31179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i="0" lang="en" sz="1400" u="none" cap="none" strike="noStrike">
                <a:solidFill>
                  <a:srgbClr val="F3F6FA"/>
                </a:solidFill>
                <a:latin typeface="Times New Roman"/>
                <a:ea typeface="Times New Roman"/>
                <a:cs typeface="Times New Roman"/>
                <a:sym typeface="Times New Roman"/>
              </a:rPr>
              <a:t>Sabiha Alam Chowdhury | 20301192</a:t>
            </a:r>
            <a:endParaRPr sz="700">
              <a:latin typeface="Times New Roman"/>
              <a:ea typeface="Times New Roman"/>
              <a:cs typeface="Times New Roman"/>
              <a:sym typeface="Times New Roman"/>
            </a:endParaRPr>
          </a:p>
        </p:txBody>
      </p:sp>
      <p:sp>
        <p:nvSpPr>
          <p:cNvPr id="141" name="Google Shape;141;p25"/>
          <p:cNvSpPr txBox="1"/>
          <p:nvPr/>
        </p:nvSpPr>
        <p:spPr>
          <a:xfrm>
            <a:off x="4828547" y="220913"/>
            <a:ext cx="2954700" cy="477300"/>
          </a:xfrm>
          <a:prstGeom prst="rect">
            <a:avLst/>
          </a:prstGeom>
          <a:noFill/>
          <a:ln>
            <a:noFill/>
          </a:ln>
        </p:spPr>
        <p:txBody>
          <a:bodyPr anchorCtr="0" anchor="t" bIns="0" lIns="0" spcFirstLastPara="1" rIns="0" wrap="square" tIns="0">
            <a:spAutoFit/>
          </a:bodyPr>
          <a:lstStyle/>
          <a:p>
            <a:pPr indent="0" lvl="0" marL="0" marR="0" rtl="0" algn="r">
              <a:lnSpc>
                <a:spcPct val="139993"/>
              </a:lnSpc>
              <a:spcBef>
                <a:spcPts val="0"/>
              </a:spcBef>
              <a:spcAft>
                <a:spcPts val="0"/>
              </a:spcAft>
              <a:buNone/>
            </a:pPr>
            <a:r>
              <a:rPr b="1" i="0" lang="en" sz="3100" u="none" cap="none" strike="noStrike">
                <a:solidFill>
                  <a:srgbClr val="0B1320"/>
                </a:solidFill>
                <a:latin typeface="Times New Roman"/>
                <a:ea typeface="Times New Roman"/>
                <a:cs typeface="Times New Roman"/>
                <a:sym typeface="Times New Roman"/>
              </a:rPr>
              <a:t>Group No -04</a:t>
            </a:r>
            <a:endParaRPr b="1" sz="700">
              <a:latin typeface="Times New Roman"/>
              <a:ea typeface="Times New Roman"/>
              <a:cs typeface="Times New Roman"/>
              <a:sym typeface="Times New Roman"/>
            </a:endParaRPr>
          </a:p>
        </p:txBody>
      </p:sp>
      <p:cxnSp>
        <p:nvCxnSpPr>
          <p:cNvPr id="142" name="Google Shape;142;p25"/>
          <p:cNvCxnSpPr/>
          <p:nvPr/>
        </p:nvCxnSpPr>
        <p:spPr>
          <a:xfrm rot="10800000">
            <a:off x="4216406" y="3568297"/>
            <a:ext cx="969400" cy="1679051"/>
          </a:xfrm>
          <a:prstGeom prst="straightConnector1">
            <a:avLst/>
          </a:prstGeom>
          <a:noFill/>
          <a:ln cap="flat" cmpd="sng" w="38100">
            <a:solidFill>
              <a:srgbClr val="F3F6FA"/>
            </a:solidFill>
            <a:prstDash val="solid"/>
            <a:round/>
            <a:headEnd len="sm" w="sm" type="none"/>
            <a:tailEnd len="sm" w="sm" type="none"/>
          </a:ln>
        </p:spPr>
      </p:cxnSp>
      <p:sp>
        <p:nvSpPr>
          <p:cNvPr id="143" name="Google Shape;143;p25"/>
          <p:cNvSpPr txBox="1"/>
          <p:nvPr/>
        </p:nvSpPr>
        <p:spPr>
          <a:xfrm>
            <a:off x="433729" y="2432547"/>
            <a:ext cx="31179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i="0" lang="en" sz="1400" u="none" cap="none" strike="noStrike">
                <a:solidFill>
                  <a:srgbClr val="F3F6FA"/>
                </a:solidFill>
                <a:latin typeface="Times New Roman"/>
                <a:ea typeface="Times New Roman"/>
                <a:cs typeface="Times New Roman"/>
                <a:sym typeface="Times New Roman"/>
              </a:rPr>
              <a:t>Ashakuzzaman Odree | 20301268</a:t>
            </a:r>
            <a:endParaRPr sz="700">
              <a:latin typeface="Times New Roman"/>
              <a:ea typeface="Times New Roman"/>
              <a:cs typeface="Times New Roman"/>
              <a:sym typeface="Times New Roman"/>
            </a:endParaRPr>
          </a:p>
        </p:txBody>
      </p:sp>
      <p:sp>
        <p:nvSpPr>
          <p:cNvPr id="144" name="Google Shape;144;p25"/>
          <p:cNvSpPr txBox="1"/>
          <p:nvPr/>
        </p:nvSpPr>
        <p:spPr>
          <a:xfrm>
            <a:off x="433729" y="3076273"/>
            <a:ext cx="31179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i="0" lang="en" sz="1400" u="none" cap="none" strike="noStrike">
                <a:solidFill>
                  <a:srgbClr val="F3F6FA"/>
                </a:solidFill>
                <a:latin typeface="Times New Roman"/>
                <a:ea typeface="Times New Roman"/>
                <a:cs typeface="Times New Roman"/>
                <a:sym typeface="Times New Roman"/>
              </a:rPr>
              <a:t>Fairuz Tassnim Prapty | 21101027</a:t>
            </a:r>
            <a:endParaRPr sz="700">
              <a:latin typeface="Times New Roman"/>
              <a:ea typeface="Times New Roman"/>
              <a:cs typeface="Times New Roman"/>
              <a:sym typeface="Times New Roman"/>
            </a:endParaRPr>
          </a:p>
        </p:txBody>
      </p:sp>
      <p:sp>
        <p:nvSpPr>
          <p:cNvPr id="145" name="Google Shape;145;p25"/>
          <p:cNvSpPr txBox="1"/>
          <p:nvPr/>
        </p:nvSpPr>
        <p:spPr>
          <a:xfrm>
            <a:off x="433729" y="3387575"/>
            <a:ext cx="31179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i="0" lang="en" sz="1400" u="none" cap="none" strike="noStrike">
                <a:solidFill>
                  <a:srgbClr val="F3F6FA"/>
                </a:solidFill>
                <a:latin typeface="Times New Roman"/>
                <a:ea typeface="Times New Roman"/>
                <a:cs typeface="Times New Roman"/>
                <a:sym typeface="Times New Roman"/>
              </a:rPr>
              <a:t>Syed Ashik Mahamud | 20301124</a:t>
            </a:r>
            <a:endParaRPr sz="700">
              <a:latin typeface="Times New Roman"/>
              <a:ea typeface="Times New Roman"/>
              <a:cs typeface="Times New Roman"/>
              <a:sym typeface="Times New Roman"/>
            </a:endParaRPr>
          </a:p>
        </p:txBody>
      </p:sp>
      <p:sp>
        <p:nvSpPr>
          <p:cNvPr id="146" name="Google Shape;146;p25"/>
          <p:cNvSpPr txBox="1"/>
          <p:nvPr/>
        </p:nvSpPr>
        <p:spPr>
          <a:xfrm>
            <a:off x="440401" y="4063477"/>
            <a:ext cx="3474900" cy="246300"/>
          </a:xfrm>
          <a:prstGeom prst="rect">
            <a:avLst/>
          </a:prstGeom>
          <a:noFill/>
          <a:ln>
            <a:noFill/>
          </a:ln>
        </p:spPr>
        <p:txBody>
          <a:bodyPr anchorCtr="0" anchor="t" bIns="0" lIns="0" spcFirstLastPara="1" rIns="0" wrap="square" tIns="0">
            <a:spAutoFit/>
          </a:bodyPr>
          <a:lstStyle/>
          <a:p>
            <a:pPr indent="0" lvl="0" marL="0" marR="0" rtl="0" algn="l">
              <a:lnSpc>
                <a:spcPct val="139975"/>
              </a:lnSpc>
              <a:spcBef>
                <a:spcPts val="0"/>
              </a:spcBef>
              <a:spcAft>
                <a:spcPts val="0"/>
              </a:spcAft>
              <a:buNone/>
            </a:pPr>
            <a:r>
              <a:rPr b="1" i="0" lang="en" sz="1600" u="none" cap="none" strike="noStrike">
                <a:solidFill>
                  <a:srgbClr val="F3F6FA"/>
                </a:solidFill>
                <a:latin typeface="Times New Roman"/>
                <a:ea typeface="Times New Roman"/>
                <a:cs typeface="Times New Roman"/>
                <a:sym typeface="Times New Roman"/>
              </a:rPr>
              <a:t>RA : EHSANUR RAHMAN RHYTHM</a:t>
            </a:r>
            <a:endParaRPr b="1" sz="700">
              <a:latin typeface="Times New Roman"/>
              <a:ea typeface="Times New Roman"/>
              <a:cs typeface="Times New Roman"/>
              <a:sym typeface="Times New Roman"/>
            </a:endParaRPr>
          </a:p>
        </p:txBody>
      </p:sp>
      <p:sp>
        <p:nvSpPr>
          <p:cNvPr id="147" name="Google Shape;147;p25"/>
          <p:cNvSpPr txBox="1"/>
          <p:nvPr/>
        </p:nvSpPr>
        <p:spPr>
          <a:xfrm>
            <a:off x="440401" y="4422587"/>
            <a:ext cx="3474900" cy="246300"/>
          </a:xfrm>
          <a:prstGeom prst="rect">
            <a:avLst/>
          </a:prstGeom>
          <a:noFill/>
          <a:ln>
            <a:noFill/>
          </a:ln>
        </p:spPr>
        <p:txBody>
          <a:bodyPr anchorCtr="0" anchor="t" bIns="0" lIns="0" spcFirstLastPara="1" rIns="0" wrap="square" tIns="0">
            <a:spAutoFit/>
          </a:bodyPr>
          <a:lstStyle/>
          <a:p>
            <a:pPr indent="0" lvl="0" marL="0" marR="0" rtl="0" algn="l">
              <a:lnSpc>
                <a:spcPct val="139975"/>
              </a:lnSpc>
              <a:spcBef>
                <a:spcPts val="0"/>
              </a:spcBef>
              <a:spcAft>
                <a:spcPts val="0"/>
              </a:spcAft>
              <a:buNone/>
            </a:pPr>
            <a:r>
              <a:rPr b="1" i="0" lang="en" sz="1600" u="none" cap="none" strike="noStrike">
                <a:solidFill>
                  <a:srgbClr val="F3F6FA"/>
                </a:solidFill>
                <a:latin typeface="Times New Roman"/>
                <a:ea typeface="Times New Roman"/>
                <a:cs typeface="Times New Roman"/>
                <a:sym typeface="Times New Roman"/>
              </a:rPr>
              <a:t>ST : MEHNAZ ARA FAZAL</a:t>
            </a:r>
            <a:endParaRPr b="1" sz="700">
              <a:latin typeface="Times New Roman"/>
              <a:ea typeface="Times New Roman"/>
              <a:cs typeface="Times New Roman"/>
              <a:sym typeface="Times New Roman"/>
            </a:endParaRPr>
          </a:p>
        </p:txBody>
      </p:sp>
      <p:sp>
        <p:nvSpPr>
          <p:cNvPr id="148" name="Google Shape;148;p25"/>
          <p:cNvSpPr/>
          <p:nvPr/>
        </p:nvSpPr>
        <p:spPr>
          <a:xfrm>
            <a:off x="6937050" y="4623875"/>
            <a:ext cx="1465200" cy="47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67" name="Shape 267"/>
        <p:cNvGrpSpPr/>
        <p:nvPr/>
      </p:nvGrpSpPr>
      <p:grpSpPr>
        <a:xfrm>
          <a:off x="0" y="0"/>
          <a:ext cx="0" cy="0"/>
          <a:chOff x="0" y="0"/>
          <a:chExt cx="0" cy="0"/>
        </a:xfrm>
      </p:grpSpPr>
      <p:grpSp>
        <p:nvGrpSpPr>
          <p:cNvPr id="268" name="Google Shape;268;p34"/>
          <p:cNvGrpSpPr/>
          <p:nvPr/>
        </p:nvGrpSpPr>
        <p:grpSpPr>
          <a:xfrm rot="9261814">
            <a:off x="8052023" y="-668954"/>
            <a:ext cx="1790331" cy="5250802"/>
            <a:chOff x="0" y="-47625"/>
            <a:chExt cx="943028" cy="2765775"/>
          </a:xfrm>
        </p:grpSpPr>
        <p:sp>
          <p:nvSpPr>
            <p:cNvPr id="269" name="Google Shape;269;p34"/>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70" name="Google Shape;270;p34"/>
            <p:cNvSpPr txBox="1"/>
            <p:nvPr/>
          </p:nvSpPr>
          <p:spPr>
            <a:xfrm>
              <a:off x="0" y="-47625"/>
              <a:ext cx="942900" cy="2765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1" name="Google Shape;271;p34"/>
          <p:cNvSpPr/>
          <p:nvPr/>
        </p:nvSpPr>
        <p:spPr>
          <a:xfrm rot="7917958">
            <a:off x="7008934" y="-1331828"/>
            <a:ext cx="2194132" cy="3458653"/>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72" name="Google Shape;272;p34"/>
          <p:cNvSpPr txBox="1"/>
          <p:nvPr/>
        </p:nvSpPr>
        <p:spPr>
          <a:xfrm>
            <a:off x="3028556" y="2599085"/>
            <a:ext cx="1445100" cy="107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t/>
            </a:r>
            <a:endParaRPr sz="700"/>
          </a:p>
        </p:txBody>
      </p:sp>
      <p:grpSp>
        <p:nvGrpSpPr>
          <p:cNvPr id="273" name="Google Shape;273;p34"/>
          <p:cNvGrpSpPr/>
          <p:nvPr/>
        </p:nvGrpSpPr>
        <p:grpSpPr>
          <a:xfrm rot="-8914286">
            <a:off x="4968786" y="-1506807"/>
            <a:ext cx="4046539" cy="2840911"/>
            <a:chOff x="0" y="-47625"/>
            <a:chExt cx="2131536" cy="1496465"/>
          </a:xfrm>
        </p:grpSpPr>
        <p:sp>
          <p:nvSpPr>
            <p:cNvPr id="274" name="Google Shape;274;p34"/>
            <p:cNvSpPr/>
            <p:nvPr/>
          </p:nvSpPr>
          <p:spPr>
            <a:xfrm>
              <a:off x="0" y="0"/>
              <a:ext cx="2131536" cy="1448840"/>
            </a:xfrm>
            <a:custGeom>
              <a:rect b="b" l="l" r="r" t="t"/>
              <a:pathLst>
                <a:path extrusionOk="0" h="1448840" w="2131536">
                  <a:moveTo>
                    <a:pt x="0" y="0"/>
                  </a:moveTo>
                  <a:lnTo>
                    <a:pt x="2131536" y="0"/>
                  </a:lnTo>
                  <a:lnTo>
                    <a:pt x="2131536" y="1448840"/>
                  </a:lnTo>
                  <a:lnTo>
                    <a:pt x="0" y="1448840"/>
                  </a:lnTo>
                  <a:close/>
                </a:path>
              </a:pathLst>
            </a:custGeom>
            <a:solidFill>
              <a:srgbClr val="0B1320"/>
            </a:solidFill>
            <a:ln>
              <a:noFill/>
            </a:ln>
          </p:spPr>
        </p:sp>
        <p:sp>
          <p:nvSpPr>
            <p:cNvPr id="275" name="Google Shape;275;p34"/>
            <p:cNvSpPr txBox="1"/>
            <p:nvPr/>
          </p:nvSpPr>
          <p:spPr>
            <a:xfrm>
              <a:off x="0" y="-47625"/>
              <a:ext cx="2131500" cy="1496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6" name="Google Shape;276;p34"/>
          <p:cNvSpPr txBox="1"/>
          <p:nvPr/>
        </p:nvSpPr>
        <p:spPr>
          <a:xfrm>
            <a:off x="-109425" y="294525"/>
            <a:ext cx="7026300" cy="109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
                <a:solidFill>
                  <a:srgbClr val="374151"/>
                </a:solidFill>
                <a:latin typeface="Roboto"/>
                <a:ea typeface="Roboto"/>
                <a:cs typeface="Roboto"/>
                <a:sym typeface="Roboto"/>
              </a:rPr>
              <a:t>Enhanced Security Measures:</a:t>
            </a:r>
            <a:endParaRPr>
              <a:solidFill>
                <a:srgbClr val="374151"/>
              </a:solidFill>
              <a:latin typeface="Roboto"/>
              <a:ea typeface="Roboto"/>
              <a:cs typeface="Roboto"/>
              <a:sym typeface="Roboto"/>
            </a:endParaRPr>
          </a:p>
          <a:p>
            <a:pPr indent="-317500" lvl="1" marL="914400" rtl="0" algn="l">
              <a:lnSpc>
                <a:spcPct val="115000"/>
              </a:lnSpc>
              <a:spcBef>
                <a:spcPts val="1500"/>
              </a:spcBef>
              <a:spcAft>
                <a:spcPts val="0"/>
              </a:spcAft>
              <a:buClr>
                <a:srgbClr val="374151"/>
              </a:buClr>
              <a:buSzPts val="1400"/>
              <a:buFont typeface="Roboto"/>
              <a:buChar char="●"/>
            </a:pPr>
            <a:r>
              <a:rPr lang="en">
                <a:solidFill>
                  <a:srgbClr val="374151"/>
                </a:solidFill>
                <a:latin typeface="Roboto"/>
                <a:ea typeface="Roboto"/>
                <a:cs typeface="Roboto"/>
                <a:sym typeface="Roboto"/>
              </a:rPr>
              <a:t>Integration of 3D iris insights for improved security measures.</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Strengthening biometric authentication systems against potential threats.</a:t>
            </a:r>
            <a:endParaRPr>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
                <a:solidFill>
                  <a:srgbClr val="374151"/>
                </a:solidFill>
                <a:latin typeface="Roboto"/>
                <a:ea typeface="Roboto"/>
                <a:cs typeface="Roboto"/>
                <a:sym typeface="Roboto"/>
              </a:rPr>
              <a:t>Cross-disciplinary Collaborations:</a:t>
            </a:r>
            <a:endParaRPr>
              <a:solidFill>
                <a:srgbClr val="374151"/>
              </a:solidFill>
              <a:latin typeface="Roboto"/>
              <a:ea typeface="Roboto"/>
              <a:cs typeface="Roboto"/>
              <a:sym typeface="Roboto"/>
            </a:endParaRPr>
          </a:p>
          <a:p>
            <a:pPr indent="-317500" lvl="1" marL="914400" rtl="0" algn="l">
              <a:lnSpc>
                <a:spcPct val="115000"/>
              </a:lnSpc>
              <a:spcBef>
                <a:spcPts val="1500"/>
              </a:spcBef>
              <a:spcAft>
                <a:spcPts val="0"/>
              </a:spcAft>
              <a:buClr>
                <a:srgbClr val="374151"/>
              </a:buClr>
              <a:buSzPts val="1400"/>
              <a:buFont typeface="Roboto"/>
              <a:buChar char="●"/>
            </a:pPr>
            <a:r>
              <a:rPr lang="en">
                <a:solidFill>
                  <a:srgbClr val="374151"/>
                </a:solidFill>
                <a:latin typeface="Roboto"/>
                <a:ea typeface="Roboto"/>
                <a:cs typeface="Roboto"/>
                <a:sym typeface="Roboto"/>
              </a:rPr>
              <a:t>Collaboration between biometrics, computer vision, and machine learning experts.</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Synergies leading to novel solutions for robust identification systems.</a:t>
            </a:r>
            <a:endParaRPr>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
                <a:solidFill>
                  <a:srgbClr val="374151"/>
                </a:solidFill>
                <a:latin typeface="Roboto"/>
                <a:ea typeface="Roboto"/>
                <a:cs typeface="Roboto"/>
                <a:sym typeface="Roboto"/>
              </a:rPr>
              <a:t>Ethical Considerations:</a:t>
            </a:r>
            <a:endParaRPr>
              <a:solidFill>
                <a:srgbClr val="374151"/>
              </a:solidFill>
              <a:latin typeface="Roboto"/>
              <a:ea typeface="Roboto"/>
              <a:cs typeface="Roboto"/>
              <a:sym typeface="Roboto"/>
            </a:endParaRPr>
          </a:p>
          <a:p>
            <a:pPr indent="-317500" lvl="1" marL="914400" rtl="0" algn="l">
              <a:lnSpc>
                <a:spcPct val="115000"/>
              </a:lnSpc>
              <a:spcBef>
                <a:spcPts val="1500"/>
              </a:spcBef>
              <a:spcAft>
                <a:spcPts val="0"/>
              </a:spcAft>
              <a:buClr>
                <a:srgbClr val="374151"/>
              </a:buClr>
              <a:buSzPts val="1400"/>
              <a:buFont typeface="Roboto"/>
              <a:buChar char="●"/>
            </a:pPr>
            <a:r>
              <a:rPr lang="en">
                <a:solidFill>
                  <a:srgbClr val="374151"/>
                </a:solidFill>
                <a:latin typeface="Roboto"/>
                <a:ea typeface="Roboto"/>
                <a:cs typeface="Roboto"/>
                <a:sym typeface="Roboto"/>
              </a:rPr>
              <a:t>Exploration of ethical implications in deploying advanced iris recognition.</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Ensuring responsible use and protection of individual privacy.</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b="1">
              <a:solidFill>
                <a:srgbClr val="374151"/>
              </a:solidFill>
              <a:latin typeface="Roboto"/>
              <a:ea typeface="Roboto"/>
              <a:cs typeface="Roboto"/>
              <a:sym typeface="Roboto"/>
            </a:endParaRPr>
          </a:p>
        </p:txBody>
      </p:sp>
      <p:sp>
        <p:nvSpPr>
          <p:cNvPr id="277" name="Google Shape;277;p34"/>
          <p:cNvSpPr txBox="1"/>
          <p:nvPr/>
        </p:nvSpPr>
        <p:spPr>
          <a:xfrm>
            <a:off x="780125" y="4120175"/>
            <a:ext cx="7120200" cy="10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
        <p:nvSpPr>
          <p:cNvPr id="278" name="Google Shape;278;p34"/>
          <p:cNvSpPr txBox="1"/>
          <p:nvPr/>
        </p:nvSpPr>
        <p:spPr>
          <a:xfrm>
            <a:off x="-109425" y="3916925"/>
            <a:ext cx="7941900" cy="1438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
                <a:solidFill>
                  <a:srgbClr val="374151"/>
                </a:solidFill>
                <a:latin typeface="Roboto"/>
                <a:ea typeface="Roboto"/>
                <a:cs typeface="Roboto"/>
                <a:sym typeface="Roboto"/>
              </a:rPr>
              <a:t>Incorporation in Emerging Technologies:</a:t>
            </a:r>
            <a:endParaRPr>
              <a:solidFill>
                <a:srgbClr val="374151"/>
              </a:solidFill>
              <a:latin typeface="Roboto"/>
              <a:ea typeface="Roboto"/>
              <a:cs typeface="Roboto"/>
              <a:sym typeface="Roboto"/>
            </a:endParaRPr>
          </a:p>
          <a:p>
            <a:pPr indent="-317500" lvl="1" marL="914400" rtl="0" algn="l">
              <a:lnSpc>
                <a:spcPct val="115000"/>
              </a:lnSpc>
              <a:spcBef>
                <a:spcPts val="1500"/>
              </a:spcBef>
              <a:spcAft>
                <a:spcPts val="0"/>
              </a:spcAft>
              <a:buClr>
                <a:srgbClr val="374151"/>
              </a:buClr>
              <a:buSzPts val="1400"/>
              <a:buFont typeface="Roboto"/>
              <a:buChar char="●"/>
            </a:pPr>
            <a:r>
              <a:rPr lang="en">
                <a:solidFill>
                  <a:srgbClr val="374151"/>
                </a:solidFill>
                <a:latin typeface="Roboto"/>
                <a:ea typeface="Roboto"/>
                <a:cs typeface="Roboto"/>
                <a:sym typeface="Roboto"/>
              </a:rPr>
              <a:t>Integration of 3D iris insights into emerging technologies like AI-driven surveillance.</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Application in smart cities, ensuring secure and accurate identification.</a:t>
            </a:r>
            <a:endParaRPr>
              <a:solidFill>
                <a:schemeClr val="dk1"/>
              </a:solidFill>
              <a:latin typeface="Calibri"/>
              <a:ea typeface="Calibri"/>
              <a:cs typeface="Calibri"/>
              <a:sym typeface="Calibri"/>
            </a:endParaRPr>
          </a:p>
        </p:txBody>
      </p:sp>
      <p:sp>
        <p:nvSpPr>
          <p:cNvPr id="279" name="Google Shape;279;p34"/>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80" name="Google Shape;280;p34"/>
          <p:cNvSpPr/>
          <p:nvPr/>
        </p:nvSpPr>
        <p:spPr>
          <a:xfrm>
            <a:off x="3784750" y="4886575"/>
            <a:ext cx="1185900" cy="3279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10</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284" name="Shape 284"/>
        <p:cNvGrpSpPr/>
        <p:nvPr/>
      </p:nvGrpSpPr>
      <p:grpSpPr>
        <a:xfrm>
          <a:off x="0" y="0"/>
          <a:ext cx="0" cy="0"/>
          <a:chOff x="0" y="0"/>
          <a:chExt cx="0" cy="0"/>
        </a:xfrm>
      </p:grpSpPr>
      <p:grpSp>
        <p:nvGrpSpPr>
          <p:cNvPr id="285" name="Google Shape;285;p35"/>
          <p:cNvGrpSpPr/>
          <p:nvPr/>
        </p:nvGrpSpPr>
        <p:grpSpPr>
          <a:xfrm rot="-5134293">
            <a:off x="431312" y="1707364"/>
            <a:ext cx="2080023" cy="6400685"/>
            <a:chOff x="0" y="-47625"/>
            <a:chExt cx="1095650" cy="3371554"/>
          </a:xfrm>
        </p:grpSpPr>
        <p:sp>
          <p:nvSpPr>
            <p:cNvPr id="286" name="Google Shape;286;p35"/>
            <p:cNvSpPr/>
            <p:nvPr/>
          </p:nvSpPr>
          <p:spPr>
            <a:xfrm>
              <a:off x="0" y="0"/>
              <a:ext cx="1095650" cy="3323929"/>
            </a:xfrm>
            <a:custGeom>
              <a:rect b="b" l="l" r="r" t="t"/>
              <a:pathLst>
                <a:path extrusionOk="0" h="3323929" w="1095650">
                  <a:moveTo>
                    <a:pt x="0" y="0"/>
                  </a:moveTo>
                  <a:lnTo>
                    <a:pt x="1095650" y="0"/>
                  </a:lnTo>
                  <a:lnTo>
                    <a:pt x="1095650" y="3323929"/>
                  </a:lnTo>
                  <a:lnTo>
                    <a:pt x="0" y="3323929"/>
                  </a:lnTo>
                  <a:close/>
                </a:path>
              </a:pathLst>
            </a:custGeom>
            <a:solidFill>
              <a:srgbClr val="497183"/>
            </a:solidFill>
            <a:ln>
              <a:noFill/>
            </a:ln>
          </p:spPr>
        </p:sp>
        <p:sp>
          <p:nvSpPr>
            <p:cNvPr id="287" name="Google Shape;287;p35"/>
            <p:cNvSpPr txBox="1"/>
            <p:nvPr/>
          </p:nvSpPr>
          <p:spPr>
            <a:xfrm>
              <a:off x="0" y="-47625"/>
              <a:ext cx="1095650" cy="337155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8" name="Google Shape;288;p35"/>
          <p:cNvGrpSpPr/>
          <p:nvPr/>
        </p:nvGrpSpPr>
        <p:grpSpPr>
          <a:xfrm rot="-1710543">
            <a:off x="5464586" y="2921332"/>
            <a:ext cx="7711842" cy="4127100"/>
            <a:chOff x="0" y="-47625"/>
            <a:chExt cx="4062293" cy="2173993"/>
          </a:xfrm>
        </p:grpSpPr>
        <p:sp>
          <p:nvSpPr>
            <p:cNvPr id="289" name="Google Shape;289;p35"/>
            <p:cNvSpPr/>
            <p:nvPr/>
          </p:nvSpPr>
          <p:spPr>
            <a:xfrm>
              <a:off x="0" y="0"/>
              <a:ext cx="4062293" cy="2126368"/>
            </a:xfrm>
            <a:custGeom>
              <a:rect b="b" l="l" r="r" t="t"/>
              <a:pathLst>
                <a:path extrusionOk="0" h="2126368" w="4062293">
                  <a:moveTo>
                    <a:pt x="0" y="0"/>
                  </a:moveTo>
                  <a:lnTo>
                    <a:pt x="4062293" y="0"/>
                  </a:lnTo>
                  <a:lnTo>
                    <a:pt x="4062293" y="2126368"/>
                  </a:lnTo>
                  <a:lnTo>
                    <a:pt x="0" y="2126368"/>
                  </a:lnTo>
                  <a:close/>
                </a:path>
              </a:pathLst>
            </a:custGeom>
            <a:solidFill>
              <a:srgbClr val="F3F6FA"/>
            </a:solidFill>
            <a:ln>
              <a:noFill/>
            </a:ln>
          </p:spPr>
        </p:sp>
        <p:sp>
          <p:nvSpPr>
            <p:cNvPr id="290" name="Google Shape;290;p35"/>
            <p:cNvSpPr txBox="1"/>
            <p:nvPr/>
          </p:nvSpPr>
          <p:spPr>
            <a:xfrm>
              <a:off x="0" y="-47625"/>
              <a:ext cx="4062293" cy="217399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1" name="Google Shape;291;p35"/>
          <p:cNvSpPr/>
          <p:nvPr/>
        </p:nvSpPr>
        <p:spPr>
          <a:xfrm>
            <a:off x="7588425" y="339362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sp>
        <p:nvSpPr>
          <p:cNvPr id="292" name="Google Shape;292;p35"/>
          <p:cNvSpPr txBox="1"/>
          <p:nvPr/>
        </p:nvSpPr>
        <p:spPr>
          <a:xfrm>
            <a:off x="2938200" y="252160"/>
            <a:ext cx="3267600" cy="4977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en" sz="3300" u="none" cap="none" strike="noStrike">
                <a:solidFill>
                  <a:srgbClr val="F3F6FA"/>
                </a:solidFill>
                <a:latin typeface="League Spartan"/>
                <a:ea typeface="League Spartan"/>
                <a:cs typeface="League Spartan"/>
                <a:sym typeface="League Spartan"/>
              </a:rPr>
              <a:t>Conclusion</a:t>
            </a:r>
            <a:endParaRPr sz="100"/>
          </a:p>
        </p:txBody>
      </p:sp>
      <p:sp>
        <p:nvSpPr>
          <p:cNvPr id="293" name="Google Shape;293;p35"/>
          <p:cNvSpPr txBox="1"/>
          <p:nvPr/>
        </p:nvSpPr>
        <p:spPr>
          <a:xfrm>
            <a:off x="795750" y="929538"/>
            <a:ext cx="6916800" cy="2900700"/>
          </a:xfrm>
          <a:prstGeom prst="rect">
            <a:avLst/>
          </a:prstGeom>
          <a:noFill/>
          <a:ln>
            <a:noFill/>
          </a:ln>
        </p:spPr>
        <p:txBody>
          <a:bodyPr anchorCtr="0" anchor="t" bIns="0" lIns="0" spcFirstLastPara="1" rIns="0" wrap="square" tIns="0">
            <a:spAutoFit/>
          </a:bodyPr>
          <a:lstStyle/>
          <a:p>
            <a:pPr indent="0" lvl="0" marL="0" rtl="0" algn="just">
              <a:lnSpc>
                <a:spcPct val="178010"/>
              </a:lnSpc>
              <a:spcBef>
                <a:spcPts val="0"/>
              </a:spcBef>
              <a:spcAft>
                <a:spcPts val="0"/>
              </a:spcAft>
              <a:buClr>
                <a:schemeClr val="dk1"/>
              </a:buClr>
              <a:buSzPts val="1100"/>
              <a:buFont typeface="Arial"/>
              <a:buNone/>
            </a:pPr>
            <a:r>
              <a:rPr lang="en">
                <a:solidFill>
                  <a:srgbClr val="F3F6FA"/>
                </a:solidFill>
                <a:latin typeface="Times New Roman"/>
                <a:ea typeface="Times New Roman"/>
                <a:cs typeface="Times New Roman"/>
                <a:sym typeface="Times New Roman"/>
              </a:rPr>
              <a:t>*In conclusion, the study of the 3D structure of the iris offers exciting prospects for enhancing biometric authentication. It not only enables the development of more accurate recognition systems but also unveils potential vulnerabilities that can be mitigated. Advancements in machine learning and computer vision, coupled with a broader understanding of biometrics, promise a future where iris recognition plays a pivotal role in secure and ethical identification systems. Collaboration, ethical considerations, and global standards will be key in realizing the full potential of this evolving technology.</a:t>
            </a:r>
            <a:endParaRPr>
              <a:solidFill>
                <a:srgbClr val="F3F6FA"/>
              </a:solidFill>
              <a:latin typeface="Times New Roman"/>
              <a:ea typeface="Times New Roman"/>
              <a:cs typeface="Times New Roman"/>
              <a:sym typeface="Times New Roman"/>
            </a:endParaRPr>
          </a:p>
          <a:p>
            <a:pPr indent="0" lvl="0" marL="0" marR="0" rtl="0" algn="just">
              <a:lnSpc>
                <a:spcPct val="178010"/>
              </a:lnSpc>
              <a:spcBef>
                <a:spcPts val="0"/>
              </a:spcBef>
              <a:spcAft>
                <a:spcPts val="0"/>
              </a:spcAft>
              <a:buNone/>
            </a:pPr>
            <a:r>
              <a:t/>
            </a:r>
            <a:endParaRPr>
              <a:solidFill>
                <a:srgbClr val="F3F6FA"/>
              </a:solidFill>
            </a:endParaRPr>
          </a:p>
        </p:txBody>
      </p:sp>
      <p:sp>
        <p:nvSpPr>
          <p:cNvPr id="294" name="Google Shape;294;p35"/>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295" name="Google Shape;295;p35"/>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296" name="Google Shape;296;p35"/>
          <p:cNvSpPr/>
          <p:nvPr/>
        </p:nvSpPr>
        <p:spPr>
          <a:xfrm rot="7795069">
            <a:off x="4019753" y="3726242"/>
            <a:ext cx="2189839" cy="3451885"/>
          </a:xfrm>
          <a:custGeom>
            <a:rect b="b" l="l" r="r" t="t"/>
            <a:pathLst>
              <a:path extrusionOk="0" h="6903771" w="4379678">
                <a:moveTo>
                  <a:pt x="4379679" y="6903771"/>
                </a:moveTo>
                <a:lnTo>
                  <a:pt x="0" y="6903771"/>
                </a:lnTo>
                <a:lnTo>
                  <a:pt x="0" y="0"/>
                </a:lnTo>
                <a:lnTo>
                  <a:pt x="4379679" y="0"/>
                </a:lnTo>
                <a:lnTo>
                  <a:pt x="4379679" y="6903771"/>
                </a:lnTo>
                <a:close/>
              </a:path>
            </a:pathLst>
          </a:custGeom>
          <a:blipFill rotWithShape="1">
            <a:blip r:embed="rId4">
              <a:alphaModFix amt="64000"/>
            </a:blip>
            <a:stretch>
              <a:fillRect b="0" l="0" r="-61880" t="0"/>
            </a:stretch>
          </a:blipFill>
          <a:ln>
            <a:noFill/>
          </a:ln>
        </p:spPr>
      </p:sp>
      <p:sp>
        <p:nvSpPr>
          <p:cNvPr id="297" name="Google Shape;297;p35"/>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98" name="Google Shape;298;p35"/>
          <p:cNvSpPr/>
          <p:nvPr/>
        </p:nvSpPr>
        <p:spPr>
          <a:xfrm>
            <a:off x="3310425" y="4441900"/>
            <a:ext cx="17046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11</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02" name="Shape 302"/>
        <p:cNvGrpSpPr/>
        <p:nvPr/>
      </p:nvGrpSpPr>
      <p:grpSpPr>
        <a:xfrm>
          <a:off x="0" y="0"/>
          <a:ext cx="0" cy="0"/>
          <a:chOff x="0" y="0"/>
          <a:chExt cx="0" cy="0"/>
        </a:xfrm>
      </p:grpSpPr>
      <p:sp>
        <p:nvSpPr>
          <p:cNvPr id="303" name="Google Shape;303;p36"/>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304" name="Google Shape;304;p36"/>
          <p:cNvGrpSpPr/>
          <p:nvPr/>
        </p:nvGrpSpPr>
        <p:grpSpPr>
          <a:xfrm rot="-1803481">
            <a:off x="-802028" y="-1445204"/>
            <a:ext cx="3910539" cy="9860277"/>
            <a:chOff x="0" y="-47625"/>
            <a:chExt cx="2059872" cy="5193891"/>
          </a:xfrm>
        </p:grpSpPr>
        <p:sp>
          <p:nvSpPr>
            <p:cNvPr id="305" name="Google Shape;305;p36"/>
            <p:cNvSpPr/>
            <p:nvPr/>
          </p:nvSpPr>
          <p:spPr>
            <a:xfrm>
              <a:off x="0" y="0"/>
              <a:ext cx="2059872" cy="5146266"/>
            </a:xfrm>
            <a:custGeom>
              <a:rect b="b" l="l" r="r" t="t"/>
              <a:pathLst>
                <a:path extrusionOk="0" h="5146266" w="2059872">
                  <a:moveTo>
                    <a:pt x="0" y="0"/>
                  </a:moveTo>
                  <a:lnTo>
                    <a:pt x="2059872" y="0"/>
                  </a:lnTo>
                  <a:lnTo>
                    <a:pt x="2059872" y="5146266"/>
                  </a:lnTo>
                  <a:lnTo>
                    <a:pt x="0" y="5146266"/>
                  </a:lnTo>
                  <a:close/>
                </a:path>
              </a:pathLst>
            </a:custGeom>
            <a:solidFill>
              <a:srgbClr val="0B1320"/>
            </a:solidFill>
            <a:ln>
              <a:noFill/>
            </a:ln>
          </p:spPr>
        </p:sp>
        <p:sp>
          <p:nvSpPr>
            <p:cNvPr id="306" name="Google Shape;306;p36"/>
            <p:cNvSpPr txBox="1"/>
            <p:nvPr/>
          </p:nvSpPr>
          <p:spPr>
            <a:xfrm>
              <a:off x="0" y="-47625"/>
              <a:ext cx="2059871" cy="519389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7" name="Google Shape;307;p36"/>
          <p:cNvGrpSpPr/>
          <p:nvPr/>
        </p:nvGrpSpPr>
        <p:grpSpPr>
          <a:xfrm rot="425876">
            <a:off x="3629745" y="4303171"/>
            <a:ext cx="6011393" cy="1286097"/>
            <a:chOff x="0" y="-47625"/>
            <a:chExt cx="3166495" cy="677450"/>
          </a:xfrm>
        </p:grpSpPr>
        <p:sp>
          <p:nvSpPr>
            <p:cNvPr id="308" name="Google Shape;308;p36"/>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309" name="Google Shape;309;p36"/>
            <p:cNvSpPr txBox="1"/>
            <p:nvPr/>
          </p:nvSpPr>
          <p:spPr>
            <a:xfrm>
              <a:off x="0" y="-47625"/>
              <a:ext cx="3166495" cy="6774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0" name="Google Shape;310;p36"/>
          <p:cNvSpPr/>
          <p:nvPr/>
        </p:nvSpPr>
        <p:spPr>
          <a:xfrm flipH="1" rot="5289240">
            <a:off x="-1480053" y="-448382"/>
            <a:ext cx="3328099" cy="2629198"/>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sp>
        <p:nvSpPr>
          <p:cNvPr id="311" name="Google Shape;311;p36"/>
          <p:cNvSpPr txBox="1"/>
          <p:nvPr/>
        </p:nvSpPr>
        <p:spPr>
          <a:xfrm>
            <a:off x="4364422" y="2125127"/>
            <a:ext cx="4265228" cy="90477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1" i="0" lang="en" sz="5300" u="none" cap="none" strike="noStrike">
                <a:solidFill>
                  <a:srgbClr val="0B1320"/>
                </a:solidFill>
                <a:latin typeface="League Spartan"/>
                <a:ea typeface="League Spartan"/>
                <a:cs typeface="League Spartan"/>
                <a:sym typeface="League Spartan"/>
              </a:rPr>
              <a:t>Thank You</a:t>
            </a:r>
            <a:endParaRPr sz="700"/>
          </a:p>
        </p:txBody>
      </p:sp>
      <p:sp>
        <p:nvSpPr>
          <p:cNvPr id="312" name="Google Shape;312;p36"/>
          <p:cNvSpPr txBox="1"/>
          <p:nvPr/>
        </p:nvSpPr>
        <p:spPr>
          <a:xfrm>
            <a:off x="5051437" y="2967985"/>
            <a:ext cx="3578213" cy="519064"/>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en" sz="3000" u="none" cap="none" strike="noStrike">
                <a:solidFill>
                  <a:srgbClr val="1C3F60"/>
                </a:solidFill>
                <a:latin typeface="Arial"/>
                <a:ea typeface="Arial"/>
                <a:cs typeface="Arial"/>
                <a:sym typeface="Arial"/>
              </a:rPr>
              <a:t>For Your Attention</a:t>
            </a:r>
            <a:endParaRPr sz="700"/>
          </a:p>
        </p:txBody>
      </p:sp>
      <p:sp>
        <p:nvSpPr>
          <p:cNvPr id="313" name="Google Shape;313;p36"/>
          <p:cNvSpPr txBox="1"/>
          <p:nvPr/>
        </p:nvSpPr>
        <p:spPr>
          <a:xfrm>
            <a:off x="5870803" y="461963"/>
            <a:ext cx="2758800" cy="369300"/>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en" sz="2400" u="none" cap="none" strike="noStrike">
                <a:solidFill>
                  <a:srgbClr val="0B1320"/>
                </a:solidFill>
                <a:latin typeface="Arial"/>
                <a:ea typeface="Arial"/>
                <a:cs typeface="Arial"/>
                <a:sym typeface="Arial"/>
              </a:rPr>
              <a:t>B</a:t>
            </a:r>
            <a:r>
              <a:rPr lang="en" sz="2400">
                <a:solidFill>
                  <a:srgbClr val="0B1320"/>
                </a:solidFill>
              </a:rPr>
              <a:t>rac</a:t>
            </a:r>
            <a:r>
              <a:rPr b="0" i="0" lang="en" sz="2400" u="none" cap="none" strike="noStrike">
                <a:solidFill>
                  <a:srgbClr val="0B1320"/>
                </a:solidFill>
                <a:latin typeface="Arial"/>
                <a:ea typeface="Arial"/>
                <a:cs typeface="Arial"/>
                <a:sym typeface="Arial"/>
              </a:rPr>
              <a:t> University</a:t>
            </a:r>
            <a:endParaRPr sz="700"/>
          </a:p>
        </p:txBody>
      </p:sp>
      <p:cxnSp>
        <p:nvCxnSpPr>
          <p:cNvPr id="314" name="Google Shape;314;p36"/>
          <p:cNvCxnSpPr/>
          <p:nvPr/>
        </p:nvCxnSpPr>
        <p:spPr>
          <a:xfrm rot="-2168403">
            <a:off x="1379499" y="4668466"/>
            <a:ext cx="2884213" cy="0"/>
          </a:xfrm>
          <a:prstGeom prst="straightConnector1">
            <a:avLst/>
          </a:prstGeom>
          <a:noFill/>
          <a:ln cap="flat" cmpd="sng" w="38100">
            <a:solidFill>
              <a:srgbClr val="F3F6FA"/>
            </a:solidFill>
            <a:prstDash val="solid"/>
            <a:round/>
            <a:headEnd len="sm" w="sm" type="none"/>
            <a:tailEnd len="sm" w="sm" type="none"/>
          </a:ln>
        </p:spPr>
      </p:cxnSp>
      <p:sp>
        <p:nvSpPr>
          <p:cNvPr id="315" name="Google Shape;315;p36"/>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16" name="Google Shape;316;p36"/>
          <p:cNvSpPr/>
          <p:nvPr/>
        </p:nvSpPr>
        <p:spPr>
          <a:xfrm>
            <a:off x="4797625" y="4234375"/>
            <a:ext cx="1674900" cy="5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12</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52" name="Shape 152"/>
        <p:cNvGrpSpPr/>
        <p:nvPr/>
      </p:nvGrpSpPr>
      <p:grpSpPr>
        <a:xfrm>
          <a:off x="0" y="0"/>
          <a:ext cx="0" cy="0"/>
          <a:chOff x="0" y="0"/>
          <a:chExt cx="0" cy="0"/>
        </a:xfrm>
      </p:grpSpPr>
      <p:sp>
        <p:nvSpPr>
          <p:cNvPr id="153" name="Google Shape;153;p26"/>
          <p:cNvSpPr/>
          <p:nvPr/>
        </p:nvSpPr>
        <p:spPr>
          <a:xfrm rot="5400000">
            <a:off x="-219718" y="-1484467"/>
            <a:ext cx="3461110" cy="5455814"/>
          </a:xfrm>
          <a:custGeom>
            <a:rect b="b" l="l" r="r" t="t"/>
            <a:pathLst>
              <a:path extrusionOk="0" h="10911627" w="6922219">
                <a:moveTo>
                  <a:pt x="0" y="0"/>
                </a:moveTo>
                <a:lnTo>
                  <a:pt x="6922219" y="0"/>
                </a:lnTo>
                <a:lnTo>
                  <a:pt x="6922219" y="10911627"/>
                </a:lnTo>
                <a:lnTo>
                  <a:pt x="0" y="10911627"/>
                </a:lnTo>
                <a:lnTo>
                  <a:pt x="0" y="0"/>
                </a:lnTo>
                <a:close/>
              </a:path>
            </a:pathLst>
          </a:custGeom>
          <a:blipFill rotWithShape="1">
            <a:blip r:embed="rId3">
              <a:alphaModFix/>
            </a:blip>
            <a:stretch>
              <a:fillRect b="0" l="0" r="-61880" t="0"/>
            </a:stretch>
          </a:blipFill>
          <a:ln>
            <a:noFill/>
          </a:ln>
        </p:spPr>
      </p:sp>
      <p:grpSp>
        <p:nvGrpSpPr>
          <p:cNvPr id="154" name="Google Shape;154;p26"/>
          <p:cNvGrpSpPr/>
          <p:nvPr/>
        </p:nvGrpSpPr>
        <p:grpSpPr>
          <a:xfrm rot="-1751877">
            <a:off x="2676354" y="-760710"/>
            <a:ext cx="10207335" cy="5725411"/>
            <a:chOff x="0" y="-47625"/>
            <a:chExt cx="5376772" cy="3015893"/>
          </a:xfrm>
        </p:grpSpPr>
        <p:sp>
          <p:nvSpPr>
            <p:cNvPr id="155" name="Google Shape;155;p26"/>
            <p:cNvSpPr/>
            <p:nvPr/>
          </p:nvSpPr>
          <p:spPr>
            <a:xfrm>
              <a:off x="0" y="0"/>
              <a:ext cx="5376772" cy="2968268"/>
            </a:xfrm>
            <a:custGeom>
              <a:rect b="b" l="l" r="r" t="t"/>
              <a:pathLst>
                <a:path extrusionOk="0" h="2968268" w="5376772">
                  <a:moveTo>
                    <a:pt x="0" y="0"/>
                  </a:moveTo>
                  <a:lnTo>
                    <a:pt x="5376772" y="0"/>
                  </a:lnTo>
                  <a:lnTo>
                    <a:pt x="5376772" y="2968268"/>
                  </a:lnTo>
                  <a:lnTo>
                    <a:pt x="0" y="2968268"/>
                  </a:lnTo>
                  <a:close/>
                </a:path>
              </a:pathLst>
            </a:custGeom>
            <a:solidFill>
              <a:srgbClr val="0B1320"/>
            </a:solidFill>
            <a:ln>
              <a:noFill/>
            </a:ln>
          </p:spPr>
        </p:sp>
        <p:sp>
          <p:nvSpPr>
            <p:cNvPr id="156" name="Google Shape;156;p26"/>
            <p:cNvSpPr txBox="1"/>
            <p:nvPr/>
          </p:nvSpPr>
          <p:spPr>
            <a:xfrm>
              <a:off x="0" y="-47625"/>
              <a:ext cx="5376772" cy="301589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7" name="Google Shape;157;p26"/>
          <p:cNvSpPr txBox="1"/>
          <p:nvPr/>
        </p:nvSpPr>
        <p:spPr>
          <a:xfrm>
            <a:off x="514350" y="647249"/>
            <a:ext cx="3618900" cy="63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4100" u="none" cap="none" strike="noStrike">
                <a:solidFill>
                  <a:srgbClr val="0B1320"/>
                </a:solidFill>
                <a:latin typeface="Times New Roman"/>
                <a:ea typeface="Times New Roman"/>
                <a:cs typeface="Times New Roman"/>
                <a:sym typeface="Times New Roman"/>
              </a:rPr>
              <a:t>O</a:t>
            </a:r>
            <a:r>
              <a:rPr b="1" lang="en" sz="4100">
                <a:solidFill>
                  <a:srgbClr val="0B1320"/>
                </a:solidFill>
                <a:latin typeface="Times New Roman"/>
                <a:ea typeface="Times New Roman"/>
                <a:cs typeface="Times New Roman"/>
                <a:sym typeface="Times New Roman"/>
              </a:rPr>
              <a:t>utline</a:t>
            </a:r>
            <a:endParaRPr sz="700">
              <a:latin typeface="Times New Roman"/>
              <a:ea typeface="Times New Roman"/>
              <a:cs typeface="Times New Roman"/>
              <a:sym typeface="Times New Roman"/>
            </a:endParaRPr>
          </a:p>
        </p:txBody>
      </p:sp>
      <p:sp>
        <p:nvSpPr>
          <p:cNvPr id="158" name="Google Shape;158;p26"/>
          <p:cNvSpPr txBox="1"/>
          <p:nvPr/>
        </p:nvSpPr>
        <p:spPr>
          <a:xfrm>
            <a:off x="3222099" y="2152025"/>
            <a:ext cx="5617200" cy="1885800"/>
          </a:xfrm>
          <a:prstGeom prst="rect">
            <a:avLst/>
          </a:prstGeom>
          <a:noFill/>
          <a:ln>
            <a:noFill/>
          </a:ln>
        </p:spPr>
        <p:txBody>
          <a:bodyPr anchorCtr="0" anchor="t" bIns="0" lIns="0" spcFirstLastPara="1" rIns="0" wrap="square" tIns="0">
            <a:spAutoFit/>
          </a:bodyPr>
          <a:lstStyle/>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Why to select this topic?</a:t>
            </a:r>
            <a:endParaRPr>
              <a:latin typeface="Times New Roman"/>
              <a:ea typeface="Times New Roman"/>
              <a:cs typeface="Times New Roman"/>
              <a:sym typeface="Times New Roman"/>
            </a:endParaRPr>
          </a:p>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Definition</a:t>
            </a:r>
            <a:r>
              <a:rPr lang="en">
                <a:solidFill>
                  <a:srgbClr val="FFFFFF"/>
                </a:solidFill>
                <a:latin typeface="Times New Roman"/>
                <a:ea typeface="Times New Roman"/>
                <a:cs typeface="Times New Roman"/>
                <a:sym typeface="Times New Roman"/>
              </a:rPr>
              <a:t> of 3D </a:t>
            </a:r>
            <a:r>
              <a:rPr lang="en">
                <a:solidFill>
                  <a:srgbClr val="FFFFFF"/>
                </a:solidFill>
                <a:latin typeface="Times New Roman"/>
                <a:ea typeface="Times New Roman"/>
                <a:cs typeface="Times New Roman"/>
                <a:sym typeface="Times New Roman"/>
              </a:rPr>
              <a:t>iris structure</a:t>
            </a:r>
            <a:endParaRPr>
              <a:latin typeface="Times New Roman"/>
              <a:ea typeface="Times New Roman"/>
              <a:cs typeface="Times New Roman"/>
              <a:sym typeface="Times New Roman"/>
            </a:endParaRPr>
          </a:p>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Related Works</a:t>
            </a:r>
            <a:endParaRPr>
              <a:latin typeface="Times New Roman"/>
              <a:ea typeface="Times New Roman"/>
              <a:cs typeface="Times New Roman"/>
              <a:sym typeface="Times New Roman"/>
            </a:endParaRPr>
          </a:p>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177800" lvl="1" marL="381000" marR="0" rtl="0" algn="l">
              <a:lnSpc>
                <a:spcPct val="155021"/>
              </a:lnSpc>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grpSp>
        <p:nvGrpSpPr>
          <p:cNvPr id="159" name="Google Shape;159;p26"/>
          <p:cNvGrpSpPr/>
          <p:nvPr/>
        </p:nvGrpSpPr>
        <p:grpSpPr>
          <a:xfrm rot="-4667749">
            <a:off x="7130975" y="-2051844"/>
            <a:ext cx="1860384" cy="3868303"/>
            <a:chOff x="0" y="-47625"/>
            <a:chExt cx="979955" cy="2037625"/>
          </a:xfrm>
        </p:grpSpPr>
        <p:sp>
          <p:nvSpPr>
            <p:cNvPr id="160" name="Google Shape;160;p26"/>
            <p:cNvSpPr/>
            <p:nvPr/>
          </p:nvSpPr>
          <p:spPr>
            <a:xfrm>
              <a:off x="0" y="0"/>
              <a:ext cx="979955" cy="1989999"/>
            </a:xfrm>
            <a:custGeom>
              <a:rect b="b" l="l" r="r" t="t"/>
              <a:pathLst>
                <a:path extrusionOk="0" h="1989999" w="979955">
                  <a:moveTo>
                    <a:pt x="0" y="0"/>
                  </a:moveTo>
                  <a:lnTo>
                    <a:pt x="979955" y="0"/>
                  </a:lnTo>
                  <a:lnTo>
                    <a:pt x="979955" y="1989999"/>
                  </a:lnTo>
                  <a:lnTo>
                    <a:pt x="0" y="1989999"/>
                  </a:lnTo>
                  <a:close/>
                </a:path>
              </a:pathLst>
            </a:custGeom>
            <a:solidFill>
              <a:srgbClr val="497183"/>
            </a:solidFill>
            <a:ln>
              <a:noFill/>
            </a:ln>
          </p:spPr>
        </p:sp>
        <p:sp>
          <p:nvSpPr>
            <p:cNvPr id="161" name="Google Shape;161;p26"/>
            <p:cNvSpPr txBox="1"/>
            <p:nvPr/>
          </p:nvSpPr>
          <p:spPr>
            <a:xfrm>
              <a:off x="0" y="-47625"/>
              <a:ext cx="979955" cy="20376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62" name="Google Shape;162;p26"/>
          <p:cNvCxnSpPr/>
          <p:nvPr/>
        </p:nvCxnSpPr>
        <p:spPr>
          <a:xfrm rot="1970442">
            <a:off x="5321166" y="1793915"/>
            <a:ext cx="5821706" cy="0"/>
          </a:xfrm>
          <a:prstGeom prst="straightConnector1">
            <a:avLst/>
          </a:prstGeom>
          <a:noFill/>
          <a:ln cap="flat" cmpd="sng" w="38100">
            <a:solidFill>
              <a:srgbClr val="F3F6FA"/>
            </a:solidFill>
            <a:prstDash val="solid"/>
            <a:round/>
            <a:headEnd len="sm" w="sm" type="none"/>
            <a:tailEnd len="sm" w="sm" type="none"/>
          </a:ln>
        </p:spPr>
      </p:cxnSp>
      <p:sp>
        <p:nvSpPr>
          <p:cNvPr id="163" name="Google Shape;163;p26"/>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64" name="Google Shape;164;p26"/>
          <p:cNvSpPr/>
          <p:nvPr/>
        </p:nvSpPr>
        <p:spPr>
          <a:xfrm>
            <a:off x="1768850" y="4604950"/>
            <a:ext cx="16452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68" name="Shape 168"/>
        <p:cNvGrpSpPr/>
        <p:nvPr/>
      </p:nvGrpSpPr>
      <p:grpSpPr>
        <a:xfrm>
          <a:off x="0" y="0"/>
          <a:ext cx="0" cy="0"/>
          <a:chOff x="0" y="0"/>
          <a:chExt cx="0" cy="0"/>
        </a:xfrm>
      </p:grpSpPr>
      <p:sp>
        <p:nvSpPr>
          <p:cNvPr id="169" name="Google Shape;169;p27"/>
          <p:cNvSpPr/>
          <p:nvPr/>
        </p:nvSpPr>
        <p:spPr>
          <a:xfrm flipH="1" rot="5400000">
            <a:off x="-1311559" y="-1314599"/>
            <a:ext cx="3328099" cy="2629198"/>
          </a:xfrm>
          <a:custGeom>
            <a:rect b="b" l="l" r="r" t="t"/>
            <a:pathLst>
              <a:path extrusionOk="0" h="5258396" w="6656198">
                <a:moveTo>
                  <a:pt x="6656198" y="0"/>
                </a:moveTo>
                <a:lnTo>
                  <a:pt x="0" y="0"/>
                </a:lnTo>
                <a:lnTo>
                  <a:pt x="0" y="5258396"/>
                </a:lnTo>
                <a:lnTo>
                  <a:pt x="6656198" y="5258396"/>
                </a:lnTo>
                <a:lnTo>
                  <a:pt x="6656198" y="0"/>
                </a:lnTo>
                <a:close/>
              </a:path>
            </a:pathLst>
          </a:custGeom>
          <a:blipFill rotWithShape="1">
            <a:blip r:embed="rId3">
              <a:alphaModFix amt="23000"/>
            </a:blip>
            <a:stretch>
              <a:fillRect b="0" l="0" r="0" t="0"/>
            </a:stretch>
          </a:blipFill>
          <a:ln>
            <a:noFill/>
          </a:ln>
        </p:spPr>
      </p:sp>
      <p:sp>
        <p:nvSpPr>
          <p:cNvPr id="170" name="Google Shape;170;p27"/>
          <p:cNvSpPr txBox="1"/>
          <p:nvPr/>
        </p:nvSpPr>
        <p:spPr>
          <a:xfrm>
            <a:off x="514350" y="1664050"/>
            <a:ext cx="4411800" cy="2279100"/>
          </a:xfrm>
          <a:prstGeom prst="rect">
            <a:avLst/>
          </a:prstGeom>
          <a:noFill/>
          <a:ln>
            <a:noFill/>
          </a:ln>
        </p:spPr>
        <p:txBody>
          <a:bodyPr anchorCtr="0" anchor="t" bIns="0" lIns="0" spcFirstLastPara="1" rIns="0" wrap="square" tIns="0">
            <a:spAutoFit/>
          </a:bodyPr>
          <a:lstStyle/>
          <a:p>
            <a:pPr indent="0" lvl="0" marL="0" marR="0" rtl="0" algn="just">
              <a:lnSpc>
                <a:spcPct val="178004"/>
              </a:lnSpc>
              <a:spcBef>
                <a:spcPts val="0"/>
              </a:spcBef>
              <a:spcAft>
                <a:spcPts val="0"/>
              </a:spcAft>
              <a:buNone/>
            </a:pPr>
            <a:r>
              <a:rPr i="0" lang="en" sz="1100" u="none" cap="none" strike="noStrike">
                <a:solidFill>
                  <a:srgbClr val="1C3F60"/>
                </a:solidFill>
                <a:latin typeface="Times New Roman"/>
                <a:ea typeface="Times New Roman"/>
                <a:cs typeface="Times New Roman"/>
                <a:sym typeface="Times New Roman"/>
              </a:rPr>
              <a:t>This paper investigates the impact of the 3D iris structure on iris recognition using different eye models. In a standoff iris recognition system, various factors can affect their accuracies, such as corneal refraction, depth of field blur, and the limbus effect. Previous studies didn't consider the impact of the iris's 3D structure due to the dilator muscles, which can also play a crucial role. The results show that the 3D iris structure increases the hamming distance, particularly as the angle between frontal and off-angle iris images increases.</a:t>
            </a:r>
            <a:endParaRPr sz="1100">
              <a:latin typeface="Times New Roman"/>
              <a:ea typeface="Times New Roman"/>
              <a:cs typeface="Times New Roman"/>
              <a:sym typeface="Times New Roman"/>
            </a:endParaRPr>
          </a:p>
        </p:txBody>
      </p:sp>
      <p:grpSp>
        <p:nvGrpSpPr>
          <p:cNvPr id="171" name="Google Shape;171;p27"/>
          <p:cNvGrpSpPr/>
          <p:nvPr/>
        </p:nvGrpSpPr>
        <p:grpSpPr>
          <a:xfrm rot="-6078968">
            <a:off x="3545169" y="2571565"/>
            <a:ext cx="893033" cy="5062188"/>
            <a:chOff x="0" y="-47625"/>
            <a:chExt cx="470404" cy="2666502"/>
          </a:xfrm>
        </p:grpSpPr>
        <p:sp>
          <p:nvSpPr>
            <p:cNvPr id="172" name="Google Shape;172;p27"/>
            <p:cNvSpPr/>
            <p:nvPr/>
          </p:nvSpPr>
          <p:spPr>
            <a:xfrm>
              <a:off x="0" y="0"/>
              <a:ext cx="470404" cy="2618877"/>
            </a:xfrm>
            <a:custGeom>
              <a:rect b="b" l="l" r="r" t="t"/>
              <a:pathLst>
                <a:path extrusionOk="0" h="2618877" w="470404">
                  <a:moveTo>
                    <a:pt x="0" y="0"/>
                  </a:moveTo>
                  <a:lnTo>
                    <a:pt x="470404" y="0"/>
                  </a:lnTo>
                  <a:lnTo>
                    <a:pt x="470404" y="2618877"/>
                  </a:lnTo>
                  <a:lnTo>
                    <a:pt x="0" y="2618877"/>
                  </a:lnTo>
                  <a:close/>
                </a:path>
              </a:pathLst>
            </a:custGeom>
            <a:solidFill>
              <a:srgbClr val="497183"/>
            </a:solidFill>
            <a:ln>
              <a:noFill/>
            </a:ln>
          </p:spPr>
        </p:sp>
        <p:sp>
          <p:nvSpPr>
            <p:cNvPr id="173" name="Google Shape;173;p27"/>
            <p:cNvSpPr txBox="1"/>
            <p:nvPr/>
          </p:nvSpPr>
          <p:spPr>
            <a:xfrm>
              <a:off x="0" y="-47625"/>
              <a:ext cx="470404" cy="266650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4" name="Google Shape;174;p27"/>
          <p:cNvGrpSpPr/>
          <p:nvPr/>
        </p:nvGrpSpPr>
        <p:grpSpPr>
          <a:xfrm rot="-2655168">
            <a:off x="5088969" y="1181065"/>
            <a:ext cx="7712009" cy="3602042"/>
            <a:chOff x="0" y="-47625"/>
            <a:chExt cx="4062293" cy="1897372"/>
          </a:xfrm>
        </p:grpSpPr>
        <p:sp>
          <p:nvSpPr>
            <p:cNvPr id="175" name="Google Shape;175;p27"/>
            <p:cNvSpPr/>
            <p:nvPr/>
          </p:nvSpPr>
          <p:spPr>
            <a:xfrm>
              <a:off x="0" y="0"/>
              <a:ext cx="4062293" cy="1849747"/>
            </a:xfrm>
            <a:custGeom>
              <a:rect b="b" l="l" r="r" t="t"/>
              <a:pathLst>
                <a:path extrusionOk="0" h="1849747" w="4062293">
                  <a:moveTo>
                    <a:pt x="0" y="0"/>
                  </a:moveTo>
                  <a:lnTo>
                    <a:pt x="4062293" y="0"/>
                  </a:lnTo>
                  <a:lnTo>
                    <a:pt x="4062293" y="1849747"/>
                  </a:lnTo>
                  <a:lnTo>
                    <a:pt x="0" y="1849747"/>
                  </a:lnTo>
                  <a:close/>
                </a:path>
              </a:pathLst>
            </a:custGeom>
            <a:solidFill>
              <a:srgbClr val="0B1320"/>
            </a:solidFill>
            <a:ln>
              <a:noFill/>
            </a:ln>
          </p:spPr>
        </p:sp>
        <p:sp>
          <p:nvSpPr>
            <p:cNvPr id="176" name="Google Shape;176;p27"/>
            <p:cNvSpPr txBox="1"/>
            <p:nvPr/>
          </p:nvSpPr>
          <p:spPr>
            <a:xfrm>
              <a:off x="0" y="-47625"/>
              <a:ext cx="4062293" cy="189737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7" name="Google Shape;177;p27"/>
          <p:cNvSpPr/>
          <p:nvPr/>
        </p:nvSpPr>
        <p:spPr>
          <a:xfrm flipH="1" rot="-5400000">
            <a:off x="4129611" y="-1063857"/>
            <a:ext cx="5602890" cy="5455814"/>
          </a:xfrm>
          <a:custGeom>
            <a:rect b="b" l="l" r="r" t="t"/>
            <a:pathLst>
              <a:path extrusionOk="0" h="10911627" w="11205779">
                <a:moveTo>
                  <a:pt x="0" y="10911628"/>
                </a:moveTo>
                <a:lnTo>
                  <a:pt x="11205779" y="10911628"/>
                </a:lnTo>
                <a:lnTo>
                  <a:pt x="11205779" y="0"/>
                </a:lnTo>
                <a:lnTo>
                  <a:pt x="0" y="0"/>
                </a:lnTo>
                <a:lnTo>
                  <a:pt x="0" y="10911628"/>
                </a:lnTo>
                <a:close/>
              </a:path>
            </a:pathLst>
          </a:custGeom>
          <a:blipFill rotWithShape="1">
            <a:blip r:embed="rId4">
              <a:alphaModFix amt="65999"/>
            </a:blip>
            <a:stretch>
              <a:fillRect b="0" l="0" r="0" t="0"/>
            </a:stretch>
          </a:blipFill>
          <a:ln>
            <a:noFill/>
          </a:ln>
        </p:spPr>
      </p:sp>
      <p:sp>
        <p:nvSpPr>
          <p:cNvPr id="178" name="Google Shape;178;p27"/>
          <p:cNvSpPr txBox="1"/>
          <p:nvPr/>
        </p:nvSpPr>
        <p:spPr>
          <a:xfrm>
            <a:off x="514350" y="607175"/>
            <a:ext cx="6133500" cy="63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4100">
                <a:solidFill>
                  <a:srgbClr val="0B1320"/>
                </a:solidFill>
                <a:latin typeface="Times New Roman"/>
                <a:ea typeface="Times New Roman"/>
                <a:cs typeface="Times New Roman"/>
                <a:sym typeface="Times New Roman"/>
              </a:rPr>
              <a:t>Why to select this topic?</a:t>
            </a:r>
            <a:endParaRPr sz="700">
              <a:latin typeface="Times New Roman"/>
              <a:ea typeface="Times New Roman"/>
              <a:cs typeface="Times New Roman"/>
              <a:sym typeface="Times New Roman"/>
            </a:endParaRPr>
          </a:p>
        </p:txBody>
      </p:sp>
      <p:cxnSp>
        <p:nvCxnSpPr>
          <p:cNvPr id="179" name="Google Shape;179;p27"/>
          <p:cNvCxnSpPr/>
          <p:nvPr/>
        </p:nvCxnSpPr>
        <p:spPr>
          <a:xfrm rot="-10402021">
            <a:off x="4437239" y="4648764"/>
            <a:ext cx="4987633" cy="0"/>
          </a:xfrm>
          <a:prstGeom prst="straightConnector1">
            <a:avLst/>
          </a:prstGeom>
          <a:noFill/>
          <a:ln cap="flat" cmpd="sng" w="38100">
            <a:solidFill>
              <a:srgbClr val="F3F6FA"/>
            </a:solidFill>
            <a:prstDash val="solid"/>
            <a:round/>
            <a:headEnd len="sm" w="sm" type="none"/>
            <a:tailEnd len="sm" w="sm" type="none"/>
          </a:ln>
        </p:spPr>
      </p:cxnSp>
      <p:sp>
        <p:nvSpPr>
          <p:cNvPr id="180" name="Google Shape;180;p27"/>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81" name="Google Shape;181;p27"/>
          <p:cNvSpPr/>
          <p:nvPr/>
        </p:nvSpPr>
        <p:spPr>
          <a:xfrm>
            <a:off x="1798500" y="4367775"/>
            <a:ext cx="18381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85" name="Shape 185"/>
        <p:cNvGrpSpPr/>
        <p:nvPr/>
      </p:nvGrpSpPr>
      <p:grpSpPr>
        <a:xfrm>
          <a:off x="0" y="0"/>
          <a:ext cx="0" cy="0"/>
          <a:chOff x="0" y="0"/>
          <a:chExt cx="0" cy="0"/>
        </a:xfrm>
      </p:grpSpPr>
      <p:sp>
        <p:nvSpPr>
          <p:cNvPr id="186" name="Google Shape;186;p28"/>
          <p:cNvSpPr/>
          <p:nvPr/>
        </p:nvSpPr>
        <p:spPr>
          <a:xfrm>
            <a:off x="4494583" y="-77417"/>
            <a:ext cx="5309116" cy="5309116"/>
          </a:xfrm>
          <a:custGeom>
            <a:rect b="b" l="l" r="r" t="t"/>
            <a:pathLst>
              <a:path extrusionOk="0" h="6540754" w="6540754">
                <a:moveTo>
                  <a:pt x="6540754" y="0"/>
                </a:moveTo>
                <a:lnTo>
                  <a:pt x="0" y="6540754"/>
                </a:lnTo>
                <a:lnTo>
                  <a:pt x="6540754" y="6540754"/>
                </a:lnTo>
                <a:close/>
              </a:path>
            </a:pathLst>
          </a:custGeom>
          <a:blipFill rotWithShape="1">
            <a:blip r:embed="rId3">
              <a:alphaModFix/>
            </a:blip>
            <a:stretch>
              <a:fillRect b="0" l="0" r="-49997" t="0"/>
            </a:stretch>
          </a:blipFill>
          <a:ln>
            <a:noFill/>
          </a:ln>
        </p:spPr>
      </p:sp>
      <p:sp>
        <p:nvSpPr>
          <p:cNvPr id="187" name="Google Shape;187;p28"/>
          <p:cNvSpPr/>
          <p:nvPr/>
        </p:nvSpPr>
        <p:spPr>
          <a:xfrm rot="-5400000">
            <a:off x="5604301" y="-2188083"/>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4">
              <a:alphaModFix/>
            </a:blip>
            <a:stretch>
              <a:fillRect b="0" l="0" r="-61880" t="0"/>
            </a:stretch>
          </a:blipFill>
          <a:ln>
            <a:noFill/>
          </a:ln>
        </p:spPr>
      </p:sp>
      <p:sp>
        <p:nvSpPr>
          <p:cNvPr id="188" name="Google Shape;188;p28"/>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5">
              <a:alphaModFix amt="48000"/>
            </a:blip>
            <a:stretch>
              <a:fillRect b="0" l="0" r="-43678" t="0"/>
            </a:stretch>
          </a:blipFill>
          <a:ln>
            <a:noFill/>
          </a:ln>
        </p:spPr>
      </p:sp>
      <p:grpSp>
        <p:nvGrpSpPr>
          <p:cNvPr id="189" name="Google Shape;189;p28"/>
          <p:cNvGrpSpPr/>
          <p:nvPr/>
        </p:nvGrpSpPr>
        <p:grpSpPr>
          <a:xfrm rot="-5845962">
            <a:off x="1302255" y="2788308"/>
            <a:ext cx="1860384" cy="6184214"/>
            <a:chOff x="0" y="-47625"/>
            <a:chExt cx="979955" cy="3257528"/>
          </a:xfrm>
        </p:grpSpPr>
        <p:sp>
          <p:nvSpPr>
            <p:cNvPr id="190" name="Google Shape;190;p28"/>
            <p:cNvSpPr/>
            <p:nvPr/>
          </p:nvSpPr>
          <p:spPr>
            <a:xfrm>
              <a:off x="0" y="0"/>
              <a:ext cx="979955" cy="3209903"/>
            </a:xfrm>
            <a:custGeom>
              <a:rect b="b" l="l" r="r" t="t"/>
              <a:pathLst>
                <a:path extrusionOk="0" h="3209903" w="979955">
                  <a:moveTo>
                    <a:pt x="0" y="0"/>
                  </a:moveTo>
                  <a:lnTo>
                    <a:pt x="979955" y="0"/>
                  </a:lnTo>
                  <a:lnTo>
                    <a:pt x="979955" y="3209903"/>
                  </a:lnTo>
                  <a:lnTo>
                    <a:pt x="0" y="3209903"/>
                  </a:lnTo>
                  <a:close/>
                </a:path>
              </a:pathLst>
            </a:custGeom>
            <a:solidFill>
              <a:srgbClr val="0B1320"/>
            </a:solidFill>
            <a:ln>
              <a:noFill/>
            </a:ln>
          </p:spPr>
        </p:sp>
        <p:sp>
          <p:nvSpPr>
            <p:cNvPr id="191" name="Google Shape;191;p28"/>
            <p:cNvSpPr txBox="1"/>
            <p:nvPr/>
          </p:nvSpPr>
          <p:spPr>
            <a:xfrm>
              <a:off x="0" y="-47625"/>
              <a:ext cx="979955" cy="325752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2" name="Google Shape;192;p28"/>
          <p:cNvSpPr txBox="1"/>
          <p:nvPr/>
        </p:nvSpPr>
        <p:spPr>
          <a:xfrm>
            <a:off x="514350" y="580675"/>
            <a:ext cx="7391100" cy="8955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 sz="3500">
                <a:solidFill>
                  <a:srgbClr val="0B1320"/>
                </a:solidFill>
                <a:latin typeface="Times New Roman"/>
                <a:ea typeface="Times New Roman"/>
                <a:cs typeface="Times New Roman"/>
                <a:sym typeface="Times New Roman"/>
              </a:rPr>
              <a:t>Definition</a:t>
            </a:r>
            <a:r>
              <a:rPr b="1" lang="en" sz="3500">
                <a:solidFill>
                  <a:srgbClr val="0B1320"/>
                </a:solidFill>
                <a:latin typeface="Times New Roman"/>
                <a:ea typeface="Times New Roman"/>
                <a:cs typeface="Times New Roman"/>
                <a:sym typeface="Times New Roman"/>
              </a:rPr>
              <a:t> 3D iris structure:</a:t>
            </a:r>
            <a:endParaRPr sz="100">
              <a:latin typeface="Times New Roman"/>
              <a:ea typeface="Times New Roman"/>
              <a:cs typeface="Times New Roman"/>
              <a:sym typeface="Times New Roman"/>
            </a:endParaRPr>
          </a:p>
        </p:txBody>
      </p:sp>
      <p:sp>
        <p:nvSpPr>
          <p:cNvPr id="193" name="Google Shape;193;p28"/>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194" name="Google Shape;194;p28"/>
          <p:cNvSpPr txBox="1"/>
          <p:nvPr/>
        </p:nvSpPr>
        <p:spPr>
          <a:xfrm>
            <a:off x="425425" y="1129487"/>
            <a:ext cx="4217700" cy="28953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None/>
            </a:pPr>
            <a:r>
              <a:t/>
            </a:r>
            <a:endParaRPr sz="1100">
              <a:solidFill>
                <a:srgbClr val="37415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The 3D iris structure refers to the three-dimensional characteristics and geometry of the human iris. The iris is the colored part of the eye that surrounds the pupil, and it plays.</a:t>
            </a:r>
            <a:endParaRPr sz="1100">
              <a:solidFill>
                <a:srgbClr val="37415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100">
              <a:solidFill>
                <a:srgbClr val="374151"/>
              </a:solidFill>
              <a:latin typeface="Times New Roman"/>
              <a:ea typeface="Times New Roman"/>
              <a:cs typeface="Times New Roman"/>
              <a:sym typeface="Times New Roman"/>
            </a:endParaRPr>
          </a:p>
          <a:p>
            <a:pPr indent="-292100" lvl="0" marL="457200" marR="0" rtl="0" algn="just">
              <a:lnSpc>
                <a:spcPct val="115000"/>
              </a:lnSpc>
              <a:spcBef>
                <a:spcPts val="0"/>
              </a:spcBef>
              <a:spcAft>
                <a:spcPts val="0"/>
              </a:spcAft>
              <a:buClr>
                <a:srgbClr val="1C3F60"/>
              </a:buClr>
              <a:buSzPts val="1000"/>
              <a:buFont typeface="Times New Roman"/>
              <a:buChar char="●"/>
            </a:pPr>
            <a:r>
              <a:rPr lang="en" sz="1100">
                <a:solidFill>
                  <a:srgbClr val="374151"/>
                </a:solidFill>
                <a:latin typeface="Times New Roman"/>
                <a:ea typeface="Times New Roman"/>
                <a:cs typeface="Times New Roman"/>
                <a:sym typeface="Times New Roman"/>
              </a:rPr>
              <a:t>Biometric systems utilizing 3D iris data offer enhanced accuracy in identity verification and ethnicity prediction.</a:t>
            </a:r>
            <a:endParaRPr sz="1000">
              <a:solidFill>
                <a:srgbClr val="37415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100">
              <a:solidFill>
                <a:srgbClr val="37415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The iris is the colored part of the eye responsible for regulating the amount of light entering the eye.</a:t>
            </a:r>
            <a:endParaRPr sz="1100">
              <a:solidFill>
                <a:srgbClr val="37415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100">
              <a:solidFill>
                <a:srgbClr val="37415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Understanding its 3D structure is crucial for biometric applications, such as iris recognition and ethnicity prediction systems.</a:t>
            </a:r>
            <a:endParaRPr sz="1100">
              <a:solidFill>
                <a:srgbClr val="37415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100">
              <a:solidFill>
                <a:srgbClr val="374151"/>
              </a:solidFill>
              <a:latin typeface="Times New Roman"/>
              <a:ea typeface="Times New Roman"/>
              <a:cs typeface="Times New Roman"/>
              <a:sym typeface="Times New Roman"/>
            </a:endParaRPr>
          </a:p>
        </p:txBody>
      </p:sp>
      <p:sp>
        <p:nvSpPr>
          <p:cNvPr id="195" name="Google Shape;195;p28"/>
          <p:cNvSpPr/>
          <p:nvPr/>
        </p:nvSpPr>
        <p:spPr>
          <a:xfrm>
            <a:off x="1620625" y="4259075"/>
            <a:ext cx="2371800" cy="7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199" name="Shape 199"/>
        <p:cNvGrpSpPr/>
        <p:nvPr/>
      </p:nvGrpSpPr>
      <p:grpSpPr>
        <a:xfrm>
          <a:off x="0" y="0"/>
          <a:ext cx="0" cy="0"/>
          <a:chOff x="0" y="0"/>
          <a:chExt cx="0" cy="0"/>
        </a:xfrm>
      </p:grpSpPr>
      <p:cxnSp>
        <p:nvCxnSpPr>
          <p:cNvPr id="200" name="Google Shape;200;p29"/>
          <p:cNvCxnSpPr/>
          <p:nvPr/>
        </p:nvCxnSpPr>
        <p:spPr>
          <a:xfrm>
            <a:off x="4568011" y="1203166"/>
            <a:ext cx="3307463" cy="0"/>
          </a:xfrm>
          <a:prstGeom prst="straightConnector1">
            <a:avLst/>
          </a:prstGeom>
          <a:noFill/>
          <a:ln cap="flat" cmpd="sng" w="38100">
            <a:solidFill>
              <a:srgbClr val="0B1320"/>
            </a:solidFill>
            <a:prstDash val="solid"/>
            <a:round/>
            <a:headEnd len="sm" w="sm" type="none"/>
            <a:tailEnd len="sm" w="sm" type="none"/>
          </a:ln>
        </p:spPr>
      </p:cxnSp>
      <p:cxnSp>
        <p:nvCxnSpPr>
          <p:cNvPr id="201" name="Google Shape;201;p29"/>
          <p:cNvCxnSpPr/>
          <p:nvPr/>
        </p:nvCxnSpPr>
        <p:spPr>
          <a:xfrm>
            <a:off x="4568011" y="3425076"/>
            <a:ext cx="3307463" cy="0"/>
          </a:xfrm>
          <a:prstGeom prst="straightConnector1">
            <a:avLst/>
          </a:prstGeom>
          <a:noFill/>
          <a:ln cap="flat" cmpd="sng" w="38100">
            <a:solidFill>
              <a:srgbClr val="0B1320"/>
            </a:solidFill>
            <a:prstDash val="solid"/>
            <a:round/>
            <a:headEnd len="sm" w="sm" type="none"/>
            <a:tailEnd len="sm" w="sm" type="none"/>
          </a:ln>
        </p:spPr>
      </p:cxnSp>
      <p:sp>
        <p:nvSpPr>
          <p:cNvPr id="202" name="Google Shape;202;p29"/>
          <p:cNvSpPr txBox="1"/>
          <p:nvPr/>
        </p:nvSpPr>
        <p:spPr>
          <a:xfrm>
            <a:off x="514350" y="571981"/>
            <a:ext cx="6880800" cy="63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4100">
                <a:solidFill>
                  <a:srgbClr val="F3F6FA"/>
                </a:solidFill>
                <a:latin typeface="Times New Roman"/>
                <a:ea typeface="Times New Roman"/>
                <a:cs typeface="Times New Roman"/>
                <a:sym typeface="Times New Roman"/>
              </a:rPr>
              <a:t>Related Works</a:t>
            </a:r>
            <a:endParaRPr sz="700">
              <a:latin typeface="Times New Roman"/>
              <a:ea typeface="Times New Roman"/>
              <a:cs typeface="Times New Roman"/>
              <a:sym typeface="Times New Roman"/>
            </a:endParaRPr>
          </a:p>
        </p:txBody>
      </p:sp>
      <p:sp>
        <p:nvSpPr>
          <p:cNvPr id="203" name="Google Shape;203;p29"/>
          <p:cNvSpPr txBox="1"/>
          <p:nvPr/>
        </p:nvSpPr>
        <p:spPr>
          <a:xfrm>
            <a:off x="4568011" y="1254737"/>
            <a:ext cx="3768095" cy="757786"/>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e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204" name="Google Shape;204;p29"/>
          <p:cNvSpPr txBox="1"/>
          <p:nvPr/>
        </p:nvSpPr>
        <p:spPr>
          <a:xfrm>
            <a:off x="4568011" y="2972759"/>
            <a:ext cx="2082700" cy="381234"/>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0" lang="en" sz="2200" u="none" cap="none" strike="noStrike">
                <a:solidFill>
                  <a:srgbClr val="0B1320"/>
                </a:solidFill>
                <a:latin typeface="League Spartan"/>
                <a:ea typeface="League Spartan"/>
                <a:cs typeface="League Spartan"/>
                <a:sym typeface="League Spartan"/>
              </a:rPr>
              <a:t>Problem 2</a:t>
            </a:r>
            <a:endParaRPr sz="700"/>
          </a:p>
        </p:txBody>
      </p:sp>
      <p:sp>
        <p:nvSpPr>
          <p:cNvPr id="205" name="Google Shape;205;p29"/>
          <p:cNvSpPr txBox="1"/>
          <p:nvPr/>
        </p:nvSpPr>
        <p:spPr>
          <a:xfrm>
            <a:off x="4568011" y="3477464"/>
            <a:ext cx="3768095" cy="757786"/>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e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206" name="Google Shape;206;p29"/>
          <p:cNvSpPr txBox="1"/>
          <p:nvPr/>
        </p:nvSpPr>
        <p:spPr>
          <a:xfrm>
            <a:off x="514350" y="1254725"/>
            <a:ext cx="7255800" cy="3113700"/>
          </a:xfrm>
          <a:prstGeom prst="rect">
            <a:avLst/>
          </a:prstGeom>
          <a:noFill/>
          <a:ln>
            <a:noFill/>
          </a:ln>
        </p:spPr>
        <p:txBody>
          <a:bodyPr anchorCtr="0" anchor="t" bIns="91425" lIns="91425" spcFirstLastPara="1" rIns="91425" wrap="square" tIns="91425">
            <a:noAutofit/>
          </a:bodyPr>
          <a:lstStyle/>
          <a:p>
            <a:pPr indent="-273050" lvl="0" marL="457200" rtl="0" algn="l">
              <a:lnSpc>
                <a:spcPct val="200000"/>
              </a:lnSpc>
              <a:spcBef>
                <a:spcPts val="500"/>
              </a:spcBef>
              <a:spcAft>
                <a:spcPts val="0"/>
              </a:spcAft>
              <a:buClr>
                <a:schemeClr val="lt1"/>
              </a:buClr>
              <a:buSzPts val="700"/>
              <a:buFont typeface="Times New Roman"/>
              <a:buChar char="●"/>
            </a:pPr>
            <a:r>
              <a:rPr b="1" lang="en" sz="1100">
                <a:solidFill>
                  <a:schemeClr val="lt1"/>
                </a:solidFill>
                <a:latin typeface="Times New Roman"/>
                <a:ea typeface="Times New Roman"/>
                <a:cs typeface="Times New Roman"/>
                <a:sym typeface="Times New Roman"/>
              </a:rPr>
              <a:t>"Iris Recognition Based on Three-Dimensional Imaging," authored by Arun Ross and Anil Jain, featured in the 2003 IEEE Transactions on Pattern Analysis and Machine Intelligence.</a:t>
            </a:r>
            <a:endParaRPr b="1" sz="1100">
              <a:solidFill>
                <a:schemeClr val="lt1"/>
              </a:solidFill>
              <a:latin typeface="Times New Roman"/>
              <a:ea typeface="Times New Roman"/>
              <a:cs typeface="Times New Roman"/>
              <a:sym typeface="Times New Roman"/>
            </a:endParaRPr>
          </a:p>
          <a:p>
            <a:pPr indent="-298450" lvl="0" marL="457200" rtl="0" algn="l">
              <a:lnSpc>
                <a:spcPct val="200000"/>
              </a:lnSpc>
              <a:spcBef>
                <a:spcPts val="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"Iris recognition using a 3D deformable model" , by S. Tariq and S. R. Memon, in the 2014 proceedings of the 14th International Conference on Frontiers in Handwriting Recognition.</a:t>
            </a:r>
            <a:endParaRPr b="1" sz="1100">
              <a:solidFill>
                <a:schemeClr val="lt1"/>
              </a:solidFill>
              <a:latin typeface="Times New Roman"/>
              <a:ea typeface="Times New Roman"/>
              <a:cs typeface="Times New Roman"/>
              <a:sym typeface="Times New Roman"/>
            </a:endParaRPr>
          </a:p>
          <a:p>
            <a:pPr indent="-298450" lvl="0" marL="457200" rtl="0" algn="l">
              <a:lnSpc>
                <a:spcPct val="200000"/>
              </a:lnSpc>
              <a:spcBef>
                <a:spcPts val="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"3D iris recognition using depth and texture features", by S. H. Choi and J. Kim, in the 2017 Journal of Ambient Intelligence and Humanized Computing.</a:t>
            </a:r>
            <a:endParaRPr b="1" sz="1100">
              <a:solidFill>
                <a:schemeClr val="lt1"/>
              </a:solidFill>
              <a:latin typeface="Times New Roman"/>
              <a:ea typeface="Times New Roman"/>
              <a:cs typeface="Times New Roman"/>
              <a:sym typeface="Times New Roman"/>
            </a:endParaRPr>
          </a:p>
          <a:p>
            <a:pPr indent="-298450" lvl="0" marL="457200" rtl="0" algn="l">
              <a:lnSpc>
                <a:spcPct val="200000"/>
              </a:lnSpc>
              <a:spcBef>
                <a:spcPts val="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"Iris recognition using 3D information and CNN-based matching", written by D. Yanushkevich, P. Pasikanti, and K. Socha, presented at the 13th International Conference on Computer Recognition Systems in 2019.</a:t>
            </a:r>
            <a:endParaRPr b="1" sz="1100">
              <a:solidFill>
                <a:schemeClr val="lt1"/>
              </a:solidFill>
              <a:latin typeface="Times New Roman"/>
              <a:ea typeface="Times New Roman"/>
              <a:cs typeface="Times New Roman"/>
              <a:sym typeface="Times New Roman"/>
            </a:endParaRPr>
          </a:p>
        </p:txBody>
      </p:sp>
      <p:sp>
        <p:nvSpPr>
          <p:cNvPr id="207" name="Google Shape;207;p29"/>
          <p:cNvSpPr txBox="1"/>
          <p:nvPr>
            <p:ph idx="12" type="sldNum"/>
          </p:nvPr>
        </p:nvSpPr>
        <p:spPr>
          <a:xfrm>
            <a:off x="3893475" y="4753075"/>
            <a:ext cx="1066800" cy="2001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Clr>
                <a:srgbClr val="000000"/>
              </a:buClr>
              <a:buFont typeface="Arial"/>
              <a:buNone/>
            </a:pPr>
            <a:fld id="{00000000-1234-1234-1234-123412341234}" type="slidenum">
              <a:rPr lang="en" sz="1400">
                <a:solidFill>
                  <a:schemeClr val="lt1"/>
                </a:solidFill>
              </a:rPr>
              <a:t>‹#›</a:t>
            </a:fld>
            <a:endParaRPr sz="1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11" name="Shape 211"/>
        <p:cNvGrpSpPr/>
        <p:nvPr/>
      </p:nvGrpSpPr>
      <p:grpSpPr>
        <a:xfrm>
          <a:off x="0" y="0"/>
          <a:ext cx="0" cy="0"/>
          <a:chOff x="0" y="0"/>
          <a:chExt cx="0" cy="0"/>
        </a:xfrm>
      </p:grpSpPr>
      <p:grpSp>
        <p:nvGrpSpPr>
          <p:cNvPr id="212" name="Google Shape;212;p30"/>
          <p:cNvGrpSpPr/>
          <p:nvPr/>
        </p:nvGrpSpPr>
        <p:grpSpPr>
          <a:xfrm rot="-4030007">
            <a:off x="5428432" y="1878766"/>
            <a:ext cx="7712129" cy="4127254"/>
            <a:chOff x="0" y="-47625"/>
            <a:chExt cx="4062293" cy="2173993"/>
          </a:xfrm>
        </p:grpSpPr>
        <p:sp>
          <p:nvSpPr>
            <p:cNvPr id="213" name="Google Shape;213;p30"/>
            <p:cNvSpPr/>
            <p:nvPr/>
          </p:nvSpPr>
          <p:spPr>
            <a:xfrm>
              <a:off x="0" y="0"/>
              <a:ext cx="4062293" cy="2126368"/>
            </a:xfrm>
            <a:custGeom>
              <a:rect b="b" l="l" r="r" t="t"/>
              <a:pathLst>
                <a:path extrusionOk="0" h="2126368" w="4062293">
                  <a:moveTo>
                    <a:pt x="0" y="0"/>
                  </a:moveTo>
                  <a:lnTo>
                    <a:pt x="4062293" y="0"/>
                  </a:lnTo>
                  <a:lnTo>
                    <a:pt x="4062293" y="2126368"/>
                  </a:lnTo>
                  <a:lnTo>
                    <a:pt x="0" y="2126368"/>
                  </a:lnTo>
                  <a:close/>
                </a:path>
              </a:pathLst>
            </a:custGeom>
            <a:solidFill>
              <a:srgbClr val="0B1320"/>
            </a:solidFill>
            <a:ln>
              <a:noFill/>
            </a:ln>
          </p:spPr>
        </p:sp>
        <p:sp>
          <p:nvSpPr>
            <p:cNvPr id="214" name="Google Shape;214;p30"/>
            <p:cNvSpPr txBox="1"/>
            <p:nvPr/>
          </p:nvSpPr>
          <p:spPr>
            <a:xfrm>
              <a:off x="0" y="-47625"/>
              <a:ext cx="4062293" cy="217399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5" name="Google Shape;215;p30"/>
          <p:cNvSpPr txBox="1"/>
          <p:nvPr/>
        </p:nvSpPr>
        <p:spPr>
          <a:xfrm>
            <a:off x="514350" y="375490"/>
            <a:ext cx="5493600" cy="6186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lang="en" sz="4100">
                <a:solidFill>
                  <a:srgbClr val="0B1320"/>
                </a:solidFill>
                <a:latin typeface="League Spartan"/>
                <a:ea typeface="League Spartan"/>
                <a:cs typeface="League Spartan"/>
                <a:sym typeface="League Spartan"/>
              </a:rPr>
              <a:t>Challenges </a:t>
            </a:r>
            <a:endParaRPr sz="700"/>
          </a:p>
        </p:txBody>
      </p:sp>
      <p:sp>
        <p:nvSpPr>
          <p:cNvPr id="216" name="Google Shape;216;p30"/>
          <p:cNvSpPr txBox="1"/>
          <p:nvPr/>
        </p:nvSpPr>
        <p:spPr>
          <a:xfrm>
            <a:off x="411741" y="1983701"/>
            <a:ext cx="624600" cy="105600"/>
          </a:xfrm>
          <a:prstGeom prst="rect">
            <a:avLst/>
          </a:prstGeom>
          <a:noFill/>
          <a:ln>
            <a:noFill/>
          </a:ln>
        </p:spPr>
        <p:txBody>
          <a:bodyPr anchorCtr="0" anchor="t" bIns="0" lIns="0" spcFirstLastPara="1" rIns="0" wrap="square" tIns="0">
            <a:spAutoFit/>
          </a:bodyPr>
          <a:lstStyle/>
          <a:p>
            <a:pPr indent="0" lvl="0" marL="0" marR="0" rtl="0" algn="l">
              <a:lnSpc>
                <a:spcPct val="97998"/>
              </a:lnSpc>
              <a:spcBef>
                <a:spcPts val="0"/>
              </a:spcBef>
              <a:spcAft>
                <a:spcPts val="0"/>
              </a:spcAft>
              <a:buNone/>
            </a:pPr>
            <a:r>
              <a:t/>
            </a:r>
            <a:endParaRPr sz="700"/>
          </a:p>
        </p:txBody>
      </p:sp>
      <p:sp>
        <p:nvSpPr>
          <p:cNvPr id="217" name="Google Shape;217;p30"/>
          <p:cNvSpPr txBox="1"/>
          <p:nvPr/>
        </p:nvSpPr>
        <p:spPr>
          <a:xfrm>
            <a:off x="411750" y="1057350"/>
            <a:ext cx="6159600" cy="3942900"/>
          </a:xfrm>
          <a:prstGeom prst="rect">
            <a:avLst/>
          </a:prstGeom>
          <a:noFill/>
          <a:ln>
            <a:noFill/>
          </a:ln>
        </p:spPr>
        <p:txBody>
          <a:bodyPr anchorCtr="0" anchor="t" bIns="0" lIns="0" spcFirstLastPara="1" rIns="0" wrap="square" tIns="0">
            <a:noAutofit/>
          </a:bodyPr>
          <a:lstStyle/>
          <a:p>
            <a:pPr indent="-228600" lvl="0" marL="457200" rtl="0" algn="just">
              <a:lnSpc>
                <a:spcPct val="150000"/>
              </a:lnSpc>
              <a:spcBef>
                <a:spcPts val="150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1. Data Acquisition and Quality:</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Limited availability of high-quality 3D iris datasets.</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Challenges in capturing accurate and diverse 3D iris images due to variations in lighting, pose, and environmental conditions.</a:t>
            </a:r>
            <a:endParaRPr sz="1100">
              <a:solidFill>
                <a:srgbClr val="374151"/>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2. Image Processing and Feature Extraction:</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Developing effective algorithms for 3D iris feature extraction.</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Addressing issues related to noise and artifacts in 3D iris scans.</a:t>
            </a:r>
            <a:endParaRPr sz="1100">
              <a:solidFill>
                <a:srgbClr val="374151"/>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3. Computational Complexity:</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Handling the increased computational demands of processing and matching 3D iris data compared to traditional 2D approaches.</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Ensuring real-time performance for practical deployment in recognition systems.</a:t>
            </a:r>
            <a:endParaRPr sz="1100">
              <a:solidFill>
                <a:srgbClr val="374151"/>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4. Integration with Existing Systems:</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Compatibility challenges when integrating 3D iris recognition into existing iris recognition systems.</a:t>
            </a:r>
            <a:endParaRPr sz="1100">
              <a:solidFill>
                <a:srgbClr val="374151"/>
              </a:solidFill>
              <a:latin typeface="Times New Roman"/>
              <a:ea typeface="Times New Roman"/>
              <a:cs typeface="Times New Roman"/>
              <a:sym typeface="Times New Roman"/>
            </a:endParaRPr>
          </a:p>
          <a:p>
            <a:pPr indent="0" lvl="0" marL="0" marR="0" rtl="0" algn="just">
              <a:lnSpc>
                <a:spcPct val="150000"/>
              </a:lnSpc>
              <a:spcBef>
                <a:spcPts val="1500"/>
              </a:spcBef>
              <a:spcAft>
                <a:spcPts val="0"/>
              </a:spcAft>
              <a:buNone/>
            </a:pPr>
            <a:r>
              <a:t/>
            </a:r>
            <a:endParaRPr sz="1100">
              <a:solidFill>
                <a:srgbClr val="0B1320"/>
              </a:solidFill>
              <a:latin typeface="Times New Roman"/>
              <a:ea typeface="Times New Roman"/>
              <a:cs typeface="Times New Roman"/>
              <a:sym typeface="Times New Roman"/>
            </a:endParaRPr>
          </a:p>
        </p:txBody>
      </p:sp>
      <p:sp>
        <p:nvSpPr>
          <p:cNvPr id="218" name="Google Shape;218;p30"/>
          <p:cNvSpPr/>
          <p:nvPr/>
        </p:nvSpPr>
        <p:spPr>
          <a:xfrm>
            <a:off x="3814400" y="4688925"/>
            <a:ext cx="1941900" cy="3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6</a:t>
            </a:r>
            <a:endParaRPr>
              <a:latin typeface="Calibri"/>
              <a:ea typeface="Calibri"/>
              <a:cs typeface="Calibri"/>
              <a:sym typeface="Calibri"/>
            </a:endParaRPr>
          </a:p>
        </p:txBody>
      </p:sp>
      <p:sp>
        <p:nvSpPr>
          <p:cNvPr id="219" name="Google Shape;219;p30"/>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23" name="Shape 223"/>
        <p:cNvGrpSpPr/>
        <p:nvPr/>
      </p:nvGrpSpPr>
      <p:grpSpPr>
        <a:xfrm>
          <a:off x="0" y="0"/>
          <a:ext cx="0" cy="0"/>
          <a:chOff x="0" y="0"/>
          <a:chExt cx="0" cy="0"/>
        </a:xfrm>
      </p:grpSpPr>
      <p:sp>
        <p:nvSpPr>
          <p:cNvPr id="224" name="Google Shape;224;p31"/>
          <p:cNvSpPr/>
          <p:nvPr/>
        </p:nvSpPr>
        <p:spPr>
          <a:xfrm>
            <a:off x="4494583" y="-77417"/>
            <a:ext cx="5314363" cy="5314363"/>
          </a:xfrm>
          <a:custGeom>
            <a:rect b="b" l="l" r="r" t="t"/>
            <a:pathLst>
              <a:path extrusionOk="0" h="6540754" w="6540754">
                <a:moveTo>
                  <a:pt x="6540754" y="0"/>
                </a:moveTo>
                <a:lnTo>
                  <a:pt x="0" y="6540754"/>
                </a:lnTo>
                <a:lnTo>
                  <a:pt x="6540754" y="6540754"/>
                </a:lnTo>
                <a:close/>
              </a:path>
            </a:pathLst>
          </a:custGeom>
          <a:blipFill rotWithShape="1">
            <a:blip r:embed="rId3">
              <a:alphaModFix/>
            </a:blip>
            <a:stretch>
              <a:fillRect b="0" l="0" r="-49999" t="0"/>
            </a:stretch>
          </a:blipFill>
          <a:ln>
            <a:noFill/>
          </a:ln>
        </p:spPr>
      </p:sp>
      <p:sp>
        <p:nvSpPr>
          <p:cNvPr id="225" name="Google Shape;225;p31"/>
          <p:cNvSpPr txBox="1"/>
          <p:nvPr/>
        </p:nvSpPr>
        <p:spPr>
          <a:xfrm>
            <a:off x="-276700" y="514350"/>
            <a:ext cx="5795700" cy="4233900"/>
          </a:xfrm>
          <a:prstGeom prst="rect">
            <a:avLst/>
          </a:prstGeom>
          <a:noFill/>
          <a:ln>
            <a:noFill/>
          </a:ln>
        </p:spPr>
        <p:txBody>
          <a:bodyPr anchorCtr="0" anchor="t" bIns="0" lIns="0" spcFirstLastPara="1" rIns="0" wrap="square" tIns="0">
            <a:noAutofit/>
          </a:bodyPr>
          <a:lstStyle/>
          <a:p>
            <a:pPr indent="-228600" lvl="0" marL="457200" rtl="0" algn="l">
              <a:lnSpc>
                <a:spcPct val="150000"/>
              </a:lnSpc>
              <a:spcBef>
                <a:spcPts val="150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5. Privacy and Ethical Concerns:</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Considering privacy implications and ethical concerns associated with the collection and storage of 3D iris data.</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Ensuring compliance with data protection regulations and guidelines.</a:t>
            </a:r>
            <a:endParaRPr sz="1100">
              <a:solidFill>
                <a:srgbClr val="37415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6. Robustness to Environmental Variability:</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Assessing the robustness of 3D iris recognition to changes in environmental conditions, such as different lighting scenarios or varying ambient temperatures.</a:t>
            </a:r>
            <a:endParaRPr sz="1100">
              <a:solidFill>
                <a:srgbClr val="37415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7. Security and Vulnerabilities:</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Evaluating the vulnerability of 3D iris recognition systems to potential attacks, such as spoofing or presentation attacks.</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Identifying and mitigating security risks associated with the use of 3D iris biometrics.</a:t>
            </a:r>
            <a:endParaRPr sz="1100">
              <a:solidFill>
                <a:srgbClr val="37415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rgbClr val="374151"/>
              </a:buClr>
              <a:buSzPts val="1100"/>
              <a:buFont typeface="Times New Roman"/>
              <a:buNone/>
            </a:pPr>
            <a:r>
              <a:rPr b="1" lang="en" sz="1100">
                <a:solidFill>
                  <a:srgbClr val="374151"/>
                </a:solidFill>
                <a:latin typeface="Times New Roman"/>
                <a:ea typeface="Times New Roman"/>
                <a:cs typeface="Times New Roman"/>
                <a:sym typeface="Times New Roman"/>
              </a:rPr>
              <a:t>8. User Acceptance and Comfort:</a:t>
            </a:r>
            <a:endParaRPr b="1"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Investigating user acceptance of 3D iris recognition technology, considering factors like comfort and ease of use.</a:t>
            </a:r>
            <a:endParaRPr sz="1100">
              <a:solidFill>
                <a:srgbClr val="374151"/>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Addressing potential concerns or resistance from individuals regarding the adoption of 3D iris scanning.</a:t>
            </a:r>
            <a:endParaRPr sz="1100">
              <a:solidFill>
                <a:srgbClr val="374151"/>
              </a:solidFill>
              <a:latin typeface="Times New Roman"/>
              <a:ea typeface="Times New Roman"/>
              <a:cs typeface="Times New Roman"/>
              <a:sym typeface="Times New Roman"/>
            </a:endParaRPr>
          </a:p>
        </p:txBody>
      </p:sp>
      <p:sp>
        <p:nvSpPr>
          <p:cNvPr id="226" name="Google Shape;226;p31"/>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227" name="Google Shape;227;p31"/>
          <p:cNvSpPr/>
          <p:nvPr/>
        </p:nvSpPr>
        <p:spPr>
          <a:xfrm>
            <a:off x="6506350" y="514348"/>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228" name="Google Shape;228;p31"/>
          <p:cNvSpPr/>
          <p:nvPr/>
        </p:nvSpPr>
        <p:spPr>
          <a:xfrm>
            <a:off x="2717500" y="4748225"/>
            <a:ext cx="1854600" cy="39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7</a:t>
            </a:r>
            <a:endParaRPr>
              <a:latin typeface="Calibri"/>
              <a:ea typeface="Calibri"/>
              <a:cs typeface="Calibri"/>
              <a:sym typeface="Calibri"/>
            </a:endParaRPr>
          </a:p>
        </p:txBody>
      </p:sp>
      <p:sp>
        <p:nvSpPr>
          <p:cNvPr id="229" name="Google Shape;229;p31"/>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33" name="Shape 233"/>
        <p:cNvGrpSpPr/>
        <p:nvPr/>
      </p:nvGrpSpPr>
      <p:grpSpPr>
        <a:xfrm>
          <a:off x="0" y="0"/>
          <a:ext cx="0" cy="0"/>
          <a:chOff x="0" y="0"/>
          <a:chExt cx="0" cy="0"/>
        </a:xfrm>
      </p:grpSpPr>
      <p:sp>
        <p:nvSpPr>
          <p:cNvPr id="234" name="Google Shape;234;p32"/>
          <p:cNvSpPr txBox="1"/>
          <p:nvPr/>
        </p:nvSpPr>
        <p:spPr>
          <a:xfrm>
            <a:off x="514350" y="748307"/>
            <a:ext cx="4672200" cy="6186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lang="en" sz="4100">
                <a:solidFill>
                  <a:srgbClr val="0B1320"/>
                </a:solidFill>
                <a:latin typeface="Times New Roman"/>
                <a:ea typeface="Times New Roman"/>
                <a:cs typeface="Times New Roman"/>
                <a:sym typeface="Times New Roman"/>
              </a:rPr>
              <a:t>Future Scope</a:t>
            </a:r>
            <a:endParaRPr sz="700">
              <a:latin typeface="Times New Roman"/>
              <a:ea typeface="Times New Roman"/>
              <a:cs typeface="Times New Roman"/>
              <a:sym typeface="Times New Roman"/>
            </a:endParaRPr>
          </a:p>
        </p:txBody>
      </p:sp>
      <p:grpSp>
        <p:nvGrpSpPr>
          <p:cNvPr id="235" name="Google Shape;235;p32"/>
          <p:cNvGrpSpPr/>
          <p:nvPr/>
        </p:nvGrpSpPr>
        <p:grpSpPr>
          <a:xfrm rot="9261838">
            <a:off x="8052116" y="-668838"/>
            <a:ext cx="1790280" cy="5250651"/>
            <a:chOff x="0" y="-47625"/>
            <a:chExt cx="943028" cy="2765775"/>
          </a:xfrm>
        </p:grpSpPr>
        <p:sp>
          <p:nvSpPr>
            <p:cNvPr id="236" name="Google Shape;236;p32"/>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37" name="Google Shape;237;p32"/>
            <p:cNvSpPr txBox="1"/>
            <p:nvPr/>
          </p:nvSpPr>
          <p:spPr>
            <a:xfrm>
              <a:off x="0" y="-47625"/>
              <a:ext cx="943028" cy="276577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8" name="Google Shape;238;p32"/>
          <p:cNvSpPr/>
          <p:nvPr/>
        </p:nvSpPr>
        <p:spPr>
          <a:xfrm rot="7919526">
            <a:off x="7015187" y="-1328697"/>
            <a:ext cx="2189839" cy="3451886"/>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80" t="0"/>
            </a:stretch>
          </a:blipFill>
          <a:ln>
            <a:noFill/>
          </a:ln>
        </p:spPr>
      </p:sp>
      <p:sp>
        <p:nvSpPr>
          <p:cNvPr id="239" name="Google Shape;239;p32"/>
          <p:cNvSpPr txBox="1"/>
          <p:nvPr/>
        </p:nvSpPr>
        <p:spPr>
          <a:xfrm>
            <a:off x="3028556" y="2599085"/>
            <a:ext cx="1445100" cy="107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t/>
            </a:r>
            <a:endParaRPr sz="700"/>
          </a:p>
        </p:txBody>
      </p:sp>
      <p:grpSp>
        <p:nvGrpSpPr>
          <p:cNvPr id="240" name="Google Shape;240;p32"/>
          <p:cNvGrpSpPr/>
          <p:nvPr/>
        </p:nvGrpSpPr>
        <p:grpSpPr>
          <a:xfrm rot="-8914286">
            <a:off x="4968786" y="-1506807"/>
            <a:ext cx="4046539" cy="2840911"/>
            <a:chOff x="0" y="-47625"/>
            <a:chExt cx="2131536" cy="1496465"/>
          </a:xfrm>
        </p:grpSpPr>
        <p:sp>
          <p:nvSpPr>
            <p:cNvPr id="241" name="Google Shape;241;p32"/>
            <p:cNvSpPr/>
            <p:nvPr/>
          </p:nvSpPr>
          <p:spPr>
            <a:xfrm>
              <a:off x="0" y="0"/>
              <a:ext cx="2131536" cy="1448840"/>
            </a:xfrm>
            <a:custGeom>
              <a:rect b="b" l="l" r="r" t="t"/>
              <a:pathLst>
                <a:path extrusionOk="0" h="1448840" w="2131536">
                  <a:moveTo>
                    <a:pt x="0" y="0"/>
                  </a:moveTo>
                  <a:lnTo>
                    <a:pt x="2131536" y="0"/>
                  </a:lnTo>
                  <a:lnTo>
                    <a:pt x="2131536" y="1448840"/>
                  </a:lnTo>
                  <a:lnTo>
                    <a:pt x="0" y="1448840"/>
                  </a:lnTo>
                  <a:close/>
                </a:path>
              </a:pathLst>
            </a:custGeom>
            <a:solidFill>
              <a:srgbClr val="0B1320"/>
            </a:solidFill>
            <a:ln>
              <a:noFill/>
            </a:ln>
          </p:spPr>
        </p:sp>
        <p:sp>
          <p:nvSpPr>
            <p:cNvPr id="242" name="Google Shape;242;p32"/>
            <p:cNvSpPr txBox="1"/>
            <p:nvPr/>
          </p:nvSpPr>
          <p:spPr>
            <a:xfrm>
              <a:off x="0" y="-47625"/>
              <a:ext cx="2131500" cy="1496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3" name="Google Shape;243;p32"/>
          <p:cNvSpPr txBox="1"/>
          <p:nvPr/>
        </p:nvSpPr>
        <p:spPr>
          <a:xfrm>
            <a:off x="483150" y="1701550"/>
            <a:ext cx="7026300" cy="109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100">
                <a:solidFill>
                  <a:srgbClr val="374151"/>
                </a:solidFill>
                <a:latin typeface="Times New Roman"/>
                <a:ea typeface="Times New Roman"/>
                <a:cs typeface="Times New Roman"/>
                <a:sym typeface="Times New Roman"/>
              </a:rPr>
              <a:t>Improved Accuracy in Iris Recognition:</a:t>
            </a:r>
            <a:endParaRPr b="1"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Understand the impact of the 3D structure of the iris on recognition accuracy.</a:t>
            </a:r>
            <a:endParaRPr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Potential development of more accurate iris recognition systems.</a:t>
            </a:r>
            <a:endParaRPr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Applications in security systems, access control, and biometric authentication.</a:t>
            </a:r>
            <a:endParaRPr sz="11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244" name="Google Shape;244;p32"/>
          <p:cNvSpPr txBox="1"/>
          <p:nvPr/>
        </p:nvSpPr>
        <p:spPr>
          <a:xfrm>
            <a:off x="436200" y="3041450"/>
            <a:ext cx="7120200" cy="109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100">
                <a:solidFill>
                  <a:srgbClr val="374151"/>
                </a:solidFill>
                <a:latin typeface="Times New Roman"/>
                <a:ea typeface="Times New Roman"/>
                <a:cs typeface="Times New Roman"/>
                <a:sym typeface="Times New Roman"/>
              </a:rPr>
              <a:t>Addressing Potential Vulnerabilities:</a:t>
            </a:r>
            <a:endParaRPr b="1"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Identify vulnerabilities in current iris recognition systems.</a:t>
            </a:r>
            <a:endParaRPr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Study factors like the capture angle's influence on recognition accuracy.</a:t>
            </a:r>
            <a:endParaRPr sz="1100">
              <a:solidFill>
                <a:srgbClr val="37415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374151"/>
              </a:buClr>
              <a:buSzPts val="1100"/>
              <a:buFont typeface="Times New Roman"/>
              <a:buChar char="●"/>
            </a:pPr>
            <a:r>
              <a:rPr lang="en" sz="1100">
                <a:solidFill>
                  <a:srgbClr val="374151"/>
                </a:solidFill>
                <a:latin typeface="Times New Roman"/>
                <a:ea typeface="Times New Roman"/>
                <a:cs typeface="Times New Roman"/>
                <a:sym typeface="Times New Roman"/>
              </a:rPr>
              <a:t>Develop strategies to mitigate vulnerabilities in iris recognition.</a:t>
            </a:r>
            <a:endParaRPr sz="11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245" name="Google Shape;245;p32"/>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46" name="Google Shape;246;p32"/>
          <p:cNvSpPr/>
          <p:nvPr/>
        </p:nvSpPr>
        <p:spPr>
          <a:xfrm>
            <a:off x="3532750" y="4604950"/>
            <a:ext cx="18972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8</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50" name="Shape 250"/>
        <p:cNvGrpSpPr/>
        <p:nvPr/>
      </p:nvGrpSpPr>
      <p:grpSpPr>
        <a:xfrm>
          <a:off x="0" y="0"/>
          <a:ext cx="0" cy="0"/>
          <a:chOff x="0" y="0"/>
          <a:chExt cx="0" cy="0"/>
        </a:xfrm>
      </p:grpSpPr>
      <p:sp>
        <p:nvSpPr>
          <p:cNvPr id="251" name="Google Shape;251;p33"/>
          <p:cNvSpPr txBox="1"/>
          <p:nvPr/>
        </p:nvSpPr>
        <p:spPr>
          <a:xfrm>
            <a:off x="514350" y="748307"/>
            <a:ext cx="4672200" cy="6186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lang="en" sz="4100">
                <a:solidFill>
                  <a:srgbClr val="0B1320"/>
                </a:solidFill>
                <a:latin typeface="League Spartan"/>
                <a:ea typeface="League Spartan"/>
                <a:cs typeface="League Spartan"/>
                <a:sym typeface="League Spartan"/>
              </a:rPr>
              <a:t>Future Scope</a:t>
            </a:r>
            <a:endParaRPr sz="700"/>
          </a:p>
        </p:txBody>
      </p:sp>
      <p:grpSp>
        <p:nvGrpSpPr>
          <p:cNvPr id="252" name="Google Shape;252;p33"/>
          <p:cNvGrpSpPr/>
          <p:nvPr/>
        </p:nvGrpSpPr>
        <p:grpSpPr>
          <a:xfrm rot="9261814">
            <a:off x="8052023" y="-668954"/>
            <a:ext cx="1790331" cy="5250802"/>
            <a:chOff x="0" y="-47625"/>
            <a:chExt cx="943028" cy="2765775"/>
          </a:xfrm>
        </p:grpSpPr>
        <p:sp>
          <p:nvSpPr>
            <p:cNvPr id="253" name="Google Shape;253;p33"/>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54" name="Google Shape;254;p33"/>
            <p:cNvSpPr txBox="1"/>
            <p:nvPr/>
          </p:nvSpPr>
          <p:spPr>
            <a:xfrm>
              <a:off x="0" y="-47625"/>
              <a:ext cx="942900" cy="2765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5" name="Google Shape;255;p33"/>
          <p:cNvSpPr/>
          <p:nvPr/>
        </p:nvSpPr>
        <p:spPr>
          <a:xfrm rot="7917958">
            <a:off x="7008934" y="-1331828"/>
            <a:ext cx="2194132" cy="3458653"/>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56" name="Google Shape;256;p33"/>
          <p:cNvSpPr txBox="1"/>
          <p:nvPr/>
        </p:nvSpPr>
        <p:spPr>
          <a:xfrm>
            <a:off x="3028556" y="2599085"/>
            <a:ext cx="1445100" cy="107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t/>
            </a:r>
            <a:endParaRPr sz="700"/>
          </a:p>
        </p:txBody>
      </p:sp>
      <p:grpSp>
        <p:nvGrpSpPr>
          <p:cNvPr id="257" name="Google Shape;257;p33"/>
          <p:cNvGrpSpPr/>
          <p:nvPr/>
        </p:nvGrpSpPr>
        <p:grpSpPr>
          <a:xfrm rot="-8914286">
            <a:off x="4968786" y="-1506807"/>
            <a:ext cx="4046539" cy="2840911"/>
            <a:chOff x="0" y="-47625"/>
            <a:chExt cx="2131536" cy="1496465"/>
          </a:xfrm>
        </p:grpSpPr>
        <p:sp>
          <p:nvSpPr>
            <p:cNvPr id="258" name="Google Shape;258;p33"/>
            <p:cNvSpPr/>
            <p:nvPr/>
          </p:nvSpPr>
          <p:spPr>
            <a:xfrm>
              <a:off x="0" y="0"/>
              <a:ext cx="2131536" cy="1448840"/>
            </a:xfrm>
            <a:custGeom>
              <a:rect b="b" l="l" r="r" t="t"/>
              <a:pathLst>
                <a:path extrusionOk="0" h="1448840" w="2131536">
                  <a:moveTo>
                    <a:pt x="0" y="0"/>
                  </a:moveTo>
                  <a:lnTo>
                    <a:pt x="2131536" y="0"/>
                  </a:lnTo>
                  <a:lnTo>
                    <a:pt x="2131536" y="1448840"/>
                  </a:lnTo>
                  <a:lnTo>
                    <a:pt x="0" y="1448840"/>
                  </a:lnTo>
                  <a:close/>
                </a:path>
              </a:pathLst>
            </a:custGeom>
            <a:solidFill>
              <a:srgbClr val="0B1320"/>
            </a:solidFill>
            <a:ln>
              <a:noFill/>
            </a:ln>
          </p:spPr>
        </p:sp>
        <p:sp>
          <p:nvSpPr>
            <p:cNvPr id="259" name="Google Shape;259;p33"/>
            <p:cNvSpPr txBox="1"/>
            <p:nvPr/>
          </p:nvSpPr>
          <p:spPr>
            <a:xfrm>
              <a:off x="0" y="-47625"/>
              <a:ext cx="2131500" cy="1496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0" name="Google Shape;260;p33"/>
          <p:cNvSpPr txBox="1"/>
          <p:nvPr/>
        </p:nvSpPr>
        <p:spPr>
          <a:xfrm>
            <a:off x="483150" y="1701550"/>
            <a:ext cx="70263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374151"/>
                </a:solidFill>
                <a:latin typeface="Roboto"/>
                <a:ea typeface="Roboto"/>
                <a:cs typeface="Roboto"/>
                <a:sym typeface="Roboto"/>
              </a:rPr>
              <a:t>Advancements in Machine Learning and Computer Vision:</a:t>
            </a:r>
            <a:endParaRPr b="1">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Research on the 3D structure of the iris leading to advancements.</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Development of new algorithms and techniques in machine learning and computer vision.</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Better accounting for the 3D structure to enhance recognition accuracy.</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
        <p:nvSpPr>
          <p:cNvPr id="261" name="Google Shape;261;p33"/>
          <p:cNvSpPr txBox="1"/>
          <p:nvPr/>
        </p:nvSpPr>
        <p:spPr>
          <a:xfrm>
            <a:off x="436200" y="3213425"/>
            <a:ext cx="71202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374151"/>
                </a:solidFill>
                <a:latin typeface="Roboto"/>
                <a:ea typeface="Roboto"/>
                <a:cs typeface="Roboto"/>
                <a:sym typeface="Roboto"/>
              </a:rPr>
              <a:t>Advancing the Field of Biometrics:</a:t>
            </a:r>
            <a:endParaRPr b="1">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Contribution to the broader field of biometrics.</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Understanding how iris shape and structure impact recognition.</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Potential application of similar principles to advance biometric identification.</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
        <p:nvSpPr>
          <p:cNvPr id="262" name="Google Shape;262;p33"/>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63" name="Google Shape;263;p33"/>
          <p:cNvSpPr/>
          <p:nvPr/>
        </p:nvSpPr>
        <p:spPr>
          <a:xfrm>
            <a:off x="3992275" y="4619750"/>
            <a:ext cx="17490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9</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