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League Spartan" charset="1" panose="00000800000000000000"/>
      <p:regular r:id="rId14"/>
    </p:embeddedFont>
    <p:embeddedFont>
      <p:font typeface="Bernoru" charset="1" panose="00000A00000000000000"/>
      <p:regular r:id="rId15"/>
    </p:embeddedFont>
    <p:embeddedFont>
      <p:font typeface="Times New Roman" charset="1" panose="02030502070405020303"/>
      <p:regular r:id="rId16"/>
    </p:embeddedFont>
    <p:embeddedFont>
      <p:font typeface="Times New Roman Bold" charset="1" panose="02030802070405020303"/>
      <p:regular r:id="rId17"/>
    </p:embeddedFont>
    <p:embeddedFont>
      <p:font typeface="Times New Roman Italics" charset="1" panose="02030502070405090303"/>
      <p:regular r:id="rId18"/>
    </p:embeddedFont>
    <p:embeddedFont>
      <p:font typeface="Times New Roman Bold Italics" charset="1" panose="02030802070405090303"/>
      <p:regular r:id="rId19"/>
    </p:embeddedFont>
    <p:embeddedFont>
      <p:font typeface="Times New Roman Medium" charset="1" panose="02030502070405020303"/>
      <p:regular r:id="rId20"/>
    </p:embeddedFont>
    <p:embeddedFont>
      <p:font typeface="Times New Roman Medium Italics" charset="1" panose="02030502070405090303"/>
      <p:regular r:id="rId21"/>
    </p:embeddedFont>
    <p:embeddedFont>
      <p:font typeface="Times New Roman Semi-Bold" charset="1" panose="02030702070405020303"/>
      <p:regular r:id="rId22"/>
    </p:embeddedFont>
    <p:embeddedFont>
      <p:font typeface="Times New Roman Semi-Bold Italics" charset="1" panose="02030702070405090303"/>
      <p:regular r:id="rId23"/>
    </p:embeddedFont>
    <p:embeddedFont>
      <p:font typeface="Times New Roman Ultra-Bold" charset="1" panose="020309020704050203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8996924" y="-1810932"/>
            <a:ext cx="11205779" cy="10911627"/>
          </a:xfrm>
          <a:custGeom>
            <a:avLst/>
            <a:gdLst/>
            <a:ahLst/>
            <a:cxnLst/>
            <a:rect r="r" b="b" t="t" l="l"/>
            <a:pathLst>
              <a:path h="10911627" w="11205779">
                <a:moveTo>
                  <a:pt x="0" y="10911627"/>
                </a:moveTo>
                <a:lnTo>
                  <a:pt x="11205779" y="10911627"/>
                </a:lnTo>
                <a:lnTo>
                  <a:pt x="11205779" y="0"/>
                </a:lnTo>
                <a:lnTo>
                  <a:pt x="0" y="0"/>
                </a:lnTo>
                <a:lnTo>
                  <a:pt x="0" y="10911627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803481">
            <a:off x="-1599197" y="-2872314"/>
            <a:ext cx="8422321" cy="19539727"/>
            <a:chOff x="0" y="0"/>
            <a:chExt cx="2218224" cy="51462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18224" cy="5146266"/>
            </a:xfrm>
            <a:custGeom>
              <a:avLst/>
              <a:gdLst/>
              <a:ahLst/>
              <a:cxnLst/>
              <a:rect r="r" b="b" t="t" l="l"/>
              <a:pathLst>
                <a:path h="5146266" w="2218224">
                  <a:moveTo>
                    <a:pt x="0" y="0"/>
                  </a:moveTo>
                  <a:lnTo>
                    <a:pt x="2218224" y="0"/>
                  </a:lnTo>
                  <a:lnTo>
                    <a:pt x="2218224" y="5146266"/>
                  </a:lnTo>
                  <a:lnTo>
                    <a:pt x="0" y="5146266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218224" cy="5193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425876">
            <a:off x="7931165" y="8783939"/>
            <a:ext cx="12022786" cy="2391367"/>
            <a:chOff x="0" y="0"/>
            <a:chExt cx="3166495" cy="6298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66495" cy="629825"/>
            </a:xfrm>
            <a:custGeom>
              <a:avLst/>
              <a:gdLst/>
              <a:ahLst/>
              <a:cxnLst/>
              <a:rect r="r" b="b" t="t" l="l"/>
              <a:pathLst>
                <a:path h="629825" w="3166495">
                  <a:moveTo>
                    <a:pt x="0" y="0"/>
                  </a:moveTo>
                  <a:lnTo>
                    <a:pt x="3166495" y="0"/>
                  </a:lnTo>
                  <a:lnTo>
                    <a:pt x="3166495" y="629825"/>
                  </a:lnTo>
                  <a:lnTo>
                    <a:pt x="0" y="629825"/>
                  </a:lnTo>
                  <a:close/>
                </a:path>
              </a:pathLst>
            </a:custGeom>
            <a:solidFill>
              <a:srgbClr val="49718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166495" cy="677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5289240">
            <a:off x="-2960106" y="-896765"/>
            <a:ext cx="6656198" cy="5258396"/>
          </a:xfrm>
          <a:custGeom>
            <a:avLst/>
            <a:gdLst/>
            <a:ahLst/>
            <a:cxnLst/>
            <a:rect r="r" b="b" t="t" l="l"/>
            <a:pathLst>
              <a:path h="5258396" w="6656198">
                <a:moveTo>
                  <a:pt x="6656198" y="0"/>
                </a:moveTo>
                <a:lnTo>
                  <a:pt x="0" y="0"/>
                </a:lnTo>
                <a:lnTo>
                  <a:pt x="0" y="5258397"/>
                </a:lnTo>
                <a:lnTo>
                  <a:pt x="6656198" y="5258397"/>
                </a:lnTo>
                <a:lnTo>
                  <a:pt x="6656198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741606" y="923925"/>
            <a:ext cx="5517694" cy="835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2"/>
              </a:lnSpc>
            </a:pPr>
            <a:r>
              <a:rPr lang="en-US" sz="4801">
                <a:solidFill>
                  <a:srgbClr val="0B1320"/>
                </a:solidFill>
                <a:latin typeface="Kollektif Bold"/>
              </a:rPr>
              <a:t>Group No -04</a:t>
            </a:r>
          </a:p>
        </p:txBody>
      </p:sp>
      <p:sp>
        <p:nvSpPr>
          <p:cNvPr name="AutoShape 11" id="11"/>
          <p:cNvSpPr/>
          <p:nvPr/>
        </p:nvSpPr>
        <p:spPr>
          <a:xfrm flipH="true" flipV="true">
            <a:off x="7470051" y="6907074"/>
            <a:ext cx="1938801" cy="3358102"/>
          </a:xfrm>
          <a:prstGeom prst="line">
            <a:avLst/>
          </a:prstGeom>
          <a:ln cap="flat" w="38100">
            <a:solidFill>
              <a:srgbClr val="F3F6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7960150" y="4019125"/>
            <a:ext cx="2930400" cy="136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16"/>
              </a:lnSpc>
            </a:pPr>
            <a:r>
              <a:rPr lang="en-US" sz="6199">
                <a:solidFill>
                  <a:srgbClr val="1C3F60"/>
                </a:solidFill>
                <a:latin typeface="Times New Roman Bold"/>
              </a:rPr>
              <a:t>Topic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32782" y="5436020"/>
            <a:ext cx="10773000" cy="127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8"/>
              </a:lnSpc>
            </a:pPr>
            <a:r>
              <a:rPr lang="en-US" sz="3100">
                <a:solidFill>
                  <a:srgbClr val="0B1320"/>
                </a:solidFill>
                <a:latin typeface="League Spartan"/>
              </a:rPr>
              <a:t>Identification of Iris Flower Varieties Through Machine Learning Techniques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0952" y="3489771"/>
            <a:ext cx="4453800" cy="110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999">
                <a:solidFill>
                  <a:srgbClr val="F3F6FA"/>
                </a:solidFill>
                <a:latin typeface="Times New Roman Bold"/>
              </a:rPr>
              <a:t>Group Member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7458" y="5319008"/>
            <a:ext cx="6235800" cy="62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99">
                <a:solidFill>
                  <a:srgbClr val="F3F6FA"/>
                </a:solidFill>
                <a:latin typeface="Times New Roman"/>
              </a:rPr>
              <a:t>Sabiha Alam Chowdhury | 20301192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7458" y="4674594"/>
            <a:ext cx="6235800" cy="62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99">
                <a:solidFill>
                  <a:srgbClr val="F3F6FA"/>
                </a:solidFill>
                <a:latin typeface="Times New Roman"/>
              </a:rPr>
              <a:t>Ashakuzzaman Odree | 20301268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7458" y="5962046"/>
            <a:ext cx="6235800" cy="62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99">
                <a:solidFill>
                  <a:srgbClr val="F3F6FA"/>
                </a:solidFill>
                <a:latin typeface="Times New Roman"/>
              </a:rPr>
              <a:t>Fairuz Tassnim Prapty | 21101027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7458" y="6584650"/>
            <a:ext cx="6235800" cy="62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99">
                <a:solidFill>
                  <a:srgbClr val="F3F6FA"/>
                </a:solidFill>
                <a:latin typeface="Times New Roman"/>
              </a:rPr>
              <a:t>Syed Ashik Mahamud | 20301124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0952" y="8602956"/>
            <a:ext cx="6949800" cy="65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000">
                <a:solidFill>
                  <a:srgbClr val="F3F6FA"/>
                </a:solidFill>
                <a:latin typeface="Times New Roman Bold"/>
              </a:rPr>
              <a:t>RA : EHSANUR RAHMAN RHYTHM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0952" y="9248775"/>
            <a:ext cx="6949800" cy="65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000">
                <a:solidFill>
                  <a:srgbClr val="F3F6FA"/>
                </a:solidFill>
                <a:latin typeface="Times New Roman Bold"/>
              </a:rPr>
              <a:t>ST : MEHNAZ ARA FAZAL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-2623119" y="-2629198"/>
            <a:ext cx="6656198" cy="5258396"/>
          </a:xfrm>
          <a:custGeom>
            <a:avLst/>
            <a:gdLst/>
            <a:ahLst/>
            <a:cxnLst/>
            <a:rect r="r" b="b" t="t" l="l"/>
            <a:pathLst>
              <a:path h="5258396" w="6656198">
                <a:moveTo>
                  <a:pt x="6656198" y="0"/>
                </a:moveTo>
                <a:lnTo>
                  <a:pt x="0" y="0"/>
                </a:lnTo>
                <a:lnTo>
                  <a:pt x="0" y="5258396"/>
                </a:lnTo>
                <a:lnTo>
                  <a:pt x="6656198" y="5258396"/>
                </a:lnTo>
                <a:lnTo>
                  <a:pt x="6656198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6078968">
            <a:off x="7336316" y="5548536"/>
            <a:ext cx="1355998" cy="9739776"/>
            <a:chOff x="0" y="0"/>
            <a:chExt cx="357135" cy="25652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7135" cy="2565209"/>
            </a:xfrm>
            <a:custGeom>
              <a:avLst/>
              <a:gdLst/>
              <a:ahLst/>
              <a:cxnLst/>
              <a:rect r="r" b="b" t="t" l="l"/>
              <a:pathLst>
                <a:path h="2565209" w="357135">
                  <a:moveTo>
                    <a:pt x="0" y="0"/>
                  </a:moveTo>
                  <a:lnTo>
                    <a:pt x="357135" y="0"/>
                  </a:lnTo>
                  <a:lnTo>
                    <a:pt x="357135" y="2565209"/>
                  </a:lnTo>
                  <a:lnTo>
                    <a:pt x="0" y="2565209"/>
                  </a:lnTo>
                  <a:close/>
                </a:path>
              </a:pathLst>
            </a:custGeom>
            <a:solidFill>
              <a:srgbClr val="49718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7135" cy="2612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2655168">
            <a:off x="11508117" y="3162344"/>
            <a:ext cx="14419202" cy="5863026"/>
            <a:chOff x="0" y="0"/>
            <a:chExt cx="3797650" cy="15441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97650" cy="1544171"/>
            </a:xfrm>
            <a:custGeom>
              <a:avLst/>
              <a:gdLst/>
              <a:ahLst/>
              <a:cxnLst/>
              <a:rect r="r" b="b" t="t" l="l"/>
              <a:pathLst>
                <a:path h="1544171" w="3797650">
                  <a:moveTo>
                    <a:pt x="0" y="0"/>
                  </a:moveTo>
                  <a:lnTo>
                    <a:pt x="3797650" y="0"/>
                  </a:lnTo>
                  <a:lnTo>
                    <a:pt x="3797650" y="1544171"/>
                  </a:lnTo>
                  <a:lnTo>
                    <a:pt x="0" y="1544171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797650" cy="1591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true" rot="5400000">
            <a:off x="8259222" y="-2127715"/>
            <a:ext cx="11205779" cy="10911627"/>
          </a:xfrm>
          <a:custGeom>
            <a:avLst/>
            <a:gdLst/>
            <a:ahLst/>
            <a:cxnLst/>
            <a:rect r="r" b="b" t="t" l="l"/>
            <a:pathLst>
              <a:path h="10911627" w="11205779">
                <a:moveTo>
                  <a:pt x="0" y="10911628"/>
                </a:moveTo>
                <a:lnTo>
                  <a:pt x="11205779" y="10911628"/>
                </a:lnTo>
                <a:lnTo>
                  <a:pt x="11205779" y="0"/>
                </a:lnTo>
                <a:lnTo>
                  <a:pt x="0" y="0"/>
                </a:lnTo>
                <a:lnTo>
                  <a:pt x="0" y="10911628"/>
                </a:lnTo>
                <a:close/>
              </a:path>
            </a:pathLst>
          </a:custGeom>
          <a:blipFill>
            <a:blip r:embed="rId4">
              <a:alphaModFix amt="65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50095" y="569328"/>
            <a:ext cx="13600270" cy="879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39"/>
              </a:lnSpc>
            </a:pPr>
            <a:r>
              <a:rPr lang="en-US" sz="5099">
                <a:solidFill>
                  <a:srgbClr val="0B1320"/>
                </a:solidFill>
                <a:latin typeface="League Spartan Bold"/>
              </a:rPr>
              <a:t>Data Acquisition and Preparation</a:t>
            </a:r>
          </a:p>
        </p:txBody>
      </p:sp>
      <p:sp>
        <p:nvSpPr>
          <p:cNvPr name="AutoShape 11" id="11"/>
          <p:cNvSpPr/>
          <p:nvPr/>
        </p:nvSpPr>
        <p:spPr>
          <a:xfrm rot="-10402021">
            <a:off x="8874479" y="9297528"/>
            <a:ext cx="9975266" cy="0"/>
          </a:xfrm>
          <a:prstGeom prst="line">
            <a:avLst/>
          </a:prstGeom>
          <a:ln cap="flat" w="38100">
            <a:solidFill>
              <a:srgbClr val="F3F6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233020" y="2978507"/>
            <a:ext cx="11349737" cy="579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99"/>
              </a:lnSpc>
            </a:pPr>
          </a:p>
          <a:p>
            <a:pPr algn="just" marL="963929" indent="-481965" lvl="1">
              <a:lnSpc>
                <a:spcPts val="2899"/>
              </a:lnSpc>
              <a:buFont typeface="Arial"/>
              <a:buChar char="•"/>
            </a:pPr>
            <a:r>
              <a:rPr lang="en-US" sz="2499">
                <a:solidFill>
                  <a:srgbClr val="1C3F60"/>
                </a:solidFill>
                <a:latin typeface="Kollektif"/>
              </a:rPr>
              <a:t>Obtained from the UCI Machine Learning Repository.</a:t>
            </a:r>
          </a:p>
          <a:p>
            <a:pPr algn="just">
              <a:lnSpc>
                <a:spcPts val="2899"/>
              </a:lnSpc>
            </a:pPr>
          </a:p>
          <a:p>
            <a:pPr algn="just" marL="963929" indent="-481965" lvl="1">
              <a:lnSpc>
                <a:spcPts val="2899"/>
              </a:lnSpc>
              <a:buFont typeface="Arial"/>
              <a:buChar char="•"/>
            </a:pPr>
            <a:r>
              <a:rPr lang="en-US" sz="2499">
                <a:solidFill>
                  <a:srgbClr val="1C3F60"/>
                </a:solidFill>
                <a:latin typeface="Kollektif"/>
              </a:rPr>
              <a:t>Comprises 150 samples across three Iris species: setosa, versicolor, and virginica.</a:t>
            </a:r>
          </a:p>
          <a:p>
            <a:pPr algn="just">
              <a:lnSpc>
                <a:spcPts val="2899"/>
              </a:lnSpc>
            </a:pPr>
          </a:p>
          <a:p>
            <a:pPr algn="just" marL="963929" indent="-481965" lvl="1">
              <a:lnSpc>
                <a:spcPts val="2899"/>
              </a:lnSpc>
              <a:buFont typeface="Arial"/>
              <a:buChar char="•"/>
            </a:pPr>
            <a:r>
              <a:rPr lang="en-US" sz="2499">
                <a:solidFill>
                  <a:srgbClr val="1C3F60"/>
                </a:solidFill>
                <a:latin typeface="Kollektif"/>
              </a:rPr>
              <a:t>Dataset stored in the variable “Iris” for ease of reference.</a:t>
            </a:r>
          </a:p>
          <a:p>
            <a:pPr algn="just">
              <a:lnSpc>
                <a:spcPts val="2899"/>
              </a:lnSpc>
            </a:pPr>
          </a:p>
          <a:p>
            <a:pPr algn="just" marL="963929" indent="-481965" lvl="1">
              <a:lnSpc>
                <a:spcPts val="2899"/>
              </a:lnSpc>
              <a:buFont typeface="Arial"/>
              <a:buChar char="•"/>
            </a:pPr>
            <a:r>
              <a:rPr lang="en-US" sz="2499">
                <a:solidFill>
                  <a:srgbClr val="1C3F60"/>
                </a:solidFill>
                <a:latin typeface="Kollektif"/>
              </a:rPr>
              <a:t>Imported using the scikit-learn toolkit.</a:t>
            </a:r>
          </a:p>
          <a:p>
            <a:pPr algn="just">
              <a:lnSpc>
                <a:spcPts val="2899"/>
              </a:lnSpc>
            </a:pPr>
          </a:p>
          <a:p>
            <a:pPr algn="just" marL="963929" indent="-481965" lvl="1">
              <a:lnSpc>
                <a:spcPts val="2899"/>
              </a:lnSpc>
              <a:buFont typeface="Arial"/>
              <a:buChar char="•"/>
            </a:pPr>
            <a:r>
              <a:rPr lang="en-US" sz="2499">
                <a:solidFill>
                  <a:srgbClr val="1C3F60"/>
                </a:solidFill>
                <a:latin typeface="Kollektif"/>
              </a:rPr>
              <a:t>Split into training (60%) and testing (40%) subsets.</a:t>
            </a:r>
          </a:p>
          <a:p>
            <a:pPr algn="just">
              <a:lnSpc>
                <a:spcPts val="2899"/>
              </a:lnSpc>
            </a:pPr>
          </a:p>
          <a:p>
            <a:pPr algn="just" marL="963929" indent="-481965" lvl="1">
              <a:lnSpc>
                <a:spcPts val="2899"/>
              </a:lnSpc>
              <a:buFont typeface="Arial"/>
              <a:buChar char="•"/>
            </a:pPr>
            <a:r>
              <a:rPr lang="en-US" sz="2499">
                <a:solidFill>
                  <a:srgbClr val="1C3F60"/>
                </a:solidFill>
                <a:latin typeface="Kollektif"/>
              </a:rPr>
              <a:t>Ensures stable and consistent accuracy assessments across multiple model runs.</a:t>
            </a:r>
          </a:p>
          <a:p>
            <a:pPr algn="just">
              <a:lnSpc>
                <a:spcPts val="2899"/>
              </a:lnSpc>
            </a:pPr>
          </a:p>
          <a:p>
            <a:pPr algn="just" marL="964044" indent="-482022" lvl="1">
              <a:lnSpc>
                <a:spcPts val="28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0800000">
            <a:off x="-547024" y="1967998"/>
            <a:ext cx="6989146" cy="11017126"/>
          </a:xfrm>
          <a:custGeom>
            <a:avLst/>
            <a:gdLst/>
            <a:ahLst/>
            <a:cxnLst/>
            <a:rect r="r" b="b" t="t" l="l"/>
            <a:pathLst>
              <a:path h="11017126" w="6989146">
                <a:moveTo>
                  <a:pt x="6989147" y="11017126"/>
                </a:moveTo>
                <a:lnTo>
                  <a:pt x="0" y="11017126"/>
                </a:lnTo>
                <a:lnTo>
                  <a:pt x="0" y="0"/>
                </a:lnTo>
                <a:lnTo>
                  <a:pt x="6989147" y="0"/>
                </a:lnTo>
                <a:lnTo>
                  <a:pt x="6989147" y="11017126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188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1748947" y="3040030"/>
            <a:ext cx="3720768" cy="8715773"/>
            <a:chOff x="0" y="0"/>
            <a:chExt cx="979955" cy="22955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79955" cy="2295512"/>
            </a:xfrm>
            <a:custGeom>
              <a:avLst/>
              <a:gdLst/>
              <a:ahLst/>
              <a:cxnLst/>
              <a:rect r="r" b="b" t="t" l="l"/>
              <a:pathLst>
                <a:path h="2295512" w="979955">
                  <a:moveTo>
                    <a:pt x="14565" y="0"/>
                  </a:moveTo>
                  <a:lnTo>
                    <a:pt x="965390" y="0"/>
                  </a:lnTo>
                  <a:cubicBezTo>
                    <a:pt x="969253" y="0"/>
                    <a:pt x="972958" y="1535"/>
                    <a:pt x="975689" y="4266"/>
                  </a:cubicBezTo>
                  <a:cubicBezTo>
                    <a:pt x="978421" y="6998"/>
                    <a:pt x="979955" y="10702"/>
                    <a:pt x="979955" y="14565"/>
                  </a:cubicBezTo>
                  <a:lnTo>
                    <a:pt x="979955" y="2280947"/>
                  </a:lnTo>
                  <a:cubicBezTo>
                    <a:pt x="979955" y="2288991"/>
                    <a:pt x="973434" y="2295512"/>
                    <a:pt x="965390" y="2295512"/>
                  </a:cubicBezTo>
                  <a:lnTo>
                    <a:pt x="14565" y="2295512"/>
                  </a:lnTo>
                  <a:cubicBezTo>
                    <a:pt x="6521" y="2295512"/>
                    <a:pt x="0" y="2288991"/>
                    <a:pt x="0" y="2280947"/>
                  </a:cubicBezTo>
                  <a:lnTo>
                    <a:pt x="0" y="14565"/>
                  </a:lnTo>
                  <a:cubicBezTo>
                    <a:pt x="0" y="10702"/>
                    <a:pt x="1535" y="6998"/>
                    <a:pt x="4266" y="4266"/>
                  </a:cubicBezTo>
                  <a:cubicBezTo>
                    <a:pt x="6998" y="1535"/>
                    <a:pt x="10702" y="0"/>
                    <a:pt x="14565" y="0"/>
                  </a:cubicBezTo>
                  <a:close/>
                </a:path>
              </a:pathLst>
            </a:custGeom>
            <a:solidFill>
              <a:srgbClr val="F3F6F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79955" cy="2343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218519"/>
            <a:ext cx="6584480" cy="1943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39"/>
              </a:lnSpc>
            </a:pPr>
            <a:r>
              <a:rPr lang="en-US" sz="5599">
                <a:solidFill>
                  <a:srgbClr val="F3F6FA"/>
                </a:solidFill>
                <a:latin typeface="League Spartan Bold"/>
              </a:rPr>
              <a:t>Choosing the Model</a:t>
            </a:r>
          </a:p>
        </p:txBody>
      </p:sp>
      <p:grpSp>
        <p:nvGrpSpPr>
          <p:cNvPr name="Group 7" id="7"/>
          <p:cNvGrpSpPr/>
          <p:nvPr/>
        </p:nvGrpSpPr>
        <p:grpSpPr>
          <a:xfrm rot="-5400000">
            <a:off x="11748947" y="-890288"/>
            <a:ext cx="3720768" cy="8715773"/>
            <a:chOff x="0" y="0"/>
            <a:chExt cx="979955" cy="22955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79955" cy="2295512"/>
            </a:xfrm>
            <a:custGeom>
              <a:avLst/>
              <a:gdLst/>
              <a:ahLst/>
              <a:cxnLst/>
              <a:rect r="r" b="b" t="t" l="l"/>
              <a:pathLst>
                <a:path h="2295512" w="979955">
                  <a:moveTo>
                    <a:pt x="14565" y="0"/>
                  </a:moveTo>
                  <a:lnTo>
                    <a:pt x="965390" y="0"/>
                  </a:lnTo>
                  <a:cubicBezTo>
                    <a:pt x="969253" y="0"/>
                    <a:pt x="972958" y="1535"/>
                    <a:pt x="975689" y="4266"/>
                  </a:cubicBezTo>
                  <a:cubicBezTo>
                    <a:pt x="978421" y="6998"/>
                    <a:pt x="979955" y="10702"/>
                    <a:pt x="979955" y="14565"/>
                  </a:cubicBezTo>
                  <a:lnTo>
                    <a:pt x="979955" y="2280947"/>
                  </a:lnTo>
                  <a:cubicBezTo>
                    <a:pt x="979955" y="2288991"/>
                    <a:pt x="973434" y="2295512"/>
                    <a:pt x="965390" y="2295512"/>
                  </a:cubicBezTo>
                  <a:lnTo>
                    <a:pt x="14565" y="2295512"/>
                  </a:lnTo>
                  <a:cubicBezTo>
                    <a:pt x="6521" y="2295512"/>
                    <a:pt x="0" y="2288991"/>
                    <a:pt x="0" y="2280947"/>
                  </a:cubicBezTo>
                  <a:lnTo>
                    <a:pt x="0" y="14565"/>
                  </a:lnTo>
                  <a:cubicBezTo>
                    <a:pt x="0" y="10702"/>
                    <a:pt x="1535" y="6998"/>
                    <a:pt x="4266" y="4266"/>
                  </a:cubicBezTo>
                  <a:cubicBezTo>
                    <a:pt x="6998" y="1535"/>
                    <a:pt x="10702" y="0"/>
                    <a:pt x="14565" y="0"/>
                  </a:cubicBezTo>
                  <a:close/>
                </a:path>
              </a:pathLst>
            </a:custGeom>
            <a:solidFill>
              <a:srgbClr val="F3F6F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979955" cy="2343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2917750" y="3040030"/>
            <a:ext cx="3720768" cy="8715773"/>
            <a:chOff x="0" y="0"/>
            <a:chExt cx="979955" cy="22955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9955" cy="2295512"/>
            </a:xfrm>
            <a:custGeom>
              <a:avLst/>
              <a:gdLst/>
              <a:ahLst/>
              <a:cxnLst/>
              <a:rect r="r" b="b" t="t" l="l"/>
              <a:pathLst>
                <a:path h="2295512" w="979955">
                  <a:moveTo>
                    <a:pt x="14565" y="0"/>
                  </a:moveTo>
                  <a:lnTo>
                    <a:pt x="965390" y="0"/>
                  </a:lnTo>
                  <a:cubicBezTo>
                    <a:pt x="969253" y="0"/>
                    <a:pt x="972958" y="1535"/>
                    <a:pt x="975689" y="4266"/>
                  </a:cubicBezTo>
                  <a:cubicBezTo>
                    <a:pt x="978421" y="6998"/>
                    <a:pt x="979955" y="10702"/>
                    <a:pt x="979955" y="14565"/>
                  </a:cubicBezTo>
                  <a:lnTo>
                    <a:pt x="979955" y="2280947"/>
                  </a:lnTo>
                  <a:cubicBezTo>
                    <a:pt x="979955" y="2288991"/>
                    <a:pt x="973434" y="2295512"/>
                    <a:pt x="965390" y="2295512"/>
                  </a:cubicBezTo>
                  <a:lnTo>
                    <a:pt x="14565" y="2295512"/>
                  </a:lnTo>
                  <a:cubicBezTo>
                    <a:pt x="6521" y="2295512"/>
                    <a:pt x="0" y="2288991"/>
                    <a:pt x="0" y="2280947"/>
                  </a:cubicBezTo>
                  <a:lnTo>
                    <a:pt x="0" y="14565"/>
                  </a:lnTo>
                  <a:cubicBezTo>
                    <a:pt x="0" y="10702"/>
                    <a:pt x="1535" y="6998"/>
                    <a:pt x="4266" y="4266"/>
                  </a:cubicBezTo>
                  <a:cubicBezTo>
                    <a:pt x="6998" y="1535"/>
                    <a:pt x="10702" y="0"/>
                    <a:pt x="14565" y="0"/>
                  </a:cubicBezTo>
                  <a:close/>
                </a:path>
              </a:pathLst>
            </a:custGeom>
            <a:solidFill>
              <a:srgbClr val="F3F6F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979955" cy="2343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5654754"/>
            <a:ext cx="7632262" cy="422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6"/>
              </a:lnSpc>
            </a:pPr>
            <a:r>
              <a:rPr lang="en-US" sz="2476">
                <a:solidFill>
                  <a:srgbClr val="0B1320"/>
                </a:solidFill>
                <a:latin typeface="League Spartan Bold"/>
              </a:rPr>
              <a:t>Support Vector Machine (SVM)</a:t>
            </a:r>
          </a:p>
        </p:txBody>
      </p:sp>
      <p:sp>
        <p:nvSpPr>
          <p:cNvPr name="AutoShape 14" id="14"/>
          <p:cNvSpPr/>
          <p:nvPr/>
        </p:nvSpPr>
        <p:spPr>
          <a:xfrm>
            <a:off x="998255" y="6256904"/>
            <a:ext cx="6614925" cy="0"/>
          </a:xfrm>
          <a:prstGeom prst="line">
            <a:avLst/>
          </a:prstGeom>
          <a:ln cap="flat" w="38100">
            <a:solidFill>
              <a:srgbClr val="0B13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547226" y="6528600"/>
            <a:ext cx="8384246" cy="2822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SVM serves as a powerful technique for classifying datasets, whether linear or non-linear.</a:t>
            </a:r>
          </a:p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It employs non-linear mapping to project training data into a higher-dimensional space.</a:t>
            </a:r>
          </a:p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Each data item plotted in an n-dimensional space (n = number of features).</a:t>
            </a:r>
          </a:p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Conducted classification within this transformed space.</a:t>
            </a:r>
          </a:p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SVM searches for an optimal separating hyperplane in the transformed space.</a:t>
            </a:r>
          </a:p>
          <a:p>
            <a:pPr algn="just" marL="691834" indent="-345917" lvl="1">
              <a:lnSpc>
                <a:spcPts val="2493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732918" y="1738489"/>
            <a:ext cx="7632262" cy="422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6"/>
              </a:lnSpc>
            </a:pPr>
            <a:r>
              <a:rPr lang="en-US" sz="2476">
                <a:solidFill>
                  <a:srgbClr val="0B1320"/>
                </a:solidFill>
                <a:latin typeface="League Spartan Bold"/>
              </a:rPr>
              <a:t>Logistic Regression</a:t>
            </a:r>
          </a:p>
        </p:txBody>
      </p:sp>
      <p:sp>
        <p:nvSpPr>
          <p:cNvPr name="AutoShape 17" id="17"/>
          <p:cNvSpPr/>
          <p:nvPr/>
        </p:nvSpPr>
        <p:spPr>
          <a:xfrm>
            <a:off x="9702474" y="2340639"/>
            <a:ext cx="6614925" cy="0"/>
          </a:xfrm>
          <a:prstGeom prst="line">
            <a:avLst/>
          </a:prstGeom>
          <a:ln cap="flat" w="38100">
            <a:solidFill>
              <a:srgbClr val="0B13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9251444" y="2612335"/>
            <a:ext cx="8384246" cy="2508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Logistic Regression, a statistical technique, analyzes datasets with one or more independent variables influencing the outcome.</a:t>
            </a:r>
          </a:p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Primarily used for accurate data categorization based on existing information.</a:t>
            </a:r>
          </a:p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Utilized for segmenting Iris flower data based on length and width attributes.</a:t>
            </a:r>
          </a:p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Functions effectively, particularly with larger datasets.</a:t>
            </a:r>
          </a:p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Logistic regression applied to the Iris dataset resulted in a model accuracy of 91%.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32918" y="5654754"/>
            <a:ext cx="7632262" cy="422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6"/>
              </a:lnSpc>
            </a:pPr>
            <a:r>
              <a:rPr lang="en-US" sz="2476">
                <a:solidFill>
                  <a:srgbClr val="0B1320"/>
                </a:solidFill>
                <a:latin typeface="League Spartan Bold"/>
              </a:rPr>
              <a:t>K-Nearest Neighbor Classifier (KNN)</a:t>
            </a:r>
          </a:p>
        </p:txBody>
      </p:sp>
      <p:sp>
        <p:nvSpPr>
          <p:cNvPr name="AutoShape 20" id="20"/>
          <p:cNvSpPr/>
          <p:nvPr/>
        </p:nvSpPr>
        <p:spPr>
          <a:xfrm>
            <a:off x="9702474" y="6256904"/>
            <a:ext cx="6614925" cy="0"/>
          </a:xfrm>
          <a:prstGeom prst="line">
            <a:avLst/>
          </a:prstGeom>
          <a:ln cap="flat" w="38100">
            <a:solidFill>
              <a:srgbClr val="0B13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9251444" y="6528600"/>
            <a:ext cx="8384246" cy="2508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KNN is versatile, handling both classification and regression problems in supervised learning.</a:t>
            </a:r>
          </a:p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Straightforward and entirely reliant on the training dataset.</a:t>
            </a:r>
          </a:p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Classifies incoming data based on similarity measured by the distance between instances.</a:t>
            </a:r>
          </a:p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KNN classifier implemented using the </a:t>
            </a:r>
            <a:r>
              <a:rPr lang="en-US" sz="1794">
                <a:solidFill>
                  <a:srgbClr val="1C3F60"/>
                </a:solidFill>
                <a:latin typeface="Kollektif Semi-Bold"/>
              </a:rPr>
              <a:t>KNeighborsClassifier(n_neighbors=3)</a:t>
            </a:r>
            <a:r>
              <a:rPr lang="en-US" sz="1794">
                <a:solidFill>
                  <a:srgbClr val="1C3F60"/>
                </a:solidFill>
                <a:latin typeface="Kollektif"/>
              </a:rPr>
              <a:t> function from the sklearn.neighbors package.</a:t>
            </a:r>
          </a:p>
          <a:p>
            <a:pPr algn="just" marL="691751" indent="-345875" lvl="1">
              <a:lnSpc>
                <a:spcPts val="2493"/>
              </a:lnSpc>
              <a:buFont typeface="Arial"/>
              <a:buChar char="•"/>
            </a:pPr>
            <a:r>
              <a:rPr lang="en-US" sz="1794">
                <a:solidFill>
                  <a:srgbClr val="1C3F60"/>
                </a:solidFill>
                <a:latin typeface="Kollektif"/>
              </a:rPr>
              <a:t>Chosen and evaluated for its effectiveness in predicting Iris flower species.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72361" y="1428361"/>
            <a:ext cx="8880202" cy="888020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l="0" t="0" r="-49999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true" rot="5400000">
            <a:off x="12442569" y="-4565176"/>
            <a:ext cx="5055625" cy="7969279"/>
          </a:xfrm>
          <a:custGeom>
            <a:avLst/>
            <a:gdLst/>
            <a:ahLst/>
            <a:cxnLst/>
            <a:rect r="r" b="b" t="t" l="l"/>
            <a:pathLst>
              <a:path h="7969279" w="5055625">
                <a:moveTo>
                  <a:pt x="5055625" y="7969278"/>
                </a:moveTo>
                <a:lnTo>
                  <a:pt x="0" y="7969278"/>
                </a:lnTo>
                <a:lnTo>
                  <a:pt x="0" y="0"/>
                </a:lnTo>
                <a:lnTo>
                  <a:pt x="5055625" y="0"/>
                </a:lnTo>
                <a:lnTo>
                  <a:pt x="5055625" y="796927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618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2142970" y="5979293"/>
            <a:ext cx="4389526" cy="4982400"/>
          </a:xfrm>
          <a:custGeom>
            <a:avLst/>
            <a:gdLst/>
            <a:ahLst/>
            <a:cxnLst/>
            <a:rect r="r" b="b" t="t" l="l"/>
            <a:pathLst>
              <a:path h="4982400" w="4389526">
                <a:moveTo>
                  <a:pt x="0" y="0"/>
                </a:moveTo>
                <a:lnTo>
                  <a:pt x="4389526" y="0"/>
                </a:lnTo>
                <a:lnTo>
                  <a:pt x="4389526" y="4982399"/>
                </a:lnTo>
                <a:lnTo>
                  <a:pt x="0" y="49823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43679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5845962">
            <a:off x="3935276" y="5797556"/>
            <a:ext cx="3720768" cy="12187601"/>
            <a:chOff x="0" y="0"/>
            <a:chExt cx="979955" cy="32099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79955" cy="3209903"/>
            </a:xfrm>
            <a:custGeom>
              <a:avLst/>
              <a:gdLst/>
              <a:ahLst/>
              <a:cxnLst/>
              <a:rect r="r" b="b" t="t" l="l"/>
              <a:pathLst>
                <a:path h="3209903" w="979955">
                  <a:moveTo>
                    <a:pt x="0" y="0"/>
                  </a:moveTo>
                  <a:lnTo>
                    <a:pt x="979955" y="0"/>
                  </a:lnTo>
                  <a:lnTo>
                    <a:pt x="979955" y="3209903"/>
                  </a:lnTo>
                  <a:lnTo>
                    <a:pt x="0" y="320990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79955" cy="3257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68998" y="588379"/>
            <a:ext cx="11483056" cy="794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9"/>
              </a:lnSpc>
            </a:pPr>
            <a:r>
              <a:rPr lang="en-US" sz="4699">
                <a:solidFill>
                  <a:srgbClr val="0B1320"/>
                </a:solidFill>
                <a:latin typeface="League Spartan Bold"/>
              </a:rPr>
              <a:t>Implementation of Cross-Validation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0617" y="2334693"/>
            <a:ext cx="11801438" cy="6526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5"/>
              </a:lnSpc>
            </a:pPr>
          </a:p>
          <a:p>
            <a:pPr algn="just" marL="925179" indent="-462590" lvl="1">
              <a:lnSpc>
                <a:spcPts val="2855"/>
              </a:lnSpc>
              <a:buFont typeface="Arial"/>
              <a:buChar char="•"/>
            </a:pPr>
            <a:r>
              <a:rPr lang="en-US" sz="2399">
                <a:solidFill>
                  <a:srgbClr val="1C3F60"/>
                </a:solidFill>
                <a:latin typeface="Kollektif"/>
              </a:rPr>
              <a:t>Cross-validation involves reserving a portion of the dataset for validation, not used during model training.</a:t>
            </a:r>
          </a:p>
          <a:p>
            <a:pPr algn="just">
              <a:lnSpc>
                <a:spcPts val="2855"/>
              </a:lnSpc>
            </a:pPr>
          </a:p>
          <a:p>
            <a:pPr algn="just" marL="925179" indent="-462590" lvl="1">
              <a:lnSpc>
                <a:spcPts val="2855"/>
              </a:lnSpc>
              <a:buFont typeface="Arial"/>
              <a:buChar char="•"/>
            </a:pPr>
            <a:r>
              <a:rPr lang="en-US" sz="2399">
                <a:solidFill>
                  <a:srgbClr val="1C3F60"/>
                </a:solidFill>
                <a:latin typeface="Kollektif"/>
              </a:rPr>
              <a:t>Utilize the reserved sample from the test set to assess the model’s performance.</a:t>
            </a:r>
          </a:p>
          <a:p>
            <a:pPr algn="just">
              <a:lnSpc>
                <a:spcPts val="2855"/>
              </a:lnSpc>
            </a:pPr>
          </a:p>
          <a:p>
            <a:pPr algn="just" marL="925179" indent="-462590" lvl="1">
              <a:lnSpc>
                <a:spcPts val="2855"/>
              </a:lnSpc>
              <a:buFont typeface="Arial"/>
              <a:buChar char="•"/>
            </a:pPr>
            <a:r>
              <a:rPr lang="en-US" sz="2399">
                <a:solidFill>
                  <a:srgbClr val="1C3F60"/>
                </a:solidFill>
                <a:latin typeface="Kollektif"/>
              </a:rPr>
              <a:t>A model exhibiting favorable results is deemed effective.</a:t>
            </a:r>
          </a:p>
          <a:p>
            <a:pPr algn="just">
              <a:lnSpc>
                <a:spcPts val="2855"/>
              </a:lnSpc>
            </a:pPr>
          </a:p>
          <a:p>
            <a:pPr algn="just" marL="925179" indent="-462590" lvl="1">
              <a:lnSpc>
                <a:spcPts val="2855"/>
              </a:lnSpc>
              <a:buFont typeface="Arial"/>
              <a:buChar char="•"/>
            </a:pPr>
            <a:r>
              <a:rPr lang="en-US" sz="2399">
                <a:solidFill>
                  <a:srgbClr val="1C3F60"/>
                </a:solidFill>
                <a:latin typeface="Kollektif"/>
              </a:rPr>
              <a:t>Precise estimate from sample accuracy.</a:t>
            </a:r>
          </a:p>
          <a:p>
            <a:pPr algn="just">
              <a:lnSpc>
                <a:spcPts val="2855"/>
              </a:lnSpc>
            </a:pPr>
          </a:p>
          <a:p>
            <a:pPr algn="just" marL="925179" indent="-462590" lvl="1">
              <a:lnSpc>
                <a:spcPts val="2855"/>
              </a:lnSpc>
              <a:buFont typeface="Arial"/>
              <a:buChar char="•"/>
            </a:pPr>
            <a:r>
              <a:rPr lang="en-US" sz="2399">
                <a:solidFill>
                  <a:srgbClr val="1C3F60"/>
                </a:solidFill>
                <a:latin typeface="Kollektif"/>
              </a:rPr>
              <a:t>Enhances model efficiency and effectiveness.</a:t>
            </a:r>
          </a:p>
          <a:p>
            <a:pPr algn="just">
              <a:lnSpc>
                <a:spcPts val="2855"/>
              </a:lnSpc>
            </a:pPr>
          </a:p>
          <a:p>
            <a:pPr algn="just" marL="925179" indent="-462590" lvl="1">
              <a:lnSpc>
                <a:spcPts val="2855"/>
              </a:lnSpc>
              <a:buFont typeface="Arial"/>
              <a:buChar char="•"/>
            </a:pPr>
            <a:r>
              <a:rPr lang="en-US" sz="2399">
                <a:solidFill>
                  <a:srgbClr val="1C3F60"/>
                </a:solidFill>
                <a:latin typeface="Kollektif"/>
              </a:rPr>
              <a:t>Comparison of SVM, KNN, and Logistic Regression accuracy with and without cross-validation.</a:t>
            </a:r>
          </a:p>
          <a:p>
            <a:pPr algn="just">
              <a:lnSpc>
                <a:spcPts val="2855"/>
              </a:lnSpc>
            </a:pPr>
          </a:p>
          <a:p>
            <a:pPr algn="just" marL="925179" indent="-462590" lvl="1">
              <a:lnSpc>
                <a:spcPts val="2855"/>
              </a:lnSpc>
              <a:buFont typeface="Arial"/>
              <a:buChar char="•"/>
            </a:pPr>
            <a:r>
              <a:rPr lang="en-US" sz="2399">
                <a:solidFill>
                  <a:srgbClr val="1C3F60"/>
                </a:solidFill>
                <a:latin typeface="Kollektif"/>
              </a:rPr>
              <a:t>Analysis reveals improved accuracy when cross-validation is implemented, enhancing overall model performance.</a:t>
            </a:r>
          </a:p>
          <a:p>
            <a:pPr algn="just" marL="925290" indent="-462645" lvl="1">
              <a:lnSpc>
                <a:spcPts val="285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589" y="1648436"/>
            <a:ext cx="10498537" cy="1348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93"/>
              </a:lnSpc>
            </a:pPr>
            <a:r>
              <a:rPr lang="en-US" sz="5299">
                <a:solidFill>
                  <a:srgbClr val="0B1320"/>
                </a:solidFill>
                <a:latin typeface="League Spartan Bold"/>
              </a:rPr>
              <a:t>Utilizing the Confusion Matrix</a:t>
            </a:r>
          </a:p>
          <a:p>
            <a:pPr>
              <a:lnSpc>
                <a:spcPts val="519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9261838">
            <a:off x="16065115" y="-1328775"/>
            <a:ext cx="3580560" cy="10320476"/>
            <a:chOff x="0" y="0"/>
            <a:chExt cx="943028" cy="27181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43028" cy="2718150"/>
            </a:xfrm>
            <a:custGeom>
              <a:avLst/>
              <a:gdLst/>
              <a:ahLst/>
              <a:cxnLst/>
              <a:rect r="r" b="b" t="t" l="l"/>
              <a:pathLst>
                <a:path h="2718150" w="943028">
                  <a:moveTo>
                    <a:pt x="0" y="0"/>
                  </a:moveTo>
                  <a:lnTo>
                    <a:pt x="943028" y="0"/>
                  </a:lnTo>
                  <a:lnTo>
                    <a:pt x="943028" y="2718150"/>
                  </a:lnTo>
                  <a:lnTo>
                    <a:pt x="0" y="2718150"/>
                  </a:lnTo>
                  <a:close/>
                </a:path>
              </a:pathLst>
            </a:custGeom>
            <a:solidFill>
              <a:srgbClr val="49718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43028" cy="2765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8914360">
            <a:off x="9984547" y="-3000392"/>
            <a:ext cx="8093176" cy="5501063"/>
            <a:chOff x="0" y="0"/>
            <a:chExt cx="2131536" cy="1448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31536" cy="1448840"/>
            </a:xfrm>
            <a:custGeom>
              <a:avLst/>
              <a:gdLst/>
              <a:ahLst/>
              <a:cxnLst/>
              <a:rect r="r" b="b" t="t" l="l"/>
              <a:pathLst>
                <a:path h="1448840" w="2131536">
                  <a:moveTo>
                    <a:pt x="0" y="0"/>
                  </a:moveTo>
                  <a:lnTo>
                    <a:pt x="2131536" y="0"/>
                  </a:lnTo>
                  <a:lnTo>
                    <a:pt x="2131536" y="1448840"/>
                  </a:lnTo>
                  <a:lnTo>
                    <a:pt x="0" y="144884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131536" cy="1496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true" rot="-2880474">
            <a:off x="14030375" y="-2657394"/>
            <a:ext cx="4379678" cy="6903771"/>
          </a:xfrm>
          <a:custGeom>
            <a:avLst/>
            <a:gdLst/>
            <a:ahLst/>
            <a:cxnLst/>
            <a:rect r="r" b="b" t="t" l="l"/>
            <a:pathLst>
              <a:path h="6903771" w="4379678">
                <a:moveTo>
                  <a:pt x="4379678" y="6903771"/>
                </a:moveTo>
                <a:lnTo>
                  <a:pt x="0" y="6903771"/>
                </a:lnTo>
                <a:lnTo>
                  <a:pt x="0" y="0"/>
                </a:lnTo>
                <a:lnTo>
                  <a:pt x="4379678" y="0"/>
                </a:lnTo>
                <a:lnTo>
                  <a:pt x="4379678" y="6903771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1881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093529"/>
            <a:ext cx="11801438" cy="616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5"/>
              </a:lnSpc>
            </a:pPr>
          </a:p>
          <a:p>
            <a:pPr algn="just" marL="925179" indent="-462590" lvl="1">
              <a:lnSpc>
                <a:spcPts val="2855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Kollektif"/>
              </a:rPr>
              <a:t>A tabular representation used to evaluate the efficacy of a classification model.</a:t>
            </a:r>
          </a:p>
          <a:p>
            <a:pPr algn="just">
              <a:lnSpc>
                <a:spcPts val="2855"/>
              </a:lnSpc>
            </a:pPr>
          </a:p>
          <a:p>
            <a:pPr algn="just" marL="925179" indent="-462590" lvl="1">
              <a:lnSpc>
                <a:spcPts val="2855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Kollektif"/>
              </a:rPr>
              <a:t>Utilizes test data with established expected output labels.</a:t>
            </a:r>
          </a:p>
          <a:p>
            <a:pPr algn="just">
              <a:lnSpc>
                <a:spcPts val="2855"/>
              </a:lnSpc>
            </a:pPr>
          </a:p>
          <a:p>
            <a:pPr algn="just" marL="925179" indent="-462590" lvl="1">
              <a:lnSpc>
                <a:spcPts val="2855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Kollektif"/>
              </a:rPr>
              <a:t>Provides a straightforward indication of prediction accuracy.</a:t>
            </a:r>
          </a:p>
          <a:p>
            <a:pPr algn="just">
              <a:lnSpc>
                <a:spcPts val="2855"/>
              </a:lnSpc>
            </a:pPr>
          </a:p>
          <a:p>
            <a:pPr algn="just" marL="925179" indent="-462590" lvl="1">
              <a:lnSpc>
                <a:spcPts val="2855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Kollektif"/>
              </a:rPr>
              <a:t>Aids in pinpointing errors made by the model.</a:t>
            </a:r>
          </a:p>
          <a:p>
            <a:pPr algn="just">
              <a:lnSpc>
                <a:spcPts val="2855"/>
              </a:lnSpc>
            </a:pPr>
          </a:p>
          <a:p>
            <a:pPr algn="just" marL="925179" indent="-462590" lvl="1">
              <a:lnSpc>
                <a:spcPts val="2855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Kollektif"/>
              </a:rPr>
              <a:t>Denotes the target, indicating the classification label for the given sample data.</a:t>
            </a:r>
          </a:p>
          <a:p>
            <a:pPr algn="just">
              <a:lnSpc>
                <a:spcPts val="2855"/>
              </a:lnSpc>
            </a:pPr>
          </a:p>
          <a:p>
            <a:pPr algn="just" marL="925179" indent="-462590" lvl="1">
              <a:lnSpc>
                <a:spcPts val="2855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Kollektif"/>
              </a:rPr>
              <a:t>The confusion matrix contributes to the determination of the model's accuracy score.</a:t>
            </a:r>
          </a:p>
          <a:p>
            <a:pPr algn="just">
              <a:lnSpc>
                <a:spcPts val="2855"/>
              </a:lnSpc>
            </a:pPr>
          </a:p>
          <a:p>
            <a:pPr algn="just" marL="925179" indent="-462590" lvl="1">
              <a:lnSpc>
                <a:spcPts val="2855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Kollektif"/>
              </a:rPr>
              <a:t>The confusion matrix acts as a crucial tool in assessing the accuracy and reliability of the classification model, specifically in the context of the Iris dataset.</a:t>
            </a:r>
          </a:p>
          <a:p>
            <a:pPr algn="just" marL="925290" indent="-462645" lvl="1">
              <a:lnSpc>
                <a:spcPts val="285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8996924" y="-1810932"/>
            <a:ext cx="11205779" cy="10911627"/>
          </a:xfrm>
          <a:custGeom>
            <a:avLst/>
            <a:gdLst/>
            <a:ahLst/>
            <a:cxnLst/>
            <a:rect r="r" b="b" t="t" l="l"/>
            <a:pathLst>
              <a:path h="10911627" w="11205779">
                <a:moveTo>
                  <a:pt x="0" y="10911627"/>
                </a:moveTo>
                <a:lnTo>
                  <a:pt x="11205779" y="10911627"/>
                </a:lnTo>
                <a:lnTo>
                  <a:pt x="11205779" y="0"/>
                </a:lnTo>
                <a:lnTo>
                  <a:pt x="0" y="0"/>
                </a:lnTo>
                <a:lnTo>
                  <a:pt x="0" y="10911627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803481">
            <a:off x="-1558769" y="-2721739"/>
            <a:ext cx="7821074" cy="19539727"/>
            <a:chOff x="0" y="0"/>
            <a:chExt cx="2059871" cy="51462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9872" cy="5146266"/>
            </a:xfrm>
            <a:custGeom>
              <a:avLst/>
              <a:gdLst/>
              <a:ahLst/>
              <a:cxnLst/>
              <a:rect r="r" b="b" t="t" l="l"/>
              <a:pathLst>
                <a:path h="5146266" w="2059872">
                  <a:moveTo>
                    <a:pt x="0" y="0"/>
                  </a:moveTo>
                  <a:lnTo>
                    <a:pt x="2059872" y="0"/>
                  </a:lnTo>
                  <a:lnTo>
                    <a:pt x="2059872" y="5146266"/>
                  </a:lnTo>
                  <a:lnTo>
                    <a:pt x="0" y="5146266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059871" cy="5193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425876">
            <a:off x="7248318" y="8786475"/>
            <a:ext cx="12022786" cy="2391367"/>
            <a:chOff x="0" y="0"/>
            <a:chExt cx="3166495" cy="6298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66495" cy="629825"/>
            </a:xfrm>
            <a:custGeom>
              <a:avLst/>
              <a:gdLst/>
              <a:ahLst/>
              <a:cxnLst/>
              <a:rect r="r" b="b" t="t" l="l"/>
              <a:pathLst>
                <a:path h="629825" w="3166495">
                  <a:moveTo>
                    <a:pt x="0" y="0"/>
                  </a:moveTo>
                  <a:lnTo>
                    <a:pt x="3166495" y="0"/>
                  </a:lnTo>
                  <a:lnTo>
                    <a:pt x="3166495" y="629825"/>
                  </a:lnTo>
                  <a:lnTo>
                    <a:pt x="0" y="629825"/>
                  </a:lnTo>
                  <a:close/>
                </a:path>
              </a:pathLst>
            </a:custGeom>
            <a:solidFill>
              <a:srgbClr val="49718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166495" cy="677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5289240">
            <a:off x="-2960106" y="-896765"/>
            <a:ext cx="6656198" cy="5258396"/>
          </a:xfrm>
          <a:custGeom>
            <a:avLst/>
            <a:gdLst/>
            <a:ahLst/>
            <a:cxnLst/>
            <a:rect r="r" b="b" t="t" l="l"/>
            <a:pathLst>
              <a:path h="5258396" w="6656198">
                <a:moveTo>
                  <a:pt x="6656198" y="0"/>
                </a:moveTo>
                <a:lnTo>
                  <a:pt x="0" y="0"/>
                </a:lnTo>
                <a:lnTo>
                  <a:pt x="0" y="5258397"/>
                </a:lnTo>
                <a:lnTo>
                  <a:pt x="6656198" y="5258397"/>
                </a:lnTo>
                <a:lnTo>
                  <a:pt x="6656198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728844" y="4250254"/>
            <a:ext cx="8530456" cy="1809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706"/>
              </a:lnSpc>
            </a:pPr>
            <a:r>
              <a:rPr lang="en-US" sz="10504">
                <a:solidFill>
                  <a:srgbClr val="0B1320"/>
                </a:solidFill>
                <a:latin typeface="League Spartan Bold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02874" y="5935970"/>
            <a:ext cx="7156426" cy="1038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3"/>
              </a:lnSpc>
            </a:pPr>
            <a:r>
              <a:rPr lang="en-US" sz="6002">
                <a:solidFill>
                  <a:srgbClr val="1C3F60"/>
                </a:solidFill>
                <a:latin typeface="Kollektif"/>
              </a:rPr>
              <a:t>For Your Attention</a:t>
            </a:r>
          </a:p>
        </p:txBody>
      </p:sp>
      <p:sp>
        <p:nvSpPr>
          <p:cNvPr name="AutoShape 12" id="12"/>
          <p:cNvSpPr/>
          <p:nvPr/>
        </p:nvSpPr>
        <p:spPr>
          <a:xfrm rot="-2168403">
            <a:off x="2758997" y="9336932"/>
            <a:ext cx="5768425" cy="0"/>
          </a:xfrm>
          <a:prstGeom prst="line">
            <a:avLst/>
          </a:prstGeom>
          <a:ln cap="flat" w="38100">
            <a:solidFill>
              <a:srgbClr val="F3F6F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DAF2sc79zko</dc:identifier>
  <dcterms:modified xsi:type="dcterms:W3CDTF">2011-08-01T06:04:30Z</dcterms:modified>
  <cp:revision>1</cp:revision>
  <dc:title>Task-5 slide</dc:title>
</cp:coreProperties>
</file>