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sldIdLst>
    <p:sldId id="256" r:id="rId2"/>
    <p:sldId id="265" r:id="rId3"/>
    <p:sldId id="259" r:id="rId4"/>
    <p:sldId id="262" r:id="rId5"/>
    <p:sldId id="263" r:id="rId6"/>
    <p:sldId id="260" r:id="rId7"/>
    <p:sldId id="261" r:id="rId8"/>
    <p:sldId id="264"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28"/>
    <p:restoredTop sz="94719"/>
  </p:normalViewPr>
  <p:slideViewPr>
    <p:cSldViewPr snapToGrid="0">
      <p:cViewPr varScale="1">
        <p:scale>
          <a:sx n="148" d="100"/>
          <a:sy n="148" d="100"/>
        </p:scale>
        <p:origin x="126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27ADD92-3144-0541-8E01-621B0BFE36B3}" type="datetimeFigureOut">
              <a:rPr lang="en-US" smtClean="0"/>
              <a:t>7/11/23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A3640-9F43-494A-AF45-C961E6034B68}" type="slidenum">
              <a:rPr lang="en-US" smtClean="0"/>
              <a:t>‹#›</a:t>
            </a:fld>
            <a:endParaRPr lang="en-US"/>
          </a:p>
        </p:txBody>
      </p:sp>
    </p:spTree>
    <p:extLst>
      <p:ext uri="{BB962C8B-B14F-4D97-AF65-F5344CB8AC3E}">
        <p14:creationId xmlns:p14="http://schemas.microsoft.com/office/powerpoint/2010/main" val="2980619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27ADD92-3144-0541-8E01-621B0BFE36B3}" type="datetimeFigureOut">
              <a:rPr lang="en-US" smtClean="0"/>
              <a:t>7/11/23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A3640-9F43-494A-AF45-C961E6034B68}" type="slidenum">
              <a:rPr lang="en-US" smtClean="0"/>
              <a:t>‹#›</a:t>
            </a:fld>
            <a:endParaRPr lang="en-US"/>
          </a:p>
        </p:txBody>
      </p:sp>
    </p:spTree>
    <p:extLst>
      <p:ext uri="{BB962C8B-B14F-4D97-AF65-F5344CB8AC3E}">
        <p14:creationId xmlns:p14="http://schemas.microsoft.com/office/powerpoint/2010/main" val="2961114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27ADD92-3144-0541-8E01-621B0BFE36B3}" type="datetimeFigureOut">
              <a:rPr lang="en-US" smtClean="0"/>
              <a:t>7/11/23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A3640-9F43-494A-AF45-C961E6034B6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81465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27ADD92-3144-0541-8E01-621B0BFE36B3}" type="datetimeFigureOut">
              <a:rPr lang="en-US" smtClean="0"/>
              <a:t>7/11/23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A3640-9F43-494A-AF45-C961E6034B68}" type="slidenum">
              <a:rPr lang="en-US" smtClean="0"/>
              <a:t>‹#›</a:t>
            </a:fld>
            <a:endParaRPr lang="en-US"/>
          </a:p>
        </p:txBody>
      </p:sp>
    </p:spTree>
    <p:extLst>
      <p:ext uri="{BB962C8B-B14F-4D97-AF65-F5344CB8AC3E}">
        <p14:creationId xmlns:p14="http://schemas.microsoft.com/office/powerpoint/2010/main" val="144694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27ADD92-3144-0541-8E01-621B0BFE36B3}" type="datetimeFigureOut">
              <a:rPr lang="en-US" smtClean="0"/>
              <a:t>7/11/23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A3640-9F43-494A-AF45-C961E6034B6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96461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27ADD92-3144-0541-8E01-621B0BFE36B3}" type="datetimeFigureOut">
              <a:rPr lang="en-US" smtClean="0"/>
              <a:t>7/11/23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A3640-9F43-494A-AF45-C961E6034B68}" type="slidenum">
              <a:rPr lang="en-US" smtClean="0"/>
              <a:t>‹#›</a:t>
            </a:fld>
            <a:endParaRPr lang="en-US"/>
          </a:p>
        </p:txBody>
      </p:sp>
    </p:spTree>
    <p:extLst>
      <p:ext uri="{BB962C8B-B14F-4D97-AF65-F5344CB8AC3E}">
        <p14:creationId xmlns:p14="http://schemas.microsoft.com/office/powerpoint/2010/main" val="3328850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27ADD92-3144-0541-8E01-621B0BFE36B3}" type="datetimeFigureOut">
              <a:rPr lang="en-US" smtClean="0"/>
              <a:t>7/11/23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A3640-9F43-494A-AF45-C961E6034B68}" type="slidenum">
              <a:rPr lang="en-US" smtClean="0"/>
              <a:t>‹#›</a:t>
            </a:fld>
            <a:endParaRPr lang="en-US"/>
          </a:p>
        </p:txBody>
      </p:sp>
    </p:spTree>
    <p:extLst>
      <p:ext uri="{BB962C8B-B14F-4D97-AF65-F5344CB8AC3E}">
        <p14:creationId xmlns:p14="http://schemas.microsoft.com/office/powerpoint/2010/main" val="3896500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27ADD92-3144-0541-8E01-621B0BFE36B3}" type="datetimeFigureOut">
              <a:rPr lang="en-US" smtClean="0"/>
              <a:t>7/11/23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A3640-9F43-494A-AF45-C961E6034B68}" type="slidenum">
              <a:rPr lang="en-US" smtClean="0"/>
              <a:t>‹#›</a:t>
            </a:fld>
            <a:endParaRPr lang="en-US"/>
          </a:p>
        </p:txBody>
      </p:sp>
    </p:spTree>
    <p:extLst>
      <p:ext uri="{BB962C8B-B14F-4D97-AF65-F5344CB8AC3E}">
        <p14:creationId xmlns:p14="http://schemas.microsoft.com/office/powerpoint/2010/main" val="3235738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27ADD92-3144-0541-8E01-621B0BFE36B3}" type="datetimeFigureOut">
              <a:rPr lang="en-US" smtClean="0"/>
              <a:t>7/11/23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A3640-9F43-494A-AF45-C961E6034B68}" type="slidenum">
              <a:rPr lang="en-US" smtClean="0"/>
              <a:t>‹#›</a:t>
            </a:fld>
            <a:endParaRPr lang="en-US"/>
          </a:p>
        </p:txBody>
      </p:sp>
    </p:spTree>
    <p:extLst>
      <p:ext uri="{BB962C8B-B14F-4D97-AF65-F5344CB8AC3E}">
        <p14:creationId xmlns:p14="http://schemas.microsoft.com/office/powerpoint/2010/main" val="2639258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27ADD92-3144-0541-8E01-621B0BFE36B3}" type="datetimeFigureOut">
              <a:rPr lang="en-US" smtClean="0"/>
              <a:t>7/11/23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A3640-9F43-494A-AF45-C961E6034B68}" type="slidenum">
              <a:rPr lang="en-US" smtClean="0"/>
              <a:t>‹#›</a:t>
            </a:fld>
            <a:endParaRPr lang="en-US"/>
          </a:p>
        </p:txBody>
      </p:sp>
    </p:spTree>
    <p:extLst>
      <p:ext uri="{BB962C8B-B14F-4D97-AF65-F5344CB8AC3E}">
        <p14:creationId xmlns:p14="http://schemas.microsoft.com/office/powerpoint/2010/main" val="611247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27ADD92-3144-0541-8E01-621B0BFE36B3}" type="datetimeFigureOut">
              <a:rPr lang="en-US" smtClean="0"/>
              <a:t>7/11/23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A3640-9F43-494A-AF45-C961E6034B68}" type="slidenum">
              <a:rPr lang="en-US" smtClean="0"/>
              <a:t>‹#›</a:t>
            </a:fld>
            <a:endParaRPr lang="en-US"/>
          </a:p>
        </p:txBody>
      </p:sp>
    </p:spTree>
    <p:extLst>
      <p:ext uri="{BB962C8B-B14F-4D97-AF65-F5344CB8AC3E}">
        <p14:creationId xmlns:p14="http://schemas.microsoft.com/office/powerpoint/2010/main" val="4031474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27ADD92-3144-0541-8E01-621B0BFE36B3}" type="datetimeFigureOut">
              <a:rPr lang="en-US" smtClean="0"/>
              <a:t>7/11/23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5A3640-9F43-494A-AF45-C961E6034B68}" type="slidenum">
              <a:rPr lang="en-US" smtClean="0"/>
              <a:t>‹#›</a:t>
            </a:fld>
            <a:endParaRPr lang="en-US"/>
          </a:p>
        </p:txBody>
      </p:sp>
    </p:spTree>
    <p:extLst>
      <p:ext uri="{BB962C8B-B14F-4D97-AF65-F5344CB8AC3E}">
        <p14:creationId xmlns:p14="http://schemas.microsoft.com/office/powerpoint/2010/main" val="2983293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27ADD92-3144-0541-8E01-621B0BFE36B3}" type="datetimeFigureOut">
              <a:rPr lang="en-US" smtClean="0"/>
              <a:t>7/11/23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5A3640-9F43-494A-AF45-C961E6034B68}" type="slidenum">
              <a:rPr lang="en-US" smtClean="0"/>
              <a:t>‹#›</a:t>
            </a:fld>
            <a:endParaRPr lang="en-US"/>
          </a:p>
        </p:txBody>
      </p:sp>
    </p:spTree>
    <p:extLst>
      <p:ext uri="{BB962C8B-B14F-4D97-AF65-F5344CB8AC3E}">
        <p14:creationId xmlns:p14="http://schemas.microsoft.com/office/powerpoint/2010/main" val="483114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7ADD92-3144-0541-8E01-621B0BFE36B3}" type="datetimeFigureOut">
              <a:rPr lang="en-US" smtClean="0"/>
              <a:t>7/11/23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5A3640-9F43-494A-AF45-C961E6034B68}" type="slidenum">
              <a:rPr lang="en-US" smtClean="0"/>
              <a:t>‹#›</a:t>
            </a:fld>
            <a:endParaRPr lang="en-US"/>
          </a:p>
        </p:txBody>
      </p:sp>
    </p:spTree>
    <p:extLst>
      <p:ext uri="{BB962C8B-B14F-4D97-AF65-F5344CB8AC3E}">
        <p14:creationId xmlns:p14="http://schemas.microsoft.com/office/powerpoint/2010/main" val="1766620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27ADD92-3144-0541-8E01-621B0BFE36B3}" type="datetimeFigureOut">
              <a:rPr lang="en-US" smtClean="0"/>
              <a:t>7/11/23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A3640-9F43-494A-AF45-C961E6034B68}" type="slidenum">
              <a:rPr lang="en-US" smtClean="0"/>
              <a:t>‹#›</a:t>
            </a:fld>
            <a:endParaRPr lang="en-US"/>
          </a:p>
        </p:txBody>
      </p:sp>
    </p:spTree>
    <p:extLst>
      <p:ext uri="{BB962C8B-B14F-4D97-AF65-F5344CB8AC3E}">
        <p14:creationId xmlns:p14="http://schemas.microsoft.com/office/powerpoint/2010/main" val="341522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A3640-9F43-494A-AF45-C961E6034B68}" type="slidenum">
              <a:rPr lang="en-US" smtClean="0"/>
              <a:t>‹#›</a:t>
            </a:fld>
            <a:endParaRPr lang="en-US"/>
          </a:p>
        </p:txBody>
      </p:sp>
      <p:sp>
        <p:nvSpPr>
          <p:cNvPr id="5" name="Date Placeholder 4"/>
          <p:cNvSpPr>
            <a:spLocks noGrp="1"/>
          </p:cNvSpPr>
          <p:nvPr>
            <p:ph type="dt" sz="half" idx="10"/>
          </p:nvPr>
        </p:nvSpPr>
        <p:spPr/>
        <p:txBody>
          <a:bodyPr/>
          <a:lstStyle/>
          <a:p>
            <a:fld id="{027ADD92-3144-0541-8E01-621B0BFE36B3}" type="datetimeFigureOut">
              <a:rPr lang="en-US" smtClean="0"/>
              <a:t>7/11/23</a:t>
            </a:fld>
            <a:endParaRPr lang="en-US"/>
          </a:p>
        </p:txBody>
      </p:sp>
    </p:spTree>
    <p:extLst>
      <p:ext uri="{BB962C8B-B14F-4D97-AF65-F5344CB8AC3E}">
        <p14:creationId xmlns:p14="http://schemas.microsoft.com/office/powerpoint/2010/main" val="2502773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27ADD92-3144-0541-8E01-621B0BFE36B3}" type="datetimeFigureOut">
              <a:rPr lang="en-US" smtClean="0"/>
              <a:t>7/11/23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E5A3640-9F43-494A-AF45-C961E6034B68}" type="slidenum">
              <a:rPr lang="en-US" smtClean="0"/>
              <a:t>‹#›</a:t>
            </a:fld>
            <a:endParaRPr lang="en-US"/>
          </a:p>
        </p:txBody>
      </p:sp>
    </p:spTree>
    <p:extLst>
      <p:ext uri="{BB962C8B-B14F-4D97-AF65-F5344CB8AC3E}">
        <p14:creationId xmlns:p14="http://schemas.microsoft.com/office/powerpoint/2010/main" val="224628363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2.png"/><Relationship Id="rId5" Type="http://schemas.openxmlformats.org/officeDocument/2006/relationships/image" Target="../media/image5.png"/><Relationship Id="rId10"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10.png"/><Relationship Id="rId1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54AF4-A7A0-F6BC-713B-296633763F0B}"/>
              </a:ext>
            </a:extLst>
          </p:cNvPr>
          <p:cNvSpPr>
            <a:spLocks noGrp="1"/>
          </p:cNvSpPr>
          <p:nvPr>
            <p:ph type="ctrTitle"/>
          </p:nvPr>
        </p:nvSpPr>
        <p:spPr/>
        <p:txBody>
          <a:bodyPr/>
          <a:lstStyle/>
          <a:p>
            <a:r>
              <a:rPr lang="en-US" dirty="0"/>
              <a:t>BE Assessment- Solution</a:t>
            </a:r>
          </a:p>
        </p:txBody>
      </p:sp>
      <p:sp>
        <p:nvSpPr>
          <p:cNvPr id="3" name="Subtitle 2">
            <a:extLst>
              <a:ext uri="{FF2B5EF4-FFF2-40B4-BE49-F238E27FC236}">
                <a16:creationId xmlns:a16="http://schemas.microsoft.com/office/drawing/2014/main" id="{8F0077BD-D7C0-BCBF-202D-105B6145B93F}"/>
              </a:ext>
            </a:extLst>
          </p:cNvPr>
          <p:cNvSpPr>
            <a:spLocks noGrp="1"/>
          </p:cNvSpPr>
          <p:nvPr>
            <p:ph type="subTitle" idx="1"/>
          </p:nvPr>
        </p:nvSpPr>
        <p:spPr/>
        <p:txBody>
          <a:bodyPr/>
          <a:lstStyle/>
          <a:p>
            <a:r>
              <a:rPr lang="en-US" dirty="0"/>
              <a:t>By Asha Kolakaluri</a:t>
            </a:r>
          </a:p>
        </p:txBody>
      </p:sp>
    </p:spTree>
    <p:extLst>
      <p:ext uri="{BB962C8B-B14F-4D97-AF65-F5344CB8AC3E}">
        <p14:creationId xmlns:p14="http://schemas.microsoft.com/office/powerpoint/2010/main" val="4153179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3F2BF-EDE7-9145-67EE-B00092F07780}"/>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B5773559-C3B7-8E6F-59C5-5C6B94BD3C55}"/>
              </a:ext>
            </a:extLst>
          </p:cNvPr>
          <p:cNvSpPr>
            <a:spLocks noGrp="1"/>
          </p:cNvSpPr>
          <p:nvPr>
            <p:ph idx="1"/>
          </p:nvPr>
        </p:nvSpPr>
        <p:spPr>
          <a:xfrm>
            <a:off x="677334" y="1657669"/>
            <a:ext cx="10066866" cy="4590731"/>
          </a:xfrm>
        </p:spPr>
        <p:txBody>
          <a:bodyPr>
            <a:normAutofit fontScale="92500" lnSpcReduction="10000"/>
          </a:bodyPr>
          <a:lstStyle/>
          <a:p>
            <a:r>
              <a:rPr lang="en-IN" sz="2000" b="0" i="0" dirty="0">
                <a:solidFill>
                  <a:srgbClr val="374151"/>
                </a:solidFill>
                <a:effectLst/>
                <a:latin typeface="Söhne"/>
              </a:rPr>
              <a:t>The project is a recipe management application called "</a:t>
            </a:r>
            <a:r>
              <a:rPr lang="en-IN" sz="2000" b="0" i="0" dirty="0" err="1">
                <a:solidFill>
                  <a:srgbClr val="374151"/>
                </a:solidFill>
                <a:effectLst/>
                <a:latin typeface="Söhne"/>
              </a:rPr>
              <a:t>MyRecipeRestApp</a:t>
            </a:r>
            <a:r>
              <a:rPr lang="en-IN" sz="2000" b="0" i="0" dirty="0">
                <a:solidFill>
                  <a:srgbClr val="374151"/>
                </a:solidFill>
                <a:effectLst/>
                <a:latin typeface="Söhne"/>
              </a:rPr>
              <a:t>". It allows users to create, store, and manage recipes. The application provides a RESTful API for performing various operations on recipe.</a:t>
            </a:r>
          </a:p>
          <a:p>
            <a:r>
              <a:rPr lang="en-IN" sz="2000" b="0" i="0" dirty="0">
                <a:solidFill>
                  <a:srgbClr val="374151"/>
                </a:solidFill>
                <a:effectLst/>
                <a:latin typeface="Söhne"/>
              </a:rPr>
              <a:t>The project is developed using the Spring Boot framework, which is a popular Java framework for building robust and scalable applications. Spring Boot provides a simplified and opinionated approach to developing Java applications, offering features such as auto-configuration, embedded servers, and easy dependency management.</a:t>
            </a:r>
          </a:p>
          <a:p>
            <a:r>
              <a:rPr lang="en-IN" sz="2000" b="0" i="0" dirty="0">
                <a:solidFill>
                  <a:srgbClr val="374151"/>
                </a:solidFill>
                <a:effectLst/>
                <a:latin typeface="Söhne"/>
              </a:rPr>
              <a:t>The project utilizes Apache Maven as the build automation tool and dependency management tool. Maven simplifies the build process by managing project dependencies, compiling source code, running tests, and packaging the application into a deployable artifact.</a:t>
            </a:r>
          </a:p>
          <a:p>
            <a:r>
              <a:rPr lang="en-IN" sz="2000" b="0" i="0" dirty="0">
                <a:solidFill>
                  <a:srgbClr val="374151"/>
                </a:solidFill>
                <a:effectLst/>
                <a:latin typeface="Söhne"/>
              </a:rPr>
              <a:t>The application also incorporates OAuth2 authentication with GitHub. OAuth2 is an open standard for authorization that allows users to grant third-party applications access to their resources without sharing their credentials. By integrating with GitHub's OAuth2 authentication, the application can authenticate users using their GitHub accounts, enhancing security and providing a seamless user experience.</a:t>
            </a:r>
            <a:endParaRPr lang="en-US" sz="2000" dirty="0"/>
          </a:p>
        </p:txBody>
      </p:sp>
    </p:spTree>
    <p:extLst>
      <p:ext uri="{BB962C8B-B14F-4D97-AF65-F5344CB8AC3E}">
        <p14:creationId xmlns:p14="http://schemas.microsoft.com/office/powerpoint/2010/main" val="1674878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49ACA-3757-2075-17F5-0D4E71B7E2A2}"/>
              </a:ext>
            </a:extLst>
          </p:cNvPr>
          <p:cNvSpPr>
            <a:spLocks noGrp="1"/>
          </p:cNvSpPr>
          <p:nvPr>
            <p:ph type="title"/>
          </p:nvPr>
        </p:nvSpPr>
        <p:spPr>
          <a:xfrm>
            <a:off x="697737" y="317468"/>
            <a:ext cx="8596668" cy="712891"/>
          </a:xfrm>
        </p:spPr>
        <p:txBody>
          <a:bodyPr/>
          <a:lstStyle/>
          <a:p>
            <a:r>
              <a:rPr lang="en-US" dirty="0"/>
              <a:t>Recipe API Project Components</a:t>
            </a:r>
          </a:p>
        </p:txBody>
      </p:sp>
      <p:pic>
        <p:nvPicPr>
          <p:cNvPr id="1026" name="Picture 2">
            <a:extLst>
              <a:ext uri="{FF2B5EF4-FFF2-40B4-BE49-F238E27FC236}">
                <a16:creationId xmlns:a16="http://schemas.microsoft.com/office/drawing/2014/main" id="{F1871136-21CB-3938-38E8-3BCA629172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1494" y="2491560"/>
            <a:ext cx="1158974" cy="1638340"/>
          </a:xfrm>
          <a:prstGeom prst="rect">
            <a:avLst/>
          </a:prstGeom>
          <a:noFill/>
          <a:effectLst>
            <a:glow>
              <a:schemeClr val="accent1"/>
            </a:glow>
            <a:reflection endPos="0" dist="50800" dir="5400000" sy="-100000" algn="bl" rotWithShape="0"/>
          </a:effectLst>
          <a:scene3d>
            <a:camera prst="orthographicFront"/>
            <a:lightRig rig="threePt" dir="t"/>
          </a:scene3d>
          <a:sp3d>
            <a:bevelT prst="angle"/>
          </a:sp3d>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9E3195F-870A-28CF-8F0E-D72299C86861}"/>
              </a:ext>
            </a:extLst>
          </p:cNvPr>
          <p:cNvPicPr>
            <a:picLocks noChangeAspect="1"/>
          </p:cNvPicPr>
          <p:nvPr/>
        </p:nvPicPr>
        <p:blipFill rotWithShape="1">
          <a:blip r:embed="rId3"/>
          <a:srcRect r="67556"/>
          <a:stretch/>
        </p:blipFill>
        <p:spPr>
          <a:xfrm>
            <a:off x="669959" y="2313341"/>
            <a:ext cx="597985" cy="559936"/>
          </a:xfrm>
          <a:prstGeom prst="rect">
            <a:avLst/>
          </a:prstGeom>
        </p:spPr>
      </p:pic>
      <p:pic>
        <p:nvPicPr>
          <p:cNvPr id="13" name="Picture 12">
            <a:extLst>
              <a:ext uri="{FF2B5EF4-FFF2-40B4-BE49-F238E27FC236}">
                <a16:creationId xmlns:a16="http://schemas.microsoft.com/office/drawing/2014/main" id="{BB483F6A-C8DC-B96D-8792-2D151BCA1440}"/>
              </a:ext>
            </a:extLst>
          </p:cNvPr>
          <p:cNvPicPr>
            <a:picLocks noChangeAspect="1"/>
          </p:cNvPicPr>
          <p:nvPr/>
        </p:nvPicPr>
        <p:blipFill>
          <a:blip r:embed="rId4"/>
          <a:stretch>
            <a:fillRect/>
          </a:stretch>
        </p:blipFill>
        <p:spPr>
          <a:xfrm>
            <a:off x="6582517" y="5682720"/>
            <a:ext cx="1841888" cy="613359"/>
          </a:xfrm>
          <a:prstGeom prst="rect">
            <a:avLst/>
          </a:prstGeom>
        </p:spPr>
      </p:pic>
      <p:pic>
        <p:nvPicPr>
          <p:cNvPr id="14" name="Picture 13">
            <a:extLst>
              <a:ext uri="{FF2B5EF4-FFF2-40B4-BE49-F238E27FC236}">
                <a16:creationId xmlns:a16="http://schemas.microsoft.com/office/drawing/2014/main" id="{B26CCD0D-3542-738A-CB89-EE0229FACCE2}"/>
              </a:ext>
            </a:extLst>
          </p:cNvPr>
          <p:cNvPicPr>
            <a:picLocks noChangeAspect="1"/>
          </p:cNvPicPr>
          <p:nvPr/>
        </p:nvPicPr>
        <p:blipFill>
          <a:blip r:embed="rId5"/>
          <a:stretch>
            <a:fillRect/>
          </a:stretch>
        </p:blipFill>
        <p:spPr>
          <a:xfrm>
            <a:off x="8741031" y="5620002"/>
            <a:ext cx="848464" cy="659738"/>
          </a:xfrm>
          <a:prstGeom prst="rect">
            <a:avLst/>
          </a:prstGeom>
        </p:spPr>
      </p:pic>
      <p:pic>
        <p:nvPicPr>
          <p:cNvPr id="15" name="Picture 14">
            <a:extLst>
              <a:ext uri="{FF2B5EF4-FFF2-40B4-BE49-F238E27FC236}">
                <a16:creationId xmlns:a16="http://schemas.microsoft.com/office/drawing/2014/main" id="{521505D5-460C-EC64-873C-D86ABE250937}"/>
              </a:ext>
            </a:extLst>
          </p:cNvPr>
          <p:cNvPicPr>
            <a:picLocks noChangeAspect="1"/>
          </p:cNvPicPr>
          <p:nvPr/>
        </p:nvPicPr>
        <p:blipFill rotWithShape="1">
          <a:blip r:embed="rId3"/>
          <a:srcRect l="34436" t="18444" b="1"/>
          <a:stretch/>
        </p:blipFill>
        <p:spPr>
          <a:xfrm>
            <a:off x="579182" y="2984693"/>
            <a:ext cx="737703" cy="305733"/>
          </a:xfrm>
          <a:prstGeom prst="rect">
            <a:avLst/>
          </a:prstGeom>
        </p:spPr>
      </p:pic>
      <p:sp>
        <p:nvSpPr>
          <p:cNvPr id="16" name="Rounded Rectangle 15">
            <a:extLst>
              <a:ext uri="{FF2B5EF4-FFF2-40B4-BE49-F238E27FC236}">
                <a16:creationId xmlns:a16="http://schemas.microsoft.com/office/drawing/2014/main" id="{4BCCB453-C2C5-0CD0-C400-8CD2742D19A7}"/>
              </a:ext>
            </a:extLst>
          </p:cNvPr>
          <p:cNvSpPr/>
          <p:nvPr/>
        </p:nvSpPr>
        <p:spPr>
          <a:xfrm>
            <a:off x="2851980" y="2827482"/>
            <a:ext cx="1603513" cy="88899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Recipe Controller</a:t>
            </a:r>
          </a:p>
        </p:txBody>
      </p:sp>
      <p:sp>
        <p:nvSpPr>
          <p:cNvPr id="20" name="Rounded Rectangle 19">
            <a:extLst>
              <a:ext uri="{FF2B5EF4-FFF2-40B4-BE49-F238E27FC236}">
                <a16:creationId xmlns:a16="http://schemas.microsoft.com/office/drawing/2014/main" id="{E89E3CF7-F8F8-AE0C-777B-7F9B810A96DE}"/>
              </a:ext>
            </a:extLst>
          </p:cNvPr>
          <p:cNvSpPr/>
          <p:nvPr/>
        </p:nvSpPr>
        <p:spPr>
          <a:xfrm>
            <a:off x="5326913" y="2869317"/>
            <a:ext cx="1603513" cy="88899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Recipe Service</a:t>
            </a:r>
          </a:p>
        </p:txBody>
      </p:sp>
      <p:sp>
        <p:nvSpPr>
          <p:cNvPr id="21" name="Oval 20">
            <a:extLst>
              <a:ext uri="{FF2B5EF4-FFF2-40B4-BE49-F238E27FC236}">
                <a16:creationId xmlns:a16="http://schemas.microsoft.com/office/drawing/2014/main" id="{ECECCAA0-162B-4E96-1D86-9ABC64A7CEE5}"/>
              </a:ext>
            </a:extLst>
          </p:cNvPr>
          <p:cNvSpPr/>
          <p:nvPr/>
        </p:nvSpPr>
        <p:spPr>
          <a:xfrm>
            <a:off x="5326913" y="1497560"/>
            <a:ext cx="1603513" cy="8889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Binding</a:t>
            </a:r>
          </a:p>
        </p:txBody>
      </p:sp>
      <p:sp>
        <p:nvSpPr>
          <p:cNvPr id="22" name="Rounded Rectangle 21">
            <a:extLst>
              <a:ext uri="{FF2B5EF4-FFF2-40B4-BE49-F238E27FC236}">
                <a16:creationId xmlns:a16="http://schemas.microsoft.com/office/drawing/2014/main" id="{E30D8DA0-091E-9B6F-3D11-DC003646B3BA}"/>
              </a:ext>
            </a:extLst>
          </p:cNvPr>
          <p:cNvSpPr/>
          <p:nvPr/>
        </p:nvSpPr>
        <p:spPr>
          <a:xfrm>
            <a:off x="7773797" y="2965132"/>
            <a:ext cx="1603513" cy="88899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Recipe Repository</a:t>
            </a:r>
          </a:p>
        </p:txBody>
      </p:sp>
      <p:sp>
        <p:nvSpPr>
          <p:cNvPr id="26" name="Rounded Rectangle 25">
            <a:extLst>
              <a:ext uri="{FF2B5EF4-FFF2-40B4-BE49-F238E27FC236}">
                <a16:creationId xmlns:a16="http://schemas.microsoft.com/office/drawing/2014/main" id="{A8B118F9-7558-ABC9-2899-E1DBB1DA38A4}"/>
              </a:ext>
            </a:extLst>
          </p:cNvPr>
          <p:cNvSpPr/>
          <p:nvPr/>
        </p:nvSpPr>
        <p:spPr>
          <a:xfrm>
            <a:off x="7757694" y="1497560"/>
            <a:ext cx="1603513" cy="88899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JPA Repository</a:t>
            </a:r>
          </a:p>
        </p:txBody>
      </p:sp>
      <p:sp>
        <p:nvSpPr>
          <p:cNvPr id="28" name="Rectangle 27">
            <a:extLst>
              <a:ext uri="{FF2B5EF4-FFF2-40B4-BE49-F238E27FC236}">
                <a16:creationId xmlns:a16="http://schemas.microsoft.com/office/drawing/2014/main" id="{8EB0E161-29AE-C6F5-0401-34577B9BE7EF}"/>
              </a:ext>
            </a:extLst>
          </p:cNvPr>
          <p:cNvSpPr/>
          <p:nvPr/>
        </p:nvSpPr>
        <p:spPr>
          <a:xfrm>
            <a:off x="3653736" y="4648344"/>
            <a:ext cx="1123721" cy="419038"/>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pom.xml</a:t>
            </a:r>
          </a:p>
        </p:txBody>
      </p:sp>
      <p:sp>
        <p:nvSpPr>
          <p:cNvPr id="29" name="Rectangle 28">
            <a:extLst>
              <a:ext uri="{FF2B5EF4-FFF2-40B4-BE49-F238E27FC236}">
                <a16:creationId xmlns:a16="http://schemas.microsoft.com/office/drawing/2014/main" id="{BE89142B-6D22-2E59-4866-45A8D3B25974}"/>
              </a:ext>
            </a:extLst>
          </p:cNvPr>
          <p:cNvSpPr/>
          <p:nvPr/>
        </p:nvSpPr>
        <p:spPr>
          <a:xfrm>
            <a:off x="6323791" y="4650720"/>
            <a:ext cx="1852804" cy="419038"/>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application.yml</a:t>
            </a:r>
          </a:p>
        </p:txBody>
      </p:sp>
      <p:sp>
        <p:nvSpPr>
          <p:cNvPr id="30" name="Rounded Rectangle 29">
            <a:extLst>
              <a:ext uri="{FF2B5EF4-FFF2-40B4-BE49-F238E27FC236}">
                <a16:creationId xmlns:a16="http://schemas.microsoft.com/office/drawing/2014/main" id="{3CC746C4-56B1-5DB7-18C4-12FF95EC7017}"/>
              </a:ext>
            </a:extLst>
          </p:cNvPr>
          <p:cNvSpPr/>
          <p:nvPr/>
        </p:nvSpPr>
        <p:spPr>
          <a:xfrm>
            <a:off x="2422323" y="1311008"/>
            <a:ext cx="7459808" cy="388895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a:extLst>
              <a:ext uri="{FF2B5EF4-FFF2-40B4-BE49-F238E27FC236}">
                <a16:creationId xmlns:a16="http://schemas.microsoft.com/office/drawing/2014/main" id="{D417FF3F-C6DF-09B3-A558-F81B2755BAF3}"/>
              </a:ext>
            </a:extLst>
          </p:cNvPr>
          <p:cNvSpPr/>
          <p:nvPr/>
        </p:nvSpPr>
        <p:spPr>
          <a:xfrm>
            <a:off x="1733925" y="2937664"/>
            <a:ext cx="1046603" cy="20380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DCF76A64-8B7F-5A36-272A-7C57FB057F0B}"/>
              </a:ext>
            </a:extLst>
          </p:cNvPr>
          <p:cNvSpPr/>
          <p:nvPr/>
        </p:nvSpPr>
        <p:spPr>
          <a:xfrm rot="10800000">
            <a:off x="1728784" y="3363753"/>
            <a:ext cx="1046603" cy="20380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ight Arrow 33">
            <a:extLst>
              <a:ext uri="{FF2B5EF4-FFF2-40B4-BE49-F238E27FC236}">
                <a16:creationId xmlns:a16="http://schemas.microsoft.com/office/drawing/2014/main" id="{E0B1B767-EDD4-B2BC-4D50-429E88D4D3B6}"/>
              </a:ext>
            </a:extLst>
          </p:cNvPr>
          <p:cNvSpPr/>
          <p:nvPr/>
        </p:nvSpPr>
        <p:spPr>
          <a:xfrm>
            <a:off x="7017468" y="3255485"/>
            <a:ext cx="738449" cy="2904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3C956F58-AF2D-2B34-27FF-17EADF26052A}"/>
              </a:ext>
            </a:extLst>
          </p:cNvPr>
          <p:cNvSpPr txBox="1"/>
          <p:nvPr/>
        </p:nvSpPr>
        <p:spPr>
          <a:xfrm>
            <a:off x="1800906" y="2768296"/>
            <a:ext cx="675185" cy="261610"/>
          </a:xfrm>
          <a:prstGeom prst="rect">
            <a:avLst/>
          </a:prstGeom>
          <a:noFill/>
        </p:spPr>
        <p:txBody>
          <a:bodyPr wrap="none" rtlCol="0">
            <a:spAutoFit/>
          </a:bodyPr>
          <a:lstStyle/>
          <a:p>
            <a:r>
              <a:rPr lang="en-US" sz="1050" dirty="0">
                <a:latin typeface="Al Tarikh" pitchFamily="2" charset="-78"/>
                <a:cs typeface="Al Tarikh" pitchFamily="2" charset="-78"/>
              </a:rPr>
              <a:t>Request</a:t>
            </a:r>
          </a:p>
        </p:txBody>
      </p:sp>
      <p:sp>
        <p:nvSpPr>
          <p:cNvPr id="38" name="TextBox 37">
            <a:extLst>
              <a:ext uri="{FF2B5EF4-FFF2-40B4-BE49-F238E27FC236}">
                <a16:creationId xmlns:a16="http://schemas.microsoft.com/office/drawing/2014/main" id="{6C3DD5A3-C9E1-9DC0-2380-EEAB10609843}"/>
              </a:ext>
            </a:extLst>
          </p:cNvPr>
          <p:cNvSpPr txBox="1"/>
          <p:nvPr/>
        </p:nvSpPr>
        <p:spPr>
          <a:xfrm>
            <a:off x="1767508" y="3534184"/>
            <a:ext cx="737702" cy="253916"/>
          </a:xfrm>
          <a:prstGeom prst="rect">
            <a:avLst/>
          </a:prstGeom>
          <a:noFill/>
        </p:spPr>
        <p:txBody>
          <a:bodyPr wrap="none" rtlCol="0">
            <a:spAutoFit/>
          </a:bodyPr>
          <a:lstStyle/>
          <a:p>
            <a:r>
              <a:rPr lang="en-US" sz="1050" dirty="0">
                <a:latin typeface="Al Tarikh" pitchFamily="2" charset="-78"/>
                <a:cs typeface="Al Tarikh" pitchFamily="2" charset="-78"/>
              </a:rPr>
              <a:t>Response</a:t>
            </a:r>
          </a:p>
        </p:txBody>
      </p:sp>
      <p:sp>
        <p:nvSpPr>
          <p:cNvPr id="39" name="Right Arrow 38">
            <a:extLst>
              <a:ext uri="{FF2B5EF4-FFF2-40B4-BE49-F238E27FC236}">
                <a16:creationId xmlns:a16="http://schemas.microsoft.com/office/drawing/2014/main" id="{2BFA827D-A308-CDF5-4DBD-5D3004CAF45F}"/>
              </a:ext>
            </a:extLst>
          </p:cNvPr>
          <p:cNvSpPr/>
          <p:nvPr/>
        </p:nvSpPr>
        <p:spPr>
          <a:xfrm>
            <a:off x="4515925" y="3168575"/>
            <a:ext cx="738449" cy="2904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Arrow 39">
            <a:extLst>
              <a:ext uri="{FF2B5EF4-FFF2-40B4-BE49-F238E27FC236}">
                <a16:creationId xmlns:a16="http://schemas.microsoft.com/office/drawing/2014/main" id="{2471F7F5-6B38-A9B2-C84B-D679EBDA2599}"/>
              </a:ext>
            </a:extLst>
          </p:cNvPr>
          <p:cNvSpPr/>
          <p:nvPr/>
        </p:nvSpPr>
        <p:spPr>
          <a:xfrm>
            <a:off x="9519571" y="3243085"/>
            <a:ext cx="738449" cy="2904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Arrow 40">
            <a:extLst>
              <a:ext uri="{FF2B5EF4-FFF2-40B4-BE49-F238E27FC236}">
                <a16:creationId xmlns:a16="http://schemas.microsoft.com/office/drawing/2014/main" id="{87A5EDB2-A754-607B-1EEA-395E01F25172}"/>
              </a:ext>
            </a:extLst>
          </p:cNvPr>
          <p:cNvSpPr/>
          <p:nvPr/>
        </p:nvSpPr>
        <p:spPr>
          <a:xfrm rot="16200000">
            <a:off x="8303971" y="2476437"/>
            <a:ext cx="406068" cy="29601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D4E2D2CB-8D12-247E-AB39-960982F2DFAA}"/>
              </a:ext>
            </a:extLst>
          </p:cNvPr>
          <p:cNvPicPr>
            <a:picLocks noChangeAspect="1"/>
          </p:cNvPicPr>
          <p:nvPr/>
        </p:nvPicPr>
        <p:blipFill>
          <a:blip r:embed="rId6"/>
          <a:stretch>
            <a:fillRect/>
          </a:stretch>
        </p:blipFill>
        <p:spPr>
          <a:xfrm>
            <a:off x="3493754" y="5434479"/>
            <a:ext cx="1094260" cy="1094260"/>
          </a:xfrm>
          <a:prstGeom prst="rect">
            <a:avLst/>
          </a:prstGeom>
        </p:spPr>
      </p:pic>
      <p:sp>
        <p:nvSpPr>
          <p:cNvPr id="43" name="Rounded Rectangle 42">
            <a:extLst>
              <a:ext uri="{FF2B5EF4-FFF2-40B4-BE49-F238E27FC236}">
                <a16:creationId xmlns:a16="http://schemas.microsoft.com/office/drawing/2014/main" id="{6E6DA35C-B4F5-E4B5-F664-0A6477FF6E5E}"/>
              </a:ext>
            </a:extLst>
          </p:cNvPr>
          <p:cNvSpPr/>
          <p:nvPr/>
        </p:nvSpPr>
        <p:spPr>
          <a:xfrm>
            <a:off x="272981" y="2074150"/>
            <a:ext cx="1351882" cy="205574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57F79D3C-796A-04ED-DBCF-19A086F95621}"/>
              </a:ext>
            </a:extLst>
          </p:cNvPr>
          <p:cNvSpPr/>
          <p:nvPr/>
        </p:nvSpPr>
        <p:spPr>
          <a:xfrm>
            <a:off x="10338398" y="2497731"/>
            <a:ext cx="1182070" cy="163216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a:extLst>
              <a:ext uri="{FF2B5EF4-FFF2-40B4-BE49-F238E27FC236}">
                <a16:creationId xmlns:a16="http://schemas.microsoft.com/office/drawing/2014/main" id="{0C17A7D6-D0D5-FB19-CA69-938C878C4075}"/>
              </a:ext>
            </a:extLst>
          </p:cNvPr>
          <p:cNvSpPr/>
          <p:nvPr/>
        </p:nvSpPr>
        <p:spPr>
          <a:xfrm>
            <a:off x="2267712" y="5536056"/>
            <a:ext cx="7534656" cy="8739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E7DA03E8-6D4B-6D79-B91A-2C5CC32EDA8F}"/>
              </a:ext>
            </a:extLst>
          </p:cNvPr>
          <p:cNvPicPr>
            <a:picLocks noChangeAspect="1"/>
          </p:cNvPicPr>
          <p:nvPr/>
        </p:nvPicPr>
        <p:blipFill>
          <a:blip r:embed="rId7"/>
          <a:stretch>
            <a:fillRect/>
          </a:stretch>
        </p:blipFill>
        <p:spPr>
          <a:xfrm>
            <a:off x="4777457" y="5811737"/>
            <a:ext cx="1488435" cy="375016"/>
          </a:xfrm>
          <a:prstGeom prst="rect">
            <a:avLst/>
          </a:prstGeom>
        </p:spPr>
      </p:pic>
      <p:sp>
        <p:nvSpPr>
          <p:cNvPr id="3" name="TextBox 2">
            <a:extLst>
              <a:ext uri="{FF2B5EF4-FFF2-40B4-BE49-F238E27FC236}">
                <a16:creationId xmlns:a16="http://schemas.microsoft.com/office/drawing/2014/main" id="{66D366F5-E7EA-B3BE-886B-D05737C1E1BF}"/>
              </a:ext>
            </a:extLst>
          </p:cNvPr>
          <p:cNvSpPr txBox="1"/>
          <p:nvPr/>
        </p:nvSpPr>
        <p:spPr>
          <a:xfrm>
            <a:off x="628940" y="4212529"/>
            <a:ext cx="519694" cy="253916"/>
          </a:xfrm>
          <a:prstGeom prst="rect">
            <a:avLst/>
          </a:prstGeom>
          <a:noFill/>
        </p:spPr>
        <p:txBody>
          <a:bodyPr wrap="none" rtlCol="0">
            <a:spAutoFit/>
          </a:bodyPr>
          <a:lstStyle/>
          <a:p>
            <a:r>
              <a:rPr lang="en-US" sz="1050" dirty="0">
                <a:latin typeface="Al Tarikh" pitchFamily="2" charset="-78"/>
                <a:cs typeface="Al Tarikh" pitchFamily="2" charset="-78"/>
              </a:rPr>
              <a:t>Client</a:t>
            </a:r>
          </a:p>
        </p:txBody>
      </p:sp>
      <p:sp>
        <p:nvSpPr>
          <p:cNvPr id="5" name="TextBox 4">
            <a:extLst>
              <a:ext uri="{FF2B5EF4-FFF2-40B4-BE49-F238E27FC236}">
                <a16:creationId xmlns:a16="http://schemas.microsoft.com/office/drawing/2014/main" id="{5CC6618C-B7B7-2158-948C-0CB56DBC6670}"/>
              </a:ext>
            </a:extLst>
          </p:cNvPr>
          <p:cNvSpPr txBox="1"/>
          <p:nvPr/>
        </p:nvSpPr>
        <p:spPr>
          <a:xfrm>
            <a:off x="10589556" y="4212529"/>
            <a:ext cx="713657" cy="253916"/>
          </a:xfrm>
          <a:prstGeom prst="rect">
            <a:avLst/>
          </a:prstGeom>
          <a:noFill/>
        </p:spPr>
        <p:txBody>
          <a:bodyPr wrap="none" rtlCol="0">
            <a:spAutoFit/>
          </a:bodyPr>
          <a:lstStyle/>
          <a:p>
            <a:r>
              <a:rPr lang="en-US" sz="1050" dirty="0">
                <a:latin typeface="Al Tarikh" pitchFamily="2" charset="-78"/>
                <a:cs typeface="Al Tarikh" pitchFamily="2" charset="-78"/>
              </a:rPr>
              <a:t>Database</a:t>
            </a:r>
          </a:p>
        </p:txBody>
      </p:sp>
      <p:sp>
        <p:nvSpPr>
          <p:cNvPr id="6" name="TextBox 5">
            <a:extLst>
              <a:ext uri="{FF2B5EF4-FFF2-40B4-BE49-F238E27FC236}">
                <a16:creationId xmlns:a16="http://schemas.microsoft.com/office/drawing/2014/main" id="{345C49AB-6FEC-DA71-5DAA-AEFB1824D675}"/>
              </a:ext>
            </a:extLst>
          </p:cNvPr>
          <p:cNvSpPr txBox="1"/>
          <p:nvPr/>
        </p:nvSpPr>
        <p:spPr>
          <a:xfrm>
            <a:off x="5870739" y="5258403"/>
            <a:ext cx="562975" cy="253916"/>
          </a:xfrm>
          <a:prstGeom prst="rect">
            <a:avLst/>
          </a:prstGeom>
          <a:noFill/>
        </p:spPr>
        <p:txBody>
          <a:bodyPr wrap="none" rtlCol="0">
            <a:spAutoFit/>
          </a:bodyPr>
          <a:lstStyle/>
          <a:p>
            <a:r>
              <a:rPr lang="en-US" sz="1050" dirty="0">
                <a:latin typeface="Al Tarikh" pitchFamily="2" charset="-78"/>
                <a:cs typeface="Al Tarikh" pitchFamily="2" charset="-78"/>
              </a:rPr>
              <a:t>Server</a:t>
            </a:r>
          </a:p>
        </p:txBody>
      </p:sp>
      <p:sp>
        <p:nvSpPr>
          <p:cNvPr id="7" name="TextBox 6">
            <a:extLst>
              <a:ext uri="{FF2B5EF4-FFF2-40B4-BE49-F238E27FC236}">
                <a16:creationId xmlns:a16="http://schemas.microsoft.com/office/drawing/2014/main" id="{9F79FBDE-0F19-00B6-BDDC-4CDD1D4FDC7B}"/>
              </a:ext>
            </a:extLst>
          </p:cNvPr>
          <p:cNvSpPr txBox="1"/>
          <p:nvPr/>
        </p:nvSpPr>
        <p:spPr>
          <a:xfrm>
            <a:off x="5489224" y="6462434"/>
            <a:ext cx="1326004" cy="253916"/>
          </a:xfrm>
          <a:prstGeom prst="rect">
            <a:avLst/>
          </a:prstGeom>
          <a:noFill/>
        </p:spPr>
        <p:txBody>
          <a:bodyPr wrap="none" rtlCol="0">
            <a:spAutoFit/>
          </a:bodyPr>
          <a:lstStyle/>
          <a:p>
            <a:r>
              <a:rPr lang="en-US" sz="1050" dirty="0">
                <a:latin typeface="Al Tarikh" pitchFamily="2" charset="-78"/>
                <a:cs typeface="Al Tarikh" pitchFamily="2" charset="-78"/>
              </a:rPr>
              <a:t>Tools/Technologies</a:t>
            </a:r>
          </a:p>
        </p:txBody>
      </p:sp>
      <p:pic>
        <p:nvPicPr>
          <p:cNvPr id="8" name="Picture 7">
            <a:extLst>
              <a:ext uri="{FF2B5EF4-FFF2-40B4-BE49-F238E27FC236}">
                <a16:creationId xmlns:a16="http://schemas.microsoft.com/office/drawing/2014/main" id="{43D44A07-F054-3B4A-18CB-29F119F21299}"/>
              </a:ext>
            </a:extLst>
          </p:cNvPr>
          <p:cNvPicPr>
            <a:picLocks noChangeAspect="1"/>
          </p:cNvPicPr>
          <p:nvPr/>
        </p:nvPicPr>
        <p:blipFill>
          <a:blip r:embed="rId8"/>
          <a:stretch>
            <a:fillRect/>
          </a:stretch>
        </p:blipFill>
        <p:spPr>
          <a:xfrm>
            <a:off x="314417" y="3363753"/>
            <a:ext cx="1298558" cy="551887"/>
          </a:xfrm>
          <a:prstGeom prst="rect">
            <a:avLst/>
          </a:prstGeom>
        </p:spPr>
      </p:pic>
      <p:sp>
        <p:nvSpPr>
          <p:cNvPr id="10" name="Right Arrow 9">
            <a:extLst>
              <a:ext uri="{FF2B5EF4-FFF2-40B4-BE49-F238E27FC236}">
                <a16:creationId xmlns:a16="http://schemas.microsoft.com/office/drawing/2014/main" id="{5779709B-33D2-AB3E-8A46-24DC82B46F4A}"/>
              </a:ext>
            </a:extLst>
          </p:cNvPr>
          <p:cNvSpPr/>
          <p:nvPr/>
        </p:nvSpPr>
        <p:spPr>
          <a:xfrm rot="10800000">
            <a:off x="9457688" y="3551870"/>
            <a:ext cx="738449" cy="2904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DA9DD024-D1A0-E906-20F4-96BBC6254291}"/>
              </a:ext>
            </a:extLst>
          </p:cNvPr>
          <p:cNvPicPr>
            <a:picLocks noChangeAspect="1"/>
          </p:cNvPicPr>
          <p:nvPr/>
        </p:nvPicPr>
        <p:blipFill>
          <a:blip r:embed="rId9"/>
          <a:stretch>
            <a:fillRect/>
          </a:stretch>
        </p:blipFill>
        <p:spPr>
          <a:xfrm>
            <a:off x="2384732" y="5677734"/>
            <a:ext cx="1267189" cy="548052"/>
          </a:xfrm>
          <a:prstGeom prst="rect">
            <a:avLst/>
          </a:prstGeom>
        </p:spPr>
      </p:pic>
    </p:spTree>
    <p:extLst>
      <p:ext uri="{BB962C8B-B14F-4D97-AF65-F5344CB8AC3E}">
        <p14:creationId xmlns:p14="http://schemas.microsoft.com/office/powerpoint/2010/main" val="906018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49ACA-3757-2075-17F5-0D4E71B7E2A2}"/>
              </a:ext>
            </a:extLst>
          </p:cNvPr>
          <p:cNvSpPr>
            <a:spLocks noGrp="1"/>
          </p:cNvSpPr>
          <p:nvPr>
            <p:ph type="title"/>
          </p:nvPr>
        </p:nvSpPr>
        <p:spPr>
          <a:xfrm>
            <a:off x="697736" y="317468"/>
            <a:ext cx="9735568" cy="712891"/>
          </a:xfrm>
        </p:spPr>
        <p:txBody>
          <a:bodyPr>
            <a:normAutofit fontScale="90000"/>
          </a:bodyPr>
          <a:lstStyle/>
          <a:p>
            <a:r>
              <a:rPr lang="en-US" dirty="0"/>
              <a:t>Desired High level Architecture in Azure Ecosystem</a:t>
            </a:r>
          </a:p>
        </p:txBody>
      </p:sp>
      <p:pic>
        <p:nvPicPr>
          <p:cNvPr id="4" name="Picture 3">
            <a:extLst>
              <a:ext uri="{FF2B5EF4-FFF2-40B4-BE49-F238E27FC236}">
                <a16:creationId xmlns:a16="http://schemas.microsoft.com/office/drawing/2014/main" id="{A9E3195F-870A-28CF-8F0E-D72299C86861}"/>
              </a:ext>
            </a:extLst>
          </p:cNvPr>
          <p:cNvPicPr>
            <a:picLocks noChangeAspect="1"/>
          </p:cNvPicPr>
          <p:nvPr/>
        </p:nvPicPr>
        <p:blipFill rotWithShape="1">
          <a:blip r:embed="rId2"/>
          <a:srcRect r="67556"/>
          <a:stretch/>
        </p:blipFill>
        <p:spPr>
          <a:xfrm>
            <a:off x="2087790" y="2342374"/>
            <a:ext cx="328971" cy="308039"/>
          </a:xfrm>
          <a:prstGeom prst="rect">
            <a:avLst/>
          </a:prstGeom>
        </p:spPr>
      </p:pic>
      <p:pic>
        <p:nvPicPr>
          <p:cNvPr id="13" name="Picture 12">
            <a:extLst>
              <a:ext uri="{FF2B5EF4-FFF2-40B4-BE49-F238E27FC236}">
                <a16:creationId xmlns:a16="http://schemas.microsoft.com/office/drawing/2014/main" id="{BB483F6A-C8DC-B96D-8792-2D151BCA1440}"/>
              </a:ext>
            </a:extLst>
          </p:cNvPr>
          <p:cNvPicPr>
            <a:picLocks noChangeAspect="1"/>
          </p:cNvPicPr>
          <p:nvPr/>
        </p:nvPicPr>
        <p:blipFill>
          <a:blip r:embed="rId3"/>
          <a:stretch>
            <a:fillRect/>
          </a:stretch>
        </p:blipFill>
        <p:spPr>
          <a:xfrm>
            <a:off x="5777845" y="5655288"/>
            <a:ext cx="1841888" cy="613359"/>
          </a:xfrm>
          <a:prstGeom prst="rect">
            <a:avLst/>
          </a:prstGeom>
        </p:spPr>
      </p:pic>
      <p:pic>
        <p:nvPicPr>
          <p:cNvPr id="14" name="Picture 13">
            <a:extLst>
              <a:ext uri="{FF2B5EF4-FFF2-40B4-BE49-F238E27FC236}">
                <a16:creationId xmlns:a16="http://schemas.microsoft.com/office/drawing/2014/main" id="{B26CCD0D-3542-738A-CB89-EE0229FACCE2}"/>
              </a:ext>
            </a:extLst>
          </p:cNvPr>
          <p:cNvPicPr>
            <a:picLocks noChangeAspect="1"/>
          </p:cNvPicPr>
          <p:nvPr/>
        </p:nvPicPr>
        <p:blipFill>
          <a:blip r:embed="rId4"/>
          <a:stretch>
            <a:fillRect/>
          </a:stretch>
        </p:blipFill>
        <p:spPr>
          <a:xfrm>
            <a:off x="7936359" y="5592570"/>
            <a:ext cx="848464" cy="659738"/>
          </a:xfrm>
          <a:prstGeom prst="rect">
            <a:avLst/>
          </a:prstGeom>
        </p:spPr>
      </p:pic>
      <p:pic>
        <p:nvPicPr>
          <p:cNvPr id="15" name="Picture 14">
            <a:extLst>
              <a:ext uri="{FF2B5EF4-FFF2-40B4-BE49-F238E27FC236}">
                <a16:creationId xmlns:a16="http://schemas.microsoft.com/office/drawing/2014/main" id="{521505D5-460C-EC64-873C-D86ABE250937}"/>
              </a:ext>
            </a:extLst>
          </p:cNvPr>
          <p:cNvPicPr>
            <a:picLocks noChangeAspect="1"/>
          </p:cNvPicPr>
          <p:nvPr/>
        </p:nvPicPr>
        <p:blipFill rotWithShape="1">
          <a:blip r:embed="rId2"/>
          <a:srcRect l="34436" t="18444" b="1"/>
          <a:stretch/>
        </p:blipFill>
        <p:spPr>
          <a:xfrm>
            <a:off x="2014875" y="2688193"/>
            <a:ext cx="408994" cy="169503"/>
          </a:xfrm>
          <a:prstGeom prst="rect">
            <a:avLst/>
          </a:prstGeom>
        </p:spPr>
      </p:pic>
      <p:sp>
        <p:nvSpPr>
          <p:cNvPr id="30" name="Rounded Rectangle 29">
            <a:extLst>
              <a:ext uri="{FF2B5EF4-FFF2-40B4-BE49-F238E27FC236}">
                <a16:creationId xmlns:a16="http://schemas.microsoft.com/office/drawing/2014/main" id="{3CC746C4-56B1-5DB7-18C4-12FF95EC7017}"/>
              </a:ext>
            </a:extLst>
          </p:cNvPr>
          <p:cNvSpPr/>
          <p:nvPr/>
        </p:nvSpPr>
        <p:spPr>
          <a:xfrm>
            <a:off x="1617651" y="1283576"/>
            <a:ext cx="7459808" cy="388895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D4E2D2CB-8D12-247E-AB39-960982F2DFAA}"/>
              </a:ext>
            </a:extLst>
          </p:cNvPr>
          <p:cNvPicPr>
            <a:picLocks noChangeAspect="1"/>
          </p:cNvPicPr>
          <p:nvPr/>
        </p:nvPicPr>
        <p:blipFill>
          <a:blip r:embed="rId5"/>
          <a:stretch>
            <a:fillRect/>
          </a:stretch>
        </p:blipFill>
        <p:spPr>
          <a:xfrm>
            <a:off x="2759459" y="5446272"/>
            <a:ext cx="1094260" cy="1094260"/>
          </a:xfrm>
          <a:prstGeom prst="rect">
            <a:avLst/>
          </a:prstGeom>
        </p:spPr>
      </p:pic>
      <p:sp>
        <p:nvSpPr>
          <p:cNvPr id="43" name="Rounded Rectangle 42">
            <a:extLst>
              <a:ext uri="{FF2B5EF4-FFF2-40B4-BE49-F238E27FC236}">
                <a16:creationId xmlns:a16="http://schemas.microsoft.com/office/drawing/2014/main" id="{6E6DA35C-B4F5-E4B5-F664-0A6477FF6E5E}"/>
              </a:ext>
            </a:extLst>
          </p:cNvPr>
          <p:cNvSpPr/>
          <p:nvPr/>
        </p:nvSpPr>
        <p:spPr>
          <a:xfrm>
            <a:off x="1863413" y="2196165"/>
            <a:ext cx="1351882" cy="205574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a:extLst>
              <a:ext uri="{FF2B5EF4-FFF2-40B4-BE49-F238E27FC236}">
                <a16:creationId xmlns:a16="http://schemas.microsoft.com/office/drawing/2014/main" id="{0C17A7D6-D0D5-FB19-CA69-938C878C4075}"/>
              </a:ext>
            </a:extLst>
          </p:cNvPr>
          <p:cNvSpPr/>
          <p:nvPr/>
        </p:nvSpPr>
        <p:spPr>
          <a:xfrm>
            <a:off x="1463040" y="5508624"/>
            <a:ext cx="7534656" cy="8739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E7DA03E8-6D4B-6D79-B91A-2C5CC32EDA8F}"/>
              </a:ext>
            </a:extLst>
          </p:cNvPr>
          <p:cNvPicPr>
            <a:picLocks noChangeAspect="1"/>
          </p:cNvPicPr>
          <p:nvPr/>
        </p:nvPicPr>
        <p:blipFill>
          <a:blip r:embed="rId6"/>
          <a:stretch>
            <a:fillRect/>
          </a:stretch>
        </p:blipFill>
        <p:spPr>
          <a:xfrm>
            <a:off x="3972785" y="5784305"/>
            <a:ext cx="1488435" cy="375016"/>
          </a:xfrm>
          <a:prstGeom prst="rect">
            <a:avLst/>
          </a:prstGeom>
        </p:spPr>
      </p:pic>
      <p:sp>
        <p:nvSpPr>
          <p:cNvPr id="3" name="TextBox 2">
            <a:extLst>
              <a:ext uri="{FF2B5EF4-FFF2-40B4-BE49-F238E27FC236}">
                <a16:creationId xmlns:a16="http://schemas.microsoft.com/office/drawing/2014/main" id="{66D366F5-E7EA-B3BE-886B-D05737C1E1BF}"/>
              </a:ext>
            </a:extLst>
          </p:cNvPr>
          <p:cNvSpPr txBox="1"/>
          <p:nvPr/>
        </p:nvSpPr>
        <p:spPr>
          <a:xfrm>
            <a:off x="2219372" y="4334544"/>
            <a:ext cx="519694" cy="253916"/>
          </a:xfrm>
          <a:prstGeom prst="rect">
            <a:avLst/>
          </a:prstGeom>
          <a:noFill/>
        </p:spPr>
        <p:txBody>
          <a:bodyPr wrap="none" rtlCol="0">
            <a:spAutoFit/>
          </a:bodyPr>
          <a:lstStyle/>
          <a:p>
            <a:r>
              <a:rPr lang="en-US" sz="1050" dirty="0">
                <a:latin typeface="Al Tarikh" pitchFamily="2" charset="-78"/>
                <a:cs typeface="Al Tarikh" pitchFamily="2" charset="-78"/>
              </a:rPr>
              <a:t>Client</a:t>
            </a:r>
          </a:p>
        </p:txBody>
      </p:sp>
      <p:sp>
        <p:nvSpPr>
          <p:cNvPr id="6" name="TextBox 5">
            <a:extLst>
              <a:ext uri="{FF2B5EF4-FFF2-40B4-BE49-F238E27FC236}">
                <a16:creationId xmlns:a16="http://schemas.microsoft.com/office/drawing/2014/main" id="{345C49AB-6FEC-DA71-5DAA-AEFB1824D675}"/>
              </a:ext>
            </a:extLst>
          </p:cNvPr>
          <p:cNvSpPr txBox="1"/>
          <p:nvPr/>
        </p:nvSpPr>
        <p:spPr>
          <a:xfrm>
            <a:off x="5066067" y="5230971"/>
            <a:ext cx="562975" cy="253916"/>
          </a:xfrm>
          <a:prstGeom prst="rect">
            <a:avLst/>
          </a:prstGeom>
          <a:noFill/>
        </p:spPr>
        <p:txBody>
          <a:bodyPr wrap="none" rtlCol="0">
            <a:spAutoFit/>
          </a:bodyPr>
          <a:lstStyle/>
          <a:p>
            <a:r>
              <a:rPr lang="en-US" sz="1050" dirty="0">
                <a:latin typeface="Al Tarikh" pitchFamily="2" charset="-78"/>
                <a:cs typeface="Al Tarikh" pitchFamily="2" charset="-78"/>
              </a:rPr>
              <a:t>Server</a:t>
            </a:r>
          </a:p>
        </p:txBody>
      </p:sp>
      <p:sp>
        <p:nvSpPr>
          <p:cNvPr id="7" name="TextBox 6">
            <a:extLst>
              <a:ext uri="{FF2B5EF4-FFF2-40B4-BE49-F238E27FC236}">
                <a16:creationId xmlns:a16="http://schemas.microsoft.com/office/drawing/2014/main" id="{9F79FBDE-0F19-00B6-BDDC-4CDD1D4FDC7B}"/>
              </a:ext>
            </a:extLst>
          </p:cNvPr>
          <p:cNvSpPr txBox="1"/>
          <p:nvPr/>
        </p:nvSpPr>
        <p:spPr>
          <a:xfrm>
            <a:off x="4684552" y="6435002"/>
            <a:ext cx="1326004" cy="253916"/>
          </a:xfrm>
          <a:prstGeom prst="rect">
            <a:avLst/>
          </a:prstGeom>
          <a:noFill/>
        </p:spPr>
        <p:txBody>
          <a:bodyPr wrap="none" rtlCol="0">
            <a:spAutoFit/>
          </a:bodyPr>
          <a:lstStyle/>
          <a:p>
            <a:r>
              <a:rPr lang="en-US" sz="1050" dirty="0">
                <a:latin typeface="Al Tarikh" pitchFamily="2" charset="-78"/>
                <a:cs typeface="Al Tarikh" pitchFamily="2" charset="-78"/>
              </a:rPr>
              <a:t>Tools/Technologies</a:t>
            </a:r>
          </a:p>
        </p:txBody>
      </p:sp>
      <p:pic>
        <p:nvPicPr>
          <p:cNvPr id="8" name="Picture 7">
            <a:extLst>
              <a:ext uri="{FF2B5EF4-FFF2-40B4-BE49-F238E27FC236}">
                <a16:creationId xmlns:a16="http://schemas.microsoft.com/office/drawing/2014/main" id="{43D44A07-F054-3B4A-18CB-29F119F21299}"/>
              </a:ext>
            </a:extLst>
          </p:cNvPr>
          <p:cNvPicPr>
            <a:picLocks noChangeAspect="1"/>
          </p:cNvPicPr>
          <p:nvPr/>
        </p:nvPicPr>
        <p:blipFill>
          <a:blip r:embed="rId7"/>
          <a:stretch>
            <a:fillRect/>
          </a:stretch>
        </p:blipFill>
        <p:spPr>
          <a:xfrm>
            <a:off x="1904849" y="3485768"/>
            <a:ext cx="1298558" cy="551887"/>
          </a:xfrm>
          <a:prstGeom prst="rect">
            <a:avLst/>
          </a:prstGeom>
        </p:spPr>
      </p:pic>
      <p:pic>
        <p:nvPicPr>
          <p:cNvPr id="10" name="Picture 9">
            <a:extLst>
              <a:ext uri="{FF2B5EF4-FFF2-40B4-BE49-F238E27FC236}">
                <a16:creationId xmlns:a16="http://schemas.microsoft.com/office/drawing/2014/main" id="{2CCDA547-1EFD-75B7-A612-8B426456D6B3}"/>
              </a:ext>
            </a:extLst>
          </p:cNvPr>
          <p:cNvPicPr>
            <a:picLocks noChangeAspect="1"/>
          </p:cNvPicPr>
          <p:nvPr/>
        </p:nvPicPr>
        <p:blipFill>
          <a:blip r:embed="rId8"/>
          <a:stretch>
            <a:fillRect/>
          </a:stretch>
        </p:blipFill>
        <p:spPr>
          <a:xfrm>
            <a:off x="4651302" y="2365057"/>
            <a:ext cx="1211015" cy="1062294"/>
          </a:xfrm>
          <a:prstGeom prst="rect">
            <a:avLst/>
          </a:prstGeom>
        </p:spPr>
      </p:pic>
      <p:pic>
        <p:nvPicPr>
          <p:cNvPr id="18" name="Picture 17">
            <a:extLst>
              <a:ext uri="{FF2B5EF4-FFF2-40B4-BE49-F238E27FC236}">
                <a16:creationId xmlns:a16="http://schemas.microsoft.com/office/drawing/2014/main" id="{B5B31AA6-4E17-3846-AF1D-7106DA3D2BC8}"/>
              </a:ext>
            </a:extLst>
          </p:cNvPr>
          <p:cNvPicPr>
            <a:picLocks noChangeAspect="1"/>
          </p:cNvPicPr>
          <p:nvPr/>
        </p:nvPicPr>
        <p:blipFill>
          <a:blip r:embed="rId9"/>
          <a:stretch>
            <a:fillRect/>
          </a:stretch>
        </p:blipFill>
        <p:spPr>
          <a:xfrm>
            <a:off x="4433660" y="3406168"/>
            <a:ext cx="1353888" cy="415192"/>
          </a:xfrm>
          <a:prstGeom prst="rect">
            <a:avLst/>
          </a:prstGeom>
        </p:spPr>
      </p:pic>
      <p:pic>
        <p:nvPicPr>
          <p:cNvPr id="25" name="Picture 24">
            <a:extLst>
              <a:ext uri="{FF2B5EF4-FFF2-40B4-BE49-F238E27FC236}">
                <a16:creationId xmlns:a16="http://schemas.microsoft.com/office/drawing/2014/main" id="{C7538E7A-B9D8-F63E-BAAF-9546DC20CBE3}"/>
              </a:ext>
            </a:extLst>
          </p:cNvPr>
          <p:cNvPicPr>
            <a:picLocks noChangeAspect="1"/>
          </p:cNvPicPr>
          <p:nvPr/>
        </p:nvPicPr>
        <p:blipFill>
          <a:blip r:embed="rId10"/>
          <a:stretch>
            <a:fillRect/>
          </a:stretch>
        </p:blipFill>
        <p:spPr>
          <a:xfrm>
            <a:off x="7595329" y="2231637"/>
            <a:ext cx="705354" cy="705354"/>
          </a:xfrm>
          <a:prstGeom prst="rect">
            <a:avLst/>
          </a:prstGeom>
        </p:spPr>
      </p:pic>
      <p:pic>
        <p:nvPicPr>
          <p:cNvPr id="33" name="Picture 32">
            <a:extLst>
              <a:ext uri="{FF2B5EF4-FFF2-40B4-BE49-F238E27FC236}">
                <a16:creationId xmlns:a16="http://schemas.microsoft.com/office/drawing/2014/main" id="{8EE042B3-A688-8382-C8E6-0F0452869605}"/>
              </a:ext>
            </a:extLst>
          </p:cNvPr>
          <p:cNvPicPr>
            <a:picLocks noChangeAspect="1"/>
          </p:cNvPicPr>
          <p:nvPr/>
        </p:nvPicPr>
        <p:blipFill>
          <a:blip r:embed="rId11"/>
          <a:stretch>
            <a:fillRect/>
          </a:stretch>
        </p:blipFill>
        <p:spPr>
          <a:xfrm>
            <a:off x="7447252" y="3224040"/>
            <a:ext cx="1069041" cy="1069041"/>
          </a:xfrm>
          <a:prstGeom prst="rect">
            <a:avLst/>
          </a:prstGeom>
        </p:spPr>
      </p:pic>
      <p:sp>
        <p:nvSpPr>
          <p:cNvPr id="35" name="TextBox 34">
            <a:extLst>
              <a:ext uri="{FF2B5EF4-FFF2-40B4-BE49-F238E27FC236}">
                <a16:creationId xmlns:a16="http://schemas.microsoft.com/office/drawing/2014/main" id="{85BD2A04-3B36-92D4-FDC2-EC317C25B714}"/>
              </a:ext>
            </a:extLst>
          </p:cNvPr>
          <p:cNvSpPr txBox="1"/>
          <p:nvPr/>
        </p:nvSpPr>
        <p:spPr>
          <a:xfrm>
            <a:off x="4586101" y="2850705"/>
            <a:ext cx="524503" cy="253916"/>
          </a:xfrm>
          <a:prstGeom prst="rect">
            <a:avLst/>
          </a:prstGeom>
          <a:noFill/>
        </p:spPr>
        <p:txBody>
          <a:bodyPr wrap="none" rtlCol="0">
            <a:spAutoFit/>
          </a:bodyPr>
          <a:lstStyle/>
          <a:p>
            <a:r>
              <a:rPr lang="en-US" sz="1050" dirty="0">
                <a:latin typeface="Al Tarikh" pitchFamily="2" charset="-78"/>
                <a:cs typeface="Al Tarikh" pitchFamily="2" charset="-78"/>
              </a:rPr>
              <a:t>Azure</a:t>
            </a:r>
          </a:p>
        </p:txBody>
      </p:sp>
      <p:sp>
        <p:nvSpPr>
          <p:cNvPr id="36" name="TextBox 35">
            <a:extLst>
              <a:ext uri="{FF2B5EF4-FFF2-40B4-BE49-F238E27FC236}">
                <a16:creationId xmlns:a16="http://schemas.microsoft.com/office/drawing/2014/main" id="{BC0DDB43-2B04-F5F8-7884-BAB88CC34112}"/>
              </a:ext>
            </a:extLst>
          </p:cNvPr>
          <p:cNvSpPr txBox="1"/>
          <p:nvPr/>
        </p:nvSpPr>
        <p:spPr>
          <a:xfrm>
            <a:off x="7405853" y="2956267"/>
            <a:ext cx="1308371" cy="253916"/>
          </a:xfrm>
          <a:prstGeom prst="rect">
            <a:avLst/>
          </a:prstGeom>
          <a:noFill/>
        </p:spPr>
        <p:txBody>
          <a:bodyPr wrap="none" rtlCol="0">
            <a:spAutoFit/>
          </a:bodyPr>
          <a:lstStyle/>
          <a:p>
            <a:r>
              <a:rPr lang="en-US" sz="1050" dirty="0">
                <a:latin typeface="Al Tarikh" pitchFamily="2" charset="-78"/>
                <a:cs typeface="Al Tarikh" pitchFamily="2" charset="-78"/>
              </a:rPr>
              <a:t>Azure SQL database</a:t>
            </a:r>
          </a:p>
        </p:txBody>
      </p:sp>
      <p:sp>
        <p:nvSpPr>
          <p:cNvPr id="48" name="Rounded Rectangle 47">
            <a:extLst>
              <a:ext uri="{FF2B5EF4-FFF2-40B4-BE49-F238E27FC236}">
                <a16:creationId xmlns:a16="http://schemas.microsoft.com/office/drawing/2014/main" id="{8F529B6B-39F1-3FE6-79BB-4F0BFF1C89B6}"/>
              </a:ext>
            </a:extLst>
          </p:cNvPr>
          <p:cNvSpPr/>
          <p:nvPr/>
        </p:nvSpPr>
        <p:spPr>
          <a:xfrm>
            <a:off x="4262616" y="2179848"/>
            <a:ext cx="1747939" cy="210734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0B2387D8-4B7E-CE5E-D410-947D0FA323FC}"/>
              </a:ext>
            </a:extLst>
          </p:cNvPr>
          <p:cNvSpPr/>
          <p:nvPr/>
        </p:nvSpPr>
        <p:spPr>
          <a:xfrm>
            <a:off x="6996784" y="2173381"/>
            <a:ext cx="1747939" cy="210734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a:extLst>
              <a:ext uri="{FF2B5EF4-FFF2-40B4-BE49-F238E27FC236}">
                <a16:creationId xmlns:a16="http://schemas.microsoft.com/office/drawing/2014/main" id="{E407CCBA-EC47-A503-FC45-C49022FD320E}"/>
              </a:ext>
            </a:extLst>
          </p:cNvPr>
          <p:cNvCxnSpPr/>
          <p:nvPr/>
        </p:nvCxnSpPr>
        <p:spPr>
          <a:xfrm>
            <a:off x="3319272" y="3224040"/>
            <a:ext cx="7863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7DE1952-0771-D69C-DCCF-68BDA5382242}"/>
              </a:ext>
            </a:extLst>
          </p:cNvPr>
          <p:cNvCxnSpPr/>
          <p:nvPr/>
        </p:nvCxnSpPr>
        <p:spPr>
          <a:xfrm>
            <a:off x="6096000" y="3210183"/>
            <a:ext cx="7863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6D5ADFA-E015-267E-FEB7-BD0B4F4F7472}"/>
              </a:ext>
            </a:extLst>
          </p:cNvPr>
          <p:cNvCxnSpPr>
            <a:cxnSpLocks/>
          </p:cNvCxnSpPr>
          <p:nvPr/>
        </p:nvCxnSpPr>
        <p:spPr>
          <a:xfrm flipH="1">
            <a:off x="6096000" y="3485768"/>
            <a:ext cx="7863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015280D-07C7-1BC5-3356-74860EBAADFC}"/>
              </a:ext>
            </a:extLst>
          </p:cNvPr>
          <p:cNvCxnSpPr>
            <a:cxnSpLocks/>
          </p:cNvCxnSpPr>
          <p:nvPr/>
        </p:nvCxnSpPr>
        <p:spPr>
          <a:xfrm flipH="1">
            <a:off x="3319272" y="3475480"/>
            <a:ext cx="7863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B2EA7A3B-632C-CE4B-6F56-B2FC4C41394B}"/>
              </a:ext>
            </a:extLst>
          </p:cNvPr>
          <p:cNvSpPr txBox="1"/>
          <p:nvPr/>
        </p:nvSpPr>
        <p:spPr>
          <a:xfrm>
            <a:off x="3341075" y="2903989"/>
            <a:ext cx="675185" cy="261610"/>
          </a:xfrm>
          <a:prstGeom prst="rect">
            <a:avLst/>
          </a:prstGeom>
          <a:noFill/>
        </p:spPr>
        <p:txBody>
          <a:bodyPr wrap="none" rtlCol="0">
            <a:spAutoFit/>
          </a:bodyPr>
          <a:lstStyle/>
          <a:p>
            <a:r>
              <a:rPr lang="en-US" sz="1050" dirty="0">
                <a:latin typeface="Al Tarikh" pitchFamily="2" charset="-78"/>
                <a:cs typeface="Al Tarikh" pitchFamily="2" charset="-78"/>
              </a:rPr>
              <a:t>Request</a:t>
            </a:r>
          </a:p>
        </p:txBody>
      </p:sp>
      <p:sp>
        <p:nvSpPr>
          <p:cNvPr id="58" name="TextBox 57">
            <a:extLst>
              <a:ext uri="{FF2B5EF4-FFF2-40B4-BE49-F238E27FC236}">
                <a16:creationId xmlns:a16="http://schemas.microsoft.com/office/drawing/2014/main" id="{55A5C89C-0271-5E7B-0BE9-8B72DAC94824}"/>
              </a:ext>
            </a:extLst>
          </p:cNvPr>
          <p:cNvSpPr txBox="1"/>
          <p:nvPr/>
        </p:nvSpPr>
        <p:spPr>
          <a:xfrm>
            <a:off x="6091286" y="2890011"/>
            <a:ext cx="675185" cy="261610"/>
          </a:xfrm>
          <a:prstGeom prst="rect">
            <a:avLst/>
          </a:prstGeom>
          <a:noFill/>
        </p:spPr>
        <p:txBody>
          <a:bodyPr wrap="none" rtlCol="0">
            <a:spAutoFit/>
          </a:bodyPr>
          <a:lstStyle/>
          <a:p>
            <a:r>
              <a:rPr lang="en-US" sz="1050" dirty="0">
                <a:latin typeface="Al Tarikh" pitchFamily="2" charset="-78"/>
                <a:cs typeface="Al Tarikh" pitchFamily="2" charset="-78"/>
              </a:rPr>
              <a:t>Request</a:t>
            </a:r>
          </a:p>
        </p:txBody>
      </p:sp>
      <p:sp>
        <p:nvSpPr>
          <p:cNvPr id="59" name="TextBox 58">
            <a:extLst>
              <a:ext uri="{FF2B5EF4-FFF2-40B4-BE49-F238E27FC236}">
                <a16:creationId xmlns:a16="http://schemas.microsoft.com/office/drawing/2014/main" id="{C0ED8B2B-9530-A6C1-03A6-918C95A7317F}"/>
              </a:ext>
            </a:extLst>
          </p:cNvPr>
          <p:cNvSpPr txBox="1"/>
          <p:nvPr/>
        </p:nvSpPr>
        <p:spPr>
          <a:xfrm>
            <a:off x="3401736" y="3537833"/>
            <a:ext cx="737702" cy="253916"/>
          </a:xfrm>
          <a:prstGeom prst="rect">
            <a:avLst/>
          </a:prstGeom>
          <a:noFill/>
        </p:spPr>
        <p:txBody>
          <a:bodyPr wrap="none" rtlCol="0">
            <a:spAutoFit/>
          </a:bodyPr>
          <a:lstStyle/>
          <a:p>
            <a:r>
              <a:rPr lang="en-US" sz="1050" dirty="0">
                <a:latin typeface="Al Tarikh" pitchFamily="2" charset="-78"/>
                <a:cs typeface="Al Tarikh" pitchFamily="2" charset="-78"/>
              </a:rPr>
              <a:t>Response</a:t>
            </a:r>
          </a:p>
        </p:txBody>
      </p:sp>
      <p:sp>
        <p:nvSpPr>
          <p:cNvPr id="60" name="TextBox 59">
            <a:extLst>
              <a:ext uri="{FF2B5EF4-FFF2-40B4-BE49-F238E27FC236}">
                <a16:creationId xmlns:a16="http://schemas.microsoft.com/office/drawing/2014/main" id="{180AC4E2-02ED-FF54-7114-2149733C84B9}"/>
              </a:ext>
            </a:extLst>
          </p:cNvPr>
          <p:cNvSpPr txBox="1"/>
          <p:nvPr/>
        </p:nvSpPr>
        <p:spPr>
          <a:xfrm>
            <a:off x="6167515" y="3542376"/>
            <a:ext cx="737702" cy="253916"/>
          </a:xfrm>
          <a:prstGeom prst="rect">
            <a:avLst/>
          </a:prstGeom>
          <a:noFill/>
        </p:spPr>
        <p:txBody>
          <a:bodyPr wrap="none" rtlCol="0">
            <a:spAutoFit/>
          </a:bodyPr>
          <a:lstStyle/>
          <a:p>
            <a:r>
              <a:rPr lang="en-US" sz="1050" dirty="0">
                <a:latin typeface="Al Tarikh" pitchFamily="2" charset="-78"/>
                <a:cs typeface="Al Tarikh" pitchFamily="2" charset="-78"/>
              </a:rPr>
              <a:t>Response</a:t>
            </a:r>
          </a:p>
        </p:txBody>
      </p:sp>
      <p:pic>
        <p:nvPicPr>
          <p:cNvPr id="61" name="Picture 2" descr="Mentromax Solutions - How to create an Azure Data Factory">
            <a:extLst>
              <a:ext uri="{FF2B5EF4-FFF2-40B4-BE49-F238E27FC236}">
                <a16:creationId xmlns:a16="http://schemas.microsoft.com/office/drawing/2014/main" id="{C45C72C3-666E-E29C-761D-1371B4837EA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4732" y="3000271"/>
            <a:ext cx="1278105" cy="371961"/>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
            <a:extLst>
              <a:ext uri="{FF2B5EF4-FFF2-40B4-BE49-F238E27FC236}">
                <a16:creationId xmlns:a16="http://schemas.microsoft.com/office/drawing/2014/main" id="{AA87E4C6-8C65-3CC8-8C10-71852187E8A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04789" y="2365057"/>
            <a:ext cx="601315" cy="315690"/>
          </a:xfrm>
          <a:prstGeom prst="rect">
            <a:avLst/>
          </a:prstGeom>
          <a:noFill/>
          <a:extLst>
            <a:ext uri="{909E8E84-426E-40DD-AFC4-6F175D3DCCD1}">
              <a14:hiddenFill xmlns:a14="http://schemas.microsoft.com/office/drawing/2010/main">
                <a:solidFill>
                  <a:srgbClr val="FFFFFF"/>
                </a:solidFill>
              </a14:hiddenFill>
            </a:ext>
          </a:extLst>
        </p:spPr>
      </p:pic>
      <p:pic>
        <p:nvPicPr>
          <p:cNvPr id="1024" name="Picture 1023">
            <a:extLst>
              <a:ext uri="{FF2B5EF4-FFF2-40B4-BE49-F238E27FC236}">
                <a16:creationId xmlns:a16="http://schemas.microsoft.com/office/drawing/2014/main" id="{87FCF3C8-AE73-34F2-9F3E-F39FDF0D9D21}"/>
              </a:ext>
            </a:extLst>
          </p:cNvPr>
          <p:cNvPicPr>
            <a:picLocks noChangeAspect="1"/>
          </p:cNvPicPr>
          <p:nvPr/>
        </p:nvPicPr>
        <p:blipFill>
          <a:blip r:embed="rId14"/>
          <a:stretch>
            <a:fillRect/>
          </a:stretch>
        </p:blipFill>
        <p:spPr>
          <a:xfrm>
            <a:off x="1585777" y="5687941"/>
            <a:ext cx="1267189" cy="548052"/>
          </a:xfrm>
          <a:prstGeom prst="rect">
            <a:avLst/>
          </a:prstGeom>
        </p:spPr>
      </p:pic>
    </p:spTree>
    <p:extLst>
      <p:ext uri="{BB962C8B-B14F-4D97-AF65-F5344CB8AC3E}">
        <p14:creationId xmlns:p14="http://schemas.microsoft.com/office/powerpoint/2010/main" val="2818711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49ACA-3757-2075-17F5-0D4E71B7E2A2}"/>
              </a:ext>
            </a:extLst>
          </p:cNvPr>
          <p:cNvSpPr>
            <a:spLocks noGrp="1"/>
          </p:cNvSpPr>
          <p:nvPr>
            <p:ph type="title"/>
          </p:nvPr>
        </p:nvSpPr>
        <p:spPr>
          <a:xfrm>
            <a:off x="697736" y="317468"/>
            <a:ext cx="10183624" cy="712891"/>
          </a:xfrm>
        </p:spPr>
        <p:txBody>
          <a:bodyPr>
            <a:normAutofit fontScale="90000"/>
          </a:bodyPr>
          <a:lstStyle/>
          <a:p>
            <a:r>
              <a:rPr lang="en-IN" sz="3100" dirty="0"/>
              <a:t>Desired OAuth 2.0 authentication with Azure Active Directory</a:t>
            </a:r>
            <a:br>
              <a:rPr lang="en-IN" b="1" i="0" dirty="0">
                <a:solidFill>
                  <a:srgbClr val="161616"/>
                </a:solidFill>
                <a:effectLst/>
                <a:latin typeface="Segoe UI" panose="020B0502040204020203" pitchFamily="34" charset="0"/>
              </a:rPr>
            </a:br>
            <a:endParaRPr lang="en-US" dirty="0"/>
          </a:p>
        </p:txBody>
      </p:sp>
      <p:pic>
        <p:nvPicPr>
          <p:cNvPr id="13" name="Picture 12">
            <a:extLst>
              <a:ext uri="{FF2B5EF4-FFF2-40B4-BE49-F238E27FC236}">
                <a16:creationId xmlns:a16="http://schemas.microsoft.com/office/drawing/2014/main" id="{BB483F6A-C8DC-B96D-8792-2D151BCA1440}"/>
              </a:ext>
            </a:extLst>
          </p:cNvPr>
          <p:cNvPicPr>
            <a:picLocks noChangeAspect="1"/>
          </p:cNvPicPr>
          <p:nvPr/>
        </p:nvPicPr>
        <p:blipFill>
          <a:blip r:embed="rId2"/>
          <a:stretch>
            <a:fillRect/>
          </a:stretch>
        </p:blipFill>
        <p:spPr>
          <a:xfrm>
            <a:off x="5777845" y="5655288"/>
            <a:ext cx="1841888" cy="613359"/>
          </a:xfrm>
          <a:prstGeom prst="rect">
            <a:avLst/>
          </a:prstGeom>
        </p:spPr>
      </p:pic>
      <p:pic>
        <p:nvPicPr>
          <p:cNvPr id="14" name="Picture 13">
            <a:extLst>
              <a:ext uri="{FF2B5EF4-FFF2-40B4-BE49-F238E27FC236}">
                <a16:creationId xmlns:a16="http://schemas.microsoft.com/office/drawing/2014/main" id="{B26CCD0D-3542-738A-CB89-EE0229FACCE2}"/>
              </a:ext>
            </a:extLst>
          </p:cNvPr>
          <p:cNvPicPr>
            <a:picLocks noChangeAspect="1"/>
          </p:cNvPicPr>
          <p:nvPr/>
        </p:nvPicPr>
        <p:blipFill>
          <a:blip r:embed="rId3"/>
          <a:stretch>
            <a:fillRect/>
          </a:stretch>
        </p:blipFill>
        <p:spPr>
          <a:xfrm>
            <a:off x="7936359" y="5592570"/>
            <a:ext cx="848464" cy="659738"/>
          </a:xfrm>
          <a:prstGeom prst="rect">
            <a:avLst/>
          </a:prstGeom>
        </p:spPr>
      </p:pic>
      <p:sp>
        <p:nvSpPr>
          <p:cNvPr id="30" name="Rounded Rectangle 29">
            <a:extLst>
              <a:ext uri="{FF2B5EF4-FFF2-40B4-BE49-F238E27FC236}">
                <a16:creationId xmlns:a16="http://schemas.microsoft.com/office/drawing/2014/main" id="{3CC746C4-56B1-5DB7-18C4-12FF95EC7017}"/>
              </a:ext>
            </a:extLst>
          </p:cNvPr>
          <p:cNvSpPr/>
          <p:nvPr/>
        </p:nvSpPr>
        <p:spPr>
          <a:xfrm>
            <a:off x="1617651" y="1283576"/>
            <a:ext cx="7459808" cy="388895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D4E2D2CB-8D12-247E-AB39-960982F2DFAA}"/>
              </a:ext>
            </a:extLst>
          </p:cNvPr>
          <p:cNvPicPr>
            <a:picLocks noChangeAspect="1"/>
          </p:cNvPicPr>
          <p:nvPr/>
        </p:nvPicPr>
        <p:blipFill>
          <a:blip r:embed="rId4"/>
          <a:stretch>
            <a:fillRect/>
          </a:stretch>
        </p:blipFill>
        <p:spPr>
          <a:xfrm>
            <a:off x="2759459" y="5446272"/>
            <a:ext cx="1094260" cy="1094260"/>
          </a:xfrm>
          <a:prstGeom prst="rect">
            <a:avLst/>
          </a:prstGeom>
        </p:spPr>
      </p:pic>
      <p:sp>
        <p:nvSpPr>
          <p:cNvPr id="45" name="Rounded Rectangle 44">
            <a:extLst>
              <a:ext uri="{FF2B5EF4-FFF2-40B4-BE49-F238E27FC236}">
                <a16:creationId xmlns:a16="http://schemas.microsoft.com/office/drawing/2014/main" id="{0C17A7D6-D0D5-FB19-CA69-938C878C4075}"/>
              </a:ext>
            </a:extLst>
          </p:cNvPr>
          <p:cNvSpPr/>
          <p:nvPr/>
        </p:nvSpPr>
        <p:spPr>
          <a:xfrm>
            <a:off x="1463040" y="5508624"/>
            <a:ext cx="7534656" cy="8739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E7DA03E8-6D4B-6D79-B91A-2C5CC32EDA8F}"/>
              </a:ext>
            </a:extLst>
          </p:cNvPr>
          <p:cNvPicPr>
            <a:picLocks noChangeAspect="1"/>
          </p:cNvPicPr>
          <p:nvPr/>
        </p:nvPicPr>
        <p:blipFill>
          <a:blip r:embed="rId5"/>
          <a:stretch>
            <a:fillRect/>
          </a:stretch>
        </p:blipFill>
        <p:spPr>
          <a:xfrm>
            <a:off x="3972785" y="5784305"/>
            <a:ext cx="1488435" cy="375016"/>
          </a:xfrm>
          <a:prstGeom prst="rect">
            <a:avLst/>
          </a:prstGeom>
        </p:spPr>
      </p:pic>
      <p:sp>
        <p:nvSpPr>
          <p:cNvPr id="6" name="TextBox 5">
            <a:extLst>
              <a:ext uri="{FF2B5EF4-FFF2-40B4-BE49-F238E27FC236}">
                <a16:creationId xmlns:a16="http://schemas.microsoft.com/office/drawing/2014/main" id="{345C49AB-6FEC-DA71-5DAA-AEFB1824D675}"/>
              </a:ext>
            </a:extLst>
          </p:cNvPr>
          <p:cNvSpPr txBox="1"/>
          <p:nvPr/>
        </p:nvSpPr>
        <p:spPr>
          <a:xfrm>
            <a:off x="5066067" y="5230971"/>
            <a:ext cx="562975" cy="253916"/>
          </a:xfrm>
          <a:prstGeom prst="rect">
            <a:avLst/>
          </a:prstGeom>
          <a:noFill/>
        </p:spPr>
        <p:txBody>
          <a:bodyPr wrap="none" rtlCol="0">
            <a:spAutoFit/>
          </a:bodyPr>
          <a:lstStyle/>
          <a:p>
            <a:r>
              <a:rPr lang="en-US" sz="1050" dirty="0">
                <a:latin typeface="Al Tarikh" pitchFamily="2" charset="-78"/>
                <a:cs typeface="Al Tarikh" pitchFamily="2" charset="-78"/>
              </a:rPr>
              <a:t>Server</a:t>
            </a:r>
          </a:p>
        </p:txBody>
      </p:sp>
      <p:sp>
        <p:nvSpPr>
          <p:cNvPr id="7" name="TextBox 6">
            <a:extLst>
              <a:ext uri="{FF2B5EF4-FFF2-40B4-BE49-F238E27FC236}">
                <a16:creationId xmlns:a16="http://schemas.microsoft.com/office/drawing/2014/main" id="{9F79FBDE-0F19-00B6-BDDC-4CDD1D4FDC7B}"/>
              </a:ext>
            </a:extLst>
          </p:cNvPr>
          <p:cNvSpPr txBox="1"/>
          <p:nvPr/>
        </p:nvSpPr>
        <p:spPr>
          <a:xfrm>
            <a:off x="4684552" y="6435002"/>
            <a:ext cx="1326004" cy="253916"/>
          </a:xfrm>
          <a:prstGeom prst="rect">
            <a:avLst/>
          </a:prstGeom>
          <a:noFill/>
        </p:spPr>
        <p:txBody>
          <a:bodyPr wrap="none" rtlCol="0">
            <a:spAutoFit/>
          </a:bodyPr>
          <a:lstStyle/>
          <a:p>
            <a:r>
              <a:rPr lang="en-US" sz="1050" dirty="0">
                <a:latin typeface="Al Tarikh" pitchFamily="2" charset="-78"/>
                <a:cs typeface="Al Tarikh" pitchFamily="2" charset="-78"/>
              </a:rPr>
              <a:t>Tools/Technologies</a:t>
            </a:r>
          </a:p>
        </p:txBody>
      </p:sp>
      <p:pic>
        <p:nvPicPr>
          <p:cNvPr id="4098" name="Picture 2" descr="Diagram of architecture">
            <a:extLst>
              <a:ext uri="{FF2B5EF4-FFF2-40B4-BE49-F238E27FC236}">
                <a16:creationId xmlns:a16="http://schemas.microsoft.com/office/drawing/2014/main" id="{47D5F326-5E36-849F-9512-EFDB9C40C5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6761" y="1412886"/>
            <a:ext cx="5439755" cy="359488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61A95F2-713E-2F8E-E1BD-8B7A25345F75}"/>
              </a:ext>
            </a:extLst>
          </p:cNvPr>
          <p:cNvPicPr>
            <a:picLocks noChangeAspect="1"/>
          </p:cNvPicPr>
          <p:nvPr/>
        </p:nvPicPr>
        <p:blipFill>
          <a:blip r:embed="rId7"/>
          <a:stretch>
            <a:fillRect/>
          </a:stretch>
        </p:blipFill>
        <p:spPr>
          <a:xfrm>
            <a:off x="1601663" y="5687941"/>
            <a:ext cx="1267189" cy="548052"/>
          </a:xfrm>
          <a:prstGeom prst="rect">
            <a:avLst/>
          </a:prstGeom>
        </p:spPr>
      </p:pic>
    </p:spTree>
    <p:extLst>
      <p:ext uri="{BB962C8B-B14F-4D97-AF65-F5344CB8AC3E}">
        <p14:creationId xmlns:p14="http://schemas.microsoft.com/office/powerpoint/2010/main" val="606966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78996-4D75-8B43-C0DF-4C934DA48DD5}"/>
              </a:ext>
            </a:extLst>
          </p:cNvPr>
          <p:cNvSpPr>
            <a:spLocks noGrp="1"/>
          </p:cNvSpPr>
          <p:nvPr>
            <p:ph type="title"/>
          </p:nvPr>
        </p:nvSpPr>
        <p:spPr>
          <a:xfrm>
            <a:off x="677334" y="609600"/>
            <a:ext cx="8596668" cy="807720"/>
          </a:xfrm>
        </p:spPr>
        <p:txBody>
          <a:bodyPr/>
          <a:lstStyle/>
          <a:p>
            <a:r>
              <a:rPr lang="en-US" dirty="0"/>
              <a:t>Project Structure</a:t>
            </a:r>
          </a:p>
        </p:txBody>
      </p:sp>
      <p:pic>
        <p:nvPicPr>
          <p:cNvPr id="5" name="Content Placeholder 4">
            <a:extLst>
              <a:ext uri="{FF2B5EF4-FFF2-40B4-BE49-F238E27FC236}">
                <a16:creationId xmlns:a16="http://schemas.microsoft.com/office/drawing/2014/main" id="{0B9D7DCD-8B40-9C59-0061-A60F8D57CABF}"/>
              </a:ext>
            </a:extLst>
          </p:cNvPr>
          <p:cNvPicPr>
            <a:picLocks noGrp="1" noChangeAspect="1"/>
          </p:cNvPicPr>
          <p:nvPr>
            <p:ph idx="1"/>
          </p:nvPr>
        </p:nvPicPr>
        <p:blipFill>
          <a:blip r:embed="rId2"/>
          <a:stretch>
            <a:fillRect/>
          </a:stretch>
        </p:blipFill>
        <p:spPr>
          <a:xfrm>
            <a:off x="776678" y="1483932"/>
            <a:ext cx="2972362" cy="4957763"/>
          </a:xfrm>
        </p:spPr>
      </p:pic>
      <p:sp>
        <p:nvSpPr>
          <p:cNvPr id="8" name="Rounded Rectangle 7">
            <a:extLst>
              <a:ext uri="{FF2B5EF4-FFF2-40B4-BE49-F238E27FC236}">
                <a16:creationId xmlns:a16="http://schemas.microsoft.com/office/drawing/2014/main" id="{1BDCC998-6DF2-963E-09E2-B9459017E989}"/>
              </a:ext>
            </a:extLst>
          </p:cNvPr>
          <p:cNvSpPr/>
          <p:nvPr/>
        </p:nvSpPr>
        <p:spPr>
          <a:xfrm>
            <a:off x="8808896" y="6092970"/>
            <a:ext cx="2841762" cy="2840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Documentation</a:t>
            </a:r>
          </a:p>
        </p:txBody>
      </p:sp>
      <p:sp>
        <p:nvSpPr>
          <p:cNvPr id="9" name="Rounded Rectangle 8">
            <a:extLst>
              <a:ext uri="{FF2B5EF4-FFF2-40B4-BE49-F238E27FC236}">
                <a16:creationId xmlns:a16="http://schemas.microsoft.com/office/drawing/2014/main" id="{6892F69F-E641-5E5E-A0F7-F513935B3E11}"/>
              </a:ext>
            </a:extLst>
          </p:cNvPr>
          <p:cNvSpPr/>
          <p:nvPr/>
        </p:nvSpPr>
        <p:spPr>
          <a:xfrm>
            <a:off x="8223680" y="5665720"/>
            <a:ext cx="2841762" cy="2840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Build</a:t>
            </a:r>
          </a:p>
        </p:txBody>
      </p:sp>
      <p:sp>
        <p:nvSpPr>
          <p:cNvPr id="10" name="Rounded Rectangle 9">
            <a:extLst>
              <a:ext uri="{FF2B5EF4-FFF2-40B4-BE49-F238E27FC236}">
                <a16:creationId xmlns:a16="http://schemas.microsoft.com/office/drawing/2014/main" id="{C66FB0AA-FA0F-DD19-C89E-8AB7A6AB02AF}"/>
              </a:ext>
            </a:extLst>
          </p:cNvPr>
          <p:cNvSpPr/>
          <p:nvPr/>
        </p:nvSpPr>
        <p:spPr>
          <a:xfrm>
            <a:off x="7592744" y="5228785"/>
            <a:ext cx="2841763" cy="2840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Unit and Integration Tests</a:t>
            </a:r>
          </a:p>
        </p:txBody>
      </p:sp>
      <p:sp>
        <p:nvSpPr>
          <p:cNvPr id="11" name="Rounded Rectangle 10">
            <a:extLst>
              <a:ext uri="{FF2B5EF4-FFF2-40B4-BE49-F238E27FC236}">
                <a16:creationId xmlns:a16="http://schemas.microsoft.com/office/drawing/2014/main" id="{F7443AC7-A2B6-547F-00D7-13D998220ECA}"/>
              </a:ext>
            </a:extLst>
          </p:cNvPr>
          <p:cNvSpPr/>
          <p:nvPr/>
        </p:nvSpPr>
        <p:spPr>
          <a:xfrm>
            <a:off x="7159929" y="4760662"/>
            <a:ext cx="2841763" cy="2840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Configuration</a:t>
            </a:r>
          </a:p>
        </p:txBody>
      </p:sp>
      <p:sp>
        <p:nvSpPr>
          <p:cNvPr id="12" name="Rounded Rectangle 11">
            <a:extLst>
              <a:ext uri="{FF2B5EF4-FFF2-40B4-BE49-F238E27FC236}">
                <a16:creationId xmlns:a16="http://schemas.microsoft.com/office/drawing/2014/main" id="{25C35429-BEDC-B44D-C6BD-825F0288D12C}"/>
              </a:ext>
            </a:extLst>
          </p:cNvPr>
          <p:cNvSpPr/>
          <p:nvPr/>
        </p:nvSpPr>
        <p:spPr>
          <a:xfrm>
            <a:off x="6605192" y="4287625"/>
            <a:ext cx="2841762" cy="2840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DB Components</a:t>
            </a:r>
          </a:p>
        </p:txBody>
      </p:sp>
      <p:sp>
        <p:nvSpPr>
          <p:cNvPr id="13" name="Rounded Rectangle 12">
            <a:extLst>
              <a:ext uri="{FF2B5EF4-FFF2-40B4-BE49-F238E27FC236}">
                <a16:creationId xmlns:a16="http://schemas.microsoft.com/office/drawing/2014/main" id="{07F31DC3-D9AC-5644-70F4-55111676E047}"/>
              </a:ext>
            </a:extLst>
          </p:cNvPr>
          <p:cNvSpPr/>
          <p:nvPr/>
        </p:nvSpPr>
        <p:spPr>
          <a:xfrm>
            <a:off x="3949915" y="1545642"/>
            <a:ext cx="2829106" cy="2840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Entity</a:t>
            </a:r>
          </a:p>
        </p:txBody>
      </p:sp>
      <p:sp>
        <p:nvSpPr>
          <p:cNvPr id="14" name="Rounded Rectangle 13">
            <a:extLst>
              <a:ext uri="{FF2B5EF4-FFF2-40B4-BE49-F238E27FC236}">
                <a16:creationId xmlns:a16="http://schemas.microsoft.com/office/drawing/2014/main" id="{26682BCC-87DF-68F6-5EE4-5DF71840F018}"/>
              </a:ext>
            </a:extLst>
          </p:cNvPr>
          <p:cNvSpPr/>
          <p:nvPr/>
        </p:nvSpPr>
        <p:spPr>
          <a:xfrm>
            <a:off x="4330823" y="1971561"/>
            <a:ext cx="2829106" cy="2840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Security</a:t>
            </a:r>
            <a:endParaRPr lang="en-US" dirty="0"/>
          </a:p>
        </p:txBody>
      </p:sp>
      <p:sp>
        <p:nvSpPr>
          <p:cNvPr id="15" name="Rounded Rectangle 14">
            <a:extLst>
              <a:ext uri="{FF2B5EF4-FFF2-40B4-BE49-F238E27FC236}">
                <a16:creationId xmlns:a16="http://schemas.microsoft.com/office/drawing/2014/main" id="{C57C2498-CFE5-A38B-2073-B14EE1F9744B}"/>
              </a:ext>
            </a:extLst>
          </p:cNvPr>
          <p:cNvSpPr/>
          <p:nvPr/>
        </p:nvSpPr>
        <p:spPr>
          <a:xfrm>
            <a:off x="4738326" y="2388238"/>
            <a:ext cx="2854418" cy="2840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Repository</a:t>
            </a:r>
          </a:p>
        </p:txBody>
      </p:sp>
      <p:sp>
        <p:nvSpPr>
          <p:cNvPr id="16" name="Rounded Rectangle 15">
            <a:extLst>
              <a:ext uri="{FF2B5EF4-FFF2-40B4-BE49-F238E27FC236}">
                <a16:creationId xmlns:a16="http://schemas.microsoft.com/office/drawing/2014/main" id="{F67D31D2-5563-54D9-6453-7F9BEF0D8291}"/>
              </a:ext>
            </a:extLst>
          </p:cNvPr>
          <p:cNvSpPr/>
          <p:nvPr/>
        </p:nvSpPr>
        <p:spPr>
          <a:xfrm>
            <a:off x="5184311" y="2827007"/>
            <a:ext cx="2841762" cy="2840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Controller</a:t>
            </a:r>
          </a:p>
        </p:txBody>
      </p:sp>
      <p:sp>
        <p:nvSpPr>
          <p:cNvPr id="17" name="Rounded Rectangle 16">
            <a:extLst>
              <a:ext uri="{FF2B5EF4-FFF2-40B4-BE49-F238E27FC236}">
                <a16:creationId xmlns:a16="http://schemas.microsoft.com/office/drawing/2014/main" id="{4F48E038-0447-CF38-7AD9-472DD6FAD279}"/>
              </a:ext>
            </a:extLst>
          </p:cNvPr>
          <p:cNvSpPr/>
          <p:nvPr/>
        </p:nvSpPr>
        <p:spPr>
          <a:xfrm>
            <a:off x="5601200" y="3329522"/>
            <a:ext cx="2841762" cy="2840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Service</a:t>
            </a:r>
          </a:p>
        </p:txBody>
      </p:sp>
      <p:sp>
        <p:nvSpPr>
          <p:cNvPr id="18" name="Rounded Rectangle 17">
            <a:extLst>
              <a:ext uri="{FF2B5EF4-FFF2-40B4-BE49-F238E27FC236}">
                <a16:creationId xmlns:a16="http://schemas.microsoft.com/office/drawing/2014/main" id="{D815D614-7485-D9DD-EB7D-7BB8DE95E6C6}"/>
              </a:ext>
            </a:extLst>
          </p:cNvPr>
          <p:cNvSpPr/>
          <p:nvPr/>
        </p:nvSpPr>
        <p:spPr>
          <a:xfrm>
            <a:off x="6096000" y="3817780"/>
            <a:ext cx="2841762" cy="2840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Application</a:t>
            </a:r>
          </a:p>
        </p:txBody>
      </p:sp>
      <p:cxnSp>
        <p:nvCxnSpPr>
          <p:cNvPr id="20" name="Straight Arrow Connector 19">
            <a:extLst>
              <a:ext uri="{FF2B5EF4-FFF2-40B4-BE49-F238E27FC236}">
                <a16:creationId xmlns:a16="http://schemas.microsoft.com/office/drawing/2014/main" id="{3D396A99-29FA-BB22-A09B-A8352B25349B}"/>
              </a:ext>
            </a:extLst>
          </p:cNvPr>
          <p:cNvCxnSpPr/>
          <p:nvPr/>
        </p:nvCxnSpPr>
        <p:spPr>
          <a:xfrm flipV="1">
            <a:off x="2084832" y="1687661"/>
            <a:ext cx="1792224" cy="842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27B850B-A292-B86D-B4F3-E1A701D62B35}"/>
              </a:ext>
            </a:extLst>
          </p:cNvPr>
          <p:cNvCxnSpPr>
            <a:cxnSpLocks/>
          </p:cNvCxnSpPr>
          <p:nvPr/>
        </p:nvCxnSpPr>
        <p:spPr>
          <a:xfrm flipV="1">
            <a:off x="2148998" y="2113580"/>
            <a:ext cx="2132006" cy="742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FC2472A-A7A3-A64F-0ABD-00898593F241}"/>
              </a:ext>
            </a:extLst>
          </p:cNvPr>
          <p:cNvCxnSpPr>
            <a:cxnSpLocks/>
          </p:cNvCxnSpPr>
          <p:nvPr/>
        </p:nvCxnSpPr>
        <p:spPr>
          <a:xfrm flipV="1">
            <a:off x="2272138" y="2530257"/>
            <a:ext cx="2389681" cy="548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67282B4-022D-D348-0BAC-D2DB0FB028EC}"/>
              </a:ext>
            </a:extLst>
          </p:cNvPr>
          <p:cNvCxnSpPr>
            <a:cxnSpLocks/>
          </p:cNvCxnSpPr>
          <p:nvPr/>
        </p:nvCxnSpPr>
        <p:spPr>
          <a:xfrm flipV="1">
            <a:off x="2212848" y="3495005"/>
            <a:ext cx="3282696" cy="116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B85648-F7EC-3529-43D2-76608C5DA406}"/>
              </a:ext>
            </a:extLst>
          </p:cNvPr>
          <p:cNvCxnSpPr/>
          <p:nvPr/>
        </p:nvCxnSpPr>
        <p:spPr>
          <a:xfrm flipV="1">
            <a:off x="2272138" y="2981737"/>
            <a:ext cx="2821070" cy="33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5A486C3-BA58-7039-10DD-325D7C49CD9E}"/>
              </a:ext>
            </a:extLst>
          </p:cNvPr>
          <p:cNvCxnSpPr>
            <a:cxnSpLocks/>
          </p:cNvCxnSpPr>
          <p:nvPr/>
        </p:nvCxnSpPr>
        <p:spPr>
          <a:xfrm>
            <a:off x="2606040" y="3811135"/>
            <a:ext cx="3392424" cy="148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3326E49-B1A9-7F13-128B-10B43CAA7DA9}"/>
              </a:ext>
            </a:extLst>
          </p:cNvPr>
          <p:cNvCxnSpPr>
            <a:cxnSpLocks/>
          </p:cNvCxnSpPr>
          <p:nvPr/>
        </p:nvCxnSpPr>
        <p:spPr>
          <a:xfrm>
            <a:off x="2212848" y="4287625"/>
            <a:ext cx="4306824" cy="148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8547A27-E3E1-FBB0-5CA0-D9D199F7B9DB}"/>
              </a:ext>
            </a:extLst>
          </p:cNvPr>
          <p:cNvCxnSpPr>
            <a:cxnSpLocks/>
          </p:cNvCxnSpPr>
          <p:nvPr/>
        </p:nvCxnSpPr>
        <p:spPr>
          <a:xfrm>
            <a:off x="1993392" y="4786480"/>
            <a:ext cx="5028689" cy="116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93FDA65-A13B-0D4D-F266-92611D62B5B6}"/>
              </a:ext>
            </a:extLst>
          </p:cNvPr>
          <p:cNvCxnSpPr>
            <a:cxnSpLocks/>
          </p:cNvCxnSpPr>
          <p:nvPr/>
        </p:nvCxnSpPr>
        <p:spPr>
          <a:xfrm>
            <a:off x="2788920" y="5400562"/>
            <a:ext cx="47279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A8DEE8C-C8A2-DA7B-B46C-F87BD4DDD99F}"/>
              </a:ext>
            </a:extLst>
          </p:cNvPr>
          <p:cNvCxnSpPr>
            <a:cxnSpLocks/>
          </p:cNvCxnSpPr>
          <p:nvPr/>
        </p:nvCxnSpPr>
        <p:spPr>
          <a:xfrm flipV="1">
            <a:off x="1426209" y="5807739"/>
            <a:ext cx="6730239" cy="379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E1B6CF4-75C1-A6F6-EB55-577325DFA4D5}"/>
              </a:ext>
            </a:extLst>
          </p:cNvPr>
          <p:cNvCxnSpPr>
            <a:cxnSpLocks/>
          </p:cNvCxnSpPr>
          <p:nvPr/>
        </p:nvCxnSpPr>
        <p:spPr>
          <a:xfrm flipV="1">
            <a:off x="1691640" y="6248400"/>
            <a:ext cx="7013448" cy="69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8CC0AE94-8EF8-BFE2-038F-11B81D3B80D3}"/>
              </a:ext>
            </a:extLst>
          </p:cNvPr>
          <p:cNvSpPr/>
          <p:nvPr/>
        </p:nvSpPr>
        <p:spPr>
          <a:xfrm>
            <a:off x="1485912" y="2443085"/>
            <a:ext cx="576072" cy="272907"/>
          </a:xfrm>
          <a:prstGeom prst="rect">
            <a:avLst/>
          </a:prstGeom>
          <a:noFill/>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Rectangle 44">
            <a:extLst>
              <a:ext uri="{FF2B5EF4-FFF2-40B4-BE49-F238E27FC236}">
                <a16:creationId xmlns:a16="http://schemas.microsoft.com/office/drawing/2014/main" id="{A0B8FEE3-401A-E35B-2487-EC91BD2C2B9C}"/>
              </a:ext>
            </a:extLst>
          </p:cNvPr>
          <p:cNvSpPr/>
          <p:nvPr/>
        </p:nvSpPr>
        <p:spPr>
          <a:xfrm>
            <a:off x="1508760" y="3489410"/>
            <a:ext cx="704088" cy="235065"/>
          </a:xfrm>
          <a:prstGeom prst="rect">
            <a:avLst/>
          </a:prstGeom>
          <a:noFill/>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7" name="Rectangle 46">
            <a:extLst>
              <a:ext uri="{FF2B5EF4-FFF2-40B4-BE49-F238E27FC236}">
                <a16:creationId xmlns:a16="http://schemas.microsoft.com/office/drawing/2014/main" id="{0C841619-57F7-765F-8457-06A8E22A144F}"/>
              </a:ext>
            </a:extLst>
          </p:cNvPr>
          <p:cNvSpPr/>
          <p:nvPr/>
        </p:nvSpPr>
        <p:spPr>
          <a:xfrm>
            <a:off x="1380744" y="4027885"/>
            <a:ext cx="832104" cy="504358"/>
          </a:xfrm>
          <a:prstGeom prst="rect">
            <a:avLst/>
          </a:prstGeom>
          <a:noFill/>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a:extLst>
              <a:ext uri="{FF2B5EF4-FFF2-40B4-BE49-F238E27FC236}">
                <a16:creationId xmlns:a16="http://schemas.microsoft.com/office/drawing/2014/main" id="{411109FD-323E-0CB6-21EA-227B6F0EAE0B}"/>
              </a:ext>
            </a:extLst>
          </p:cNvPr>
          <p:cNvSpPr/>
          <p:nvPr/>
        </p:nvSpPr>
        <p:spPr>
          <a:xfrm>
            <a:off x="1275588" y="5185122"/>
            <a:ext cx="1513332" cy="504358"/>
          </a:xfrm>
          <a:prstGeom prst="rect">
            <a:avLst/>
          </a:prstGeom>
          <a:noFill/>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843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FB92-DB2B-D742-AB68-C62949A63AA7}"/>
              </a:ext>
            </a:extLst>
          </p:cNvPr>
          <p:cNvSpPr>
            <a:spLocks noGrp="1"/>
          </p:cNvSpPr>
          <p:nvPr>
            <p:ph type="title"/>
          </p:nvPr>
        </p:nvSpPr>
        <p:spPr/>
        <p:txBody>
          <a:bodyPr/>
          <a:lstStyle/>
          <a:p>
            <a:r>
              <a:rPr lang="en-US" dirty="0"/>
              <a:t>Endpoints List</a:t>
            </a:r>
          </a:p>
        </p:txBody>
      </p:sp>
      <p:sp>
        <p:nvSpPr>
          <p:cNvPr id="3" name="Content Placeholder 2">
            <a:extLst>
              <a:ext uri="{FF2B5EF4-FFF2-40B4-BE49-F238E27FC236}">
                <a16:creationId xmlns:a16="http://schemas.microsoft.com/office/drawing/2014/main" id="{56FBA2CC-6E24-7038-6396-CA48D8D82E92}"/>
              </a:ext>
            </a:extLst>
          </p:cNvPr>
          <p:cNvSpPr>
            <a:spLocks noGrp="1"/>
          </p:cNvSpPr>
          <p:nvPr>
            <p:ph idx="1"/>
          </p:nvPr>
        </p:nvSpPr>
        <p:spPr>
          <a:xfrm>
            <a:off x="741342" y="1694245"/>
            <a:ext cx="10103442" cy="4788851"/>
          </a:xfrm>
        </p:spPr>
        <p:txBody>
          <a:bodyPr>
            <a:normAutofit fontScale="92500" lnSpcReduction="10000"/>
          </a:bodyPr>
          <a:lstStyle/>
          <a:p>
            <a:r>
              <a:rPr lang="en-IN" sz="1500" b="0" dirty="0">
                <a:solidFill>
                  <a:srgbClr val="000000"/>
                </a:solidFill>
                <a:effectLst/>
                <a:latin typeface="Menlo" panose="020B0609030804020204" pitchFamily="49" charset="0"/>
              </a:rPr>
              <a:t>POST /</a:t>
            </a:r>
            <a:r>
              <a:rPr lang="en-IN" sz="1500" b="0" dirty="0" err="1">
                <a:solidFill>
                  <a:srgbClr val="000000"/>
                </a:solidFill>
                <a:effectLst/>
                <a:latin typeface="Menlo" panose="020B0609030804020204" pitchFamily="49" charset="0"/>
              </a:rPr>
              <a:t>api</a:t>
            </a:r>
            <a:r>
              <a:rPr lang="en-IN" sz="1500" b="0" dirty="0">
                <a:solidFill>
                  <a:srgbClr val="000000"/>
                </a:solidFill>
                <a:effectLst/>
                <a:latin typeface="Menlo" panose="020B0609030804020204" pitchFamily="49" charset="0"/>
              </a:rPr>
              <a:t>/v1/recipe - Create a new recipe.</a:t>
            </a:r>
          </a:p>
          <a:p>
            <a:r>
              <a:rPr lang="en-IN" sz="1500" b="0" dirty="0">
                <a:solidFill>
                  <a:srgbClr val="000000"/>
                </a:solidFill>
                <a:effectLst/>
                <a:latin typeface="Menlo" panose="020B0609030804020204" pitchFamily="49" charset="0"/>
              </a:rPr>
              <a:t>PUT /</a:t>
            </a:r>
            <a:r>
              <a:rPr lang="en-IN" sz="1500" b="0" dirty="0" err="1">
                <a:solidFill>
                  <a:srgbClr val="000000"/>
                </a:solidFill>
                <a:effectLst/>
                <a:latin typeface="Menlo" panose="020B0609030804020204" pitchFamily="49" charset="0"/>
              </a:rPr>
              <a:t>api</a:t>
            </a:r>
            <a:r>
              <a:rPr lang="en-IN" sz="1500" b="0" dirty="0">
                <a:solidFill>
                  <a:srgbClr val="000000"/>
                </a:solidFill>
                <a:effectLst/>
                <a:latin typeface="Menlo" panose="020B0609030804020204" pitchFamily="49" charset="0"/>
              </a:rPr>
              <a:t>/v1/recipe - Update an existing recipe.</a:t>
            </a:r>
          </a:p>
          <a:p>
            <a:r>
              <a:rPr lang="en-IN" sz="1500" b="0" dirty="0">
                <a:solidFill>
                  <a:srgbClr val="000000"/>
                </a:solidFill>
                <a:effectLst/>
                <a:latin typeface="Menlo" panose="020B0609030804020204" pitchFamily="49" charset="0"/>
              </a:rPr>
              <a:t>DELETE /</a:t>
            </a:r>
            <a:r>
              <a:rPr lang="en-IN" sz="1500" b="0" dirty="0" err="1">
                <a:solidFill>
                  <a:srgbClr val="000000"/>
                </a:solidFill>
                <a:effectLst/>
                <a:latin typeface="Menlo" panose="020B0609030804020204" pitchFamily="49" charset="0"/>
              </a:rPr>
              <a:t>api</a:t>
            </a:r>
            <a:r>
              <a:rPr lang="en-IN" sz="1500" b="0" dirty="0">
                <a:solidFill>
                  <a:srgbClr val="000000"/>
                </a:solidFill>
                <a:effectLst/>
                <a:latin typeface="Menlo" panose="020B0609030804020204" pitchFamily="49" charset="0"/>
              </a:rPr>
              <a:t>/v1/recipe/{id} - Delete a recipe by ID.</a:t>
            </a:r>
          </a:p>
          <a:p>
            <a:r>
              <a:rPr lang="en-IN" sz="1500" b="0" dirty="0">
                <a:solidFill>
                  <a:srgbClr val="000000"/>
                </a:solidFill>
                <a:effectLst/>
                <a:latin typeface="Menlo" panose="020B0609030804020204" pitchFamily="49" charset="0"/>
              </a:rPr>
              <a:t>GET /</a:t>
            </a:r>
            <a:r>
              <a:rPr lang="en-IN" sz="1500" b="0" dirty="0" err="1">
                <a:solidFill>
                  <a:srgbClr val="000000"/>
                </a:solidFill>
                <a:effectLst/>
                <a:latin typeface="Menlo" panose="020B0609030804020204" pitchFamily="49" charset="0"/>
              </a:rPr>
              <a:t>api</a:t>
            </a:r>
            <a:r>
              <a:rPr lang="en-IN" sz="1500" b="0" dirty="0">
                <a:solidFill>
                  <a:srgbClr val="000000"/>
                </a:solidFill>
                <a:effectLst/>
                <a:latin typeface="Menlo" panose="020B0609030804020204" pitchFamily="49" charset="0"/>
              </a:rPr>
              <a:t>/v1/recipe/{id} - Get a recipe by ID.</a:t>
            </a:r>
          </a:p>
          <a:p>
            <a:r>
              <a:rPr lang="en-IN" sz="1500" b="0" dirty="0">
                <a:solidFill>
                  <a:srgbClr val="000000"/>
                </a:solidFill>
                <a:effectLst/>
                <a:latin typeface="Menlo" panose="020B0609030804020204" pitchFamily="49" charset="0"/>
              </a:rPr>
              <a:t>GET /</a:t>
            </a:r>
            <a:r>
              <a:rPr lang="en-IN" sz="1500" b="0" dirty="0" err="1">
                <a:solidFill>
                  <a:srgbClr val="000000"/>
                </a:solidFill>
                <a:effectLst/>
                <a:latin typeface="Menlo" panose="020B0609030804020204" pitchFamily="49" charset="0"/>
              </a:rPr>
              <a:t>api</a:t>
            </a:r>
            <a:r>
              <a:rPr lang="en-IN" sz="1500" b="0" dirty="0">
                <a:solidFill>
                  <a:srgbClr val="000000"/>
                </a:solidFill>
                <a:effectLst/>
                <a:latin typeface="Menlo" panose="020B0609030804020204" pitchFamily="49" charset="0"/>
              </a:rPr>
              <a:t>/v1/recipes - Get all recipes.</a:t>
            </a:r>
          </a:p>
          <a:p>
            <a:r>
              <a:rPr lang="en-IN" sz="1500" b="0" dirty="0">
                <a:solidFill>
                  <a:srgbClr val="000000"/>
                </a:solidFill>
                <a:effectLst/>
                <a:latin typeface="Menlo" panose="020B0609030804020204" pitchFamily="49" charset="0"/>
              </a:rPr>
              <a:t>GET /</a:t>
            </a:r>
            <a:r>
              <a:rPr lang="en-IN" sz="1500" b="0" dirty="0" err="1">
                <a:solidFill>
                  <a:srgbClr val="000000"/>
                </a:solidFill>
                <a:effectLst/>
                <a:latin typeface="Menlo" panose="020B0609030804020204" pitchFamily="49" charset="0"/>
              </a:rPr>
              <a:t>api</a:t>
            </a:r>
            <a:r>
              <a:rPr lang="en-IN" sz="1500" b="0" dirty="0">
                <a:solidFill>
                  <a:srgbClr val="000000"/>
                </a:solidFill>
                <a:effectLst/>
                <a:latin typeface="Menlo" panose="020B0609030804020204" pitchFamily="49" charset="0"/>
              </a:rPr>
              <a:t>/v1/recipes/</a:t>
            </a:r>
            <a:r>
              <a:rPr lang="en-IN" sz="1500" b="0" dirty="0" err="1">
                <a:solidFill>
                  <a:srgbClr val="000000"/>
                </a:solidFill>
                <a:effectLst/>
                <a:latin typeface="Menlo" panose="020B0609030804020204" pitchFamily="49" charset="0"/>
              </a:rPr>
              <a:t>byCookingTimeAndServings</a:t>
            </a:r>
            <a:r>
              <a:rPr lang="en-IN" sz="1500" b="0" dirty="0">
                <a:solidFill>
                  <a:srgbClr val="000000"/>
                </a:solidFill>
                <a:effectLst/>
                <a:latin typeface="Menlo" panose="020B0609030804020204" pitchFamily="49" charset="0"/>
              </a:rPr>
              <a:t> - Get recipes by cooking time and servings.</a:t>
            </a:r>
          </a:p>
          <a:p>
            <a:r>
              <a:rPr lang="en-IN" sz="1500" b="0" dirty="0">
                <a:solidFill>
                  <a:srgbClr val="000000"/>
                </a:solidFill>
                <a:effectLst/>
                <a:latin typeface="Menlo" panose="020B0609030804020204" pitchFamily="49" charset="0"/>
              </a:rPr>
              <a:t>GET /</a:t>
            </a:r>
            <a:r>
              <a:rPr lang="en-IN" sz="1500" b="0" dirty="0" err="1">
                <a:solidFill>
                  <a:srgbClr val="000000"/>
                </a:solidFill>
                <a:effectLst/>
                <a:latin typeface="Menlo" panose="020B0609030804020204" pitchFamily="49" charset="0"/>
              </a:rPr>
              <a:t>api</a:t>
            </a:r>
            <a:r>
              <a:rPr lang="en-IN" sz="1500" b="0" dirty="0">
                <a:solidFill>
                  <a:srgbClr val="000000"/>
                </a:solidFill>
                <a:effectLst/>
                <a:latin typeface="Menlo" panose="020B0609030804020204" pitchFamily="49" charset="0"/>
              </a:rPr>
              <a:t>/v1/recipes/</a:t>
            </a:r>
            <a:r>
              <a:rPr lang="en-IN" sz="1500" b="0" dirty="0" err="1">
                <a:solidFill>
                  <a:srgbClr val="000000"/>
                </a:solidFill>
                <a:effectLst/>
                <a:latin typeface="Menlo" panose="020B0609030804020204" pitchFamily="49" charset="0"/>
              </a:rPr>
              <a:t>byVegetarian</a:t>
            </a:r>
            <a:r>
              <a:rPr lang="en-IN" sz="1500" b="0" dirty="0">
                <a:solidFill>
                  <a:srgbClr val="000000"/>
                </a:solidFill>
                <a:effectLst/>
                <a:latin typeface="Menlo" panose="020B0609030804020204" pitchFamily="49" charset="0"/>
              </a:rPr>
              <a:t> - Get recipes with veg/non-veg filter.</a:t>
            </a:r>
          </a:p>
          <a:p>
            <a:r>
              <a:rPr lang="en-IN" sz="1500" b="0" dirty="0">
                <a:solidFill>
                  <a:srgbClr val="000000"/>
                </a:solidFill>
                <a:effectLst/>
                <a:latin typeface="Menlo" panose="020B0609030804020204" pitchFamily="49" charset="0"/>
              </a:rPr>
              <a:t>GET /</a:t>
            </a:r>
            <a:r>
              <a:rPr lang="en-IN" sz="1500" b="0" dirty="0" err="1">
                <a:solidFill>
                  <a:srgbClr val="000000"/>
                </a:solidFill>
                <a:effectLst/>
                <a:latin typeface="Menlo" panose="020B0609030804020204" pitchFamily="49" charset="0"/>
              </a:rPr>
              <a:t>api</a:t>
            </a:r>
            <a:r>
              <a:rPr lang="en-IN" sz="1500" b="0" dirty="0">
                <a:solidFill>
                  <a:srgbClr val="000000"/>
                </a:solidFill>
                <a:effectLst/>
                <a:latin typeface="Menlo" panose="020B0609030804020204" pitchFamily="49" charset="0"/>
              </a:rPr>
              <a:t>/v1/recipes/</a:t>
            </a:r>
            <a:r>
              <a:rPr lang="en-IN" sz="1500" b="0" dirty="0" err="1">
                <a:solidFill>
                  <a:srgbClr val="000000"/>
                </a:solidFill>
                <a:effectLst/>
                <a:latin typeface="Menlo" panose="020B0609030804020204" pitchFamily="49" charset="0"/>
              </a:rPr>
              <a:t>byServings</a:t>
            </a:r>
            <a:r>
              <a:rPr lang="en-IN" sz="1500" b="0" dirty="0">
                <a:solidFill>
                  <a:srgbClr val="000000"/>
                </a:solidFill>
                <a:effectLst/>
                <a:latin typeface="Menlo" panose="020B0609030804020204" pitchFamily="49" charset="0"/>
              </a:rPr>
              <a:t> - Get recipes by servings.</a:t>
            </a:r>
          </a:p>
          <a:p>
            <a:r>
              <a:rPr lang="en-IN" sz="1500" b="0" dirty="0">
                <a:solidFill>
                  <a:srgbClr val="000000"/>
                </a:solidFill>
                <a:effectLst/>
                <a:latin typeface="Menlo" panose="020B0609030804020204" pitchFamily="49" charset="0"/>
              </a:rPr>
              <a:t>GET /</a:t>
            </a:r>
            <a:r>
              <a:rPr lang="en-IN" sz="1500" b="0" dirty="0" err="1">
                <a:solidFill>
                  <a:srgbClr val="000000"/>
                </a:solidFill>
                <a:effectLst/>
                <a:latin typeface="Menlo" panose="020B0609030804020204" pitchFamily="49" charset="0"/>
              </a:rPr>
              <a:t>api</a:t>
            </a:r>
            <a:r>
              <a:rPr lang="en-IN" sz="1500" b="0" dirty="0">
                <a:solidFill>
                  <a:srgbClr val="000000"/>
                </a:solidFill>
                <a:effectLst/>
                <a:latin typeface="Menlo" panose="020B0609030804020204" pitchFamily="49" charset="0"/>
              </a:rPr>
              <a:t>/v1/recipes/</a:t>
            </a:r>
            <a:r>
              <a:rPr lang="en-IN" sz="1500" b="0" dirty="0" err="1">
                <a:solidFill>
                  <a:srgbClr val="000000"/>
                </a:solidFill>
                <a:effectLst/>
                <a:latin typeface="Menlo" panose="020B0609030804020204" pitchFamily="49" charset="0"/>
              </a:rPr>
              <a:t>byInstructions</a:t>
            </a:r>
            <a:r>
              <a:rPr lang="en-IN" sz="1500" b="0" dirty="0">
                <a:solidFill>
                  <a:srgbClr val="000000"/>
                </a:solidFill>
                <a:effectLst/>
                <a:latin typeface="Menlo" panose="020B0609030804020204" pitchFamily="49" charset="0"/>
              </a:rPr>
              <a:t> - Get recipes by instructions.</a:t>
            </a:r>
          </a:p>
          <a:p>
            <a:r>
              <a:rPr lang="en-IN" sz="1500" b="0" dirty="0">
                <a:solidFill>
                  <a:srgbClr val="000000"/>
                </a:solidFill>
                <a:effectLst/>
                <a:latin typeface="Menlo" panose="020B0609030804020204" pitchFamily="49" charset="0"/>
              </a:rPr>
              <a:t>GET /</a:t>
            </a:r>
            <a:r>
              <a:rPr lang="en-IN" sz="1500" b="0" dirty="0" err="1">
                <a:solidFill>
                  <a:srgbClr val="000000"/>
                </a:solidFill>
                <a:effectLst/>
                <a:latin typeface="Menlo" panose="020B0609030804020204" pitchFamily="49" charset="0"/>
              </a:rPr>
              <a:t>api</a:t>
            </a:r>
            <a:r>
              <a:rPr lang="en-IN" sz="1500" b="0" dirty="0">
                <a:solidFill>
                  <a:srgbClr val="000000"/>
                </a:solidFill>
                <a:effectLst/>
                <a:latin typeface="Menlo" panose="020B0609030804020204" pitchFamily="49" charset="0"/>
              </a:rPr>
              <a:t>/v1/recipe/vegetarian - Check if a dish is vegetarian based on title.</a:t>
            </a:r>
          </a:p>
          <a:p>
            <a:r>
              <a:rPr lang="en-IN" sz="1500" b="0" dirty="0">
                <a:solidFill>
                  <a:srgbClr val="000000"/>
                </a:solidFill>
                <a:effectLst/>
                <a:latin typeface="Menlo" panose="020B0609030804020204" pitchFamily="49" charset="0"/>
              </a:rPr>
              <a:t>GET /</a:t>
            </a:r>
            <a:r>
              <a:rPr lang="en-IN" sz="1500" b="0" dirty="0" err="1">
                <a:solidFill>
                  <a:srgbClr val="000000"/>
                </a:solidFill>
                <a:effectLst/>
                <a:latin typeface="Menlo" panose="020B0609030804020204" pitchFamily="49" charset="0"/>
              </a:rPr>
              <a:t>api</a:t>
            </a:r>
            <a:r>
              <a:rPr lang="en-IN" sz="1500" b="0" dirty="0">
                <a:solidFill>
                  <a:srgbClr val="000000"/>
                </a:solidFill>
                <a:effectLst/>
                <a:latin typeface="Menlo" panose="020B0609030804020204" pitchFamily="49" charset="0"/>
              </a:rPr>
              <a:t>/v1/recipes/</a:t>
            </a:r>
            <a:r>
              <a:rPr lang="en-IN" sz="1500" b="0" dirty="0" err="1">
                <a:solidFill>
                  <a:srgbClr val="000000"/>
                </a:solidFill>
                <a:effectLst/>
                <a:latin typeface="Menlo" panose="020B0609030804020204" pitchFamily="49" charset="0"/>
              </a:rPr>
              <a:t>byIngredients</a:t>
            </a:r>
            <a:r>
              <a:rPr lang="en-IN" sz="1500" b="0" dirty="0">
                <a:solidFill>
                  <a:srgbClr val="000000"/>
                </a:solidFill>
                <a:effectLst/>
                <a:latin typeface="Menlo" panose="020B0609030804020204" pitchFamily="49" charset="0"/>
              </a:rPr>
              <a:t> - Get recipes by ingredients.</a:t>
            </a:r>
          </a:p>
          <a:p>
            <a:r>
              <a:rPr lang="en-IN" sz="1500" b="0" dirty="0">
                <a:solidFill>
                  <a:srgbClr val="000000"/>
                </a:solidFill>
                <a:effectLst/>
                <a:latin typeface="Menlo" panose="020B0609030804020204" pitchFamily="49" charset="0"/>
              </a:rPr>
              <a:t>GET /</a:t>
            </a:r>
            <a:r>
              <a:rPr lang="en-IN" sz="1500" b="0" dirty="0" err="1">
                <a:solidFill>
                  <a:srgbClr val="000000"/>
                </a:solidFill>
                <a:effectLst/>
                <a:latin typeface="Menlo" panose="020B0609030804020204" pitchFamily="49" charset="0"/>
              </a:rPr>
              <a:t>api</a:t>
            </a:r>
            <a:r>
              <a:rPr lang="en-IN" sz="1500" b="0" dirty="0">
                <a:solidFill>
                  <a:srgbClr val="000000"/>
                </a:solidFill>
                <a:effectLst/>
                <a:latin typeface="Menlo" panose="020B0609030804020204" pitchFamily="49" charset="0"/>
              </a:rPr>
              <a:t>/v1/recipes/</a:t>
            </a:r>
            <a:r>
              <a:rPr lang="en-IN" sz="1500" b="0" dirty="0" err="1">
                <a:solidFill>
                  <a:srgbClr val="000000"/>
                </a:solidFill>
                <a:effectLst/>
                <a:latin typeface="Menlo" panose="020B0609030804020204" pitchFamily="49" charset="0"/>
              </a:rPr>
              <a:t>byServingsAndIngredient</a:t>
            </a:r>
            <a:r>
              <a:rPr lang="en-IN" sz="1500" b="0" dirty="0">
                <a:solidFill>
                  <a:srgbClr val="000000"/>
                </a:solidFill>
                <a:effectLst/>
                <a:latin typeface="Menlo" panose="020B0609030804020204" pitchFamily="49" charset="0"/>
              </a:rPr>
              <a:t> - Get recipes by servings and ingredient.</a:t>
            </a:r>
          </a:p>
          <a:p>
            <a:r>
              <a:rPr lang="en-IN" sz="1500" b="0" dirty="0">
                <a:solidFill>
                  <a:srgbClr val="000000"/>
                </a:solidFill>
                <a:effectLst/>
                <a:latin typeface="Menlo" panose="020B0609030804020204" pitchFamily="49" charset="0"/>
              </a:rPr>
              <a:t>GET /</a:t>
            </a:r>
            <a:r>
              <a:rPr lang="en-IN" sz="1500" b="0" dirty="0" err="1">
                <a:solidFill>
                  <a:srgbClr val="000000"/>
                </a:solidFill>
                <a:effectLst/>
                <a:latin typeface="Menlo" panose="020B0609030804020204" pitchFamily="49" charset="0"/>
              </a:rPr>
              <a:t>api</a:t>
            </a:r>
            <a:r>
              <a:rPr lang="en-IN" sz="1500" b="0" dirty="0">
                <a:solidFill>
                  <a:srgbClr val="000000"/>
                </a:solidFill>
                <a:effectLst/>
                <a:latin typeface="Menlo" panose="020B0609030804020204" pitchFamily="49" charset="0"/>
              </a:rPr>
              <a:t>/v1/recipes/</a:t>
            </a:r>
            <a:r>
              <a:rPr lang="en-IN" sz="1500" b="0" dirty="0" err="1">
                <a:solidFill>
                  <a:srgbClr val="000000"/>
                </a:solidFill>
                <a:effectLst/>
                <a:latin typeface="Menlo" panose="020B0609030804020204" pitchFamily="49" charset="0"/>
              </a:rPr>
              <a:t>byInstructionsAndNotIngredientName</a:t>
            </a:r>
            <a:r>
              <a:rPr lang="en-IN" sz="1500" b="0" dirty="0">
                <a:solidFill>
                  <a:srgbClr val="000000"/>
                </a:solidFill>
                <a:effectLst/>
                <a:latin typeface="Menlo" panose="020B0609030804020204" pitchFamily="49" charset="0"/>
              </a:rPr>
              <a:t> - Search recipes by instructions and exclude ingredient name.</a:t>
            </a:r>
          </a:p>
          <a:p>
            <a:r>
              <a:rPr lang="en-IN" sz="1500" b="0" dirty="0">
                <a:solidFill>
                  <a:srgbClr val="000000"/>
                </a:solidFill>
                <a:effectLst/>
                <a:latin typeface="Menlo" panose="020B0609030804020204" pitchFamily="49" charset="0"/>
              </a:rPr>
              <a:t>GET /</a:t>
            </a:r>
            <a:r>
              <a:rPr lang="en-IN" sz="1500" b="0" dirty="0" err="1">
                <a:solidFill>
                  <a:srgbClr val="000000"/>
                </a:solidFill>
                <a:effectLst/>
                <a:latin typeface="Menlo" panose="020B0609030804020204" pitchFamily="49" charset="0"/>
              </a:rPr>
              <a:t>api</a:t>
            </a:r>
            <a:r>
              <a:rPr lang="en-IN" sz="1500" b="0" dirty="0">
                <a:solidFill>
                  <a:srgbClr val="000000"/>
                </a:solidFill>
                <a:effectLst/>
                <a:latin typeface="Menlo" panose="020B0609030804020204" pitchFamily="49" charset="0"/>
              </a:rPr>
              <a:t>/v1/status - Get application status.</a:t>
            </a:r>
          </a:p>
          <a:p>
            <a:endParaRPr lang="en-US" sz="1200" dirty="0"/>
          </a:p>
        </p:txBody>
      </p:sp>
    </p:spTree>
    <p:extLst>
      <p:ext uri="{BB962C8B-B14F-4D97-AF65-F5344CB8AC3E}">
        <p14:creationId xmlns:p14="http://schemas.microsoft.com/office/powerpoint/2010/main" val="2339305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FB92-DB2B-D742-AB68-C62949A63AA7}"/>
              </a:ext>
            </a:extLst>
          </p:cNvPr>
          <p:cNvSpPr>
            <a:spLocks noGrp="1"/>
          </p:cNvSpPr>
          <p:nvPr>
            <p:ph type="title"/>
          </p:nvPr>
        </p:nvSpPr>
        <p:spPr>
          <a:xfrm>
            <a:off x="686478" y="399288"/>
            <a:ext cx="8596668" cy="1320800"/>
          </a:xfrm>
        </p:spPr>
        <p:txBody>
          <a:bodyPr/>
          <a:lstStyle/>
          <a:p>
            <a:r>
              <a:rPr lang="en-US" dirty="0"/>
              <a:t>Few screen shots from the output</a:t>
            </a:r>
          </a:p>
        </p:txBody>
      </p:sp>
      <p:pic>
        <p:nvPicPr>
          <p:cNvPr id="7" name="Picture 6">
            <a:extLst>
              <a:ext uri="{FF2B5EF4-FFF2-40B4-BE49-F238E27FC236}">
                <a16:creationId xmlns:a16="http://schemas.microsoft.com/office/drawing/2014/main" id="{78B88B2A-F237-3B7F-5550-176154334A06}"/>
              </a:ext>
            </a:extLst>
          </p:cNvPr>
          <p:cNvPicPr>
            <a:picLocks noChangeAspect="1"/>
          </p:cNvPicPr>
          <p:nvPr/>
        </p:nvPicPr>
        <p:blipFill>
          <a:blip r:embed="rId2"/>
          <a:stretch>
            <a:fillRect/>
          </a:stretch>
        </p:blipFill>
        <p:spPr>
          <a:xfrm>
            <a:off x="458262" y="1320290"/>
            <a:ext cx="5009850" cy="2755583"/>
          </a:xfrm>
          <a:prstGeom prst="rect">
            <a:avLst/>
          </a:prstGeom>
        </p:spPr>
      </p:pic>
      <p:pic>
        <p:nvPicPr>
          <p:cNvPr id="11" name="Picture 10">
            <a:extLst>
              <a:ext uri="{FF2B5EF4-FFF2-40B4-BE49-F238E27FC236}">
                <a16:creationId xmlns:a16="http://schemas.microsoft.com/office/drawing/2014/main" id="{FEF7D4E2-E8DD-148E-DCF3-7F17EC745694}"/>
              </a:ext>
            </a:extLst>
          </p:cNvPr>
          <p:cNvPicPr>
            <a:picLocks noChangeAspect="1"/>
          </p:cNvPicPr>
          <p:nvPr/>
        </p:nvPicPr>
        <p:blipFill>
          <a:blip r:embed="rId3"/>
          <a:stretch>
            <a:fillRect/>
          </a:stretch>
        </p:blipFill>
        <p:spPr>
          <a:xfrm>
            <a:off x="6478438" y="1182668"/>
            <a:ext cx="5522556" cy="3027776"/>
          </a:xfrm>
          <a:prstGeom prst="rect">
            <a:avLst/>
          </a:prstGeom>
        </p:spPr>
      </p:pic>
      <p:pic>
        <p:nvPicPr>
          <p:cNvPr id="13" name="Picture 12">
            <a:extLst>
              <a:ext uri="{FF2B5EF4-FFF2-40B4-BE49-F238E27FC236}">
                <a16:creationId xmlns:a16="http://schemas.microsoft.com/office/drawing/2014/main" id="{710C3243-F38F-757A-9389-D953FDB75988}"/>
              </a:ext>
            </a:extLst>
          </p:cNvPr>
          <p:cNvPicPr>
            <a:picLocks noChangeAspect="1"/>
          </p:cNvPicPr>
          <p:nvPr/>
        </p:nvPicPr>
        <p:blipFill>
          <a:blip r:embed="rId4"/>
          <a:stretch>
            <a:fillRect/>
          </a:stretch>
        </p:blipFill>
        <p:spPr>
          <a:xfrm>
            <a:off x="375966" y="4152902"/>
            <a:ext cx="5092146" cy="2587752"/>
          </a:xfrm>
          <a:prstGeom prst="rect">
            <a:avLst/>
          </a:prstGeom>
        </p:spPr>
      </p:pic>
      <p:pic>
        <p:nvPicPr>
          <p:cNvPr id="4" name="Picture 3">
            <a:extLst>
              <a:ext uri="{FF2B5EF4-FFF2-40B4-BE49-F238E27FC236}">
                <a16:creationId xmlns:a16="http://schemas.microsoft.com/office/drawing/2014/main" id="{35B7D93D-59CD-26A6-1494-AFEE02CC0ED0}"/>
              </a:ext>
            </a:extLst>
          </p:cNvPr>
          <p:cNvPicPr>
            <a:picLocks noChangeAspect="1"/>
          </p:cNvPicPr>
          <p:nvPr/>
        </p:nvPicPr>
        <p:blipFill>
          <a:blip r:embed="rId5"/>
          <a:stretch>
            <a:fillRect/>
          </a:stretch>
        </p:blipFill>
        <p:spPr>
          <a:xfrm>
            <a:off x="6699535" y="3916973"/>
            <a:ext cx="5167222" cy="2941027"/>
          </a:xfrm>
          <a:prstGeom prst="rect">
            <a:avLst/>
          </a:prstGeom>
        </p:spPr>
      </p:pic>
    </p:spTree>
    <p:extLst>
      <p:ext uri="{BB962C8B-B14F-4D97-AF65-F5344CB8AC3E}">
        <p14:creationId xmlns:p14="http://schemas.microsoft.com/office/powerpoint/2010/main" val="1255280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DC23317-6A2F-E64A-31F7-DB1BF406ABD7}"/>
              </a:ext>
            </a:extLst>
          </p:cNvPr>
          <p:cNvPicPr>
            <a:picLocks noGrp="1" noChangeAspect="1"/>
          </p:cNvPicPr>
          <p:nvPr>
            <p:ph idx="1"/>
          </p:nvPr>
        </p:nvPicPr>
        <p:blipFill>
          <a:blip r:embed="rId2"/>
          <a:stretch>
            <a:fillRect/>
          </a:stretch>
        </p:blipFill>
        <p:spPr>
          <a:xfrm>
            <a:off x="910677" y="733245"/>
            <a:ext cx="6819469" cy="3881437"/>
          </a:xfrm>
        </p:spPr>
      </p:pic>
      <p:pic>
        <p:nvPicPr>
          <p:cNvPr id="7" name="Picture 6">
            <a:extLst>
              <a:ext uri="{FF2B5EF4-FFF2-40B4-BE49-F238E27FC236}">
                <a16:creationId xmlns:a16="http://schemas.microsoft.com/office/drawing/2014/main" id="{EF6760E9-AF4C-4307-2B82-D8A8609D37AD}"/>
              </a:ext>
            </a:extLst>
          </p:cNvPr>
          <p:cNvPicPr>
            <a:picLocks noChangeAspect="1"/>
          </p:cNvPicPr>
          <p:nvPr/>
        </p:nvPicPr>
        <p:blipFill>
          <a:blip r:embed="rId3"/>
          <a:stretch>
            <a:fillRect/>
          </a:stretch>
        </p:blipFill>
        <p:spPr>
          <a:xfrm>
            <a:off x="4602783" y="2367951"/>
            <a:ext cx="6600497" cy="3756804"/>
          </a:xfrm>
          <a:prstGeom prst="rect">
            <a:avLst/>
          </a:prstGeom>
        </p:spPr>
      </p:pic>
    </p:spTree>
    <p:extLst>
      <p:ext uri="{BB962C8B-B14F-4D97-AF65-F5344CB8AC3E}">
        <p14:creationId xmlns:p14="http://schemas.microsoft.com/office/powerpoint/2010/main" val="1299050720"/>
      </p:ext>
    </p:extLst>
  </p:cSld>
  <p:clrMapOvr>
    <a:masterClrMapping/>
  </p:clrMapOvr>
</p:sld>
</file>

<file path=ppt/theme/theme1.xml><?xml version="1.0" encoding="utf-8"?>
<a:theme xmlns:a="http://schemas.openxmlformats.org/drawingml/2006/main" name="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{A93F71A7-98A9-CB44-B4B1-9776872DFB2C}tf10001060_mac</Template>
  <TotalTime>2468</TotalTime>
  <Words>499</Words>
  <Application>Microsoft Macintosh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Al Tarikh</vt:lpstr>
      <vt:lpstr>Arial</vt:lpstr>
      <vt:lpstr>Menlo</vt:lpstr>
      <vt:lpstr>Segoe UI</vt:lpstr>
      <vt:lpstr>Söhne</vt:lpstr>
      <vt:lpstr>Trebuchet MS</vt:lpstr>
      <vt:lpstr>Wingdings 3</vt:lpstr>
      <vt:lpstr>Facet</vt:lpstr>
      <vt:lpstr>BE Assessment- Solution</vt:lpstr>
      <vt:lpstr>Project Description</vt:lpstr>
      <vt:lpstr>Recipe API Project Components</vt:lpstr>
      <vt:lpstr>Desired High level Architecture in Azure Ecosystem</vt:lpstr>
      <vt:lpstr>Desired OAuth 2.0 authentication with Azure Active Directory </vt:lpstr>
      <vt:lpstr>Project Structure</vt:lpstr>
      <vt:lpstr>Endpoints List</vt:lpstr>
      <vt:lpstr>Few screen shots from the output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 Assessment- Solution</dc:title>
  <dc:creator>Asha Kolakaluri</dc:creator>
  <cp:lastModifiedBy>Asha Kolakaluri</cp:lastModifiedBy>
  <cp:revision>19</cp:revision>
  <dcterms:created xsi:type="dcterms:W3CDTF">2023-07-09T16:25:22Z</dcterms:created>
  <dcterms:modified xsi:type="dcterms:W3CDTF">2023-07-11T09:36:01Z</dcterms:modified>
</cp:coreProperties>
</file>