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77" r:id="rId6"/>
    <p:sldId id="278" r:id="rId7"/>
    <p:sldId id="283" r:id="rId8"/>
    <p:sldId id="284" r:id="rId9"/>
    <p:sldId id="286" r:id="rId10"/>
    <p:sldId id="287" r:id="rId11"/>
    <p:sldId id="288" r:id="rId12"/>
    <p:sldId id="289" r:id="rId13"/>
    <p:sldId id="290" r:id="rId14"/>
    <p:sldId id="270" r:id="rId15"/>
    <p:sldId id="280" r:id="rId16"/>
    <p:sldId id="281" r:id="rId17"/>
    <p:sldId id="279" r:id="rId18"/>
    <p:sldId id="282" r:id="rId19"/>
    <p:sldId id="28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96D68-1647-49F0-B3EA-D13061F2A71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8CC62-FCAD-4143-B9E8-D9A852FE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7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4E367E-770F-4E24-9A15-0BB85B9CE28C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6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A371-B434-47E4-B032-A320B261D7B6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9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3F56-27CD-47FD-ADFC-1C6568DE7EC3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90FF-AC8F-4210-9703-112A1CC2C899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1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C107-5027-4B0F-8394-497194AEE64A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82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AF49-2394-4E54-A1FC-1FF080C8D024}" type="datetime1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97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F17-F9E1-4394-A7BB-5126A473201D}" type="datetime1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4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646915-E3CC-4DC0-BB66-D1C1B9647AA0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8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889D38B-D092-40BA-95F4-B56EC9EDB1DF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1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099C-ED59-4690-8BB9-67DBB9BA4360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C6BD-94BE-45B4-A28A-33142E119AC1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4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C779-7787-46AD-ACCA-06B04FEAB4DC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5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A3F1-3FAF-4ACD-9856-4C2CCFDB56DA}" type="datetime1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9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93F1-12BD-4704-A237-94C382C9FDC1}" type="datetime1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8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CE1C-1927-4398-AFAC-9C1A643CACC1}" type="datetime1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5CCB-95E1-45C3-BE59-DFFC0C78B3CE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9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4BCB-D57B-4874-9943-DDA02E63C85C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3D7A5A2-7F1E-4DF7-8AC3-698245A7D924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4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mathworld.wolfram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17842A-31C2-4CF0-BB43-F5C6C18D63EE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/>
                  <a:t>Does the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(matrix exponential) converge absolutely, where A is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</m:oMath>
                </a14:m>
                <a:r>
                  <a:rPr lang="en-US" dirty="0"/>
                  <a:t> Matrix?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17842A-31C2-4CF0-BB43-F5C6C18D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t="-20227" r="-552" b="-1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6AB41EE1-C7FF-4F63-B631-F73C52F9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Presenter : Ashalynn Davis</a:t>
            </a:r>
          </a:p>
          <a:p>
            <a:pPr algn="ctr"/>
            <a:r>
              <a:rPr lang="en-US" dirty="0"/>
              <a:t>Faculty Advisor: </a:t>
            </a:r>
            <a:r>
              <a:rPr lang="en-US" dirty="0" err="1"/>
              <a:t>Walfredo</a:t>
            </a:r>
            <a:r>
              <a:rPr lang="en-US" dirty="0"/>
              <a:t> Javier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A44EF-6ED4-4DE8-B036-DA5741A0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1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72F-E197-4513-A319-EB19A448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 (4 of 4) (1)(4)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BDE1D0-7762-4653-ADFB-B99579940D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sz="1900" dirty="0"/>
                  <a:t>Now let </a:t>
                </a:r>
                <a14:m>
                  <m:oMath xmlns:m="http://schemas.openxmlformats.org/officeDocument/2006/math">
                    <m:r>
                      <a:rPr lang="en-IN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sz="19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IN" sz="19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sz="1900" dirty="0"/>
                  <a:t>. </a:t>
                </a:r>
                <a:endParaRPr lang="en-US" sz="1900" dirty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IN" sz="1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</m:d>
                    <m:r>
                      <a:rPr lang="en-IN" sz="1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19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9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𝑖𝑛𝑑𝑢𝑐𝑡𝑖𝑜𝑛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 ,</m:t>
                    </m:r>
                    <m:d>
                      <m:dPr>
                        <m:begChr m:val="‖"/>
                        <m:endChr m:val="‖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IN" sz="19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sz="1900" i="1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1900" dirty="0"/>
                  <a:t> </a:t>
                </a:r>
                <a:endParaRPr lang="en-US" sz="1900" dirty="0"/>
              </a:p>
              <a:p>
                <a:r>
                  <a:rPr lang="en-IN" sz="1900" dirty="0"/>
                  <a:t>by the following steps:</a:t>
                </a:r>
                <a:endParaRPr lang="en-US" sz="1900" dirty="0"/>
              </a:p>
              <a:p>
                <a:r>
                  <a:rPr lang="en-IN" sz="1900" dirty="0"/>
                  <a:t>First we apply the above statements (1) and (2) and approximate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𝑒𝑛𝑡𝑟𝑦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IN" sz="1900" dirty="0"/>
                  <a:t> :</a:t>
                </a:r>
                <a:endParaRPr lang="en-US" sz="19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d>
                          </m:e>
                          <m:sub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IN" sz="19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𝐴𝐴</m:t>
                                </m:r>
                              </m:e>
                            </m:d>
                          </m:e>
                          <m:sub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IN" sz="1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𝑣𝑗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IN" sz="1900" i="1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undOvr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𝑣𝑗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IN" sz="1900" i="1">
                        <a:latin typeface="Cambria Math" panose="02040503050406030204" pitchFamily="18" charset="0"/>
                      </a:rPr>
                      <m:t> ≤</m:t>
                    </m:r>
                  </m:oMath>
                </a14:m>
                <a:endParaRPr lang="en-US" sz="19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𝑒𝑞𝑛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900" dirty="0"/>
                  <a:t> </a:t>
                </a:r>
                <a:endParaRPr lang="en-US" sz="1900" dirty="0"/>
              </a:p>
              <a:p>
                <a:r>
                  <a:rPr lang="en-IN" sz="1900" dirty="0"/>
                  <a:t>Therefore,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IN" sz="19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𝑒𝑞𝑛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 , 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1900" dirty="0"/>
                  <a:t> , which follows by induction from (E) .</a:t>
                </a: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BDE1D0-7762-4653-ADFB-B99579940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6" t="-891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34FB8-2C22-4286-8904-1DCD8991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35CE-81C0-4601-81E7-7B2BCFCD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Matrix Exponential’s Absolute Convergence (Part 1 of 3 )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0B058B-A12E-4EA0-82DE-58EF497230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Let us consider the series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+mj-lt"/>
                  </a:rPr>
                  <a:t>  , we want to show that this series converges.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Let us look at the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i,j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entry of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latin typeface="+mj-lt"/>
                </a:endParaRPr>
              </a:p>
              <a:p>
                <a:pPr lvl="1"/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sz="1800" b="0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Consider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latin typeface="+mj-lt"/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0B058B-A12E-4EA0-82DE-58EF49723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B10EF-6A30-4FB2-AD33-2ACC45F5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E9DF-00FD-4DFC-9989-823C84B3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Matrix Exponential’s Absolute Convergence (Part 2 of 3)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570D1-ACF7-4485-ACCF-72A3AC8D1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8825659" cy="3733800"/>
              </a:xfrm>
            </p:spPr>
            <p:txBody>
              <a:bodyPr/>
              <a:lstStyle/>
              <a:p>
                <a:r>
                  <a:rPr lang="en-US" dirty="0"/>
                  <a:t> Well we know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dirty="0"/>
                  <a:t> is bounded above because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𝐴𝐴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𝑣𝑗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𝑣𝑗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 ≤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𝑒𝑞𝑛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.</a:t>
                </a:r>
              </a:p>
              <a:p>
                <a:pPr lvl="1"/>
                <a:r>
                  <a:rPr lang="en-IN" sz="1800" dirty="0" err="1"/>
                  <a:t>ie</a:t>
                </a:r>
                <a:r>
                  <a:rPr lang="en-IN" sz="18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endParaRPr lang="en-US" sz="1800" dirty="0"/>
              </a:p>
              <a:p>
                <a:r>
                  <a:rPr lang="en-US" dirty="0"/>
                  <a:t>So,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2!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570D1-ACF7-4485-ACCF-72A3AC8D1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8825659" cy="3733800"/>
              </a:xfrm>
              <a:blipFill>
                <a:blip r:embed="rId2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3D45B-2B54-4432-91F9-AE25DEE1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E9DF-00FD-4DFC-9989-823C84B3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Matrix Exponential’s Absolute Convergence (Part 2 of 3)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570D1-ACF7-4485-ACCF-72A3AC8D1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e>
                    </m:d>
                  </m:oMath>
                </a14:m>
                <a:r>
                  <a:rPr lang="en-US" dirty="0"/>
                  <a:t> which is an upper bound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e>
                    </m:d>
                  </m:oMath>
                </a14:m>
                <a:r>
                  <a:rPr lang="en-US" dirty="0"/>
                  <a:t>  is a positive real number then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dirty="0"/>
                  <a:t>  converges. Then, this implies that</a:t>
                </a:r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dirty="0"/>
                  <a:t> converges .</a:t>
                </a:r>
              </a:p>
              <a:p>
                <a:r>
                  <a:rPr lang="en-US" dirty="0"/>
                  <a:t>So now we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=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Since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converges and all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’s entries are well defined,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well defined as well.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570D1-ACF7-4485-ACCF-72A3AC8D1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" b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3D45B-2B54-4432-91F9-AE25DEE1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9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7931-1DCF-4988-B51E-09504B1C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11042-4556-4A5B-AC0C-48AC0F8A6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3600" dirty="0"/>
                  <a:t> Therefore, the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3600" dirty="0"/>
                  <a:t>  does converges absolutely ,for any complex n x n matrix, because this series is bounded above and converges to a positive real number (which 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3600" dirty="0"/>
                  <a:t> is well defined) 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11042-4556-4A5B-AC0C-48AC0F8A6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4" t="-2674" r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B95E1-2230-40DE-975C-35A4E02D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24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67FB8C-112D-4B55-BF52-A1F1660893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Methods for Solving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(Part 1 of 4) (1)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67FB8C-112D-4B55-BF52-A1F166089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6" t="-46552" r="-2086" b="-6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8758C-B3B4-42AF-9062-4DF22E2C5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468032"/>
                <a:ext cx="8825659" cy="34163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One should use </a:t>
                </a:r>
                <a:r>
                  <a:rPr lang="en-US" sz="2400" dirty="0" err="1"/>
                  <a:t>Atrin’s</a:t>
                </a:r>
                <a:r>
                  <a:rPr lang="en-US" sz="2400" dirty="0"/>
                  <a:t> proof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for  only diagonizable matrices. </a:t>
                </a:r>
              </a:p>
              <a:p>
                <a:pPr lvl="1"/>
                <a:r>
                  <a:rPr lang="en-US" sz="2400" dirty="0"/>
                  <a:t>A square matrix (</a:t>
                </a:r>
                <a:r>
                  <a:rPr lang="en-US" sz="2400" dirty="0" err="1"/>
                  <a:t>nxn</a:t>
                </a:r>
                <a:r>
                  <a:rPr lang="en-US" sz="2400" dirty="0"/>
                  <a:t>) is diagonizable if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        </m:t>
                    </m:r>
                  </m:oMath>
                </a14:m>
                <a:endParaRPr lang="en-US" sz="2400" b="0" i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𝑃𝐷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invertible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its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columns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linearly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independent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eigenvectors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diagonal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has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linearly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independent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eigenvectors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8758C-B3B4-42AF-9062-4DF22E2C5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468032"/>
                <a:ext cx="8825659" cy="3416300"/>
              </a:xfrm>
              <a:blipFill>
                <a:blip r:embed="rId3"/>
                <a:stretch>
                  <a:fillRect l="-552" t="-1250" r="-14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A6E19-8A00-435F-AF26-CF3A0555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1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67FB8C-112D-4B55-BF52-A1F1660893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Methods for Solving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(Part 2 of 4) (1)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67FB8C-112D-4B55-BF52-A1F166089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6" t="-46552" r="-2086" b="-6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8758C-B3B4-42AF-9062-4DF22E2C5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468032"/>
                <a:ext cx="8825659" cy="34163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Example(Provided by </a:t>
                </a:r>
                <a:r>
                  <a:rPr lang="en-US" sz="2000" dirty="0" err="1"/>
                  <a:t>Artin</a:t>
                </a:r>
                <a:r>
                  <a:rPr lang="en-US" sz="2000" dirty="0"/>
                  <a:t>):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, where A is a diagonizable matrix.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∗              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𝑐𝑎𝑙𝑐𝑢𝑙𝑎𝑡𝑒𝑑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𝑑𝑒𝑓𝑖𝑛𝑡𝑖𝑜𝑛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≈2.72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≈7.39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Simplifying a little more gives: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+…=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8758C-B3B4-42AF-9062-4DF22E2C5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468032"/>
                <a:ext cx="8825659" cy="3416300"/>
              </a:xfrm>
              <a:blipFill>
                <a:blip r:embed="rId3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A6E19-8A00-435F-AF26-CF3A0555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7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9498C8-A355-4BDA-8F57-17747B61BC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Methods for Solving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(Part 3 of 4) (2)(3)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9498C8-A355-4BDA-8F57-17747B61B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6" t="-46552" r="-2086" b="-6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4BC90F-AADA-4EDF-AF4A-DF73FABC1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One should use the Inverse Laplace transform calculate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for  diagonizable or non-diagonizable matrices. </a:t>
                </a:r>
              </a:p>
              <a:p>
                <a:pPr lvl="1"/>
                <a:r>
                  <a:rPr lang="en-US" sz="2800" dirty="0"/>
                  <a:t>The Inverse Laplace transform states that one may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</m:oMath>
                </a14:m>
                <a:r>
                  <a:rPr lang="en-US" sz="2800" b="0" dirty="0"/>
                  <a:t>,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b="0" dirty="0"/>
                  <a:t> is a variable scalar by the following equation :                                       </a:t>
                </a:r>
              </a:p>
              <a:p>
                <a:pPr marL="457200" lvl="1" indent="0">
                  <a:buNone/>
                </a:pP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𝑖𝑑𝑒𝑛𝑡𝑖𝑡𝑦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,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=1  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4BC90F-AADA-4EDF-AF4A-DF73FABC1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41617-9BCD-4850-9A87-5DE4FF2D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7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9498C8-A355-4BDA-8F57-17747B61BC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Methods for Solving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(Part 3 of 4) (2)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9498C8-A355-4BDA-8F57-17747B61B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6" t="-46552" r="-2086" b="-6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4BC90F-AADA-4EDF-AF4A-DF73FABC1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286000"/>
                <a:ext cx="8825659" cy="45720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Example: 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dirty="0"/>
                  <a:t>First we compute the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  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2−2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−1+2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4BC90F-AADA-4EDF-AF4A-DF73FABC1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286000"/>
                <a:ext cx="8825659" cy="4572000"/>
              </a:xfrm>
              <a:blipFill>
                <a:blip r:embed="rId3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41617-9BCD-4850-9A87-5DE4FF2D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29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0205-A12D-4FE2-99DA-183F9E06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4515-3FC3-454B-871E-120494100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(1)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“Linear Transformations: The Matrix Exponential.” </a:t>
            </a:r>
            <a:r>
              <a:rPr lang="en-US" i="1" dirty="0">
                <a:solidFill>
                  <a:schemeClr val="tx1"/>
                </a:solidFill>
              </a:rPr>
              <a:t>Algebra</a:t>
            </a:r>
            <a:r>
              <a:rPr lang="en-US" dirty="0">
                <a:solidFill>
                  <a:schemeClr val="tx1"/>
                </a:solidFill>
              </a:rPr>
              <a:t>, by Michael </a:t>
            </a:r>
            <a:r>
              <a:rPr lang="en-US" dirty="0" err="1">
                <a:solidFill>
                  <a:schemeClr val="tx1"/>
                </a:solidFill>
              </a:rPr>
              <a:t>Artin</a:t>
            </a:r>
            <a:r>
              <a:rPr lang="en-US" dirty="0">
                <a:solidFill>
                  <a:schemeClr val="tx1"/>
                </a:solidFill>
              </a:rPr>
              <a:t>, Pearson Education, 2011.</a:t>
            </a:r>
          </a:p>
          <a:p>
            <a:r>
              <a:rPr lang="en-US" dirty="0">
                <a:solidFill>
                  <a:schemeClr val="tx1"/>
                </a:solidFill>
              </a:rPr>
              <a:t>(2)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Zill</a:t>
            </a:r>
            <a:r>
              <a:rPr lang="en-US" dirty="0">
                <a:solidFill>
                  <a:schemeClr val="tx1"/>
                </a:solidFill>
              </a:rPr>
              <a:t>, Dennis G. </a:t>
            </a:r>
            <a:r>
              <a:rPr lang="en-US" i="1" dirty="0">
                <a:solidFill>
                  <a:schemeClr val="tx1"/>
                </a:solidFill>
              </a:rPr>
              <a:t>A First Course in Differential Equations with Modeling Applications</a:t>
            </a:r>
            <a:r>
              <a:rPr lang="en-US" dirty="0">
                <a:solidFill>
                  <a:schemeClr val="tx1"/>
                </a:solidFill>
              </a:rPr>
              <a:t>. Thomson/Brooks/Cole, 2005. pp.276-318, pp.360-362</a:t>
            </a:r>
          </a:p>
          <a:p>
            <a:r>
              <a:rPr lang="en-US" dirty="0">
                <a:solidFill>
                  <a:schemeClr val="tx1"/>
                </a:solidFill>
              </a:rPr>
              <a:t>(3)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Boyd, Stephen. “Solution via Laplace Transform and Matrix Exponential.” 2008.</a:t>
            </a:r>
          </a:p>
          <a:p>
            <a:r>
              <a:rPr lang="en-US" dirty="0">
                <a:solidFill>
                  <a:schemeClr val="tx1"/>
                </a:solidFill>
              </a:rPr>
              <a:t>(4)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Weisstein</a:t>
            </a:r>
            <a:r>
              <a:rPr lang="en-US" dirty="0">
                <a:solidFill>
                  <a:schemeClr val="tx1"/>
                </a:solidFill>
              </a:rPr>
              <a:t>, Eric W. "Triangle Inequality." From </a:t>
            </a:r>
            <a:r>
              <a:rPr lang="en-US" i="1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MathWorld</a:t>
            </a:r>
            <a:r>
              <a:rPr lang="en-US" dirty="0">
                <a:solidFill>
                  <a:schemeClr val="tx1"/>
                </a:solidFill>
              </a:rPr>
              <a:t>--A Wolfram Web Resource. http://mathworld.wolfram.com/TriangleInequality.html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94969-C608-4E7C-805B-57DC0B4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4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E4E1-1FDF-4E22-A346-7B2B9163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0F3D7-3304-4047-9B1A-63CCAA02D2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Series ……………………………………………………………………….. Pg. 3</a:t>
                </a:r>
              </a:p>
              <a:p>
                <a:r>
                  <a:rPr lang="en-US" dirty="0"/>
                  <a:t>Does the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Converge Absolutely? ....................................... Pg. 4</a:t>
                </a:r>
              </a:p>
              <a:p>
                <a:pPr marL="400050"/>
                <a:r>
                  <a:rPr lang="en-US" dirty="0" err="1"/>
                  <a:t>Artin’s</a:t>
                </a:r>
                <a:r>
                  <a:rPr lang="en-US" dirty="0"/>
                  <a:t> Proof ………………………………………………………………..Pg. 5</a:t>
                </a:r>
              </a:p>
              <a:p>
                <a:pPr marL="400050"/>
                <a:r>
                  <a:rPr lang="en-US" dirty="0"/>
                  <a:t>Preliminaries ………………………………………………………………..Pg. 7</a:t>
                </a:r>
              </a:p>
              <a:p>
                <a:pPr marL="400050"/>
                <a:r>
                  <a:rPr lang="en-US" dirty="0"/>
                  <a:t>Proof of Matrix Exponential’s Absolute Convergence……………..Pg.11</a:t>
                </a:r>
              </a:p>
              <a:p>
                <a:pPr marL="400050"/>
                <a:r>
                  <a:rPr lang="en-US" dirty="0"/>
                  <a:t>Conclusion…………………………………………………………………..Pg.14</a:t>
                </a:r>
              </a:p>
              <a:p>
                <a:pPr marL="400050"/>
                <a:r>
                  <a:rPr lang="en-US" dirty="0"/>
                  <a:t>Methods for Solving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………………………………………………Pg. 15</a:t>
                </a:r>
              </a:p>
              <a:p>
                <a:pPr marL="400050"/>
                <a:r>
                  <a:rPr lang="en-US" dirty="0"/>
                  <a:t>References…………………………………………………………………..Pg.19</a:t>
                </a:r>
              </a:p>
              <a:p>
                <a:r>
                  <a:rPr lang="en-US" dirty="0"/>
                  <a:t>Questions/Remarks…………………………………………………..…….Pg. 20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+mj-lt"/>
                  <a:buAutoNum type="alphaUcPeriod"/>
                </a:pPr>
                <a:endParaRPr lang="en-US" sz="1600" dirty="0"/>
              </a:p>
              <a:p>
                <a:pPr>
                  <a:buFont typeface="+mj-lt"/>
                  <a:buAutoNum type="alphaUcPeriod"/>
                </a:pPr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0F3D7-3304-4047-9B1A-63CCAA02D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783" b="-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17D50-200F-442B-A9E6-43A475D1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0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F03A-7121-4D06-B522-6D80899A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D8FA-5BF9-465B-8838-2E66DBFF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????????????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FE494-4E47-4889-B3C9-FD3A02A4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2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7E72-BD3E-422B-BFB4-46D1AC3F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Series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A8A51-73A5-46F4-AC9D-FD35A927B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u="sng" dirty="0"/>
                  <a:t>What is a Series in Mathematics?</a:t>
                </a:r>
              </a:p>
              <a:p>
                <a:pPr lvl="1"/>
                <a:r>
                  <a:rPr lang="en-US" sz="2000" dirty="0"/>
                  <a:t>A series is the operation of adding finitely many quantities , one after the other, to a given starting quantity.</a:t>
                </a:r>
              </a:p>
              <a:p>
                <a:pPr lvl="1"/>
                <a:r>
                  <a:rPr lang="en-US" sz="2000" dirty="0"/>
                  <a:t>Properties of a series</a:t>
                </a:r>
              </a:p>
              <a:p>
                <a:pPr lvl="2"/>
                <a:r>
                  <a:rPr lang="en-US" sz="2000" dirty="0"/>
                  <a:t>All terms can be described by a general term</a:t>
                </a:r>
              </a:p>
              <a:p>
                <a:pPr lvl="2"/>
                <a:r>
                  <a:rPr lang="en-US" sz="2000" dirty="0"/>
                  <a:t>Series either converges to a limit or diverges(where the limit the does not exist or the limit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∞ ).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A8A51-73A5-46F4-AC9D-FD35A927B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6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768C7-9225-4301-836E-65E01839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8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23110A-FD3D-4100-B016-4B531A2BF2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54954" y="973668"/>
                <a:ext cx="8761413" cy="706964"/>
              </a:xfrm>
            </p:spPr>
            <p:txBody>
              <a:bodyPr/>
              <a:lstStyle/>
              <a:p>
                <a:pPr algn="ctr"/>
                <a:r>
                  <a:rPr lang="en-US" b="1" u="sng" dirty="0"/>
                  <a:t>Does the series </a:t>
                </a:r>
                <a14:m>
                  <m:oMath xmlns:m="http://schemas.openxmlformats.org/officeDocument/2006/math">
                    <m:r>
                      <a:rPr lang="en-US" b="1" i="0" u="sng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b="1" i="0" u="sng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u="sng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u="sng" smtClean="0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p>
                  </m:oMath>
                </a14:m>
                <a:r>
                  <a:rPr lang="en-US" b="1" u="sng" dirty="0"/>
                  <a:t> Converge Absolutely? (1)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23110A-FD3D-4100-B016-4B531A2BF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54954" y="973668"/>
                <a:ext cx="8761413" cy="706964"/>
              </a:xfrm>
              <a:blipFill>
                <a:blip r:embed="rId2"/>
                <a:stretch>
                  <a:fillRect t="-46552" b="-6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00C80-BBFE-4316-A4D6-50041AF52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8825659" cy="34163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400" b="1" u="sng" dirty="0"/>
                  <a:t>Does the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u="sng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u="sng" smtClean="0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p>
                  </m:oMath>
                </a14:m>
                <a:r>
                  <a:rPr lang="en-US" sz="2400" b="1" u="sng" dirty="0"/>
                  <a:t> Converge, Where A is Any </a:t>
                </a:r>
                <a:r>
                  <a:rPr lang="en-US" sz="2400" b="1" i="1" u="sng" dirty="0"/>
                  <a:t>n </a:t>
                </a:r>
                <a:r>
                  <a:rPr lang="en-US" sz="2400" b="1" u="sng" dirty="0"/>
                  <a:t>x </a:t>
                </a:r>
                <a:r>
                  <a:rPr lang="en-US" sz="2400" b="1" i="1" u="sng" dirty="0"/>
                  <a:t>n</a:t>
                </a:r>
                <a:r>
                  <a:rPr lang="en-US" sz="2400" b="1" u="sng" dirty="0"/>
                  <a:t> complex matrix?</a:t>
                </a:r>
              </a:p>
              <a:p>
                <a:pPr lvl="1"/>
                <a:r>
                  <a:rPr lang="en-US" sz="2400" dirty="0"/>
                  <a:t>According to my research and  the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  does converges absolutely for any complex number.</a:t>
                </a:r>
              </a:p>
              <a:p>
                <a:pPr lvl="2"/>
                <a:r>
                  <a:rPr lang="en-US" sz="2200" dirty="0"/>
                  <a:t>We will format the series under the same format as</a:t>
                </a:r>
              </a:p>
              <a:p>
                <a:pPr marL="1371600" lvl="3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sz="2000" dirty="0"/>
                  <a:t>  where we will use matrix A instead of x (a constant)</a:t>
                </a:r>
              </a:p>
              <a:p>
                <a:pPr lvl="1"/>
                <a:r>
                  <a:rPr lang="en-US" sz="2400" dirty="0"/>
                  <a:t>According to </a:t>
                </a:r>
                <a:r>
                  <a:rPr lang="en-US" sz="2400" dirty="0" err="1"/>
                  <a:t>Micheal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Artin</a:t>
                </a:r>
                <a:r>
                  <a:rPr lang="en-US" sz="2400" dirty="0"/>
                  <a:t>, the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2400" dirty="0"/>
                  <a:t>  does converges absolutely ,for any complex n x n matrix.</a:t>
                </a:r>
              </a:p>
              <a:p>
                <a:pPr lvl="2"/>
                <a:r>
                  <a:rPr lang="en-US" sz="2400" dirty="0"/>
                  <a:t>The above is true but there is some improvements that can be made  in </a:t>
                </a:r>
                <a:r>
                  <a:rPr lang="en-US" sz="2400" dirty="0" err="1"/>
                  <a:t>Artin’s</a:t>
                </a:r>
                <a:r>
                  <a:rPr lang="en-US" sz="2400" dirty="0"/>
                  <a:t> proof regarding the absolute convergence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2400" dirty="0"/>
                  <a:t> to make the proof strong.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00C80-BBFE-4316-A4D6-50041AF52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8825659" cy="3416300"/>
              </a:xfrm>
              <a:blipFill>
                <a:blip r:embed="rId3"/>
                <a:stretch>
                  <a:fillRect l="-276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38218-FF24-4489-81BA-E2135DC9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FC3E-57EC-4B33-B067-8BEFD218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Artin’s</a:t>
            </a:r>
            <a:r>
              <a:rPr lang="en-US" dirty="0"/>
              <a:t> Proof (Part 1 of 2 )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EB43-DB5C-4BB8-B79F-8807575E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E6F299-2306-4347-BCAB-095328967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73" y="2660318"/>
            <a:ext cx="8789566" cy="87360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81334F-A20C-4C79-92FF-97EF094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93" y="3534853"/>
            <a:ext cx="8613074" cy="19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5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FB8C-112D-4B55-BF52-A1F16608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Artin’s</a:t>
            </a:r>
            <a:r>
              <a:rPr lang="en-US" dirty="0"/>
              <a:t> Proof (Part 2 of 2)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8758C-B3B4-42AF-9062-4DF22E2C5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At first glance, the </a:t>
                </a:r>
                <a:r>
                  <a:rPr lang="en-US" sz="2800" dirty="0" err="1"/>
                  <a:t>Artin’s</a:t>
                </a:r>
                <a:r>
                  <a:rPr lang="en-US" sz="2800" dirty="0"/>
                  <a:t> Proof of the absolute convergence of matrix exponential looks accurate.</a:t>
                </a:r>
              </a:p>
              <a:p>
                <a:r>
                  <a:rPr lang="en-US" sz="2800" dirty="0"/>
                  <a:t>The proof is incorrect due to the assumption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is well defined.</a:t>
                </a:r>
              </a:p>
              <a:p>
                <a:r>
                  <a:rPr lang="en-US" sz="2800" dirty="0"/>
                  <a:t>What steps should be taken to improve </a:t>
                </a:r>
                <a:r>
                  <a:rPr lang="en-US" sz="2800" dirty="0" err="1"/>
                  <a:t>Artin’s</a:t>
                </a:r>
                <a:r>
                  <a:rPr lang="en-US" sz="2800" dirty="0"/>
                  <a:t> proof?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8758C-B3B4-42AF-9062-4DF22E2C5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t="-1783" b="-4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A6E19-8A00-435F-AF26-CF3A0555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22B4-D965-4800-8DE8-8CC3B58A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 (1 of 4 )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9AE5A-C39E-4B3B-AE76-FF3053E96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800" dirty="0"/>
                  <a:t>Before proving that matrix exponential converges absolutely, I will state and prove a few preliminary statements. We need to show that the entries of the power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sz="2800" dirty="0"/>
                  <a:t> of a given matrix do not grow too fast, so that the absolute values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𝑒𝑛𝑡𝑟𝑦</m:t>
                    </m:r>
                  </m:oMath>
                </a14:m>
                <a:r>
                  <a:rPr lang="en-IN" sz="2800" dirty="0"/>
                  <a:t> form a bounded (and hence convergent) series.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9AE5A-C39E-4B3B-AE76-FF3053E96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t="-1783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5D094-75BD-4B42-B28E-5F20BCE7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3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D11F-F301-4835-9E0F-24216797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 (2 of 4 )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C339EE-7EED-4A2E-99E4-5500CFDBB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N" sz="2400" dirty="0"/>
                  <a:t>Let 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400" dirty="0"/>
                  <a:t> be a n x n complex matrix, i.e.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ℂ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sz="2400" dirty="0"/>
                  <a:t>.</a:t>
                </a:r>
                <a:endParaRPr lang="en-US" sz="2400" dirty="0"/>
              </a:p>
              <a:p>
                <a:r>
                  <a:rPr lang="en-IN" sz="2400" dirty="0"/>
                  <a:t>Then define the norm of A as the following:</a:t>
                </a:r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sz="2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=1,2,…,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𝑒𝑞𝑛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IN" sz="2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𝑤h𝑒𝑟𝑒</m:t>
                    </m:r>
                  </m:oMath>
                </a14:m>
                <a:r>
                  <a:rPr lang="en-IN" sz="2400" dirty="0"/>
                  <a:t> </a:t>
                </a:r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𝑐𝑜𝑚𝑝𝑙𝑒𝑥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𝑒𝑛𝑡𝑟𝑖𝑒𝑠</m:t>
                    </m:r>
                  </m:oMath>
                </a14:m>
                <a:r>
                  <a:rPr lang="en-IN" sz="2400" dirty="0"/>
                  <a:t> .</a:t>
                </a:r>
                <a:endParaRPr lang="en-US" sz="2400" dirty="0"/>
              </a:p>
              <a:p>
                <a:r>
                  <a:rPr lang="en-IN" sz="2400" dirty="0"/>
                  <a:t>Then it follows that 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 ∀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𝑒𝑞𝑛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i="1" dirty="0"/>
              </a:p>
              <a:p>
                <a:pPr marL="0" indent="0" algn="ctr">
                  <a:buNone/>
                </a:pP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𝑐𝑜𝑚𝑝𝑙𝑒𝑥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C339EE-7EED-4A2E-99E4-5500CFDBB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4" t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53355-9F30-4B5B-8FD4-FA5E3005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2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6E06-E39C-464E-84E7-7004B6B3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 (3 of 4) (1)(4)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F3918B-8261-436D-AB62-0EF897FDA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sz="2400" dirty="0"/>
                  <a:t>Now let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</m:oMath>
                </a14:m>
                <a:r>
                  <a:rPr lang="en-IN" sz="2400" dirty="0"/>
                  <a:t>. </a:t>
                </a:r>
                <a:r>
                  <a:rPr lang="en-IN" sz="2400" dirty="0" err="1"/>
                  <a:t>Micheal</a:t>
                </a:r>
                <a:r>
                  <a:rPr lang="en-IN" sz="2400" dirty="0"/>
                  <a:t> </a:t>
                </a:r>
                <a:r>
                  <a:rPr lang="en-IN" sz="2400" dirty="0" err="1"/>
                  <a:t>Artin</a:t>
                </a:r>
                <a:r>
                  <a:rPr lang="en-IN" sz="2400" dirty="0"/>
                  <a:t> proves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IN" sz="2400" dirty="0"/>
                  <a:t>by the following steps:</a:t>
                </a:r>
                <a:endParaRPr lang="en-US" sz="2400" dirty="0"/>
              </a:p>
              <a:p>
                <a:r>
                  <a:rPr lang="en-IN" sz="2400" dirty="0"/>
                  <a:t>First we apply (A) and (B) and approximate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𝑒𝑛𝑡𝑟𝑦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IN" sz="2400" dirty="0"/>
                  <a:t> :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𝑣𝑗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𝑣𝑗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N" sz="2400" dirty="0"/>
                  <a:t> . (C)</a:t>
                </a:r>
                <a:endParaRPr lang="en-US" sz="2400" dirty="0"/>
              </a:p>
              <a:p>
                <a:pPr lvl="1"/>
                <a:r>
                  <a:rPr lang="en-IN" sz="2400" dirty="0"/>
                  <a:t>This is true by utilizing the triangle inequality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   (4)</a:t>
                </a:r>
              </a:p>
              <a:p>
                <a:r>
                  <a:rPr lang="en-IN" sz="2400" dirty="0"/>
                  <a:t>Therefore,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N" sz="2400" dirty="0"/>
                  <a:t> (D).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F3918B-8261-436D-AB62-0EF897FDA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8" t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DCBAA-55CE-409D-AA86-47B70BCF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8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8887</TotalTime>
  <Words>1406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Wingdings 3</vt:lpstr>
      <vt:lpstr>Ion Boardroom</vt:lpstr>
      <vt:lpstr>Does the series e^A (matrix exponential) converge absolutely, where A is Any C^nxn Matrix?</vt:lpstr>
      <vt:lpstr>Table of Contents</vt:lpstr>
      <vt:lpstr> Series (2)</vt:lpstr>
      <vt:lpstr>Does the series of e^A Converge Absolutely? (1)</vt:lpstr>
      <vt:lpstr>Artin’s Proof (Part 1 of 2 ) (1)</vt:lpstr>
      <vt:lpstr>Artin’s Proof (Part 2 of 2) (1)</vt:lpstr>
      <vt:lpstr>Preliminaries (1 of 4 ) (1)</vt:lpstr>
      <vt:lpstr>Preliminaries (2 of 4 ) (1)</vt:lpstr>
      <vt:lpstr>Preliminaries (3 of 4) (1)(4)</vt:lpstr>
      <vt:lpstr>Preliminaries (4 of 4) (1)(4)</vt:lpstr>
      <vt:lpstr>Proof of Matrix Exponential’s Absolute Convergence (Part 1 of 3 ) (1)</vt:lpstr>
      <vt:lpstr>Proof of Matrix Exponential’s Absolute Convergence (Part 2 of 3) (1)</vt:lpstr>
      <vt:lpstr>Proof of Matrix Exponential’s Absolute Convergence (Part 2 of 3) (1)</vt:lpstr>
      <vt:lpstr>Conclusion</vt:lpstr>
      <vt:lpstr>Methods for Solving for 〖 e〗^A (Part 1 of 4) (1)</vt:lpstr>
      <vt:lpstr>Methods for Solving for 〖 e〗^A (Part 2 of 4) (1)</vt:lpstr>
      <vt:lpstr>Methods for Solving for 〖 e〗^A (Part 3 of 4) (2)(3)</vt:lpstr>
      <vt:lpstr>Methods for Solving for 〖 e〗^A (Part 3 of 4) (2)</vt:lpstr>
      <vt:lpstr>References </vt:lpstr>
      <vt:lpstr>Questions/Remarks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Series e^X Converge, where X is Any Square Matrix?</dc:title>
  <dc:creator>Ashalynn Davis</dc:creator>
  <cp:lastModifiedBy>Ashalynn Davis</cp:lastModifiedBy>
  <cp:revision>95</cp:revision>
  <dcterms:created xsi:type="dcterms:W3CDTF">2018-10-30T04:47:09Z</dcterms:created>
  <dcterms:modified xsi:type="dcterms:W3CDTF">2019-05-16T17:03:28Z</dcterms:modified>
</cp:coreProperties>
</file>