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Pre/post COVID data - Neither Google or Yelp have the ability to pull data from a specified time point.  This prevented us from having a range of dates.</a:t>
            </a:r>
            <a:endParaRPr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Ability to filter on review date - While the Google API</a:t>
            </a:r>
            <a:endParaRPr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Ability to pull more than 50 records at a time</a:t>
            </a:r>
            <a:endParaRPr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t/>
            </a:r>
            <a:endParaRPr sz="1200">
              <a:solidFill>
                <a:schemeClr val="dk2"/>
              </a:solidFill>
              <a:latin typeface="Raleway"/>
              <a:ea typeface="Raleway"/>
              <a:cs typeface="Raleway"/>
              <a:sym typeface="Ralew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Talk about restaurants with Delivery having more reviews, but the ratings not </a:t>
            </a:r>
            <a:r>
              <a:rPr lang="en"/>
              <a:t>really</a:t>
            </a:r>
            <a:r>
              <a:rPr lang="en"/>
              <a:t> differing much</a:t>
            </a:r>
            <a:endParaRPr/>
          </a:p>
          <a:p>
            <a:pPr indent="-317500" lvl="0" marL="457200" rtl="0" algn="l">
              <a:spcBef>
                <a:spcPts val="0"/>
              </a:spcBef>
              <a:spcAft>
                <a:spcPts val="0"/>
              </a:spcAft>
              <a:buSzPts val="1400"/>
              <a:buChar char="●"/>
            </a:pPr>
            <a:r>
              <a:rPr lang="en"/>
              <a:t>Price $ has an overall average of 157 review count per restaurant while Price $$ has 393 Price $$$ has 609 and Price $$$$ has 705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460fe243b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460fe243b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restaurants in our data that had more than 50 reviews, the lowest-rated restaurants were mostly fast-food restaurants.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for ALL restaurants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2"/>
              </a:buClr>
              <a:buSzPts val="1100"/>
              <a:buFont typeface="Arial"/>
              <a:buNone/>
            </a:pPr>
            <a:r>
              <a:rPr b="1" lang="en" sz="1000">
                <a:solidFill>
                  <a:schemeClr val="dk2"/>
                </a:solidFill>
                <a:latin typeface="Raleway"/>
                <a:ea typeface="Raleway"/>
                <a:cs typeface="Raleway"/>
                <a:sym typeface="Raleway"/>
              </a:rPr>
              <a:t>This shows us that in our current economic circumstances delivery is in demand for restaurant services.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460fe243b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460fe243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Restaurants that cost more have a higher average number of people that leave reviews while lower priced restaurants have a lower average review count.  </a:t>
            </a:r>
            <a:endParaRPr/>
          </a:p>
          <a:p>
            <a:pPr indent="-317500" lvl="0" marL="457200" rtl="0" algn="l">
              <a:spcBef>
                <a:spcPts val="0"/>
              </a:spcBef>
              <a:spcAft>
                <a:spcPts val="0"/>
              </a:spcAft>
              <a:buSzPts val="1400"/>
              <a:buChar char="●"/>
            </a:pPr>
            <a:r>
              <a:rPr lang="en"/>
              <a:t>We can see in the overall review count as well that there is only one $$$$ restaurant in our data (Morton’s Steakhouse at Capitol Mall downtown which also DOES deliver). </a:t>
            </a:r>
            <a:endParaRPr/>
          </a:p>
          <a:p>
            <a:pPr indent="-317500" lvl="0" marL="457200" rtl="0" algn="l">
              <a:spcBef>
                <a:spcPts val="0"/>
              </a:spcBef>
              <a:spcAft>
                <a:spcPts val="0"/>
              </a:spcAft>
              <a:buSzPts val="1400"/>
              <a:buChar char="●"/>
            </a:pPr>
            <a:r>
              <a:rPr lang="en"/>
              <a:t> Also our data shows that the $$ restaurants are most likely to be reviewed in general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Looking at effect of price vs number of rating split out by delivery. </a:t>
            </a:r>
            <a:endParaRPr/>
          </a:p>
          <a:p>
            <a:pPr indent="-317500" lvl="0" marL="457200" rtl="0" algn="l">
              <a:spcBef>
                <a:spcPts val="0"/>
              </a:spcBef>
              <a:spcAft>
                <a:spcPts val="0"/>
              </a:spcAft>
              <a:buSzPts val="1400"/>
              <a:buChar char="●"/>
            </a:pPr>
            <a:r>
              <a:rPr lang="en"/>
              <a:t>Again higher ratings for restaurants that deliver</a:t>
            </a:r>
            <a:endParaRPr/>
          </a:p>
          <a:p>
            <a:pPr indent="-317500" lvl="0" marL="457200" rtl="0" algn="l">
              <a:spcBef>
                <a:spcPts val="0"/>
              </a:spcBef>
              <a:spcAft>
                <a:spcPts val="0"/>
              </a:spcAft>
              <a:buSzPts val="1400"/>
              <a:buChar char="●"/>
            </a:pPr>
            <a:r>
              <a:rPr lang="en"/>
              <a:t>Except for outlier at price 1, price 2 get higher number of reviews</a:t>
            </a:r>
            <a:endParaRPr/>
          </a:p>
          <a:p>
            <a:pPr indent="-317500" lvl="0" marL="457200" rtl="0" algn="l">
              <a:spcBef>
                <a:spcPts val="0"/>
              </a:spcBef>
              <a:spcAft>
                <a:spcPts val="0"/>
              </a:spcAft>
              <a:buSzPts val="1400"/>
              <a:buChar char="●"/>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Restaurants with </a:t>
            </a:r>
            <a:r>
              <a:rPr lang="en"/>
              <a:t>higher</a:t>
            </a:r>
            <a:r>
              <a:rPr lang="en"/>
              <a:t> review count also </a:t>
            </a:r>
            <a:r>
              <a:rPr lang="en"/>
              <a:t>tend</a:t>
            </a:r>
            <a:r>
              <a:rPr lang="en"/>
              <a:t> to have a higher rating</a:t>
            </a:r>
            <a:endParaRPr/>
          </a:p>
          <a:p>
            <a:pPr indent="-317500" lvl="0" marL="457200" rtl="0" algn="l">
              <a:spcBef>
                <a:spcPts val="0"/>
              </a:spcBef>
              <a:spcAft>
                <a:spcPts val="0"/>
              </a:spcAft>
              <a:buSzPts val="1400"/>
              <a:buChar char="●"/>
            </a:pPr>
            <a:r>
              <a:rPr lang="en"/>
              <a:t>People leaving a really bad rating or really high rating may not care to take the time to write a review</a:t>
            </a:r>
            <a:endParaRPr/>
          </a:p>
          <a:p>
            <a:pPr indent="-317500" lvl="0" marL="457200" rtl="0" algn="l">
              <a:spcBef>
                <a:spcPts val="0"/>
              </a:spcBef>
              <a:spcAft>
                <a:spcPts val="0"/>
              </a:spcAft>
              <a:buSzPts val="1400"/>
              <a:buChar char="●"/>
            </a:pPr>
            <a:r>
              <a:rPr lang="en"/>
              <a:t>Remember our data is missing a lot of information as the rating/review a person may leave is dependent on several other factors that are not taken into consideration on Yelp</a:t>
            </a:r>
            <a:endParaRPr/>
          </a:p>
          <a:p>
            <a:pPr indent="-317500" lvl="0" marL="457200" rtl="0" algn="l">
              <a:spcBef>
                <a:spcPts val="0"/>
              </a:spcBef>
              <a:spcAft>
                <a:spcPts val="0"/>
              </a:spcAft>
              <a:buSzPts val="1400"/>
              <a:buChar char="●"/>
            </a:pPr>
            <a:r>
              <a:rPr lang="en">
                <a:solidFill>
                  <a:schemeClr val="dk2"/>
                </a:solidFill>
              </a:rPr>
              <a:t>Significant?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60fe243b_4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460fe243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doesn’t seem to be a correlation between whether a restaurant delivers and the review count due to all the outliers. </a:t>
            </a:r>
            <a:endParaRPr/>
          </a:p>
          <a:p>
            <a:pPr indent="0" lvl="0" marL="0" rtl="0" algn="l">
              <a:spcBef>
                <a:spcPts val="0"/>
              </a:spcBef>
              <a:spcAft>
                <a:spcPts val="0"/>
              </a:spcAft>
              <a:buNone/>
            </a:pPr>
            <a:r>
              <a:rPr lang="en"/>
              <a:t>*Why is this important? The skew is affecting the mean because yelp is so user dependant and there is info that isn’t taken into consideration when people leave feedback.</a:t>
            </a:r>
            <a:endParaRPr/>
          </a:p>
          <a:p>
            <a:pPr indent="0" lvl="0" marL="0" rtl="0" algn="l">
              <a:spcBef>
                <a:spcPts val="0"/>
              </a:spcBef>
              <a:spcAft>
                <a:spcPts val="0"/>
              </a:spcAft>
              <a:buNone/>
            </a:pPr>
            <a:r>
              <a:rPr lang="en"/>
              <a:t>It is easier to rate than review. Review count 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17.png"/><Relationship Id="rId7"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4.png"/><Relationship Id="rId10" Type="http://schemas.openxmlformats.org/officeDocument/2006/relationships/image" Target="../media/image25.png"/><Relationship Id="rId9"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441125" y="630225"/>
            <a:ext cx="7373100" cy="25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Sacramento Restaurant Delivery Analysis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Alexander, Ashley, </a:t>
            </a:r>
            <a:r>
              <a:rPr lang="en" sz="2400"/>
              <a:t>Fatima, </a:t>
            </a:r>
            <a:r>
              <a:rPr lang="en" sz="2400"/>
              <a:t>Maria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8" name="Shape 168"/>
        <p:cNvGrpSpPr/>
        <p:nvPr/>
      </p:nvGrpSpPr>
      <p:grpSpPr>
        <a:xfrm>
          <a:off x="0" y="0"/>
          <a:ext cx="0" cy="0"/>
          <a:chOff x="0" y="0"/>
          <a:chExt cx="0" cy="0"/>
        </a:xfrm>
      </p:grpSpPr>
      <p:pic>
        <p:nvPicPr>
          <p:cNvPr id="169" name="Google Shape;169;p22"/>
          <p:cNvPicPr preferRelativeResize="0"/>
          <p:nvPr/>
        </p:nvPicPr>
        <p:blipFill>
          <a:blip r:embed="rId3">
            <a:alphaModFix/>
          </a:blip>
          <a:stretch>
            <a:fillRect/>
          </a:stretch>
        </p:blipFill>
        <p:spPr>
          <a:xfrm>
            <a:off x="1372650" y="162725"/>
            <a:ext cx="6398700" cy="4818049"/>
          </a:xfrm>
          <a:prstGeom prst="rect">
            <a:avLst/>
          </a:prstGeom>
          <a:noFill/>
          <a:ln>
            <a:noFill/>
          </a:ln>
        </p:spPr>
      </p:pic>
      <p:pic>
        <p:nvPicPr>
          <p:cNvPr descr="Piece of duct tape sticking a note to the slide" id="170" name="Google Shape;170;p22"/>
          <p:cNvPicPr preferRelativeResize="0"/>
          <p:nvPr/>
        </p:nvPicPr>
        <p:blipFill rotWithShape="1">
          <a:blip r:embed="rId4">
            <a:alphaModFix/>
          </a:blip>
          <a:srcRect b="10011" l="9244" r="2118" t="5926"/>
          <a:stretch/>
        </p:blipFill>
        <p:spPr>
          <a:xfrm rot="154828">
            <a:off x="3536000" y="127801"/>
            <a:ext cx="2072000" cy="736050"/>
          </a:xfrm>
          <a:prstGeom prst="rect">
            <a:avLst/>
          </a:prstGeom>
          <a:noFill/>
          <a:ln>
            <a:noFill/>
          </a:ln>
        </p:spPr>
      </p:pic>
      <p:sp>
        <p:nvSpPr>
          <p:cNvPr id="171" name="Google Shape;171;p22"/>
          <p:cNvSpPr txBox="1"/>
          <p:nvPr/>
        </p:nvSpPr>
        <p:spPr>
          <a:xfrm>
            <a:off x="2302800" y="910125"/>
            <a:ext cx="4538400" cy="70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What were we missing?</a:t>
            </a:r>
            <a:endParaRPr b="1" sz="3000">
              <a:solidFill>
                <a:schemeClr val="lt2"/>
              </a:solidFill>
              <a:latin typeface="Raleway"/>
              <a:ea typeface="Raleway"/>
              <a:cs typeface="Raleway"/>
              <a:sym typeface="Raleway"/>
            </a:endParaRPr>
          </a:p>
        </p:txBody>
      </p:sp>
      <p:sp>
        <p:nvSpPr>
          <p:cNvPr id="172" name="Google Shape;172;p22"/>
          <p:cNvSpPr txBox="1"/>
          <p:nvPr>
            <p:ph idx="4294967295" type="body"/>
          </p:nvPr>
        </p:nvSpPr>
        <p:spPr>
          <a:xfrm>
            <a:off x="2567250" y="1614825"/>
            <a:ext cx="4009500" cy="2889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Pre/post COVID data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lang="en" sz="1200">
                <a:latin typeface="Raleway"/>
                <a:ea typeface="Raleway"/>
                <a:cs typeface="Raleway"/>
                <a:sym typeface="Raleway"/>
              </a:rPr>
              <a:t>Ability to filter on review date</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lang="en" sz="1200">
                <a:latin typeface="Raleway"/>
                <a:ea typeface="Raleway"/>
                <a:cs typeface="Raleway"/>
                <a:sym typeface="Raleway"/>
              </a:rPr>
              <a:t>Ability to pull more than 50 records at a time</a:t>
            </a:r>
            <a:endParaRPr sz="1200">
              <a:latin typeface="Raleway"/>
              <a:ea typeface="Raleway"/>
              <a:cs typeface="Raleway"/>
              <a:sym typeface="Raleway"/>
            </a:endParaRPr>
          </a:p>
        </p:txBody>
      </p:sp>
      <p:pic>
        <p:nvPicPr>
          <p:cNvPr id="173" name="Google Shape;173;p22"/>
          <p:cNvPicPr preferRelativeResize="0"/>
          <p:nvPr/>
        </p:nvPicPr>
        <p:blipFill>
          <a:blip r:embed="rId5">
            <a:alphaModFix/>
          </a:blip>
          <a:stretch>
            <a:fillRect/>
          </a:stretch>
        </p:blipFill>
        <p:spPr>
          <a:xfrm>
            <a:off x="5429100" y="1780550"/>
            <a:ext cx="1067850" cy="1067850"/>
          </a:xfrm>
          <a:prstGeom prst="rect">
            <a:avLst/>
          </a:prstGeom>
          <a:noFill/>
          <a:ln>
            <a:noFill/>
          </a:ln>
        </p:spPr>
      </p:pic>
      <p:pic>
        <p:nvPicPr>
          <p:cNvPr id="174" name="Google Shape;174;p22"/>
          <p:cNvPicPr preferRelativeResize="0"/>
          <p:nvPr/>
        </p:nvPicPr>
        <p:blipFill>
          <a:blip r:embed="rId6">
            <a:alphaModFix/>
          </a:blip>
          <a:stretch>
            <a:fillRect/>
          </a:stretch>
        </p:blipFill>
        <p:spPr>
          <a:xfrm>
            <a:off x="3395650" y="3386063"/>
            <a:ext cx="2352675" cy="117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Conclusions we got from our Data</a:t>
            </a:r>
            <a:endParaRPr sz="4000"/>
          </a:p>
        </p:txBody>
      </p:sp>
      <p:sp>
        <p:nvSpPr>
          <p:cNvPr id="180" name="Google Shape;180;p2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400"/>
              <a:t>In our experience during this project we faced a very difficult situation.  Imperfect data is unfortunate but sometimes is what you have. In our case, we decided to cut our losses and go as far as we could with what we had.</a:t>
            </a:r>
            <a:endParaRPr b="0" sz="1400">
              <a:solidFill>
                <a:schemeClr val="lt1"/>
              </a:solidFill>
            </a:endParaRPr>
          </a:p>
        </p:txBody>
      </p:sp>
      <p:sp>
        <p:nvSpPr>
          <p:cNvPr id="184" name="Google Shape;184;p23"/>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Delivery:</a:t>
            </a:r>
            <a:endParaRPr sz="1400"/>
          </a:p>
          <a:p>
            <a:pPr indent="-317500" lvl="0" marL="457200" rtl="0" algn="l">
              <a:lnSpc>
                <a:spcPct val="100000"/>
              </a:lnSpc>
              <a:spcBef>
                <a:spcPts val="0"/>
              </a:spcBef>
              <a:spcAft>
                <a:spcPts val="0"/>
              </a:spcAft>
              <a:buSzPts val="1400"/>
              <a:buChar char="●"/>
            </a:pPr>
            <a:r>
              <a:rPr lang="en" sz="1400"/>
              <a:t>Average Rating - 3.52</a:t>
            </a:r>
            <a:endParaRPr sz="1400"/>
          </a:p>
          <a:p>
            <a:pPr indent="-317500" lvl="0" marL="457200" rtl="0" algn="l">
              <a:lnSpc>
                <a:spcPct val="100000"/>
              </a:lnSpc>
              <a:spcBef>
                <a:spcPts val="0"/>
              </a:spcBef>
              <a:spcAft>
                <a:spcPts val="0"/>
              </a:spcAft>
              <a:buSzPts val="1400"/>
              <a:buChar char="●"/>
            </a:pPr>
            <a:r>
              <a:rPr lang="en" sz="1400"/>
              <a:t>Average Review Count - 305</a:t>
            </a:r>
            <a:endParaRPr sz="1400"/>
          </a:p>
          <a:p>
            <a:pPr indent="0" lvl="0" marL="0" rtl="0" algn="l">
              <a:lnSpc>
                <a:spcPct val="100000"/>
              </a:lnSpc>
              <a:spcBef>
                <a:spcPts val="0"/>
              </a:spcBef>
              <a:spcAft>
                <a:spcPts val="0"/>
              </a:spcAft>
              <a:buNone/>
            </a:pPr>
            <a:r>
              <a:rPr lang="en" sz="1400"/>
              <a:t>No Delivery:</a:t>
            </a:r>
            <a:endParaRPr sz="1400"/>
          </a:p>
          <a:p>
            <a:pPr indent="-317500" lvl="0" marL="457200" rtl="0" algn="l">
              <a:lnSpc>
                <a:spcPct val="100000"/>
              </a:lnSpc>
              <a:spcBef>
                <a:spcPts val="0"/>
              </a:spcBef>
              <a:spcAft>
                <a:spcPts val="0"/>
              </a:spcAft>
              <a:buSzPts val="1400"/>
              <a:buChar char="●"/>
            </a:pPr>
            <a:r>
              <a:rPr lang="en" sz="1400"/>
              <a:t>Average Rating - 3.34</a:t>
            </a:r>
            <a:endParaRPr sz="1400"/>
          </a:p>
          <a:p>
            <a:pPr indent="-317500" lvl="0" marL="457200" rtl="0" algn="l">
              <a:lnSpc>
                <a:spcPct val="100000"/>
              </a:lnSpc>
              <a:spcBef>
                <a:spcPts val="0"/>
              </a:spcBef>
              <a:spcAft>
                <a:spcPts val="0"/>
              </a:spcAft>
              <a:buSzPts val="1400"/>
              <a:buChar char="●"/>
            </a:pPr>
            <a:r>
              <a:rPr lang="en" sz="1400"/>
              <a:t>Average Review Count - 104</a:t>
            </a:r>
            <a:endParaRPr sz="1400"/>
          </a:p>
        </p:txBody>
      </p:sp>
      <p:sp>
        <p:nvSpPr>
          <p:cNvPr id="185" name="Google Shape;185;p23"/>
          <p:cNvSpPr txBox="1"/>
          <p:nvPr>
            <p:ph type="title"/>
          </p:nvPr>
        </p:nvSpPr>
        <p:spPr>
          <a:xfrm>
            <a:off x="3284388" y="1988900"/>
            <a:ext cx="2481600" cy="20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Cheaper restaurants don’t receive as many reviews as more expensive restaurants.</a:t>
            </a:r>
            <a:endParaRPr sz="1400"/>
          </a:p>
          <a:p>
            <a:pPr indent="0" lvl="0" marL="0" rtl="0" algn="l">
              <a:spcBef>
                <a:spcPts val="0"/>
              </a:spcBef>
              <a:spcAft>
                <a:spcPts val="0"/>
              </a:spcAft>
              <a:buNone/>
            </a:pPr>
            <a:r>
              <a:rPr lang="en" sz="1400" u="sng"/>
              <a:t>Average Review Count</a:t>
            </a:r>
            <a:endParaRPr sz="1400" u="sng"/>
          </a:p>
          <a:p>
            <a:pPr indent="-317500" lvl="0" marL="457200" rtl="0" algn="l">
              <a:spcBef>
                <a:spcPts val="0"/>
              </a:spcBef>
              <a:spcAft>
                <a:spcPts val="0"/>
              </a:spcAft>
              <a:buSzPts val="1400"/>
              <a:buChar char="●"/>
            </a:pPr>
            <a:r>
              <a:rPr lang="en" sz="1400"/>
              <a:t>$ -&gt; 157 </a:t>
            </a:r>
            <a:endParaRPr sz="1400"/>
          </a:p>
          <a:p>
            <a:pPr indent="-317500" lvl="0" marL="457200" rtl="0" algn="l">
              <a:spcBef>
                <a:spcPts val="0"/>
              </a:spcBef>
              <a:spcAft>
                <a:spcPts val="0"/>
              </a:spcAft>
              <a:buSzPts val="1400"/>
              <a:buChar char="●"/>
            </a:pPr>
            <a:r>
              <a:rPr lang="en" sz="1400"/>
              <a:t>$$ -&gt; 393 </a:t>
            </a:r>
            <a:endParaRPr sz="1400"/>
          </a:p>
          <a:p>
            <a:pPr indent="-317500" lvl="0" marL="457200" rtl="0" algn="l">
              <a:spcBef>
                <a:spcPts val="0"/>
              </a:spcBef>
              <a:spcAft>
                <a:spcPts val="0"/>
              </a:spcAft>
              <a:buSzPts val="1400"/>
              <a:buChar char="●"/>
            </a:pPr>
            <a:r>
              <a:rPr lang="en" sz="1400"/>
              <a:t>$$$ -&gt; 609 </a:t>
            </a:r>
            <a:endParaRPr sz="1400"/>
          </a:p>
          <a:p>
            <a:pPr indent="-317500" lvl="0" marL="457200" rtl="0" algn="l">
              <a:spcBef>
                <a:spcPts val="0"/>
              </a:spcBef>
              <a:spcAft>
                <a:spcPts val="0"/>
              </a:spcAft>
              <a:buSzPts val="1400"/>
              <a:buChar char="●"/>
            </a:pPr>
            <a:r>
              <a:rPr lang="en" sz="1400"/>
              <a:t>$$$$ -&gt; 705 </a:t>
            </a:r>
            <a:endParaRPr sz="1400"/>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89" name="Shape 189"/>
        <p:cNvGrpSpPr/>
        <p:nvPr/>
      </p:nvGrpSpPr>
      <p:grpSpPr>
        <a:xfrm>
          <a:off x="0" y="0"/>
          <a:ext cx="0" cy="0"/>
          <a:chOff x="0" y="0"/>
          <a:chExt cx="0" cy="0"/>
        </a:xfrm>
      </p:grpSpPr>
      <p:pic>
        <p:nvPicPr>
          <p:cNvPr id="190" name="Google Shape;190;p24"/>
          <p:cNvPicPr preferRelativeResize="0"/>
          <p:nvPr/>
        </p:nvPicPr>
        <p:blipFill>
          <a:blip r:embed="rId3">
            <a:alphaModFix/>
          </a:blip>
          <a:stretch>
            <a:fillRect/>
          </a:stretch>
        </p:blipFill>
        <p:spPr>
          <a:xfrm>
            <a:off x="87925" y="101037"/>
            <a:ext cx="4254600" cy="4818038"/>
          </a:xfrm>
          <a:prstGeom prst="rect">
            <a:avLst/>
          </a:prstGeom>
          <a:noFill/>
          <a:ln>
            <a:noFill/>
          </a:ln>
        </p:spPr>
      </p:pic>
      <p:pic>
        <p:nvPicPr>
          <p:cNvPr descr="Piece of duct tape sticking a note to the slide" id="191" name="Google Shape;191;p24"/>
          <p:cNvPicPr preferRelativeResize="0"/>
          <p:nvPr/>
        </p:nvPicPr>
        <p:blipFill rotWithShape="1">
          <a:blip r:embed="rId4">
            <a:alphaModFix/>
          </a:blip>
          <a:srcRect b="10011" l="9244" r="2118" t="5926"/>
          <a:stretch/>
        </p:blipFill>
        <p:spPr>
          <a:xfrm rot="154828">
            <a:off x="1179225" y="179151"/>
            <a:ext cx="2072000" cy="736050"/>
          </a:xfrm>
          <a:prstGeom prst="rect">
            <a:avLst/>
          </a:prstGeom>
          <a:noFill/>
          <a:ln>
            <a:noFill/>
          </a:ln>
        </p:spPr>
      </p:pic>
      <p:sp>
        <p:nvSpPr>
          <p:cNvPr id="192" name="Google Shape;192;p24"/>
          <p:cNvSpPr txBox="1"/>
          <p:nvPr/>
        </p:nvSpPr>
        <p:spPr>
          <a:xfrm>
            <a:off x="530650" y="8147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ProTip: Top Restaurants in Sacramento per Yelp</a:t>
            </a:r>
            <a:endParaRPr b="1" sz="2000">
              <a:solidFill>
                <a:schemeClr val="lt2"/>
              </a:solidFill>
              <a:latin typeface="Raleway"/>
              <a:ea typeface="Raleway"/>
              <a:cs typeface="Raleway"/>
              <a:sym typeface="Raleway"/>
            </a:endParaRPr>
          </a:p>
        </p:txBody>
      </p:sp>
      <p:sp>
        <p:nvSpPr>
          <p:cNvPr id="193" name="Google Shape;193;p24"/>
          <p:cNvSpPr txBox="1"/>
          <p:nvPr>
            <p:ph idx="4294967295" type="body"/>
          </p:nvPr>
        </p:nvSpPr>
        <p:spPr>
          <a:xfrm>
            <a:off x="484625" y="1614400"/>
            <a:ext cx="3260100" cy="2966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Raleway"/>
                <a:ea typeface="Raleway"/>
                <a:cs typeface="Raleway"/>
                <a:sym typeface="Raleway"/>
              </a:rPr>
              <a:t>Based on our findings, here are the top Sacramento restaurants that currently offer delivery. </a:t>
            </a:r>
            <a:r>
              <a:rPr lang="en" sz="1500" u="sng">
                <a:latin typeface="Raleway"/>
                <a:ea typeface="Raleway"/>
                <a:cs typeface="Raleway"/>
                <a:sym typeface="Raleway"/>
              </a:rPr>
              <a:t>Ramen House Ryujin</a:t>
            </a:r>
            <a:r>
              <a:rPr lang="en" sz="1500">
                <a:latin typeface="Raleway"/>
                <a:ea typeface="Raleway"/>
                <a:cs typeface="Raleway"/>
                <a:sym typeface="Raleway"/>
              </a:rPr>
              <a:t> has the most reviews out of the restaurants in our data, while </a:t>
            </a:r>
            <a:r>
              <a:rPr lang="en" sz="1500" u="sng">
                <a:latin typeface="Raleway"/>
                <a:ea typeface="Raleway"/>
                <a:cs typeface="Raleway"/>
                <a:sym typeface="Raleway"/>
              </a:rPr>
              <a:t>Guy’s For Lunch</a:t>
            </a:r>
            <a:r>
              <a:rPr lang="en" sz="1500">
                <a:latin typeface="Raleway"/>
                <a:ea typeface="Raleway"/>
                <a:cs typeface="Raleway"/>
                <a:sym typeface="Raleway"/>
              </a:rPr>
              <a:t> has the most reviews out of the other five-star restaurants in our data.  Both restaurants are rated as “$” on Yelp.</a:t>
            </a:r>
            <a:endParaRPr sz="1500" u="sng">
              <a:solidFill>
                <a:schemeClr val="dk1"/>
              </a:solidFill>
              <a:latin typeface="Raleway"/>
              <a:ea typeface="Raleway"/>
              <a:cs typeface="Raleway"/>
              <a:sym typeface="Raleway"/>
            </a:endParaRPr>
          </a:p>
        </p:txBody>
      </p:sp>
      <p:pic>
        <p:nvPicPr>
          <p:cNvPr id="194" name="Google Shape;194;p24"/>
          <p:cNvPicPr preferRelativeResize="0"/>
          <p:nvPr/>
        </p:nvPicPr>
        <p:blipFill>
          <a:blip r:embed="rId5">
            <a:alphaModFix/>
          </a:blip>
          <a:stretch>
            <a:fillRect/>
          </a:stretch>
        </p:blipFill>
        <p:spPr>
          <a:xfrm>
            <a:off x="4305525" y="535025"/>
            <a:ext cx="4639250" cy="1012200"/>
          </a:xfrm>
          <a:prstGeom prst="rect">
            <a:avLst/>
          </a:prstGeom>
          <a:noFill/>
          <a:ln>
            <a:noFill/>
          </a:ln>
        </p:spPr>
      </p:pic>
      <p:pic>
        <p:nvPicPr>
          <p:cNvPr id="195" name="Google Shape;195;p24"/>
          <p:cNvPicPr preferRelativeResize="0"/>
          <p:nvPr/>
        </p:nvPicPr>
        <p:blipFill>
          <a:blip r:embed="rId6">
            <a:alphaModFix/>
          </a:blip>
          <a:stretch>
            <a:fillRect/>
          </a:stretch>
        </p:blipFill>
        <p:spPr>
          <a:xfrm>
            <a:off x="4524888" y="1901875"/>
            <a:ext cx="4200525" cy="1047750"/>
          </a:xfrm>
          <a:prstGeom prst="rect">
            <a:avLst/>
          </a:prstGeom>
          <a:noFill/>
          <a:ln>
            <a:noFill/>
          </a:ln>
        </p:spPr>
      </p:pic>
      <p:pic>
        <p:nvPicPr>
          <p:cNvPr id="196" name="Google Shape;196;p24"/>
          <p:cNvPicPr preferRelativeResize="0"/>
          <p:nvPr/>
        </p:nvPicPr>
        <p:blipFill rotWithShape="1">
          <a:blip r:embed="rId7">
            <a:alphaModFix/>
          </a:blip>
          <a:srcRect b="9090" l="0" r="0" t="0"/>
          <a:stretch/>
        </p:blipFill>
        <p:spPr>
          <a:xfrm>
            <a:off x="6029838" y="3533350"/>
            <a:ext cx="1190625" cy="1047750"/>
          </a:xfrm>
          <a:prstGeom prst="rect">
            <a:avLst/>
          </a:prstGeom>
          <a:noFill/>
          <a:ln>
            <a:noFill/>
          </a:ln>
        </p:spPr>
      </p:pic>
      <p:pic>
        <p:nvPicPr>
          <p:cNvPr descr="Piece of duct tape sticking a note to the slide" id="197" name="Google Shape;197;p24"/>
          <p:cNvPicPr preferRelativeResize="0"/>
          <p:nvPr/>
        </p:nvPicPr>
        <p:blipFill rotWithShape="1">
          <a:blip r:embed="rId4">
            <a:alphaModFix/>
          </a:blip>
          <a:srcRect b="10011" l="9244" r="2118" t="5926"/>
          <a:stretch/>
        </p:blipFill>
        <p:spPr>
          <a:xfrm rot="154836">
            <a:off x="5937756" y="3460469"/>
            <a:ext cx="541586" cy="1924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01" name="Shape 201"/>
        <p:cNvGrpSpPr/>
        <p:nvPr/>
      </p:nvGrpSpPr>
      <p:grpSpPr>
        <a:xfrm>
          <a:off x="0" y="0"/>
          <a:ext cx="0" cy="0"/>
          <a:chOff x="0" y="0"/>
          <a:chExt cx="0" cy="0"/>
        </a:xfrm>
      </p:grpSpPr>
      <p:sp>
        <p:nvSpPr>
          <p:cNvPr id="202" name="Google Shape;202;p25"/>
          <p:cNvSpPr/>
          <p:nvPr/>
        </p:nvSpPr>
        <p:spPr>
          <a:xfrm>
            <a:off x="4415775" y="3677600"/>
            <a:ext cx="3789000" cy="129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5"/>
          <p:cNvPicPr preferRelativeResize="0"/>
          <p:nvPr/>
        </p:nvPicPr>
        <p:blipFill>
          <a:blip r:embed="rId3">
            <a:alphaModFix/>
          </a:blip>
          <a:stretch>
            <a:fillRect/>
          </a:stretch>
        </p:blipFill>
        <p:spPr>
          <a:xfrm>
            <a:off x="327975" y="1097275"/>
            <a:ext cx="3525803" cy="4046225"/>
          </a:xfrm>
          <a:prstGeom prst="rect">
            <a:avLst/>
          </a:prstGeom>
          <a:noFill/>
          <a:ln>
            <a:noFill/>
          </a:ln>
        </p:spPr>
      </p:pic>
      <p:pic>
        <p:nvPicPr>
          <p:cNvPr descr="Piece of duct tape sticking a note to the slide" id="204" name="Google Shape;204;p25"/>
          <p:cNvPicPr preferRelativeResize="0"/>
          <p:nvPr/>
        </p:nvPicPr>
        <p:blipFill rotWithShape="1">
          <a:blip r:embed="rId4">
            <a:alphaModFix/>
          </a:blip>
          <a:srcRect b="10011" l="9244" r="2118" t="5926"/>
          <a:stretch/>
        </p:blipFill>
        <p:spPr>
          <a:xfrm rot="156899">
            <a:off x="1191527" y="1159925"/>
            <a:ext cx="1639673" cy="590244"/>
          </a:xfrm>
          <a:prstGeom prst="rect">
            <a:avLst/>
          </a:prstGeom>
          <a:noFill/>
          <a:ln>
            <a:noFill/>
          </a:ln>
        </p:spPr>
      </p:pic>
      <p:sp>
        <p:nvSpPr>
          <p:cNvPr id="205" name="Google Shape;205;p25"/>
          <p:cNvSpPr txBox="1"/>
          <p:nvPr/>
        </p:nvSpPr>
        <p:spPr>
          <a:xfrm>
            <a:off x="520500" y="1675825"/>
            <a:ext cx="3105600" cy="59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Warning</a:t>
            </a:r>
            <a:r>
              <a:rPr b="1" lang="en" sz="2000">
                <a:solidFill>
                  <a:schemeClr val="lt2"/>
                </a:solidFill>
                <a:latin typeface="Raleway"/>
                <a:ea typeface="Raleway"/>
                <a:cs typeface="Raleway"/>
                <a:sym typeface="Raleway"/>
              </a:rPr>
              <a:t>: BOTTOM Two </a:t>
            </a:r>
            <a:endParaRPr b="1" sz="2000">
              <a:solidFill>
                <a:schemeClr val="lt2"/>
              </a:solidFill>
              <a:latin typeface="Raleway"/>
              <a:ea typeface="Raleway"/>
              <a:cs typeface="Raleway"/>
              <a:sym typeface="Raleway"/>
            </a:endParaRPr>
          </a:p>
        </p:txBody>
      </p:sp>
      <p:sp>
        <p:nvSpPr>
          <p:cNvPr id="206" name="Google Shape;206;p25"/>
          <p:cNvSpPr txBox="1"/>
          <p:nvPr>
            <p:ph idx="4294967295" type="body"/>
          </p:nvPr>
        </p:nvSpPr>
        <p:spPr>
          <a:xfrm>
            <a:off x="520500" y="2346375"/>
            <a:ext cx="3225900" cy="2436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Raleway"/>
                <a:ea typeface="Raleway"/>
                <a:cs typeface="Raleway"/>
                <a:sym typeface="Raleway"/>
              </a:rPr>
              <a:t>Based on our data, here are the WORST restaurants that currently offer delivery. </a:t>
            </a:r>
            <a:r>
              <a:rPr lang="en" sz="1500" u="sng">
                <a:latin typeface="Raleway"/>
                <a:ea typeface="Raleway"/>
                <a:cs typeface="Raleway"/>
                <a:sym typeface="Raleway"/>
              </a:rPr>
              <a:t>Annabelle's Pizza &amp; Pasta Kitchen</a:t>
            </a:r>
            <a:r>
              <a:rPr lang="en" sz="1500">
                <a:latin typeface="Raleway"/>
                <a:ea typeface="Raleway"/>
                <a:cs typeface="Raleway"/>
                <a:sym typeface="Raleway"/>
              </a:rPr>
              <a:t>, and </a:t>
            </a:r>
            <a:r>
              <a:rPr lang="en" sz="1500" u="sng">
                <a:latin typeface="Raleway"/>
                <a:ea typeface="Raleway"/>
                <a:cs typeface="Raleway"/>
                <a:sym typeface="Raleway"/>
              </a:rPr>
              <a:t>McDonald's</a:t>
            </a:r>
            <a:r>
              <a:rPr lang="en" sz="1500">
                <a:latin typeface="Raleway"/>
                <a:ea typeface="Raleway"/>
                <a:cs typeface="Raleway"/>
                <a:sym typeface="Raleway"/>
              </a:rPr>
              <a:t> have </a:t>
            </a:r>
            <a:r>
              <a:rPr lang="en" sz="1500">
                <a:latin typeface="Raleway"/>
                <a:ea typeface="Raleway"/>
                <a:cs typeface="Raleway"/>
                <a:sym typeface="Raleway"/>
              </a:rPr>
              <a:t>the most reviews of the six restaurants that have 1.5 star reviews.</a:t>
            </a:r>
            <a:r>
              <a:rPr lang="en" sz="1500">
                <a:latin typeface="Raleway"/>
                <a:ea typeface="Raleway"/>
                <a:cs typeface="Raleway"/>
                <a:sym typeface="Raleway"/>
              </a:rPr>
              <a:t>  We recommend staying away from these restaurants.</a:t>
            </a:r>
            <a:endParaRPr sz="1500" u="sng">
              <a:solidFill>
                <a:schemeClr val="dk1"/>
              </a:solidFill>
              <a:latin typeface="Raleway"/>
              <a:ea typeface="Raleway"/>
              <a:cs typeface="Raleway"/>
              <a:sym typeface="Raleway"/>
            </a:endParaRPr>
          </a:p>
        </p:txBody>
      </p:sp>
      <p:pic>
        <p:nvPicPr>
          <p:cNvPr id="207" name="Google Shape;207;p25"/>
          <p:cNvPicPr preferRelativeResize="0"/>
          <p:nvPr/>
        </p:nvPicPr>
        <p:blipFill>
          <a:blip r:embed="rId5">
            <a:alphaModFix/>
          </a:blip>
          <a:stretch>
            <a:fillRect/>
          </a:stretch>
        </p:blipFill>
        <p:spPr>
          <a:xfrm>
            <a:off x="3259775" y="271771"/>
            <a:ext cx="5717825" cy="782650"/>
          </a:xfrm>
          <a:prstGeom prst="rect">
            <a:avLst/>
          </a:prstGeom>
          <a:noFill/>
          <a:ln>
            <a:noFill/>
          </a:ln>
        </p:spPr>
      </p:pic>
      <p:pic>
        <p:nvPicPr>
          <p:cNvPr id="208" name="Google Shape;208;p25"/>
          <p:cNvPicPr preferRelativeResize="0"/>
          <p:nvPr/>
        </p:nvPicPr>
        <p:blipFill>
          <a:blip r:embed="rId6">
            <a:alphaModFix/>
          </a:blip>
          <a:stretch>
            <a:fillRect/>
          </a:stretch>
        </p:blipFill>
        <p:spPr>
          <a:xfrm>
            <a:off x="4484599" y="3764100"/>
            <a:ext cx="3300175" cy="968275"/>
          </a:xfrm>
          <a:prstGeom prst="rect">
            <a:avLst/>
          </a:prstGeom>
          <a:noFill/>
          <a:ln>
            <a:noFill/>
          </a:ln>
        </p:spPr>
      </p:pic>
      <p:pic>
        <p:nvPicPr>
          <p:cNvPr id="209" name="Google Shape;209;p25"/>
          <p:cNvPicPr preferRelativeResize="0"/>
          <p:nvPr/>
        </p:nvPicPr>
        <p:blipFill>
          <a:blip r:embed="rId7">
            <a:alphaModFix/>
          </a:blip>
          <a:stretch>
            <a:fillRect/>
          </a:stretch>
        </p:blipFill>
        <p:spPr>
          <a:xfrm>
            <a:off x="5663800" y="4630062"/>
            <a:ext cx="2450950" cy="286375"/>
          </a:xfrm>
          <a:prstGeom prst="rect">
            <a:avLst/>
          </a:prstGeom>
          <a:noFill/>
          <a:ln>
            <a:noFill/>
          </a:ln>
        </p:spPr>
      </p:pic>
      <p:pic>
        <p:nvPicPr>
          <p:cNvPr id="210" name="Google Shape;210;p25"/>
          <p:cNvPicPr preferRelativeResize="0"/>
          <p:nvPr/>
        </p:nvPicPr>
        <p:blipFill>
          <a:blip r:embed="rId8">
            <a:alphaModFix/>
          </a:blip>
          <a:stretch>
            <a:fillRect/>
          </a:stretch>
        </p:blipFill>
        <p:spPr>
          <a:xfrm>
            <a:off x="6423603" y="752471"/>
            <a:ext cx="1781175" cy="228600"/>
          </a:xfrm>
          <a:prstGeom prst="rect">
            <a:avLst/>
          </a:prstGeom>
          <a:noFill/>
          <a:ln>
            <a:noFill/>
          </a:ln>
        </p:spPr>
      </p:pic>
      <p:pic>
        <p:nvPicPr>
          <p:cNvPr id="211" name="Google Shape;211;p25"/>
          <p:cNvPicPr preferRelativeResize="0"/>
          <p:nvPr/>
        </p:nvPicPr>
        <p:blipFill>
          <a:blip r:embed="rId9">
            <a:alphaModFix/>
          </a:blip>
          <a:stretch>
            <a:fillRect/>
          </a:stretch>
        </p:blipFill>
        <p:spPr>
          <a:xfrm>
            <a:off x="327975" y="271777"/>
            <a:ext cx="782650" cy="782650"/>
          </a:xfrm>
          <a:prstGeom prst="rect">
            <a:avLst/>
          </a:prstGeom>
          <a:noFill/>
          <a:ln>
            <a:noFill/>
          </a:ln>
        </p:spPr>
      </p:pic>
      <p:pic>
        <p:nvPicPr>
          <p:cNvPr id="212" name="Google Shape;212;p25"/>
          <p:cNvPicPr preferRelativeResize="0"/>
          <p:nvPr/>
        </p:nvPicPr>
        <p:blipFill>
          <a:blip r:embed="rId10">
            <a:alphaModFix/>
          </a:blip>
          <a:stretch>
            <a:fillRect/>
          </a:stretch>
        </p:blipFill>
        <p:spPr>
          <a:xfrm>
            <a:off x="4572003" y="1206821"/>
            <a:ext cx="3361932" cy="23183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chemeClr val="dk1"/>
                </a:solidFill>
              </a:rPr>
              <a:t>Original Hypothesi</a:t>
            </a:r>
            <a:r>
              <a:rPr lang="en" sz="2100">
                <a:solidFill>
                  <a:schemeClr val="dk1"/>
                </a:solidFill>
              </a:rPr>
              <a:t>s:</a:t>
            </a:r>
            <a:endParaRPr sz="3600"/>
          </a:p>
        </p:txBody>
      </p:sp>
      <p:sp>
        <p:nvSpPr>
          <p:cNvPr id="79" name="Google Shape;79;p14"/>
          <p:cNvSpPr txBox="1"/>
          <p:nvPr>
            <p:ph idx="4294967295" type="title"/>
          </p:nvPr>
        </p:nvSpPr>
        <p:spPr>
          <a:xfrm>
            <a:off x="981638"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Given the restrictions put in place due to COVID-19, </a:t>
            </a:r>
            <a:r>
              <a:rPr b="0" lang="en" sz="1800" u="sng">
                <a:latin typeface="Lato"/>
                <a:ea typeface="Lato"/>
                <a:cs typeface="Lato"/>
                <a:sym typeface="Lato"/>
              </a:rPr>
              <a:t>restaurant delivery has become much more lucrative than it was before</a:t>
            </a:r>
            <a:r>
              <a:rPr b="0" lang="en" sz="1800">
                <a:latin typeface="Lato"/>
                <a:ea typeface="Lato"/>
                <a:cs typeface="Lato"/>
                <a:sym typeface="Lato"/>
              </a:rPr>
              <a:t>.  We intended to use data from Yelp and Google Places to analyze the reviews of restaurants in the greater Sacramento area who advertise they offer delivery in their profile to determine if their ratings or number of reviews have changed since COVID.</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848779" y="2831375"/>
            <a:ext cx="1543250" cy="1543250"/>
          </a:xfrm>
          <a:prstGeom prst="rect">
            <a:avLst/>
          </a:prstGeom>
          <a:noFill/>
          <a:ln>
            <a:noFill/>
          </a:ln>
        </p:spPr>
      </p:pic>
      <p:pic>
        <p:nvPicPr>
          <p:cNvPr id="81" name="Google Shape;81;p14"/>
          <p:cNvPicPr preferRelativeResize="0"/>
          <p:nvPr/>
        </p:nvPicPr>
        <p:blipFill rotWithShape="1">
          <a:blip r:embed="rId4">
            <a:alphaModFix/>
          </a:blip>
          <a:srcRect b="6838" l="4090" r="-4089" t="0"/>
          <a:stretch/>
        </p:blipFill>
        <p:spPr>
          <a:xfrm>
            <a:off x="6848775" y="911600"/>
            <a:ext cx="1637200" cy="129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88650" y="193575"/>
            <a:ext cx="4999850" cy="4818049"/>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1466600" y="178151"/>
            <a:ext cx="2072000" cy="736050"/>
          </a:xfrm>
          <a:prstGeom prst="rect">
            <a:avLst/>
          </a:prstGeom>
          <a:noFill/>
          <a:ln>
            <a:noFill/>
          </a:ln>
        </p:spPr>
      </p:pic>
      <p:sp>
        <p:nvSpPr>
          <p:cNvPr id="88" name="Google Shape;88;p15"/>
          <p:cNvSpPr txBox="1"/>
          <p:nvPr/>
        </p:nvSpPr>
        <p:spPr>
          <a:xfrm>
            <a:off x="786150" y="7182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Gathering Data</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786150" y="140833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latin typeface="Arial"/>
                <a:ea typeface="Arial"/>
                <a:cs typeface="Arial"/>
                <a:sym typeface="Arial"/>
              </a:rPr>
              <a:t>We used Yelp and Google Places APIs in order to acquire data to use for our project regarding restaurants, locations, rating and delivery information.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The </a:t>
            </a:r>
            <a:r>
              <a:rPr b="1" lang="en" sz="1400">
                <a:solidFill>
                  <a:schemeClr val="dk1"/>
                </a:solidFill>
                <a:latin typeface="Raleway"/>
                <a:ea typeface="Raleway"/>
                <a:cs typeface="Raleway"/>
                <a:sym typeface="Raleway"/>
              </a:rPr>
              <a:t>Unexpected</a:t>
            </a:r>
            <a:br>
              <a:rPr lang="en" sz="1400">
                <a:latin typeface="Raleway"/>
                <a:ea typeface="Raleway"/>
                <a:cs typeface="Raleway"/>
                <a:sym typeface="Raleway"/>
              </a:rPr>
            </a:br>
            <a:r>
              <a:rPr lang="en" sz="1200">
                <a:latin typeface="Raleway"/>
                <a:ea typeface="Raleway"/>
                <a:cs typeface="Raleway"/>
                <a:sym typeface="Raleway"/>
              </a:rPr>
              <a:t>Unfortunately both Yelp and Google were not able to offer us all the data we needed.</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What happened?</a:t>
            </a:r>
            <a:br>
              <a:rPr lang="en" sz="1400">
                <a:latin typeface="Raleway"/>
                <a:ea typeface="Raleway"/>
                <a:cs typeface="Raleway"/>
                <a:sym typeface="Raleway"/>
              </a:rPr>
            </a:br>
            <a:r>
              <a:rPr lang="en" sz="1200">
                <a:latin typeface="Raleway"/>
                <a:ea typeface="Raleway"/>
                <a:cs typeface="Raleway"/>
                <a:sym typeface="Raleway"/>
              </a:rPr>
              <a:t>We were unable to locate past data through any API or available website to compare current to past ratings or delivery options.</a:t>
            </a:r>
            <a:endParaRPr sz="1200">
              <a:solidFill>
                <a:schemeClr val="dk2"/>
              </a:solidFill>
              <a:latin typeface="Raleway"/>
              <a:ea typeface="Raleway"/>
              <a:cs typeface="Raleway"/>
              <a:sym typeface="Raleway"/>
            </a:endParaRPr>
          </a:p>
        </p:txBody>
      </p:sp>
      <p:pic>
        <p:nvPicPr>
          <p:cNvPr id="90" name="Google Shape;90;p15"/>
          <p:cNvPicPr preferRelativeResize="0"/>
          <p:nvPr/>
        </p:nvPicPr>
        <p:blipFill>
          <a:blip r:embed="rId3">
            <a:alphaModFix/>
          </a:blip>
          <a:stretch>
            <a:fillRect/>
          </a:stretch>
        </p:blipFill>
        <p:spPr>
          <a:xfrm>
            <a:off x="5088500" y="313550"/>
            <a:ext cx="3863900" cy="4582525"/>
          </a:xfrm>
          <a:prstGeom prst="rect">
            <a:avLst/>
          </a:prstGeom>
          <a:noFill/>
          <a:ln>
            <a:noFill/>
          </a:ln>
        </p:spPr>
      </p:pic>
      <p:pic>
        <p:nvPicPr>
          <p:cNvPr descr="Piece of duct tape sticking a note to the slide" id="91" name="Google Shape;91;p15"/>
          <p:cNvPicPr preferRelativeResize="0"/>
          <p:nvPr/>
        </p:nvPicPr>
        <p:blipFill rotWithShape="1">
          <a:blip r:embed="rId4">
            <a:alphaModFix/>
          </a:blip>
          <a:srcRect b="10011" l="9244" r="2118" t="5926"/>
          <a:stretch/>
        </p:blipFill>
        <p:spPr>
          <a:xfrm rot="154827">
            <a:off x="5984454" y="240032"/>
            <a:ext cx="2072016" cy="372242"/>
          </a:xfrm>
          <a:prstGeom prst="rect">
            <a:avLst/>
          </a:prstGeom>
          <a:noFill/>
          <a:ln>
            <a:noFill/>
          </a:ln>
        </p:spPr>
      </p:pic>
      <p:sp>
        <p:nvSpPr>
          <p:cNvPr id="92" name="Google Shape;92;p15"/>
          <p:cNvSpPr txBox="1"/>
          <p:nvPr/>
        </p:nvSpPr>
        <p:spPr>
          <a:xfrm>
            <a:off x="5520450" y="727625"/>
            <a:ext cx="3000000" cy="1287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b="1" lang="en">
                <a:solidFill>
                  <a:schemeClr val="dk1"/>
                </a:solidFill>
                <a:latin typeface="Raleway"/>
                <a:ea typeface="Raleway"/>
                <a:cs typeface="Raleway"/>
                <a:sym typeface="Raleway"/>
              </a:rPr>
              <a:t>Why does that change things?</a:t>
            </a:r>
            <a:endParaRPr b="1">
              <a:solidFill>
                <a:schemeClr val="dk1"/>
              </a:solidFill>
              <a:latin typeface="Raleway"/>
              <a:ea typeface="Raleway"/>
              <a:cs typeface="Raleway"/>
              <a:sym typeface="Raleway"/>
            </a:endParaRPr>
          </a:p>
          <a:p>
            <a:pPr indent="0" lvl="0" marL="457200" rtl="0" algn="l">
              <a:lnSpc>
                <a:spcPct val="115000"/>
              </a:lnSpc>
              <a:spcBef>
                <a:spcPts val="1000"/>
              </a:spcBef>
              <a:spcAft>
                <a:spcPts val="1000"/>
              </a:spcAft>
              <a:buNone/>
            </a:pPr>
            <a:r>
              <a:rPr lang="en" sz="1200">
                <a:latin typeface="Raleway"/>
                <a:ea typeface="Raleway"/>
                <a:cs typeface="Raleway"/>
                <a:sym typeface="Raleway"/>
              </a:rPr>
              <a:t>Without finding any exportable information regarding previous months or years data we are unable to make any clear comparison regarding reviews, delivery options, or ratings to current data.</a:t>
            </a:r>
            <a:endParaRPr sz="1200">
              <a:latin typeface="Raleway"/>
              <a:ea typeface="Raleway"/>
              <a:cs typeface="Raleway"/>
              <a:sym typeface="Raleway"/>
            </a:endParaRPr>
          </a:p>
        </p:txBody>
      </p:sp>
      <p:sp>
        <p:nvSpPr>
          <p:cNvPr id="93" name="Google Shape;93;p15"/>
          <p:cNvSpPr txBox="1"/>
          <p:nvPr/>
        </p:nvSpPr>
        <p:spPr>
          <a:xfrm>
            <a:off x="5520450" y="2907125"/>
            <a:ext cx="3000000" cy="1287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b="1" lang="en">
                <a:solidFill>
                  <a:schemeClr val="dk1"/>
                </a:solidFill>
                <a:latin typeface="Raleway"/>
                <a:ea typeface="Raleway"/>
                <a:cs typeface="Raleway"/>
                <a:sym typeface="Raleway"/>
              </a:rPr>
              <a:t>What did you find?</a:t>
            </a:r>
            <a:endParaRPr b="1">
              <a:solidFill>
                <a:schemeClr val="dk1"/>
              </a:solidFill>
              <a:latin typeface="Raleway"/>
              <a:ea typeface="Raleway"/>
              <a:cs typeface="Raleway"/>
              <a:sym typeface="Raleway"/>
            </a:endParaRPr>
          </a:p>
          <a:p>
            <a:pPr indent="0" lvl="0" marL="457200" rtl="0" algn="l">
              <a:lnSpc>
                <a:spcPct val="115000"/>
              </a:lnSpc>
              <a:spcBef>
                <a:spcPts val="1000"/>
              </a:spcBef>
              <a:spcAft>
                <a:spcPts val="1000"/>
              </a:spcAft>
              <a:buNone/>
            </a:pPr>
            <a:r>
              <a:rPr lang="en" sz="1200">
                <a:latin typeface="Raleway"/>
                <a:ea typeface="Raleway"/>
                <a:cs typeface="Raleway"/>
                <a:sym typeface="Raleway"/>
              </a:rPr>
              <a:t>With the information we were able to retrieve we  did find a few interesting points of information regarding restaurants in our local area.</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6"/>
          <p:cNvGrpSpPr/>
          <p:nvPr/>
        </p:nvGrpSpPr>
        <p:grpSpPr>
          <a:xfrm>
            <a:off x="6853063" y="1748796"/>
            <a:ext cx="2212050" cy="3228936"/>
            <a:chOff x="6803275" y="395363"/>
            <a:chExt cx="2212050" cy="2537076"/>
          </a:xfrm>
        </p:grpSpPr>
        <p:pic>
          <p:nvPicPr>
            <p:cNvPr id="99" name="Google Shape;99;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0" name="Google Shape;100;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1" name="Google Shape;101;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Restaurant Map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b="1" lang="en" sz="1200">
                  <a:solidFill>
                    <a:schemeClr val="dk2"/>
                  </a:solidFill>
                  <a:latin typeface="Raleway"/>
                  <a:ea typeface="Raleway"/>
                  <a:cs typeface="Raleway"/>
                  <a:sym typeface="Raleway"/>
                </a:rPr>
                <a:t>We pulled data on restaurants in the greater  Sacramento area and as the heatmap shows us restaurants are concentrated in downtown Sacramento and Roseville with another small </a:t>
              </a:r>
              <a:r>
                <a:rPr b="1" lang="en" sz="1200">
                  <a:solidFill>
                    <a:schemeClr val="dk2"/>
                  </a:solidFill>
                  <a:latin typeface="Raleway"/>
                  <a:ea typeface="Raleway"/>
                  <a:cs typeface="Raleway"/>
                  <a:sym typeface="Raleway"/>
                </a:rPr>
                <a:t>concentration</a:t>
              </a:r>
              <a:r>
                <a:rPr b="1" lang="en" sz="1200">
                  <a:solidFill>
                    <a:schemeClr val="dk2"/>
                  </a:solidFill>
                  <a:latin typeface="Raleway"/>
                  <a:ea typeface="Raleway"/>
                  <a:cs typeface="Raleway"/>
                  <a:sym typeface="Raleway"/>
                </a:rPr>
                <a:t> in Natomas.</a:t>
              </a:r>
              <a:endParaRPr b="1" sz="1200">
                <a:solidFill>
                  <a:schemeClr val="dk2"/>
                </a:solidFill>
                <a:latin typeface="Raleway"/>
                <a:ea typeface="Raleway"/>
                <a:cs typeface="Raleway"/>
                <a:sym typeface="Raleway"/>
              </a:endParaRPr>
            </a:p>
          </p:txBody>
        </p:sp>
      </p:grpSp>
      <p:pic>
        <p:nvPicPr>
          <p:cNvPr id="102" name="Google Shape;102;p16"/>
          <p:cNvPicPr preferRelativeResize="0"/>
          <p:nvPr/>
        </p:nvPicPr>
        <p:blipFill>
          <a:blip r:embed="rId5">
            <a:alphaModFix/>
          </a:blip>
          <a:stretch>
            <a:fillRect/>
          </a:stretch>
        </p:blipFill>
        <p:spPr>
          <a:xfrm>
            <a:off x="152700" y="326425"/>
            <a:ext cx="6628700" cy="4571150"/>
          </a:xfrm>
          <a:prstGeom prst="rect">
            <a:avLst/>
          </a:prstGeom>
          <a:noFill/>
          <a:ln>
            <a:noFill/>
          </a:ln>
        </p:spPr>
      </p:pic>
      <p:pic>
        <p:nvPicPr>
          <p:cNvPr id="103" name="Google Shape;103;p16"/>
          <p:cNvPicPr preferRelativeResize="0"/>
          <p:nvPr/>
        </p:nvPicPr>
        <p:blipFill rotWithShape="1">
          <a:blip r:embed="rId6">
            <a:alphaModFix/>
          </a:blip>
          <a:srcRect b="9828" l="0" r="0" t="0"/>
          <a:stretch/>
        </p:blipFill>
        <p:spPr>
          <a:xfrm>
            <a:off x="7248625" y="326425"/>
            <a:ext cx="1420975" cy="136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168513" y="1847450"/>
            <a:ext cx="2233875" cy="2869176"/>
          </a:xfrm>
          <a:prstGeom prst="rect">
            <a:avLst/>
          </a:prstGeom>
          <a:noFill/>
          <a:ln>
            <a:noFill/>
          </a:ln>
        </p:spPr>
      </p:pic>
      <p:pic>
        <p:nvPicPr>
          <p:cNvPr descr="Piece of duct tape sticking a note to the slide" id="109" name="Google Shape;109;p17"/>
          <p:cNvPicPr preferRelativeResize="0"/>
          <p:nvPr/>
        </p:nvPicPr>
        <p:blipFill rotWithShape="1">
          <a:blip r:embed="rId4">
            <a:alphaModFix/>
          </a:blip>
          <a:srcRect b="-17637" l="-13789" r="-31054" t="-19725"/>
          <a:stretch/>
        </p:blipFill>
        <p:spPr>
          <a:xfrm rot="154828">
            <a:off x="249475" y="1533626"/>
            <a:ext cx="2072000" cy="736050"/>
          </a:xfrm>
          <a:prstGeom prst="rect">
            <a:avLst/>
          </a:prstGeom>
          <a:noFill/>
          <a:ln>
            <a:noFill/>
          </a:ln>
        </p:spPr>
      </p:pic>
      <p:sp>
        <p:nvSpPr>
          <p:cNvPr id="110" name="Google Shape;110;p17"/>
          <p:cNvSpPr txBox="1"/>
          <p:nvPr/>
        </p:nvSpPr>
        <p:spPr>
          <a:xfrm>
            <a:off x="233963" y="2223450"/>
            <a:ext cx="2103000" cy="34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Raleway"/>
                <a:ea typeface="Raleway"/>
                <a:cs typeface="Raleway"/>
                <a:sym typeface="Raleway"/>
              </a:rPr>
              <a:t>Delivery Map</a:t>
            </a:r>
            <a:endParaRPr b="1" sz="1500">
              <a:solidFill>
                <a:schemeClr val="dk1"/>
              </a:solidFill>
              <a:latin typeface="Raleway"/>
              <a:ea typeface="Raleway"/>
              <a:cs typeface="Raleway"/>
              <a:sym typeface="Raleway"/>
            </a:endParaRPr>
          </a:p>
        </p:txBody>
      </p:sp>
      <p:sp>
        <p:nvSpPr>
          <p:cNvPr id="111" name="Google Shape;111;p17"/>
          <p:cNvSpPr txBox="1"/>
          <p:nvPr>
            <p:ph idx="4294967295" type="body"/>
          </p:nvPr>
        </p:nvSpPr>
        <p:spPr>
          <a:xfrm>
            <a:off x="332963" y="2571740"/>
            <a:ext cx="1905000" cy="1944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latin typeface="Raleway"/>
                <a:ea typeface="Raleway"/>
                <a:cs typeface="Raleway"/>
                <a:sym typeface="Raleway"/>
              </a:rPr>
              <a:t>This map shows us that the concentration of restaurants offering delivery is almost identical to the overall concentration of restaurants in the area.</a:t>
            </a:r>
            <a:endParaRPr b="1" sz="1200">
              <a:latin typeface="Raleway"/>
              <a:ea typeface="Raleway"/>
              <a:cs typeface="Raleway"/>
              <a:sym typeface="Raleway"/>
            </a:endParaRPr>
          </a:p>
        </p:txBody>
      </p:sp>
      <p:pic>
        <p:nvPicPr>
          <p:cNvPr id="112" name="Google Shape;112;p17"/>
          <p:cNvPicPr preferRelativeResize="0"/>
          <p:nvPr/>
        </p:nvPicPr>
        <p:blipFill>
          <a:blip r:embed="rId5">
            <a:alphaModFix/>
          </a:blip>
          <a:stretch>
            <a:fillRect/>
          </a:stretch>
        </p:blipFill>
        <p:spPr>
          <a:xfrm>
            <a:off x="2747750" y="569776"/>
            <a:ext cx="6013449" cy="4146850"/>
          </a:xfrm>
          <a:prstGeom prst="rect">
            <a:avLst/>
          </a:prstGeom>
          <a:noFill/>
          <a:ln>
            <a:noFill/>
          </a:ln>
        </p:spPr>
      </p:pic>
      <p:pic>
        <p:nvPicPr>
          <p:cNvPr id="113" name="Google Shape;113;p17"/>
          <p:cNvPicPr preferRelativeResize="0"/>
          <p:nvPr/>
        </p:nvPicPr>
        <p:blipFill>
          <a:blip r:embed="rId6">
            <a:alphaModFix/>
          </a:blip>
          <a:stretch>
            <a:fillRect/>
          </a:stretch>
        </p:blipFill>
        <p:spPr>
          <a:xfrm>
            <a:off x="233975" y="255625"/>
            <a:ext cx="582375" cy="582375"/>
          </a:xfrm>
          <a:prstGeom prst="rect">
            <a:avLst/>
          </a:prstGeom>
          <a:noFill/>
          <a:ln>
            <a:noFill/>
          </a:ln>
        </p:spPr>
      </p:pic>
      <p:pic>
        <p:nvPicPr>
          <p:cNvPr id="114" name="Google Shape;114;p17"/>
          <p:cNvPicPr preferRelativeResize="0"/>
          <p:nvPr/>
        </p:nvPicPr>
        <p:blipFill>
          <a:blip r:embed="rId7">
            <a:alphaModFix/>
          </a:blip>
          <a:stretch>
            <a:fillRect/>
          </a:stretch>
        </p:blipFill>
        <p:spPr>
          <a:xfrm>
            <a:off x="1583175" y="255625"/>
            <a:ext cx="582375" cy="582375"/>
          </a:xfrm>
          <a:prstGeom prst="rect">
            <a:avLst/>
          </a:prstGeom>
          <a:noFill/>
          <a:ln>
            <a:noFill/>
          </a:ln>
        </p:spPr>
      </p:pic>
      <p:pic>
        <p:nvPicPr>
          <p:cNvPr id="115" name="Google Shape;115;p17"/>
          <p:cNvPicPr preferRelativeResize="0"/>
          <p:nvPr/>
        </p:nvPicPr>
        <p:blipFill>
          <a:blip r:embed="rId8">
            <a:alphaModFix/>
          </a:blip>
          <a:stretch>
            <a:fillRect/>
          </a:stretch>
        </p:blipFill>
        <p:spPr>
          <a:xfrm>
            <a:off x="644100" y="937450"/>
            <a:ext cx="939075" cy="549900"/>
          </a:xfrm>
          <a:prstGeom prst="rect">
            <a:avLst/>
          </a:prstGeom>
          <a:noFill/>
          <a:ln>
            <a:noFill/>
          </a:ln>
        </p:spPr>
      </p:pic>
      <p:pic>
        <p:nvPicPr>
          <p:cNvPr id="116" name="Google Shape;116;p17"/>
          <p:cNvPicPr preferRelativeResize="0"/>
          <p:nvPr/>
        </p:nvPicPr>
        <p:blipFill>
          <a:blip r:embed="rId9">
            <a:alphaModFix/>
          </a:blip>
          <a:stretch>
            <a:fillRect/>
          </a:stretch>
        </p:blipFill>
        <p:spPr>
          <a:xfrm>
            <a:off x="1999663" y="1297542"/>
            <a:ext cx="549900" cy="54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20" name="Shape 120"/>
        <p:cNvGrpSpPr/>
        <p:nvPr/>
      </p:nvGrpSpPr>
      <p:grpSpPr>
        <a:xfrm>
          <a:off x="0" y="0"/>
          <a:ext cx="0" cy="0"/>
          <a:chOff x="0" y="0"/>
          <a:chExt cx="0" cy="0"/>
        </a:xfrm>
      </p:grpSpPr>
      <p:grpSp>
        <p:nvGrpSpPr>
          <p:cNvPr id="121" name="Google Shape;121;p18"/>
          <p:cNvGrpSpPr/>
          <p:nvPr/>
        </p:nvGrpSpPr>
        <p:grpSpPr>
          <a:xfrm>
            <a:off x="152394" y="3336013"/>
            <a:ext cx="2452903" cy="1211111"/>
            <a:chOff x="6241593" y="395363"/>
            <a:chExt cx="2214411" cy="2521047"/>
          </a:xfrm>
        </p:grpSpPr>
        <p:pic>
          <p:nvPicPr>
            <p:cNvPr id="122" name="Google Shape;122;p18"/>
            <p:cNvPicPr preferRelativeResize="0"/>
            <p:nvPr/>
          </p:nvPicPr>
          <p:blipFill>
            <a:blip r:embed="rId3">
              <a:alphaModFix/>
            </a:blip>
            <a:stretch>
              <a:fillRect/>
            </a:stretch>
          </p:blipFill>
          <p:spPr>
            <a:xfrm>
              <a:off x="6241593" y="411416"/>
              <a:ext cx="2212050" cy="2504994"/>
            </a:xfrm>
            <a:prstGeom prst="rect">
              <a:avLst/>
            </a:prstGeom>
            <a:noFill/>
            <a:ln>
              <a:noFill/>
            </a:ln>
          </p:spPr>
        </p:pic>
        <p:pic>
          <p:nvPicPr>
            <p:cNvPr descr="Piece of duct tape sticking a note to the slide" id="123" name="Google Shape;123;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4" name="Google Shape;124;p18"/>
            <p:cNvSpPr txBox="1"/>
            <p:nvPr/>
          </p:nvSpPr>
          <p:spPr>
            <a:xfrm>
              <a:off x="6383118" y="65389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dk1"/>
                  </a:solidFill>
                  <a:latin typeface="Raleway"/>
                  <a:ea typeface="Raleway"/>
                  <a:cs typeface="Raleway"/>
                  <a:sym typeface="Raleway"/>
                </a:rPr>
                <a:t>Total Reviews per Price</a:t>
              </a:r>
              <a:endParaRPr b="1" sz="2000">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grpSp>
        <p:nvGrpSpPr>
          <p:cNvPr id="125" name="Google Shape;125;p18"/>
          <p:cNvGrpSpPr/>
          <p:nvPr/>
        </p:nvGrpSpPr>
        <p:grpSpPr>
          <a:xfrm>
            <a:off x="6370428" y="394942"/>
            <a:ext cx="2510677" cy="1157673"/>
            <a:chOff x="7301535" y="395363"/>
            <a:chExt cx="2212050" cy="2521065"/>
          </a:xfrm>
        </p:grpSpPr>
        <p:pic>
          <p:nvPicPr>
            <p:cNvPr id="126" name="Google Shape;126;p18"/>
            <p:cNvPicPr preferRelativeResize="0"/>
            <p:nvPr/>
          </p:nvPicPr>
          <p:blipFill>
            <a:blip r:embed="rId3">
              <a:alphaModFix/>
            </a:blip>
            <a:stretch>
              <a:fillRect/>
            </a:stretch>
          </p:blipFill>
          <p:spPr>
            <a:xfrm>
              <a:off x="7301535" y="411434"/>
              <a:ext cx="2212050" cy="2504994"/>
            </a:xfrm>
            <a:prstGeom prst="rect">
              <a:avLst/>
            </a:prstGeom>
            <a:noFill/>
            <a:ln>
              <a:noFill/>
            </a:ln>
          </p:spPr>
        </p:pic>
        <p:pic>
          <p:nvPicPr>
            <p:cNvPr descr="Piece of duct tape sticking a note to the slide" id="127" name="Google Shape;127;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8" name="Google Shape;128;p18"/>
            <p:cNvSpPr txBox="1"/>
            <p:nvPr/>
          </p:nvSpPr>
          <p:spPr>
            <a:xfrm>
              <a:off x="7443050" y="661935"/>
              <a:ext cx="1929000" cy="20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2000">
                  <a:solidFill>
                    <a:schemeClr val="dk1"/>
                  </a:solidFill>
                  <a:latin typeface="Raleway"/>
                  <a:ea typeface="Raleway"/>
                  <a:cs typeface="Raleway"/>
                  <a:sym typeface="Raleway"/>
                </a:rPr>
                <a:t>Average Review Count per Price</a:t>
              </a:r>
              <a:endParaRPr b="1" sz="2000">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
        <p:nvSpPr>
          <p:cNvPr id="129" name="Google Shape;129;p18"/>
          <p:cNvSpPr/>
          <p:nvPr/>
        </p:nvSpPr>
        <p:spPr>
          <a:xfrm rot="10800000">
            <a:off x="4830618" y="780438"/>
            <a:ext cx="1051500" cy="38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080363" y="3748225"/>
            <a:ext cx="939300" cy="38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8"/>
          <p:cNvPicPr preferRelativeResize="0"/>
          <p:nvPr/>
        </p:nvPicPr>
        <p:blipFill>
          <a:blip r:embed="rId5">
            <a:alphaModFix/>
          </a:blip>
          <a:stretch>
            <a:fillRect/>
          </a:stretch>
        </p:blipFill>
        <p:spPr>
          <a:xfrm>
            <a:off x="152400" y="152400"/>
            <a:ext cx="4189925" cy="2994337"/>
          </a:xfrm>
          <a:prstGeom prst="rect">
            <a:avLst/>
          </a:prstGeom>
          <a:noFill/>
          <a:ln>
            <a:noFill/>
          </a:ln>
        </p:spPr>
      </p:pic>
      <p:pic>
        <p:nvPicPr>
          <p:cNvPr id="132" name="Google Shape;132;p18"/>
          <p:cNvPicPr preferRelativeResize="0"/>
          <p:nvPr/>
        </p:nvPicPr>
        <p:blipFill>
          <a:blip r:embed="rId6">
            <a:alphaModFix/>
          </a:blip>
          <a:stretch>
            <a:fillRect/>
          </a:stretch>
        </p:blipFill>
        <p:spPr>
          <a:xfrm>
            <a:off x="4572000" y="2007475"/>
            <a:ext cx="4319130" cy="299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36" name="Shape 136"/>
        <p:cNvGrpSpPr/>
        <p:nvPr/>
      </p:nvGrpSpPr>
      <p:grpSpPr>
        <a:xfrm>
          <a:off x="0" y="0"/>
          <a:ext cx="0" cy="0"/>
          <a:chOff x="0" y="0"/>
          <a:chExt cx="0" cy="0"/>
        </a:xfrm>
      </p:grpSpPr>
      <p:grpSp>
        <p:nvGrpSpPr>
          <p:cNvPr id="137" name="Google Shape;137;p19"/>
          <p:cNvGrpSpPr/>
          <p:nvPr/>
        </p:nvGrpSpPr>
        <p:grpSpPr>
          <a:xfrm>
            <a:off x="1467141" y="4320237"/>
            <a:ext cx="5177966" cy="545337"/>
            <a:chOff x="6803276" y="3190349"/>
            <a:chExt cx="2212050" cy="2504994"/>
          </a:xfrm>
        </p:grpSpPr>
        <p:pic>
          <p:nvPicPr>
            <p:cNvPr id="138" name="Google Shape;138;p19"/>
            <p:cNvPicPr preferRelativeResize="0"/>
            <p:nvPr/>
          </p:nvPicPr>
          <p:blipFill>
            <a:blip r:embed="rId3">
              <a:alphaModFix/>
            </a:blip>
            <a:stretch>
              <a:fillRect/>
            </a:stretch>
          </p:blipFill>
          <p:spPr>
            <a:xfrm>
              <a:off x="6803276" y="3190349"/>
              <a:ext cx="2212050" cy="2504994"/>
            </a:xfrm>
            <a:prstGeom prst="rect">
              <a:avLst/>
            </a:prstGeom>
            <a:noFill/>
            <a:ln>
              <a:noFill/>
            </a:ln>
          </p:spPr>
        </p:pic>
        <p:pic>
          <p:nvPicPr>
            <p:cNvPr descr="Piece of duct tape sticking a note to the slide" id="139" name="Google Shape;139;p19"/>
            <p:cNvPicPr preferRelativeResize="0"/>
            <p:nvPr/>
          </p:nvPicPr>
          <p:blipFill rotWithShape="1">
            <a:blip r:embed="rId4">
              <a:alphaModFix/>
            </a:blip>
            <a:srcRect b="-658313" l="20528" r="-9165" t="674251"/>
            <a:stretch/>
          </p:blipFill>
          <p:spPr>
            <a:xfrm rot="154826">
              <a:off x="7370663" y="3465024"/>
              <a:ext cx="1077273" cy="382687"/>
            </a:xfrm>
            <a:prstGeom prst="rect">
              <a:avLst/>
            </a:prstGeom>
            <a:noFill/>
            <a:ln>
              <a:noFill/>
            </a:ln>
          </p:spPr>
        </p:pic>
        <p:sp>
          <p:nvSpPr>
            <p:cNvPr id="140" name="Google Shape;140;p19"/>
            <p:cNvSpPr txBox="1"/>
            <p:nvPr/>
          </p:nvSpPr>
          <p:spPr>
            <a:xfrm>
              <a:off x="6944796" y="3440880"/>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dk1"/>
                  </a:solidFill>
                  <a:latin typeface="Raleway"/>
                  <a:ea typeface="Raleway"/>
                  <a:cs typeface="Raleway"/>
                  <a:sym typeface="Raleway"/>
                </a:rPr>
                <a:t>Review Count per Price &amp; Delivery</a:t>
              </a:r>
              <a:endParaRPr b="1" sz="2000">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pic>
        <p:nvPicPr>
          <p:cNvPr id="141" name="Google Shape;141;p19"/>
          <p:cNvPicPr preferRelativeResize="0"/>
          <p:nvPr/>
        </p:nvPicPr>
        <p:blipFill>
          <a:blip r:embed="rId5">
            <a:alphaModFix/>
          </a:blip>
          <a:stretch>
            <a:fillRect/>
          </a:stretch>
        </p:blipFill>
        <p:spPr>
          <a:xfrm>
            <a:off x="873363" y="258100"/>
            <a:ext cx="5771725" cy="40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45" name="Shape 145"/>
        <p:cNvGrpSpPr/>
        <p:nvPr/>
      </p:nvGrpSpPr>
      <p:grpSpPr>
        <a:xfrm>
          <a:off x="0" y="0"/>
          <a:ext cx="0" cy="0"/>
          <a:chOff x="0" y="0"/>
          <a:chExt cx="0" cy="0"/>
        </a:xfrm>
      </p:grpSpPr>
      <p:sp>
        <p:nvSpPr>
          <p:cNvPr id="146" name="Google Shape;146;p20"/>
          <p:cNvSpPr txBox="1"/>
          <p:nvPr/>
        </p:nvSpPr>
        <p:spPr>
          <a:xfrm>
            <a:off x="6017901" y="360050"/>
            <a:ext cx="2833200" cy="82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latin typeface="Raleway"/>
                <a:ea typeface="Raleway"/>
                <a:cs typeface="Raleway"/>
                <a:sym typeface="Raleway"/>
              </a:rPr>
              <a:t>Delivery Impact on Rating and Reviews</a:t>
            </a:r>
            <a:endParaRPr b="1" sz="2200">
              <a:latin typeface="Raleway"/>
              <a:ea typeface="Raleway"/>
              <a:cs typeface="Raleway"/>
              <a:sym typeface="Raleway"/>
            </a:endParaRPr>
          </a:p>
        </p:txBody>
      </p:sp>
      <p:sp>
        <p:nvSpPr>
          <p:cNvPr id="147" name="Google Shape;147;p20"/>
          <p:cNvSpPr txBox="1"/>
          <p:nvPr>
            <p:ph idx="4294967295" type="body"/>
          </p:nvPr>
        </p:nvSpPr>
        <p:spPr>
          <a:xfrm>
            <a:off x="6017900" y="1302975"/>
            <a:ext cx="2529000" cy="25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Raleway"/>
                <a:ea typeface="Raleway"/>
                <a:cs typeface="Raleway"/>
                <a:sym typeface="Raleway"/>
              </a:rPr>
              <a:t> </a:t>
            </a:r>
            <a:r>
              <a:rPr b="1" lang="en" sz="1400">
                <a:solidFill>
                  <a:srgbClr val="000000"/>
                </a:solidFill>
                <a:latin typeface="Raleway"/>
                <a:ea typeface="Raleway"/>
                <a:cs typeface="Raleway"/>
                <a:sym typeface="Raleway"/>
              </a:rPr>
              <a:t>We can see that for restaurants with and without delivery, ratings for restaurants with higher reviews tends to be between 3.5 and 4.5.</a:t>
            </a:r>
            <a:endParaRPr b="1" sz="1400">
              <a:solidFill>
                <a:srgbClr val="000000"/>
              </a:solidFill>
              <a:latin typeface="Raleway"/>
              <a:ea typeface="Raleway"/>
              <a:cs typeface="Raleway"/>
              <a:sym typeface="Raleway"/>
            </a:endParaRPr>
          </a:p>
          <a:p>
            <a:pPr indent="0" lvl="0" marL="0" rtl="0" algn="ctr">
              <a:spcBef>
                <a:spcPts val="1600"/>
              </a:spcBef>
              <a:spcAft>
                <a:spcPts val="1600"/>
              </a:spcAft>
              <a:buNone/>
            </a:pPr>
            <a:r>
              <a:t/>
            </a:r>
            <a:endParaRPr sz="1200">
              <a:latin typeface="Raleway"/>
              <a:ea typeface="Raleway"/>
              <a:cs typeface="Raleway"/>
              <a:sym typeface="Raleway"/>
            </a:endParaRPr>
          </a:p>
        </p:txBody>
      </p:sp>
      <p:pic>
        <p:nvPicPr>
          <p:cNvPr id="148" name="Google Shape;148;p20"/>
          <p:cNvPicPr preferRelativeResize="0"/>
          <p:nvPr/>
        </p:nvPicPr>
        <p:blipFill>
          <a:blip r:embed="rId3">
            <a:alphaModFix/>
          </a:blip>
          <a:stretch>
            <a:fillRect/>
          </a:stretch>
        </p:blipFill>
        <p:spPr>
          <a:xfrm>
            <a:off x="0" y="495701"/>
            <a:ext cx="5899583" cy="415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52" name="Shape 152"/>
        <p:cNvGrpSpPr/>
        <p:nvPr/>
      </p:nvGrpSpPr>
      <p:grpSpPr>
        <a:xfrm>
          <a:off x="0" y="0"/>
          <a:ext cx="0" cy="0"/>
          <a:chOff x="0" y="0"/>
          <a:chExt cx="0" cy="0"/>
        </a:xfrm>
      </p:grpSpPr>
      <p:grpSp>
        <p:nvGrpSpPr>
          <p:cNvPr id="153" name="Google Shape;153;p21"/>
          <p:cNvGrpSpPr/>
          <p:nvPr/>
        </p:nvGrpSpPr>
        <p:grpSpPr>
          <a:xfrm>
            <a:off x="700288" y="2538272"/>
            <a:ext cx="2212050" cy="2537076"/>
            <a:chOff x="6803275" y="395363"/>
            <a:chExt cx="2212050" cy="2537076"/>
          </a:xfrm>
        </p:grpSpPr>
        <p:pic>
          <p:nvPicPr>
            <p:cNvPr id="154" name="Google Shape;154;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5" name="Google Shape;155;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56" name="Google Shape;156;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Restaurant Rating by Delivery(T/F)</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The mean rating for restaurants that deliver appears to be lower than for restaurants that do not deliver.</a:t>
              </a:r>
              <a:endParaRPr b="1" sz="1200">
                <a:solidFill>
                  <a:schemeClr val="dk1"/>
                </a:solidFill>
                <a:latin typeface="Raleway"/>
                <a:ea typeface="Raleway"/>
                <a:cs typeface="Raleway"/>
                <a:sym typeface="Raleway"/>
              </a:endParaRPr>
            </a:p>
          </p:txBody>
        </p:sp>
      </p:grpSp>
      <p:pic>
        <p:nvPicPr>
          <p:cNvPr id="157" name="Google Shape;157;p21"/>
          <p:cNvPicPr preferRelativeResize="0"/>
          <p:nvPr/>
        </p:nvPicPr>
        <p:blipFill>
          <a:blip r:embed="rId5">
            <a:alphaModFix/>
          </a:blip>
          <a:stretch>
            <a:fillRect/>
          </a:stretch>
        </p:blipFill>
        <p:spPr>
          <a:xfrm>
            <a:off x="135000" y="75425"/>
            <a:ext cx="4777201" cy="2388600"/>
          </a:xfrm>
          <a:prstGeom prst="rect">
            <a:avLst/>
          </a:prstGeom>
          <a:noFill/>
          <a:ln>
            <a:noFill/>
          </a:ln>
        </p:spPr>
      </p:pic>
      <p:pic>
        <p:nvPicPr>
          <p:cNvPr id="158" name="Google Shape;158;p21"/>
          <p:cNvPicPr preferRelativeResize="0"/>
          <p:nvPr/>
        </p:nvPicPr>
        <p:blipFill>
          <a:blip r:embed="rId6">
            <a:alphaModFix/>
          </a:blip>
          <a:stretch>
            <a:fillRect/>
          </a:stretch>
        </p:blipFill>
        <p:spPr>
          <a:xfrm>
            <a:off x="3791521" y="2612499"/>
            <a:ext cx="4777153" cy="2388600"/>
          </a:xfrm>
          <a:prstGeom prst="rect">
            <a:avLst/>
          </a:prstGeom>
          <a:noFill/>
          <a:ln>
            <a:noFill/>
          </a:ln>
        </p:spPr>
      </p:pic>
      <p:grpSp>
        <p:nvGrpSpPr>
          <p:cNvPr id="159" name="Google Shape;159;p21"/>
          <p:cNvGrpSpPr/>
          <p:nvPr/>
        </p:nvGrpSpPr>
        <p:grpSpPr>
          <a:xfrm>
            <a:off x="5844938" y="110947"/>
            <a:ext cx="2212050" cy="2521038"/>
            <a:chOff x="6771425" y="395363"/>
            <a:chExt cx="2212050" cy="2521038"/>
          </a:xfrm>
        </p:grpSpPr>
        <p:pic>
          <p:nvPicPr>
            <p:cNvPr id="160" name="Google Shape;160;p21"/>
            <p:cNvPicPr preferRelativeResize="0"/>
            <p:nvPr/>
          </p:nvPicPr>
          <p:blipFill>
            <a:blip r:embed="rId3">
              <a:alphaModFix/>
            </a:blip>
            <a:stretch>
              <a:fillRect/>
            </a:stretch>
          </p:blipFill>
          <p:spPr>
            <a:xfrm>
              <a:off x="6771425" y="411407"/>
              <a:ext cx="2212050" cy="2504994"/>
            </a:xfrm>
            <a:prstGeom prst="rect">
              <a:avLst/>
            </a:prstGeom>
            <a:noFill/>
            <a:ln>
              <a:noFill/>
            </a:ln>
          </p:spPr>
        </p:pic>
        <p:pic>
          <p:nvPicPr>
            <p:cNvPr descr="Piece of duct tape sticking a note to the slide" id="161" name="Google Shape;161;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2" name="Google Shape;162;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Number of Reviews by Delivery?(T/F)</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100">
                  <a:solidFill>
                    <a:schemeClr val="dk2"/>
                  </a:solidFill>
                  <a:latin typeface="Raleway"/>
                  <a:ea typeface="Raleway"/>
                  <a:cs typeface="Raleway"/>
                  <a:sym typeface="Raleway"/>
                </a:rPr>
                <a:t>The graph shows that the mean review count for both delivery and non-delivery is below 250. There are, however, a lot of </a:t>
              </a:r>
              <a:r>
                <a:rPr lang="en" sz="1100" u="sng">
                  <a:solidFill>
                    <a:schemeClr val="dk2"/>
                  </a:solidFill>
                  <a:latin typeface="Raleway"/>
                  <a:ea typeface="Raleway"/>
                  <a:cs typeface="Raleway"/>
                  <a:sym typeface="Raleway"/>
                </a:rPr>
                <a:t>outliers </a:t>
              </a:r>
              <a:r>
                <a:rPr lang="en" sz="1100">
                  <a:solidFill>
                    <a:schemeClr val="dk2"/>
                  </a:solidFill>
                  <a:latin typeface="Raleway"/>
                  <a:ea typeface="Raleway"/>
                  <a:cs typeface="Raleway"/>
                  <a:sym typeface="Raleway"/>
                </a:rPr>
                <a:t>in the review count data, which indicates the data is skewed.</a:t>
              </a:r>
              <a:endParaRPr b="1" sz="1200">
                <a:solidFill>
                  <a:schemeClr val="dk1"/>
                </a:solidFill>
                <a:latin typeface="Raleway"/>
                <a:ea typeface="Raleway"/>
                <a:cs typeface="Raleway"/>
                <a:sym typeface="Raleway"/>
              </a:endParaRPr>
            </a:p>
          </p:txBody>
        </p:sp>
      </p:grpSp>
      <p:sp>
        <p:nvSpPr>
          <p:cNvPr id="163" name="Google Shape;163;p21"/>
          <p:cNvSpPr/>
          <p:nvPr/>
        </p:nvSpPr>
        <p:spPr>
          <a:xfrm rot="10800000">
            <a:off x="5020238" y="1353400"/>
            <a:ext cx="748500" cy="19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2912313" y="3615750"/>
            <a:ext cx="748500" cy="19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