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40"/>
  </p:notesMasterIdLst>
  <p:handoutMasterIdLst>
    <p:handoutMasterId r:id="rId41"/>
  </p:handoutMasterIdLst>
  <p:sldIdLst>
    <p:sldId id="256" r:id="rId2"/>
    <p:sldId id="278" r:id="rId3"/>
    <p:sldId id="306" r:id="rId4"/>
    <p:sldId id="277" r:id="rId5"/>
    <p:sldId id="261" r:id="rId6"/>
    <p:sldId id="271" r:id="rId7"/>
    <p:sldId id="292" r:id="rId8"/>
    <p:sldId id="279" r:id="rId9"/>
    <p:sldId id="262" r:id="rId10"/>
    <p:sldId id="285" r:id="rId11"/>
    <p:sldId id="301" r:id="rId12"/>
    <p:sldId id="308" r:id="rId13"/>
    <p:sldId id="270" r:id="rId14"/>
    <p:sldId id="264" r:id="rId15"/>
    <p:sldId id="309" r:id="rId16"/>
    <p:sldId id="310" r:id="rId17"/>
    <p:sldId id="265" r:id="rId18"/>
    <p:sldId id="312" r:id="rId19"/>
    <p:sldId id="272" r:id="rId20"/>
    <p:sldId id="275" r:id="rId21"/>
    <p:sldId id="284" r:id="rId22"/>
    <p:sldId id="313" r:id="rId23"/>
    <p:sldId id="311" r:id="rId24"/>
    <p:sldId id="286" r:id="rId25"/>
    <p:sldId id="296" r:id="rId26"/>
    <p:sldId id="288" r:id="rId27"/>
    <p:sldId id="290" r:id="rId28"/>
    <p:sldId id="302" r:id="rId29"/>
    <p:sldId id="314" r:id="rId30"/>
    <p:sldId id="266" r:id="rId31"/>
    <p:sldId id="282" r:id="rId32"/>
    <p:sldId id="267" r:id="rId33"/>
    <p:sldId id="273" r:id="rId34"/>
    <p:sldId id="268" r:id="rId35"/>
    <p:sldId id="281" r:id="rId36"/>
    <p:sldId id="258" r:id="rId37"/>
    <p:sldId id="315" r:id="rId38"/>
    <p:sldId id="307" r:id="rId39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/Agenda" id="{016B4772-BCEC-A648-A35D-DC98595983F7}">
          <p14:sldIdLst>
            <p14:sldId id="256"/>
          </p14:sldIdLst>
        </p14:section>
        <p14:section name="Introduction" id="{5E1DBF90-D85A-5C41-9535-74843EABB809}">
          <p14:sldIdLst>
            <p14:sldId id="278"/>
            <p14:sldId id="306"/>
          </p14:sldIdLst>
        </p14:section>
        <p14:section name="Whitepaper overview" id="{17916F9D-32CE-864C-8379-FC49F3BB443C}">
          <p14:sldIdLst>
            <p14:sldId id="277"/>
            <p14:sldId id="261"/>
            <p14:sldId id="271"/>
            <p14:sldId id="292"/>
          </p14:sldIdLst>
        </p14:section>
        <p14:section name="Security API overview" id="{5FAA02E2-2001-F044-972F-294DD916B776}">
          <p14:sldIdLst>
            <p14:sldId id="279"/>
            <p14:sldId id="262"/>
            <p14:sldId id="285"/>
            <p14:sldId id="301"/>
          </p14:sldIdLst>
        </p14:section>
        <p14:section name="File Protection" id="{EB7A7F28-D2E2-9648-B324-079BE615BBCF}">
          <p14:sldIdLst>
            <p14:sldId id="308"/>
            <p14:sldId id="270"/>
            <p14:sldId id="264"/>
            <p14:sldId id="309"/>
            <p14:sldId id="310"/>
            <p14:sldId id="265"/>
          </p14:sldIdLst>
        </p14:section>
        <p14:section name="Working with keys and passwords" id="{1EF51617-B2AF-3E48-8246-5D04F9175CB7}">
          <p14:sldIdLst>
            <p14:sldId id="312"/>
            <p14:sldId id="272"/>
            <p14:sldId id="275"/>
            <p14:sldId id="284"/>
            <p14:sldId id="313"/>
          </p14:sldIdLst>
        </p14:section>
        <p14:section name="Securing network layer" id="{E86DE36F-3C10-4E46-AFB9-F455A5C147C5}">
          <p14:sldIdLst>
            <p14:sldId id="311"/>
            <p14:sldId id="286"/>
            <p14:sldId id="296"/>
            <p14:sldId id="288"/>
            <p14:sldId id="290"/>
            <p14:sldId id="302"/>
          </p14:sldIdLst>
        </p14:section>
        <p14:section name="Recipes" id="{6C4A991C-10AC-1C4A-8D5A-86B4944DF6DD}">
          <p14:sldIdLst>
            <p14:sldId id="314"/>
            <p14:sldId id="266"/>
            <p14:sldId id="282"/>
            <p14:sldId id="267"/>
            <p14:sldId id="273"/>
            <p14:sldId id="268"/>
          </p14:sldIdLst>
        </p14:section>
        <p14:section name="Further reading" id="{8EC2D7EE-1EC7-C74C-91A1-100D58B13CCD}">
          <p14:sldIdLst>
            <p14:sldId id="281"/>
            <p14:sldId id="258"/>
            <p14:sldId id="315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4671"/>
  </p:normalViewPr>
  <p:slideViewPr>
    <p:cSldViewPr snapToGrid="0" snapToObjects="1">
      <p:cViewPr varScale="1">
        <p:scale>
          <a:sx n="100" d="100"/>
          <a:sy n="100" d="100"/>
        </p:scale>
        <p:origin x="8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33FD8-E7E6-E746-8D6D-5E3E7C3CC63C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88EDD-0E97-904A-82D4-7E8A221C85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497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C832A-A500-B04B-AA3B-74CEF60F851A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5C413-50D6-BE46-AB37-35F1935BB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362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5C413-50D6-BE46-AB37-35F1935BB57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108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5C413-50D6-BE46-AB37-35F1935BB579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345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5C413-50D6-BE46-AB37-35F1935BB579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13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4500" y="2954589"/>
            <a:ext cx="6223000" cy="999622"/>
          </a:xfrm>
          <a:prstGeom prst="rect">
            <a:avLst/>
          </a:prstGeom>
        </p:spPr>
      </p:pic>
    </p:spTree>
    <p:extLst/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2 Lines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raphic 8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9160" y="906625"/>
            <a:ext cx="1449286" cy="232804"/>
          </a:xfrm>
          <a:prstGeom prst="rect">
            <a:avLst/>
          </a:prstGeom>
        </p:spPr>
      </p:pic>
      <p:pic>
        <p:nvPicPr>
          <p:cNvPr id="169" name="Picture 168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67" y="1816321"/>
            <a:ext cx="876000" cy="47993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984053" y="765096"/>
            <a:ext cx="7897609" cy="86050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</a:t>
            </a:r>
            <a:br>
              <a:rPr lang="en-US"/>
            </a:br>
            <a:r>
              <a:rPr lang="en-US"/>
              <a:t>2 Lines</a:t>
            </a:r>
            <a:endParaRPr lang="en-US" dirty="0"/>
          </a:p>
        </p:txBody>
      </p:sp>
      <p:sp>
        <p:nvSpPr>
          <p:cNvPr id="201" name="Content Placeholder 2"/>
          <p:cNvSpPr>
            <a:spLocks noGrp="1"/>
          </p:cNvSpPr>
          <p:nvPr>
            <p:ph idx="1"/>
          </p:nvPr>
        </p:nvSpPr>
        <p:spPr>
          <a:xfrm>
            <a:off x="984053" y="2229699"/>
            <a:ext cx="10223395" cy="3790416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  <a:lvl2pPr marL="304830" indent="0">
              <a:buFont typeface="+mj-lt"/>
              <a:buNone/>
              <a:defRPr/>
            </a:lvl2pPr>
            <a:lvl3pPr marL="609661" indent="0">
              <a:buFont typeface="+mj-lt"/>
              <a:buNone/>
              <a:defRPr/>
            </a:lvl3pPr>
            <a:lvl4pPr marL="914492" indent="0">
              <a:buFont typeface="+mj-lt"/>
              <a:buNone/>
              <a:defRPr/>
            </a:lvl4pPr>
            <a:lvl5pPr marL="1219322" indent="0">
              <a:buFont typeface="+mj-lt"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88473" y="6020116"/>
            <a:ext cx="8770444" cy="384395"/>
          </a:xfrm>
        </p:spPr>
        <p:txBody>
          <a:bodyPr/>
          <a:lstStyle>
            <a:lvl1pPr algn="l">
              <a:defRPr sz="1067" b="0" i="0" spc="267" baseline="0">
                <a:latin typeface="+mn-lt"/>
              </a:defRPr>
            </a:lvl1pPr>
          </a:lstStyle>
          <a:p>
            <a:r>
              <a:rPr lang="en-US" smtClean="0"/>
              <a:t>Y. Vorontsov "Security in iOS Apps v2"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1702" y="6020116"/>
            <a:ext cx="875745" cy="384395"/>
          </a:xfrm>
        </p:spPr>
        <p:txBody>
          <a:bodyPr lIns="0" tIns="0" rIns="0" bIns="0" anchor="b" anchorCtr="0"/>
          <a:lstStyle>
            <a:lvl1pPr>
              <a:defRPr sz="1067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2 Lines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raphic 8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9160" y="906625"/>
            <a:ext cx="1449286" cy="232804"/>
          </a:xfrm>
          <a:prstGeom prst="rect">
            <a:avLst/>
          </a:prstGeom>
        </p:spPr>
      </p:pic>
      <p:pic>
        <p:nvPicPr>
          <p:cNvPr id="169" name="Picture 168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67" y="1816321"/>
            <a:ext cx="876000" cy="47993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984053" y="765096"/>
            <a:ext cx="7897609" cy="86050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</a:t>
            </a:r>
            <a:br>
              <a:rPr lang="en-US"/>
            </a:br>
            <a:r>
              <a:rPr lang="en-US"/>
              <a:t>2 Lines</a:t>
            </a:r>
            <a:endParaRPr lang="en-US" dirty="0"/>
          </a:p>
        </p:txBody>
      </p:sp>
      <p:sp>
        <p:nvSpPr>
          <p:cNvPr id="201" name="Content Placeholder 2"/>
          <p:cNvSpPr>
            <a:spLocks noGrp="1"/>
          </p:cNvSpPr>
          <p:nvPr>
            <p:ph idx="1"/>
          </p:nvPr>
        </p:nvSpPr>
        <p:spPr>
          <a:xfrm>
            <a:off x="984053" y="2229699"/>
            <a:ext cx="4969812" cy="3790416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  <a:lvl2pPr marL="304830" indent="0">
              <a:buFont typeface="+mj-lt"/>
              <a:buNone/>
              <a:defRPr/>
            </a:lvl2pPr>
            <a:lvl3pPr marL="609661" indent="0">
              <a:buFont typeface="+mj-lt"/>
              <a:buNone/>
              <a:defRPr/>
            </a:lvl3pPr>
            <a:lvl4pPr marL="914492" indent="0">
              <a:buFont typeface="+mj-lt"/>
              <a:buNone/>
              <a:defRPr/>
            </a:lvl4pPr>
            <a:lvl5pPr marL="1219322" indent="0">
              <a:buFont typeface="+mj-lt"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3"/>
          </p:nvPr>
        </p:nvSpPr>
        <p:spPr>
          <a:xfrm>
            <a:off x="6257667" y="2229699"/>
            <a:ext cx="4948710" cy="3790416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  <a:lvl2pPr marL="304830" indent="0">
              <a:buFont typeface="+mj-lt"/>
              <a:buNone/>
              <a:defRPr/>
            </a:lvl2pPr>
            <a:lvl3pPr marL="609661" indent="0">
              <a:buFont typeface="+mj-lt"/>
              <a:buNone/>
              <a:defRPr/>
            </a:lvl3pPr>
            <a:lvl4pPr marL="914492" indent="0">
              <a:buFont typeface="+mj-lt"/>
              <a:buNone/>
              <a:defRPr/>
            </a:lvl4pPr>
            <a:lvl5pPr marL="1219322" indent="0">
              <a:buFont typeface="+mj-lt"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88473" y="6020116"/>
            <a:ext cx="8770444" cy="384395"/>
          </a:xfrm>
        </p:spPr>
        <p:txBody>
          <a:bodyPr/>
          <a:lstStyle>
            <a:lvl1pPr algn="l">
              <a:defRPr sz="1067" b="0" i="0" spc="267" baseline="0">
                <a:latin typeface="+mn-lt"/>
              </a:defRPr>
            </a:lvl1pPr>
          </a:lstStyle>
          <a:p>
            <a:r>
              <a:rPr lang="en-US" smtClean="0"/>
              <a:t>Y. Vorontsov "Security in iOS Apps v2"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1702" y="6020116"/>
            <a:ext cx="875745" cy="384395"/>
          </a:xfrm>
        </p:spPr>
        <p:txBody>
          <a:bodyPr lIns="0" tIns="0" rIns="0" bIns="0" anchor="b" anchorCtr="0"/>
          <a:lstStyle>
            <a:lvl1pPr>
              <a:defRPr sz="1067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2 Lines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raphic 8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9160" y="906625"/>
            <a:ext cx="1449286" cy="232804"/>
          </a:xfrm>
          <a:prstGeom prst="rect">
            <a:avLst/>
          </a:prstGeom>
        </p:spPr>
      </p:pic>
      <p:pic>
        <p:nvPicPr>
          <p:cNvPr id="169" name="Picture 168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67" y="1816321"/>
            <a:ext cx="876000" cy="47993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984053" y="765096"/>
            <a:ext cx="7897609" cy="86050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</a:t>
            </a:r>
            <a:br>
              <a:rPr lang="en-US"/>
            </a:br>
            <a:r>
              <a:rPr lang="en-US"/>
              <a:t>2 Lines</a:t>
            </a:r>
            <a:endParaRPr lang="en-US" dirty="0"/>
          </a:p>
        </p:txBody>
      </p:sp>
      <p:sp>
        <p:nvSpPr>
          <p:cNvPr id="201" name="Content Placeholder 2"/>
          <p:cNvSpPr>
            <a:spLocks noGrp="1"/>
          </p:cNvSpPr>
          <p:nvPr>
            <p:ph idx="1"/>
          </p:nvPr>
        </p:nvSpPr>
        <p:spPr>
          <a:xfrm>
            <a:off x="984053" y="2229699"/>
            <a:ext cx="3205793" cy="3790416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  <a:lvl2pPr marL="304830" indent="0">
              <a:buFont typeface="+mj-lt"/>
              <a:buNone/>
              <a:defRPr/>
            </a:lvl2pPr>
            <a:lvl3pPr marL="609661" indent="0">
              <a:buFont typeface="+mj-lt"/>
              <a:buNone/>
              <a:defRPr/>
            </a:lvl3pPr>
            <a:lvl4pPr marL="914492" indent="0">
              <a:buFont typeface="+mj-lt"/>
              <a:buNone/>
              <a:defRPr/>
            </a:lvl4pPr>
            <a:lvl5pPr marL="1219322" indent="0">
              <a:buFont typeface="+mj-lt"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3"/>
          </p:nvPr>
        </p:nvSpPr>
        <p:spPr>
          <a:xfrm>
            <a:off x="4501788" y="2229699"/>
            <a:ext cx="3200283" cy="3790416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  <a:lvl2pPr marL="304830" indent="0">
              <a:buFont typeface="+mj-lt"/>
              <a:buNone/>
              <a:defRPr/>
            </a:lvl2pPr>
            <a:lvl3pPr marL="609661" indent="0">
              <a:buFont typeface="+mj-lt"/>
              <a:buNone/>
              <a:defRPr/>
            </a:lvl3pPr>
            <a:lvl4pPr marL="914492" indent="0">
              <a:buFont typeface="+mj-lt"/>
              <a:buNone/>
              <a:defRPr/>
            </a:lvl4pPr>
            <a:lvl5pPr marL="1219322" indent="0">
              <a:buFont typeface="+mj-lt"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14"/>
          </p:nvPr>
        </p:nvSpPr>
        <p:spPr>
          <a:xfrm>
            <a:off x="8005374" y="2229699"/>
            <a:ext cx="3206795" cy="3790416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  <a:lvl2pPr marL="304830" indent="0">
              <a:buFont typeface="+mj-lt"/>
              <a:buNone/>
              <a:defRPr/>
            </a:lvl2pPr>
            <a:lvl3pPr marL="609661" indent="0">
              <a:buFont typeface="+mj-lt"/>
              <a:buNone/>
              <a:defRPr/>
            </a:lvl3pPr>
            <a:lvl4pPr marL="914492" indent="0">
              <a:buFont typeface="+mj-lt"/>
              <a:buNone/>
              <a:defRPr/>
            </a:lvl4pPr>
            <a:lvl5pPr marL="1219322" indent="0">
              <a:buFont typeface="+mj-lt"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88473" y="6020116"/>
            <a:ext cx="8770444" cy="384395"/>
          </a:xfrm>
        </p:spPr>
        <p:txBody>
          <a:bodyPr/>
          <a:lstStyle>
            <a:lvl1pPr algn="l">
              <a:defRPr sz="1067" b="0" i="0" spc="267" baseline="0">
                <a:latin typeface="+mn-lt"/>
              </a:defRPr>
            </a:lvl1pPr>
          </a:lstStyle>
          <a:p>
            <a:r>
              <a:rPr lang="en-US" smtClean="0"/>
              <a:t>Y. Vorontsov "Security in iOS Apps v2"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1702" y="6020116"/>
            <a:ext cx="875745" cy="384395"/>
          </a:xfrm>
        </p:spPr>
        <p:txBody>
          <a:bodyPr lIns="0" tIns="0" rIns="0" bIns="0" anchor="b" anchorCtr="0"/>
          <a:lstStyle>
            <a:lvl1pPr>
              <a:defRPr sz="1067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 2 Lines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raphic 8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9160" y="906625"/>
            <a:ext cx="1449286" cy="232804"/>
          </a:xfrm>
          <a:prstGeom prst="rect">
            <a:avLst/>
          </a:prstGeom>
        </p:spPr>
      </p:pic>
      <p:pic>
        <p:nvPicPr>
          <p:cNvPr id="169" name="Picture 168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67" y="1816321"/>
            <a:ext cx="876000" cy="47993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984053" y="765096"/>
            <a:ext cx="7897609" cy="86050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/>
          </p:nvPr>
        </p:nvSpPr>
        <p:spPr>
          <a:xfrm>
            <a:off x="984053" y="2229699"/>
            <a:ext cx="2327053" cy="3790416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  <a:lvl2pPr marL="304830" indent="0">
              <a:buFont typeface="+mj-lt"/>
              <a:buNone/>
              <a:defRPr/>
            </a:lvl2pPr>
            <a:lvl3pPr marL="609661" indent="0">
              <a:buFont typeface="+mj-lt"/>
              <a:buNone/>
              <a:defRPr/>
            </a:lvl3pPr>
            <a:lvl4pPr marL="914492" indent="0">
              <a:buFont typeface="+mj-lt"/>
              <a:buNone/>
              <a:defRPr/>
            </a:lvl4pPr>
            <a:lvl5pPr marL="1219322" indent="0">
              <a:buFont typeface="+mj-lt"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3"/>
          </p:nvPr>
        </p:nvSpPr>
        <p:spPr>
          <a:xfrm>
            <a:off x="3616214" y="2229699"/>
            <a:ext cx="2336113" cy="3790416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  <a:lvl2pPr marL="304830" indent="0">
              <a:buFont typeface="+mj-lt"/>
              <a:buNone/>
              <a:defRPr/>
            </a:lvl2pPr>
            <a:lvl3pPr marL="609661" indent="0">
              <a:buFont typeface="+mj-lt"/>
              <a:buNone/>
              <a:defRPr/>
            </a:lvl3pPr>
            <a:lvl4pPr marL="914492" indent="0">
              <a:buFont typeface="+mj-lt"/>
              <a:buNone/>
              <a:defRPr/>
            </a:lvl4pPr>
            <a:lvl5pPr marL="1219322" indent="0">
              <a:buFont typeface="+mj-lt"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14"/>
          </p:nvPr>
        </p:nvSpPr>
        <p:spPr>
          <a:xfrm>
            <a:off x="6254685" y="2229699"/>
            <a:ext cx="2323679" cy="3790416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  <a:lvl2pPr marL="304830" indent="0">
              <a:buFont typeface="+mj-lt"/>
              <a:buNone/>
              <a:defRPr/>
            </a:lvl2pPr>
            <a:lvl3pPr marL="609661" indent="0">
              <a:buFont typeface="+mj-lt"/>
              <a:buNone/>
              <a:defRPr/>
            </a:lvl3pPr>
            <a:lvl4pPr marL="914492" indent="0">
              <a:buFont typeface="+mj-lt"/>
              <a:buNone/>
              <a:defRPr/>
            </a:lvl4pPr>
            <a:lvl5pPr marL="1219322" indent="0">
              <a:buFont typeface="+mj-lt"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15"/>
          </p:nvPr>
        </p:nvSpPr>
        <p:spPr>
          <a:xfrm>
            <a:off x="8887491" y="2229699"/>
            <a:ext cx="2326445" cy="3790416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  <a:lvl2pPr marL="304830" indent="0">
              <a:buFont typeface="+mj-lt"/>
              <a:buNone/>
              <a:defRPr/>
            </a:lvl2pPr>
            <a:lvl3pPr marL="609661" indent="0">
              <a:buFont typeface="+mj-lt"/>
              <a:buNone/>
              <a:defRPr/>
            </a:lvl3pPr>
            <a:lvl4pPr marL="914492" indent="0">
              <a:buFont typeface="+mj-lt"/>
              <a:buNone/>
              <a:defRPr/>
            </a:lvl4pPr>
            <a:lvl5pPr marL="1219322" indent="0">
              <a:buFont typeface="+mj-lt"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88473" y="6020116"/>
            <a:ext cx="8770444" cy="384395"/>
          </a:xfrm>
        </p:spPr>
        <p:txBody>
          <a:bodyPr/>
          <a:lstStyle>
            <a:lvl1pPr algn="l">
              <a:defRPr sz="1067" b="0" i="0" spc="267" baseline="0">
                <a:latin typeface="+mn-lt"/>
              </a:defRPr>
            </a:lvl1pPr>
          </a:lstStyle>
          <a:p>
            <a:r>
              <a:rPr lang="en-US" smtClean="0"/>
              <a:t>Y. Vorontsov "Security in iOS Apps v2"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1702" y="6020116"/>
            <a:ext cx="875745" cy="384395"/>
          </a:xfrm>
        </p:spPr>
        <p:txBody>
          <a:bodyPr lIns="0" tIns="0" rIns="0" bIns="0" anchor="b" anchorCtr="0"/>
          <a:lstStyle>
            <a:lvl1pPr>
              <a:defRPr sz="1067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rang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/>
          </p:nvPr>
        </p:nvSpPr>
        <p:spPr>
          <a:xfrm>
            <a:off x="984053" y="3428023"/>
            <a:ext cx="10223395" cy="1392793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/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/>
          </p:nvPr>
        </p:nvSpPr>
        <p:spPr>
          <a:xfrm>
            <a:off x="984053" y="3428023"/>
            <a:ext cx="10223395" cy="1392793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/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Re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/>
          </p:nvPr>
        </p:nvSpPr>
        <p:spPr>
          <a:xfrm>
            <a:off x="984053" y="3428023"/>
            <a:ext cx="10223395" cy="1392793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/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Lilac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/>
          </p:nvPr>
        </p:nvSpPr>
        <p:spPr>
          <a:xfrm>
            <a:off x="984053" y="3428023"/>
            <a:ext cx="10223395" cy="1392793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/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/>
          </p:nvPr>
        </p:nvSpPr>
        <p:spPr>
          <a:xfrm>
            <a:off x="984053" y="3428023"/>
            <a:ext cx="10223395" cy="1392793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/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1 Line 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053" y="765095"/>
            <a:ext cx="7897609" cy="56653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9160" y="906625"/>
            <a:ext cx="1449286" cy="232804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52" y="1331625"/>
            <a:ext cx="878347" cy="47993"/>
          </a:xfrm>
          <a:prstGeom prst="rect">
            <a:avLst/>
          </a:prstGeom>
        </p:spPr>
      </p:pic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88473" y="1745009"/>
            <a:ext cx="10217904" cy="4275107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1333" cap="all" baseline="0"/>
            </a:lvl1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</p:spTree>
    <p:extLst/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0895" y="2082801"/>
            <a:ext cx="2569029" cy="41267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17499" y="2706160"/>
            <a:ext cx="7583616" cy="72284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text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40812" y="4820817"/>
            <a:ext cx="2322852" cy="11993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/>
            <a:r>
              <a:rPr lang="en-US" sz="1600" b="0" i="0" dirty="0">
                <a:solidFill>
                  <a:schemeClr val="tx2"/>
                </a:solidFill>
                <a:latin typeface="+mn-lt"/>
              </a:rPr>
              <a:t>New York </a:t>
            </a:r>
            <a:r>
              <a:rPr lang="en-US" sz="1600" b="0" i="0" dirty="0">
                <a:solidFill>
                  <a:schemeClr val="tx2"/>
                </a:solidFill>
                <a:latin typeface="Open Sans Light" charset="0"/>
                <a:ea typeface="Open Sans Light" charset="0"/>
                <a:cs typeface="Open Sans Light" charset="0"/>
              </a:rPr>
              <a:t>USA</a:t>
            </a:r>
          </a:p>
          <a:p>
            <a:pPr lvl="0"/>
            <a:r>
              <a:rPr lang="en-US" sz="1600" b="0" i="0" dirty="0">
                <a:solidFill>
                  <a:schemeClr val="tx2"/>
                </a:solidFill>
                <a:latin typeface="+mn-lt"/>
              </a:rPr>
              <a:t>London </a:t>
            </a:r>
            <a:r>
              <a:rPr lang="en-US" sz="1600" b="0" i="0" dirty="0">
                <a:solidFill>
                  <a:schemeClr val="tx2"/>
                </a:solidFill>
                <a:latin typeface="Open Sans Light" charset="0"/>
                <a:ea typeface="Open Sans Light" charset="0"/>
                <a:cs typeface="Open Sans Light" charset="0"/>
              </a:rPr>
              <a:t>UK</a:t>
            </a:r>
          </a:p>
          <a:p>
            <a:pPr lvl="0"/>
            <a:r>
              <a:rPr lang="en-US" sz="1600" b="0" i="0" dirty="0">
                <a:solidFill>
                  <a:schemeClr val="tx2"/>
                </a:solidFill>
                <a:latin typeface="+mn-lt"/>
              </a:rPr>
              <a:t>Munich </a:t>
            </a:r>
            <a:r>
              <a:rPr lang="en-US" sz="1600" b="0" i="0" dirty="0">
                <a:solidFill>
                  <a:schemeClr val="tx2"/>
                </a:solidFill>
                <a:latin typeface="Open Sans Light" charset="0"/>
                <a:ea typeface="Open Sans Light" charset="0"/>
                <a:cs typeface="Open Sans Light" charset="0"/>
              </a:rPr>
              <a:t>Germany</a:t>
            </a:r>
          </a:p>
          <a:p>
            <a:pPr lvl="0"/>
            <a:r>
              <a:rPr lang="en-US" sz="1600" b="0" i="0" dirty="0">
                <a:solidFill>
                  <a:schemeClr val="tx2"/>
                </a:solidFill>
                <a:latin typeface="+mn-lt"/>
              </a:rPr>
              <a:t>Zug </a:t>
            </a:r>
            <a:r>
              <a:rPr lang="en-US" sz="1600" b="0" i="0" dirty="0">
                <a:solidFill>
                  <a:schemeClr val="tx2"/>
                </a:solidFill>
                <a:latin typeface="Open Sans Light" charset="0"/>
                <a:ea typeface="Open Sans Light" charset="0"/>
                <a:cs typeface="Open Sans Light" charset="0"/>
              </a:rPr>
              <a:t>Switzerland</a:t>
            </a:r>
          </a:p>
          <a:p>
            <a:endParaRPr lang="en-US" sz="1600" b="0" i="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42" name="Picture 4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925" y="3392379"/>
            <a:ext cx="878347" cy="47993"/>
          </a:xfrm>
          <a:prstGeom prst="rect">
            <a:avLst/>
          </a:prstGeom>
        </p:spPr>
      </p:pic>
    </p:spTree>
    <p:extLst/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 1 Line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053" y="765095"/>
            <a:ext cx="7897609" cy="56653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9160" y="906625"/>
            <a:ext cx="1449286" cy="232804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52" y="1331625"/>
            <a:ext cx="878347" cy="47993"/>
          </a:xfrm>
          <a:prstGeom prst="rect">
            <a:avLst/>
          </a:prstGeom>
        </p:spPr>
      </p:pic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88473" y="1745009"/>
            <a:ext cx="4965392" cy="4275107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1333" cap="all" baseline="0"/>
            </a:lvl1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257507" y="1745009"/>
            <a:ext cx="4953288" cy="4275107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1333" cap="all" baseline="0"/>
            </a:lvl1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</p:spTree>
    <p:extLst/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1 Line 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053" y="765095"/>
            <a:ext cx="7897609" cy="56653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9160" y="906625"/>
            <a:ext cx="1449286" cy="232804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52" y="1331625"/>
            <a:ext cx="878347" cy="47993"/>
          </a:xfrm>
          <a:prstGeom prst="rect">
            <a:avLst/>
          </a:prstGeom>
        </p:spPr>
      </p:pic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81206" y="1745010"/>
            <a:ext cx="2328947" cy="1985177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1333" cap="all" baseline="0"/>
            </a:lvl1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981206" y="4034939"/>
            <a:ext cx="2328947" cy="1985177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1333" cap="all" baseline="0"/>
            </a:lvl1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3617058" y="1745010"/>
            <a:ext cx="2331668" cy="1985177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1333" cap="all" baseline="0"/>
            </a:lvl1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3617058" y="4034939"/>
            <a:ext cx="2332319" cy="1985177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1333" cap="all" baseline="0"/>
            </a:lvl1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6257667" y="1745010"/>
            <a:ext cx="2323612" cy="1985177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1333" cap="all" baseline="0"/>
            </a:lvl1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6257667" y="4034939"/>
            <a:ext cx="2322851" cy="1985177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1333" cap="all" baseline="0"/>
            </a:lvl1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8881662" y="1745010"/>
            <a:ext cx="2321482" cy="1985177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1333" cap="all" baseline="0"/>
            </a:lvl1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8881662" y="4034939"/>
            <a:ext cx="2321482" cy="1985177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1333" cap="all" baseline="0"/>
            </a:lvl1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</p:spTree>
    <p:extLst/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2 Lines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raphic 8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9160" y="906625"/>
            <a:ext cx="1449286" cy="232804"/>
          </a:xfrm>
          <a:prstGeom prst="rect">
            <a:avLst/>
          </a:prstGeom>
        </p:spPr>
      </p:pic>
      <p:pic>
        <p:nvPicPr>
          <p:cNvPr id="169" name="Picture 168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67" y="1816321"/>
            <a:ext cx="876000" cy="47993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984053" y="765096"/>
            <a:ext cx="7897609" cy="86050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</a:t>
            </a:r>
            <a:br>
              <a:rPr lang="en-US"/>
            </a:br>
            <a:r>
              <a:rPr lang="en-US"/>
              <a:t>2 Lines</a:t>
            </a:r>
            <a:endParaRPr lang="en-US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88473" y="2229702"/>
            <a:ext cx="10217904" cy="3790412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1333" cap="all" baseline="0"/>
            </a:lvl1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</p:spTree>
    <p:extLst/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2 Lines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raphic 8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9160" y="906625"/>
            <a:ext cx="1449286" cy="232804"/>
          </a:xfrm>
          <a:prstGeom prst="rect">
            <a:avLst/>
          </a:prstGeom>
        </p:spPr>
      </p:pic>
      <p:pic>
        <p:nvPicPr>
          <p:cNvPr id="169" name="Picture 168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67" y="1816321"/>
            <a:ext cx="876000" cy="47993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984053" y="765096"/>
            <a:ext cx="7897609" cy="86050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</a:t>
            </a:r>
            <a:br>
              <a:rPr lang="en-US"/>
            </a:br>
            <a:r>
              <a:rPr lang="en-US"/>
              <a:t>2 Lines</a:t>
            </a:r>
            <a:endParaRPr lang="en-US" dirty="0"/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88473" y="2229702"/>
            <a:ext cx="4965392" cy="3790415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1333" cap="all" baseline="0"/>
            </a:lvl1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257507" y="2229702"/>
            <a:ext cx="4953288" cy="3790415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1333" cap="all" baseline="0"/>
            </a:lvl1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</p:spTree>
    <p:extLst/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eader 2 Lines and 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raphic 8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9160" y="906625"/>
            <a:ext cx="1449286" cy="232804"/>
          </a:xfrm>
          <a:prstGeom prst="rect">
            <a:avLst/>
          </a:prstGeom>
        </p:spPr>
      </p:pic>
      <p:pic>
        <p:nvPicPr>
          <p:cNvPr id="169" name="Picture 168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67" y="1816321"/>
            <a:ext cx="876000" cy="47993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984053" y="765096"/>
            <a:ext cx="7897609" cy="86050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</a:t>
            </a:r>
            <a:br>
              <a:rPr lang="en-US"/>
            </a:br>
            <a:r>
              <a:rPr lang="en-US"/>
              <a:t>2 Lines</a:t>
            </a:r>
            <a:endParaRPr lang="en-US" dirty="0"/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81206" y="2229699"/>
            <a:ext cx="2329899" cy="174283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1333" cap="all" baseline="0"/>
            </a:lvl1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3617058" y="2229699"/>
            <a:ext cx="2336089" cy="174283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1333" cap="all" baseline="0"/>
            </a:lvl1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6257667" y="2229699"/>
            <a:ext cx="2323612" cy="174283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1333" cap="all" baseline="0"/>
            </a:lvl1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8881661" y="2229699"/>
            <a:ext cx="2329427" cy="174283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1333" cap="all" baseline="0"/>
            </a:lvl1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981206" y="4277281"/>
            <a:ext cx="2333216" cy="174283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1333" cap="all" baseline="0"/>
            </a:lvl1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3617058" y="4277281"/>
            <a:ext cx="2336088" cy="174283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1333" cap="all" baseline="0"/>
            </a:lvl1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6257667" y="4277281"/>
            <a:ext cx="2323612" cy="174283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1333" cap="all" baseline="0"/>
            </a:lvl1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8881661" y="4277281"/>
            <a:ext cx="2329427" cy="174283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1333" cap="all" baseline="0"/>
            </a:lvl1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</p:spTree>
    <p:extLst/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0" y="1"/>
            <a:ext cx="12192000" cy="6857999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1333" cap="all" baseline="0"/>
            </a:lvl1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</p:spTree>
    <p:extLst/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 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984053" y="765095"/>
            <a:ext cx="7897609" cy="56653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pic>
        <p:nvPicPr>
          <p:cNvPr id="111" name="Graphic 8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9160" y="906625"/>
            <a:ext cx="1449286" cy="232804"/>
          </a:xfrm>
          <a:prstGeom prst="rect">
            <a:avLst/>
          </a:prstGeom>
        </p:spPr>
      </p:pic>
      <p:pic>
        <p:nvPicPr>
          <p:cNvPr id="112" name="Picture 11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52" y="1331625"/>
            <a:ext cx="878347" cy="47993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88473" y="6020116"/>
            <a:ext cx="8770444" cy="384395"/>
          </a:xfrm>
        </p:spPr>
        <p:txBody>
          <a:bodyPr/>
          <a:lstStyle>
            <a:lvl1pPr algn="l">
              <a:defRPr sz="1067" b="0" i="0" spc="267" baseline="0">
                <a:latin typeface="+mn-lt"/>
              </a:defRPr>
            </a:lvl1pPr>
          </a:lstStyle>
          <a:p>
            <a:r>
              <a:rPr lang="en-US" smtClean="0"/>
              <a:t>Y. Vorontsov "Security in iOS Apps v2"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1702" y="6020116"/>
            <a:ext cx="875745" cy="384395"/>
          </a:xfrm>
        </p:spPr>
        <p:txBody>
          <a:bodyPr lIns="0" tIns="0" rIns="0" bIns="0" anchor="b" anchorCtr="0"/>
          <a:lstStyle>
            <a:lvl1pPr>
              <a:defRPr sz="1067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 Lin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raphic 8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9160" y="906625"/>
            <a:ext cx="1449286" cy="232804"/>
          </a:xfrm>
          <a:prstGeom prst="rect">
            <a:avLst/>
          </a:prstGeom>
        </p:spPr>
      </p:pic>
      <p:pic>
        <p:nvPicPr>
          <p:cNvPr id="169" name="Picture 168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67" y="1816321"/>
            <a:ext cx="876000" cy="47993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984053" y="765096"/>
            <a:ext cx="7897609" cy="86050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</a:t>
            </a:r>
            <a:br>
              <a:rPr lang="en-US"/>
            </a:br>
            <a:r>
              <a:rPr lang="en-US"/>
              <a:t>2 Lines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88473" y="6020116"/>
            <a:ext cx="8770444" cy="384395"/>
          </a:xfrm>
        </p:spPr>
        <p:txBody>
          <a:bodyPr/>
          <a:lstStyle>
            <a:lvl1pPr algn="l">
              <a:defRPr sz="1067" b="0" i="0" spc="267" baseline="0">
                <a:latin typeface="+mn-lt"/>
              </a:defRPr>
            </a:lvl1pPr>
          </a:lstStyle>
          <a:p>
            <a:r>
              <a:rPr lang="en-US" smtClean="0"/>
              <a:t>Y. Vorontsov "Security in iOS Apps v2"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1702" y="6020116"/>
            <a:ext cx="875745" cy="384395"/>
          </a:xfrm>
        </p:spPr>
        <p:txBody>
          <a:bodyPr lIns="0" tIns="0" rIns="0" bIns="0" anchor="b" anchorCtr="0"/>
          <a:lstStyle>
            <a:lvl1pPr>
              <a:defRPr sz="1067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">
    <p:bg>
      <p:bgPr>
        <a:solidFill>
          <a:srgbClr val="1E3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984053" y="1745010"/>
            <a:ext cx="10223395" cy="1688516"/>
          </a:xfrm>
        </p:spPr>
        <p:txBody>
          <a:bodyPr anchor="b" anchorCtr="0"/>
          <a:lstStyle>
            <a:lvl1pPr>
              <a:defRPr sz="7066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84053" y="3707828"/>
            <a:ext cx="4578350" cy="231228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baseline="0">
                <a:solidFill>
                  <a:schemeClr val="bg2"/>
                </a:solidFill>
                <a:latin typeface="Aktiv Grotesk" panose="020B0504020202020204" pitchFamily="34" charset="0"/>
                <a:ea typeface="Aktiv Grotesk" panose="020B0504020202020204" pitchFamily="34" charset="0"/>
                <a:cs typeface="Aktiv Grotesk" panose="020B0504020202020204" pitchFamily="34" charset="0"/>
              </a:defRPr>
            </a:lvl1pPr>
            <a:lvl2pPr marL="304831" indent="0">
              <a:buNone/>
              <a:defRPr sz="1600">
                <a:solidFill>
                  <a:schemeClr val="bg1"/>
                </a:solidFill>
              </a:defRPr>
            </a:lvl2pPr>
            <a:lvl3pPr marL="609661" indent="0">
              <a:buNone/>
              <a:defRPr sz="1600">
                <a:solidFill>
                  <a:schemeClr val="bg1"/>
                </a:solidFill>
              </a:defRPr>
            </a:lvl3pPr>
            <a:lvl4pPr marL="914492" indent="0">
              <a:buNone/>
              <a:defRPr sz="1600">
                <a:solidFill>
                  <a:schemeClr val="bg1"/>
                </a:solidFill>
              </a:defRPr>
            </a:lvl4pPr>
            <a:lvl5pPr marL="1219322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>
              <a:lnSpc>
                <a:spcPct val="110000"/>
              </a:lnSpc>
            </a:pPr>
            <a:r>
              <a:rPr lang="en-US" sz="1600" b="1" dirty="0" smtClean="0">
                <a:solidFill>
                  <a:schemeClr val="bg1"/>
                </a:solidFill>
                <a:latin typeface="+mn-lt"/>
              </a:rPr>
              <a:t>Full Name</a:t>
            </a:r>
            <a:br>
              <a:rPr lang="en-US" sz="16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1600" b="1" dirty="0" smtClean="0">
                <a:solidFill>
                  <a:schemeClr val="bg1"/>
                </a:solidFill>
                <a:latin typeface="+mn-lt"/>
              </a:rPr>
              <a:t>Job Title</a:t>
            </a:r>
            <a:br>
              <a:rPr lang="en-US" sz="16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1600" b="1" dirty="0" smtClean="0">
                <a:solidFill>
                  <a:schemeClr val="bg1"/>
                </a:solidFill>
                <a:latin typeface="+mn-lt"/>
              </a:rPr>
              <a:t>Company Name</a:t>
            </a:r>
            <a:br>
              <a:rPr lang="en-US" sz="16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1600" b="1" dirty="0" smtClean="0">
                <a:solidFill>
                  <a:schemeClr val="bg1"/>
                </a:solidFill>
                <a:latin typeface="+mn-lt"/>
              </a:rPr>
              <a:t>Your Email</a:t>
            </a:r>
            <a:br>
              <a:rPr lang="en-US" sz="16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16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16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1600" b="1" dirty="0" smtClean="0">
                <a:solidFill>
                  <a:schemeClr val="bg1"/>
                </a:solidFill>
                <a:latin typeface="+mn-lt"/>
              </a:rPr>
              <a:t>Social Links</a:t>
            </a:r>
          </a:p>
        </p:txBody>
      </p:sp>
    </p:spTree>
    <p:extLst/>
  </p:cSld>
  <p:clrMapOvr>
    <a:masterClrMapping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17403" y="3178839"/>
            <a:ext cx="6248400" cy="428171"/>
          </a:xfrm>
        </p:spPr>
        <p:txBody>
          <a:bodyPr/>
          <a:lstStyle>
            <a:lvl1pPr marL="0" indent="0" algn="l" defTabSz="9144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0" kern="1200" baseline="0" dirty="0" smtClean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1pPr>
            <a:lvl2pPr marL="0" indent="0" algn="l" defTabSz="9144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0" kern="1200" baseline="0" dirty="0" smtClean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2pPr>
            <a:lvl3pPr marL="0" indent="0" algn="l" defTabSz="9144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0" kern="1200" baseline="0" dirty="0" smtClean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3pPr>
            <a:lvl4pPr marL="0" indent="0" algn="l" defTabSz="9144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0" kern="1200" baseline="0" dirty="0" smtClean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4pPr>
            <a:lvl5pPr marL="0" indent="0" algn="l" defTabSz="9144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0" kern="1200" baseline="0" dirty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pic>
        <p:nvPicPr>
          <p:cNvPr id="8" name="Graphic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0895" y="2082801"/>
            <a:ext cx="2569029" cy="41267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17499" y="2706161"/>
            <a:ext cx="7583616" cy="472678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text</a:t>
            </a:r>
          </a:p>
        </p:txBody>
      </p:sp>
      <p:pic>
        <p:nvPicPr>
          <p:cNvPr id="42" name="Picture 4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243" y="3919874"/>
            <a:ext cx="878347" cy="47993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740812" y="4820817"/>
            <a:ext cx="2322852" cy="11993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/>
            <a:r>
              <a:rPr lang="en-US" sz="1600" b="0" i="0" dirty="0">
                <a:solidFill>
                  <a:schemeClr val="tx2"/>
                </a:solidFill>
                <a:latin typeface="+mn-lt"/>
              </a:rPr>
              <a:t>New York </a:t>
            </a:r>
            <a:r>
              <a:rPr lang="en-US" sz="1600" b="0" i="0" dirty="0">
                <a:solidFill>
                  <a:schemeClr val="tx2"/>
                </a:solidFill>
                <a:latin typeface="Open Sans Light" charset="0"/>
                <a:ea typeface="Open Sans Light" charset="0"/>
                <a:cs typeface="Open Sans Light" charset="0"/>
              </a:rPr>
              <a:t>USA</a:t>
            </a:r>
          </a:p>
          <a:p>
            <a:pPr lvl="0"/>
            <a:r>
              <a:rPr lang="en-US" sz="1600" b="0" i="0" dirty="0">
                <a:solidFill>
                  <a:schemeClr val="tx2"/>
                </a:solidFill>
                <a:latin typeface="+mn-lt"/>
              </a:rPr>
              <a:t>London </a:t>
            </a:r>
            <a:r>
              <a:rPr lang="en-US" sz="1600" b="0" i="0" dirty="0">
                <a:solidFill>
                  <a:schemeClr val="tx2"/>
                </a:solidFill>
                <a:latin typeface="Open Sans Light" charset="0"/>
                <a:ea typeface="Open Sans Light" charset="0"/>
                <a:cs typeface="Open Sans Light" charset="0"/>
              </a:rPr>
              <a:t>UK</a:t>
            </a:r>
          </a:p>
          <a:p>
            <a:pPr lvl="0"/>
            <a:r>
              <a:rPr lang="en-US" sz="1600" b="0" i="0" dirty="0">
                <a:solidFill>
                  <a:schemeClr val="tx2"/>
                </a:solidFill>
                <a:latin typeface="+mn-lt"/>
              </a:rPr>
              <a:t>Munich </a:t>
            </a:r>
            <a:r>
              <a:rPr lang="en-US" sz="1600" b="0" i="0" dirty="0">
                <a:solidFill>
                  <a:schemeClr val="tx2"/>
                </a:solidFill>
                <a:latin typeface="Open Sans Light" charset="0"/>
                <a:ea typeface="Open Sans Light" charset="0"/>
                <a:cs typeface="Open Sans Light" charset="0"/>
              </a:rPr>
              <a:t>Germany</a:t>
            </a:r>
          </a:p>
          <a:p>
            <a:pPr lvl="0"/>
            <a:r>
              <a:rPr lang="en-US" sz="1600" b="0" i="0" dirty="0">
                <a:solidFill>
                  <a:schemeClr val="tx2"/>
                </a:solidFill>
                <a:latin typeface="+mn-lt"/>
              </a:rPr>
              <a:t>Zug </a:t>
            </a:r>
            <a:r>
              <a:rPr lang="en-US" sz="1600" b="0" i="0" dirty="0">
                <a:solidFill>
                  <a:schemeClr val="tx2"/>
                </a:solidFill>
                <a:latin typeface="Open Sans Light" charset="0"/>
                <a:ea typeface="Open Sans Light" charset="0"/>
                <a:cs typeface="Open Sans Light" charset="0"/>
              </a:rPr>
              <a:t>Switzerland</a:t>
            </a:r>
          </a:p>
          <a:p>
            <a:endParaRPr lang="en-US" sz="1600" b="0" i="0" dirty="0">
              <a:solidFill>
                <a:schemeClr val="tx2"/>
              </a:solidFill>
              <a:latin typeface="+mn-lt"/>
            </a:endParaRPr>
          </a:p>
        </p:txBody>
      </p:sp>
    </p:spTree>
    <p:extLst/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84053" y="-670"/>
            <a:ext cx="10225464" cy="6858365"/>
            <a:chOff x="1476080" y="-1006"/>
            <a:chExt cx="15338196" cy="1028913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476080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6811920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928056" y="-1006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>
            <a:xfrm>
              <a:off x="1476080" y="9608249"/>
              <a:ext cx="15335840" cy="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1476080" y="9031568"/>
              <a:ext cx="15335840" cy="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 userDrawn="1"/>
          </p:nvCxnSpPr>
          <p:spPr>
            <a:xfrm>
              <a:off x="1476080" y="1147820"/>
              <a:ext cx="15335840" cy="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335289" y="-1006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790753" y="-1006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55133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605474" y="-1006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111220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969500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425587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287123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746053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63676" y="-1006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243555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0698510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1554683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2010769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2869200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3326863" y="-1006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4183036" y="-1006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4639123" y="-1006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668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954614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/>
          </p:nvCxnSpPr>
          <p:spPr>
            <a:xfrm>
              <a:off x="1476080" y="5144294"/>
              <a:ext cx="15335840" cy="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/>
          </p:nvCxnSpPr>
          <p:spPr>
            <a:xfrm>
              <a:off x="1476080" y="2617918"/>
              <a:ext cx="15335840" cy="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1476080" y="1997748"/>
              <a:ext cx="15335840" cy="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>
              <a:off x="9386500" y="-1006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cxnSpLocks/>
            </p:cNvCxnSpPr>
            <p:nvPr userDrawn="1"/>
          </p:nvCxnSpPr>
          <p:spPr>
            <a:xfrm>
              <a:off x="1478437" y="7232342"/>
              <a:ext cx="15335839" cy="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/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rid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84053" y="-670"/>
            <a:ext cx="10225464" cy="6858365"/>
            <a:chOff x="1476080" y="-1006"/>
            <a:chExt cx="15338196" cy="10289135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476080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6811920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8928056" y="-1006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/>
          </p:nvCxnSpPr>
          <p:spPr>
            <a:xfrm>
              <a:off x="1476080" y="9608249"/>
              <a:ext cx="15335840" cy="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/>
          </p:nvCxnSpPr>
          <p:spPr>
            <a:xfrm>
              <a:off x="1476080" y="9031568"/>
              <a:ext cx="15335840" cy="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335289" y="-1006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790753" y="-1006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655133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605474" y="-1006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111220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969500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425587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287123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746053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8063676" y="-1006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0243555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0698510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1554683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2010769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2869200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3326863" y="-1006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4183036" y="-1006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4639123" y="-1006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668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954614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9386500" y="-1006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cxnSpLocks/>
            </p:cNvCxnSpPr>
            <p:nvPr userDrawn="1"/>
          </p:nvCxnSpPr>
          <p:spPr>
            <a:xfrm>
              <a:off x="1478437" y="1147820"/>
              <a:ext cx="15335839" cy="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cxnSpLocks/>
            </p:cNvCxnSpPr>
            <p:nvPr userDrawn="1"/>
          </p:nvCxnSpPr>
          <p:spPr>
            <a:xfrm>
              <a:off x="1478437" y="5144294"/>
              <a:ext cx="15335839" cy="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cxnSpLocks/>
            </p:cNvCxnSpPr>
            <p:nvPr userDrawn="1"/>
          </p:nvCxnSpPr>
          <p:spPr>
            <a:xfrm>
              <a:off x="1478437" y="3345068"/>
              <a:ext cx="15335839" cy="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cxnSpLocks/>
            </p:cNvCxnSpPr>
            <p:nvPr userDrawn="1"/>
          </p:nvCxnSpPr>
          <p:spPr>
            <a:xfrm>
              <a:off x="1478437" y="2438774"/>
              <a:ext cx="15335839" cy="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cxnSpLocks/>
            </p:cNvCxnSpPr>
            <p:nvPr userDrawn="1"/>
          </p:nvCxnSpPr>
          <p:spPr>
            <a:xfrm>
              <a:off x="1478437" y="7232342"/>
              <a:ext cx="15335839" cy="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/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A010C15-9274-2245-8AC7-1E1DDACA00B1}" type="datetime1">
              <a:rPr lang="ru-RU" smtClean="0"/>
              <a:t>06.12.2017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 Vorontsov "Security in iOS Apps v2"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90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42C7331-7F75-8A4C-9041-5CCBA27ACD41}" type="datetime1">
              <a:rPr lang="ru-RU" smtClean="0"/>
              <a:t>06.12.2017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 Vorontsov "Security in iOS Apps v2"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705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ED39985-BC71-4F40-9817-38146B2F538A}" type="datetime1">
              <a:rPr lang="ru-RU" smtClean="0"/>
              <a:t>06.12.2017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 Vorontsov "Security in iOS Apps v2"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565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0A1CBC04-05BE-D24E-B25C-2EC77B4954AE}" type="datetime1">
              <a:rPr lang="ru-RU" smtClean="0"/>
              <a:t>06.12.2017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Y. Vorontsov "Security in iOS Apps v2"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7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1 Lin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061" y="2082801"/>
            <a:ext cx="2526959" cy="41267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17499" y="2706160"/>
            <a:ext cx="7583616" cy="72284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text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40812" y="4820817"/>
            <a:ext cx="2322852" cy="11993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/>
            <a:r>
              <a:rPr lang="en-US" sz="1600" b="0" i="0" dirty="0">
                <a:solidFill>
                  <a:schemeClr val="bg1"/>
                </a:solidFill>
                <a:latin typeface="+mn-lt"/>
              </a:rPr>
              <a:t>New York </a:t>
            </a:r>
            <a:r>
              <a:rPr lang="en-US" sz="1600" b="0" i="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USA</a:t>
            </a:r>
          </a:p>
          <a:p>
            <a:pPr lvl="0"/>
            <a:r>
              <a:rPr lang="en-US" sz="1600" b="0" i="0" dirty="0">
                <a:solidFill>
                  <a:schemeClr val="bg1"/>
                </a:solidFill>
                <a:latin typeface="+mn-lt"/>
              </a:rPr>
              <a:t>London </a:t>
            </a:r>
            <a:r>
              <a:rPr lang="en-US" sz="1600" b="0" i="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UK</a:t>
            </a:r>
          </a:p>
          <a:p>
            <a:pPr lvl="0"/>
            <a:r>
              <a:rPr lang="en-US" sz="1600" b="0" i="0" dirty="0">
                <a:solidFill>
                  <a:schemeClr val="bg1"/>
                </a:solidFill>
                <a:latin typeface="+mn-lt"/>
              </a:rPr>
              <a:t>Munich </a:t>
            </a:r>
            <a:r>
              <a:rPr lang="en-US" sz="1600" b="0" i="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Germany</a:t>
            </a:r>
          </a:p>
          <a:p>
            <a:pPr lvl="0"/>
            <a:r>
              <a:rPr lang="en-US" sz="1600" b="0" i="0" dirty="0">
                <a:solidFill>
                  <a:schemeClr val="bg1"/>
                </a:solidFill>
                <a:latin typeface="+mn-lt"/>
              </a:rPr>
              <a:t>Zug </a:t>
            </a:r>
            <a:r>
              <a:rPr lang="en-US" sz="1600" b="0" i="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Switzerland</a:t>
            </a:r>
          </a:p>
          <a:p>
            <a:endParaRPr lang="en-US" sz="1600" b="0" i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43724" y="3380031"/>
            <a:ext cx="878400" cy="47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/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1 Line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053" y="765095"/>
            <a:ext cx="7897609" cy="56653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053" y="1745009"/>
            <a:ext cx="10223395" cy="4275105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  <a:lvl2pPr marL="304830" indent="0">
              <a:buFont typeface="+mj-lt"/>
              <a:buNone/>
              <a:defRPr/>
            </a:lvl2pPr>
            <a:lvl3pPr marL="609661" indent="0">
              <a:buFont typeface="+mj-lt"/>
              <a:buNone/>
              <a:defRPr/>
            </a:lvl3pPr>
            <a:lvl4pPr marL="914492" indent="0">
              <a:buFont typeface="+mj-lt"/>
              <a:buNone/>
              <a:defRPr/>
            </a:lvl4pPr>
            <a:lvl5pPr marL="1219322" indent="0">
              <a:buFont typeface="+mj-lt"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88473" y="6020116"/>
            <a:ext cx="8770444" cy="384395"/>
          </a:xfrm>
        </p:spPr>
        <p:txBody>
          <a:bodyPr/>
          <a:lstStyle>
            <a:lvl1pPr algn="l">
              <a:defRPr sz="1067" b="0" i="0" spc="267" baseline="0">
                <a:latin typeface="+mn-lt"/>
              </a:defRPr>
            </a:lvl1pPr>
          </a:lstStyle>
          <a:p>
            <a:r>
              <a:rPr lang="en-US" smtClean="0"/>
              <a:t>Y. Vorontsov "Security in iOS Apps v2"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1702" y="6020116"/>
            <a:ext cx="875745" cy="384395"/>
          </a:xfrm>
        </p:spPr>
        <p:txBody>
          <a:bodyPr lIns="0" tIns="0" rIns="0" bIns="0" anchor="b" anchorCtr="0"/>
          <a:lstStyle>
            <a:lvl1pPr>
              <a:defRPr sz="1067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9160" y="906625"/>
            <a:ext cx="1449286" cy="232804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52" y="1331625"/>
            <a:ext cx="878347" cy="47993"/>
          </a:xfrm>
          <a:prstGeom prst="rect">
            <a:avLst/>
          </a:prstGeom>
        </p:spPr>
      </p:pic>
    </p:spTree>
    <p:extLst/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1 Line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053" y="765095"/>
            <a:ext cx="7897609" cy="56653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053" y="1745009"/>
            <a:ext cx="4969812" cy="4275105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  <a:lvl2pPr marL="304830" indent="0">
              <a:buFont typeface="+mj-lt"/>
              <a:buNone/>
              <a:defRPr/>
            </a:lvl2pPr>
            <a:lvl3pPr marL="609661" indent="0">
              <a:buFont typeface="+mj-lt"/>
              <a:buNone/>
              <a:defRPr/>
            </a:lvl3pPr>
            <a:lvl4pPr marL="914492" indent="0">
              <a:buFont typeface="+mj-lt"/>
              <a:buNone/>
              <a:defRPr/>
            </a:lvl4pPr>
            <a:lvl5pPr marL="1219322" indent="0">
              <a:buFont typeface="+mj-lt"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9" name="Graphic 8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9160" y="906625"/>
            <a:ext cx="1449286" cy="232804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52" y="1331625"/>
            <a:ext cx="878347" cy="47993"/>
          </a:xfrm>
          <a:prstGeom prst="rect">
            <a:avLst/>
          </a:prstGeom>
        </p:spPr>
      </p:pic>
      <p:sp>
        <p:nvSpPr>
          <p:cNvPr id="40" name="Content Placeholder 2"/>
          <p:cNvSpPr>
            <a:spLocks noGrp="1"/>
          </p:cNvSpPr>
          <p:nvPr>
            <p:ph idx="13"/>
          </p:nvPr>
        </p:nvSpPr>
        <p:spPr>
          <a:xfrm>
            <a:off x="6257923" y="1745009"/>
            <a:ext cx="4954251" cy="4275105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  <a:lvl2pPr marL="304830" indent="0">
              <a:buFont typeface="+mj-lt"/>
              <a:buNone/>
              <a:defRPr/>
            </a:lvl2pPr>
            <a:lvl3pPr marL="609661" indent="0">
              <a:buFont typeface="+mj-lt"/>
              <a:buNone/>
              <a:defRPr/>
            </a:lvl3pPr>
            <a:lvl4pPr marL="914492" indent="0">
              <a:buFont typeface="+mj-lt"/>
              <a:buNone/>
              <a:defRPr/>
            </a:lvl4pPr>
            <a:lvl5pPr marL="1219322" indent="0">
              <a:buFont typeface="+mj-lt"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88473" y="6020116"/>
            <a:ext cx="8770444" cy="384395"/>
          </a:xfrm>
        </p:spPr>
        <p:txBody>
          <a:bodyPr/>
          <a:lstStyle>
            <a:lvl1pPr algn="l">
              <a:defRPr sz="1067" b="0" i="0" spc="267" baseline="0">
                <a:latin typeface="+mn-lt"/>
              </a:defRPr>
            </a:lvl1pPr>
          </a:lstStyle>
          <a:p>
            <a:r>
              <a:rPr lang="en-US" dirty="0" smtClean="0"/>
              <a:t>Y. Vorontsov "Security in iOS Apps v2"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1702" y="6020116"/>
            <a:ext cx="875745" cy="384395"/>
          </a:xfrm>
        </p:spPr>
        <p:txBody>
          <a:bodyPr lIns="0" tIns="0" rIns="0" bIns="0" anchor="b" anchorCtr="0"/>
          <a:lstStyle>
            <a:lvl1pPr>
              <a:defRPr sz="1067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1 Line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053" y="765095"/>
            <a:ext cx="7897609" cy="56653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053" y="1745009"/>
            <a:ext cx="3207363" cy="4275105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  <a:lvl2pPr marL="304830" indent="0">
              <a:buFont typeface="+mj-lt"/>
              <a:buNone/>
              <a:defRPr/>
            </a:lvl2pPr>
            <a:lvl3pPr marL="609661" indent="0">
              <a:buFont typeface="+mj-lt"/>
              <a:buNone/>
              <a:defRPr/>
            </a:lvl3pPr>
            <a:lvl4pPr marL="914492" indent="0">
              <a:buFont typeface="+mj-lt"/>
              <a:buNone/>
              <a:defRPr/>
            </a:lvl4pPr>
            <a:lvl5pPr marL="1219322" indent="0">
              <a:buFont typeface="+mj-lt"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9" name="Graphic 8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9160" y="906625"/>
            <a:ext cx="1449286" cy="232804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52" y="1331625"/>
            <a:ext cx="878347" cy="47993"/>
          </a:xfrm>
          <a:prstGeom prst="rect">
            <a:avLst/>
          </a:prstGeom>
        </p:spPr>
      </p:pic>
      <p:sp>
        <p:nvSpPr>
          <p:cNvPr id="40" name="Content Placeholder 2"/>
          <p:cNvSpPr>
            <a:spLocks noGrp="1"/>
          </p:cNvSpPr>
          <p:nvPr>
            <p:ph idx="13"/>
          </p:nvPr>
        </p:nvSpPr>
        <p:spPr>
          <a:xfrm>
            <a:off x="4501787" y="1745009"/>
            <a:ext cx="3199765" cy="4275105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  <a:lvl2pPr marL="304830" indent="0">
              <a:buFont typeface="+mj-lt"/>
              <a:buNone/>
              <a:defRPr/>
            </a:lvl2pPr>
            <a:lvl3pPr marL="609661" indent="0">
              <a:buFont typeface="+mj-lt"/>
              <a:buNone/>
              <a:defRPr/>
            </a:lvl3pPr>
            <a:lvl4pPr marL="914492" indent="0">
              <a:buFont typeface="+mj-lt"/>
              <a:buNone/>
              <a:defRPr/>
            </a:lvl4pPr>
            <a:lvl5pPr marL="1219322" indent="0">
              <a:buFont typeface="+mj-lt"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14"/>
          </p:nvPr>
        </p:nvSpPr>
        <p:spPr>
          <a:xfrm>
            <a:off x="8016388" y="1745009"/>
            <a:ext cx="3189989" cy="4275105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  <a:lvl2pPr marL="304830" indent="0">
              <a:buFont typeface="+mj-lt"/>
              <a:buNone/>
              <a:defRPr/>
            </a:lvl2pPr>
            <a:lvl3pPr marL="609661" indent="0">
              <a:buFont typeface="+mj-lt"/>
              <a:buNone/>
              <a:defRPr/>
            </a:lvl3pPr>
            <a:lvl4pPr marL="914492" indent="0">
              <a:buFont typeface="+mj-lt"/>
              <a:buNone/>
              <a:defRPr/>
            </a:lvl4pPr>
            <a:lvl5pPr marL="1219322" indent="0">
              <a:buFont typeface="+mj-lt"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88473" y="6020116"/>
            <a:ext cx="8770444" cy="384395"/>
          </a:xfrm>
        </p:spPr>
        <p:txBody>
          <a:bodyPr/>
          <a:lstStyle>
            <a:lvl1pPr algn="l">
              <a:defRPr sz="1067" b="0" i="0" spc="267" baseline="0">
                <a:latin typeface="+mn-lt"/>
              </a:defRPr>
            </a:lvl1pPr>
          </a:lstStyle>
          <a:p>
            <a:r>
              <a:rPr lang="en-US" smtClean="0"/>
              <a:t>Y. Vorontsov "Security in iOS Apps v2"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1702" y="6020116"/>
            <a:ext cx="875745" cy="384395"/>
          </a:xfrm>
        </p:spPr>
        <p:txBody>
          <a:bodyPr lIns="0" tIns="0" rIns="0" bIns="0" anchor="b" anchorCtr="0"/>
          <a:lstStyle>
            <a:lvl1pPr>
              <a:defRPr sz="1067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Header 1 Line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053" y="765095"/>
            <a:ext cx="7897609" cy="56653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053" y="1745009"/>
            <a:ext cx="2327053" cy="4275105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  <a:lvl2pPr marL="304830" indent="0">
              <a:buFont typeface="+mj-lt"/>
              <a:buNone/>
              <a:defRPr/>
            </a:lvl2pPr>
            <a:lvl3pPr marL="609661" indent="0">
              <a:buFont typeface="+mj-lt"/>
              <a:buNone/>
              <a:defRPr/>
            </a:lvl3pPr>
            <a:lvl4pPr marL="914492" indent="0">
              <a:buFont typeface="+mj-lt"/>
              <a:buNone/>
              <a:defRPr/>
            </a:lvl4pPr>
            <a:lvl5pPr marL="1219322" indent="0">
              <a:buFont typeface="+mj-lt"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9" name="Graphic 8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9160" y="906625"/>
            <a:ext cx="1449286" cy="232804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52" y="1331625"/>
            <a:ext cx="878347" cy="47993"/>
          </a:xfrm>
          <a:prstGeom prst="rect">
            <a:avLst/>
          </a:prstGeom>
        </p:spPr>
      </p:pic>
      <p:sp>
        <p:nvSpPr>
          <p:cNvPr id="40" name="Content Placeholder 2"/>
          <p:cNvSpPr>
            <a:spLocks noGrp="1"/>
          </p:cNvSpPr>
          <p:nvPr>
            <p:ph idx="13"/>
          </p:nvPr>
        </p:nvSpPr>
        <p:spPr>
          <a:xfrm>
            <a:off x="3618468" y="1745009"/>
            <a:ext cx="2333569" cy="4275105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  <a:lvl2pPr marL="304830" indent="0">
              <a:buFont typeface="+mj-lt"/>
              <a:buNone/>
              <a:defRPr/>
            </a:lvl2pPr>
            <a:lvl3pPr marL="609661" indent="0">
              <a:buFont typeface="+mj-lt"/>
              <a:buNone/>
              <a:defRPr/>
            </a:lvl3pPr>
            <a:lvl4pPr marL="914492" indent="0">
              <a:buFont typeface="+mj-lt"/>
              <a:buNone/>
              <a:defRPr/>
            </a:lvl4pPr>
            <a:lvl5pPr marL="1219322" indent="0">
              <a:buFont typeface="+mj-lt"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14"/>
          </p:nvPr>
        </p:nvSpPr>
        <p:spPr>
          <a:xfrm>
            <a:off x="6254685" y="1745009"/>
            <a:ext cx="2323212" cy="4275105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  <a:lvl2pPr marL="304830" indent="0">
              <a:buFont typeface="+mj-lt"/>
              <a:buNone/>
              <a:defRPr/>
            </a:lvl2pPr>
            <a:lvl3pPr marL="609661" indent="0">
              <a:buFont typeface="+mj-lt"/>
              <a:buNone/>
              <a:defRPr/>
            </a:lvl3pPr>
            <a:lvl4pPr marL="914492" indent="0">
              <a:buFont typeface="+mj-lt"/>
              <a:buNone/>
              <a:defRPr/>
            </a:lvl4pPr>
            <a:lvl5pPr marL="1219322" indent="0">
              <a:buFont typeface="+mj-lt"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15"/>
          </p:nvPr>
        </p:nvSpPr>
        <p:spPr>
          <a:xfrm>
            <a:off x="8887491" y="1745009"/>
            <a:ext cx="2317314" cy="4275105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  <a:lvl2pPr marL="304830" indent="0">
              <a:buFont typeface="+mj-lt"/>
              <a:buNone/>
              <a:defRPr/>
            </a:lvl2pPr>
            <a:lvl3pPr marL="609661" indent="0">
              <a:buFont typeface="+mj-lt"/>
              <a:buNone/>
              <a:defRPr/>
            </a:lvl3pPr>
            <a:lvl4pPr marL="914492" indent="0">
              <a:buFont typeface="+mj-lt"/>
              <a:buNone/>
              <a:defRPr/>
            </a:lvl4pPr>
            <a:lvl5pPr marL="1219322" indent="0">
              <a:buFont typeface="+mj-lt"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88473" y="6020116"/>
            <a:ext cx="8770444" cy="384395"/>
          </a:xfrm>
        </p:spPr>
        <p:txBody>
          <a:bodyPr/>
          <a:lstStyle>
            <a:lvl1pPr algn="l">
              <a:defRPr sz="1067" b="0" i="0" spc="267" baseline="0">
                <a:latin typeface="+mn-lt"/>
              </a:defRPr>
            </a:lvl1pPr>
          </a:lstStyle>
          <a:p>
            <a:r>
              <a:rPr lang="en-US" smtClean="0"/>
              <a:t>Y. Vorontsov "Security in iOS Apps v2"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1702" y="6020116"/>
            <a:ext cx="875745" cy="384395"/>
          </a:xfrm>
        </p:spPr>
        <p:txBody>
          <a:bodyPr lIns="0" tIns="0" rIns="0" bIns="0" anchor="b" anchorCtr="0"/>
          <a:lstStyle>
            <a:lvl1pPr>
              <a:defRPr sz="1067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ro Text">
    <p:bg>
      <p:bgPr>
        <a:solidFill>
          <a:srgbClr val="1E3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84054" y="765095"/>
            <a:ext cx="10223893" cy="5255021"/>
          </a:xfrm>
          <a:ln>
            <a:noFill/>
          </a:ln>
        </p:spPr>
        <p:txBody>
          <a:bodyPr anchor="ctr" anchorCtr="0"/>
          <a:lstStyle>
            <a:lvl1pPr>
              <a:lnSpc>
                <a:spcPct val="100000"/>
              </a:lnSpc>
              <a:defRPr sz="6401" baseline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/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6699" y="580832"/>
            <a:ext cx="10127901" cy="109556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Sample Text</a:t>
            </a:r>
            <a:br>
              <a:rPr lang="en-US" dirty="0"/>
            </a:br>
            <a:r>
              <a:rPr lang="en-US" dirty="0"/>
              <a:t>Second Row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000" y="2082801"/>
            <a:ext cx="10134600" cy="36321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0000" y="5832474"/>
            <a:ext cx="7518400" cy="36512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 cap="all" spc="400" baseline="0">
                <a:solidFill>
                  <a:schemeClr val="tx2"/>
                </a:solidFill>
                <a:latin typeface="Futura PT"/>
              </a:defRPr>
            </a:lvl1pPr>
          </a:lstStyle>
          <a:p>
            <a:r>
              <a:rPr lang="en-US" smtClean="0"/>
              <a:t>Y. Vorontsov "Security in iOS Apps v2"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93200" y="5832474"/>
            <a:ext cx="2311400" cy="36512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67" cap="all" baseline="0">
                <a:solidFill>
                  <a:schemeClr val="tx2"/>
                </a:solidFill>
                <a:latin typeface="Futura P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</p:sldLayoutIdLst>
  <p:hf hdr="0"/>
  <p:txStyles>
    <p:titleStyle>
      <a:lvl1pPr algn="l" defTabSz="914491" rtl="0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0" indent="-304830" algn="l" defTabSz="914491" rtl="0" eaLnBrk="1" latinLnBrk="0" hangingPunct="1">
        <a:lnSpc>
          <a:spcPct val="120000"/>
        </a:lnSpc>
        <a:spcBef>
          <a:spcPts val="12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61" indent="-304830" algn="l" defTabSz="914491" rtl="0" eaLnBrk="1" latinLnBrk="0" hangingPunct="1">
        <a:lnSpc>
          <a:spcPct val="120000"/>
        </a:lnSpc>
        <a:spcBef>
          <a:spcPts val="1200"/>
        </a:spcBef>
        <a:buClr>
          <a:schemeClr val="accent5"/>
        </a:buClr>
        <a:buFont typeface="Open Sans" panose="020B0606030504020204" pitchFamily="34" charset="0"/>
        <a:buChar char="−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indent="-304830" algn="l" defTabSz="914491" rtl="0" eaLnBrk="1" latinLnBrk="0" hangingPunct="1">
        <a:lnSpc>
          <a:spcPct val="120000"/>
        </a:lnSpc>
        <a:spcBef>
          <a:spcPts val="12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322" indent="-304830" algn="l" defTabSz="914491" rtl="0" eaLnBrk="1" latinLnBrk="0" hangingPunct="1">
        <a:lnSpc>
          <a:spcPct val="120000"/>
        </a:lnSpc>
        <a:spcBef>
          <a:spcPts val="1200"/>
        </a:spcBef>
        <a:buClr>
          <a:schemeClr val="accent5"/>
        </a:buClr>
        <a:buFont typeface="Open Sans" panose="020B0606030504020204" pitchFamily="34" charset="0"/>
        <a:buChar char="−"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1524152" indent="-304830" algn="l" defTabSz="914491" rtl="0" eaLnBrk="1" latinLnBrk="0" hangingPunct="1">
        <a:lnSpc>
          <a:spcPct val="120000"/>
        </a:lnSpc>
        <a:spcBef>
          <a:spcPts val="1200"/>
        </a:spcBef>
        <a:buClr>
          <a:schemeClr val="accent5"/>
        </a:buClr>
        <a:buFont typeface="Arial" panose="020B0604020202020204" pitchFamily="34" charset="0"/>
        <a:buChar char="•"/>
        <a:tabLst>
          <a:tab pos="6326291" algn="l"/>
        </a:tabLst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851" indent="-228623" algn="l" defTabSz="9144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97" indent="-228623" algn="l" defTabSz="9144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43" indent="-228623" algn="l" defTabSz="9144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89" indent="-228623" algn="l" defTabSz="9144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00">
          <p15:clr>
            <a:srgbClr val="F26B43"/>
          </p15:clr>
        </p15:guide>
        <p15:guide id="2" orient="horz" pos="5857">
          <p15:clr>
            <a:srgbClr val="F26B43"/>
          </p15:clr>
        </p15:guide>
        <p15:guide id="3" pos="1200">
          <p15:clr>
            <a:srgbClr val="F26B43"/>
          </p15:clr>
        </p15:guide>
        <p15:guide id="4" orient="horz" pos="1968">
          <p15:clr>
            <a:srgbClr val="F26B43"/>
          </p15:clr>
        </p15:guide>
        <p15:guide id="5" orient="horz" pos="2664">
          <p15:clr>
            <a:srgbClr val="F26B43"/>
          </p15:clr>
        </p15:guide>
        <p15:guide id="6" orient="horz" pos="2880">
          <p15:clr>
            <a:srgbClr val="F26B43"/>
          </p15:clr>
        </p15:guide>
        <p15:guide id="7" orient="horz" pos="3577">
          <p15:clr>
            <a:srgbClr val="F26B43"/>
          </p15:clr>
        </p15:guide>
        <p15:guide id="8" orient="horz" pos="3793">
          <p15:clr>
            <a:srgbClr val="F26B43"/>
          </p15:clr>
        </p15:guide>
        <p15:guide id="9" orient="horz" pos="4489">
          <p15:clr>
            <a:srgbClr val="F26B43"/>
          </p15:clr>
        </p15:guide>
        <p15:guide id="10" orient="horz" pos="4705">
          <p15:clr>
            <a:srgbClr val="F26B43"/>
          </p15:clr>
        </p15:guide>
        <p15:guide id="11" orient="horz" pos="5401">
          <p15:clr>
            <a:srgbClr val="F26B43"/>
          </p15:clr>
        </p15:guide>
        <p15:guide id="12" pos="2136">
          <p15:clr>
            <a:srgbClr val="F26B43"/>
          </p15:clr>
        </p15:guide>
        <p15:guide id="13" pos="2424">
          <p15:clr>
            <a:srgbClr val="F26B43"/>
          </p15:clr>
        </p15:guide>
        <p15:guide id="14" pos="3360">
          <p15:clr>
            <a:srgbClr val="F26B43"/>
          </p15:clr>
        </p15:guide>
        <p15:guide id="15" pos="3648">
          <p15:clr>
            <a:srgbClr val="F26B43"/>
          </p15:clr>
        </p15:guide>
        <p15:guide id="16" pos="4608">
          <p15:clr>
            <a:srgbClr val="F26B43"/>
          </p15:clr>
        </p15:guide>
        <p15:guide id="17" pos="4896">
          <p15:clr>
            <a:srgbClr val="F26B43"/>
          </p15:clr>
        </p15:guide>
        <p15:guide id="18" pos="5832">
          <p15:clr>
            <a:srgbClr val="F26B43"/>
          </p15:clr>
        </p15:guide>
        <p15:guide id="19" pos="6120">
          <p15:clr>
            <a:srgbClr val="F26B43"/>
          </p15:clr>
        </p15:guide>
        <p15:guide id="20" pos="7080">
          <p15:clr>
            <a:srgbClr val="F26B43"/>
          </p15:clr>
        </p15:guide>
        <p15:guide id="21" pos="7368">
          <p15:clr>
            <a:srgbClr val="F26B43"/>
          </p15:clr>
        </p15:guide>
        <p15:guide id="22" pos="8304">
          <p15:clr>
            <a:srgbClr val="F26B43"/>
          </p15:clr>
        </p15:guide>
        <p15:guide id="23" pos="8592">
          <p15:clr>
            <a:srgbClr val="F26B43"/>
          </p15:clr>
        </p15:guide>
        <p15:guide id="24" pos="9552">
          <p15:clr>
            <a:srgbClr val="F26B43"/>
          </p15:clr>
        </p15:guide>
        <p15:guide id="25" pos="9840">
          <p15:clr>
            <a:srgbClr val="F26B43"/>
          </p15:clr>
        </p15:guide>
        <p15:guide id="26" pos="10776">
          <p15:clr>
            <a:srgbClr val="F26B43"/>
          </p15:clr>
        </p15:guide>
        <p15:guide id="27" orient="horz" pos="15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iosdevzone/IDZSwiftCommonCrypto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thewpalmer/Locksmith" TargetMode="External"/><Relationship Id="rId4" Type="http://schemas.openxmlformats.org/officeDocument/2006/relationships/hyperlink" Target="https://github.com/evgenyneu/keychain-swift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kishikawakatsumi/KeychainAcces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.apple.com/library/content/documentation/General/Reference/InfoPlistKeyReference/Articles/CocoaKeys.html#//apple_ref/doc/uid/TP40009251-SW33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datatheorem/TrustKit" TargetMode="External"/><Relationship Id="rId3" Type="http://schemas.openxmlformats.org/officeDocument/2006/relationships/hyperlink" Target="https://github.com/AFNetworking/AFNetworking/blob/master/AFNetworking/AFSecurityPolicy.m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developer.apple.com/library/ios/documentation/SafariServices/Reference/SFSafariViewController_Ref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tigelane.blogspot.ru/2011/01/apple-itunes-export-restrictions-on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rthnull.org/2014/10/06/ios-encryption" TargetMode="External"/><Relationship Id="rId4" Type="http://schemas.openxmlformats.org/officeDocument/2006/relationships/hyperlink" Target="https://developer.apple.com/library/content/documentation/General/Reference/InfoPlistKeyReference/Articles/CocoaKeys.html#//apple_ref/doc/uid/TP40009251-SW33" TargetMode="External"/><Relationship Id="rId5" Type="http://schemas.openxmlformats.org/officeDocument/2006/relationships/hyperlink" Target="https://habrahabr.ru/company/dataart/blog/262817/" TargetMode="External"/><Relationship Id="rId6" Type="http://schemas.openxmlformats.org/officeDocument/2006/relationships/hyperlink" Target="https://www.owasp.org/index.php/IOS_Developer_Cheat_Sheet" TargetMode="External"/><Relationship Id="rId7" Type="http://schemas.openxmlformats.org/officeDocument/2006/relationships/hyperlink" Target="https://developer.apple.com/library/content/documentation/Security/Conceptual/cryptoservices/Introduction/Introduction.html#//apple_ref/doc/uid/TP40011172-CH1-SW1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eveloper.apple.com/library/ios/technotes/tn2232/_index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dataart.ru/vacancy/hrm027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hyperlink" Target="https://github.com/ashaman/SkillBranchDem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apple.com/business/docs/iOS_Security_Guide.pdf" TargetMode="External"/><Relationship Id="rId3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Security: iOS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17499" y="37719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Ярослав Воронцов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dirty="0" smtClean="0"/>
              <a:t>Software Architect, </a:t>
            </a:r>
            <a:r>
              <a:rPr lang="en-US" dirty="0"/>
              <a:t>Tech </a:t>
            </a:r>
            <a:r>
              <a:rPr lang="en-US" dirty="0" smtClean="0"/>
              <a:t>Lead, PhD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1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Crypto API (plain C API)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ru-RU" b="1" i="1" dirty="0" smtClean="0"/>
              <a:t>Документация</a:t>
            </a:r>
            <a:r>
              <a:rPr lang="en-US" i="1" dirty="0" smtClean="0"/>
              <a:t>: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man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CC_crypto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CC_MD5, CC_SHA,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CCHmac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CCCryptor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CCCryptor</a:t>
            </a:r>
            <a:r>
              <a:rPr lang="en-US" dirty="0" smtClean="0"/>
              <a:t> – </a:t>
            </a:r>
            <a:r>
              <a:rPr lang="ru-RU" dirty="0" smtClean="0"/>
              <a:t>поддерживает симметричное шифрование </a:t>
            </a:r>
            <a:r>
              <a:rPr lang="en-US" dirty="0" smtClean="0"/>
              <a:t>DES, 3DES, AES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CCHmac</a:t>
            </a:r>
            <a:r>
              <a:rPr lang="en-US" dirty="0" smtClean="0"/>
              <a:t> – API </a:t>
            </a:r>
            <a:r>
              <a:rPr lang="ru-RU" dirty="0" smtClean="0"/>
              <a:t>для вычисления </a:t>
            </a:r>
            <a:r>
              <a:rPr lang="ru-RU" dirty="0" err="1" smtClean="0"/>
              <a:t>имитовставок</a:t>
            </a:r>
            <a:r>
              <a:rPr lang="ru-RU" dirty="0"/>
              <a:t> (</a:t>
            </a:r>
            <a:r>
              <a:rPr lang="ru-RU" dirty="0" smtClean="0"/>
              <a:t>кодов аутентичности сообщений</a:t>
            </a:r>
            <a:r>
              <a:rPr lang="en-US" dirty="0" smtClean="0"/>
              <a:t>, message authentication codes, MAC)</a:t>
            </a:r>
            <a:r>
              <a:rPr lang="ru-RU" dirty="0" smtClean="0"/>
              <a:t> на основе хэш-функций</a:t>
            </a: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CC_MD</a:t>
            </a:r>
            <a:r>
              <a:rPr lang="ru-RU" dirty="0" smtClean="0">
                <a:latin typeface="Courier" charset="0"/>
                <a:ea typeface="Courier" charset="0"/>
                <a:cs typeface="Courier" charset="0"/>
              </a:rPr>
              <a:t>5</a:t>
            </a:r>
            <a:r>
              <a:rPr lang="ru-RU" dirty="0" smtClean="0"/>
              <a:t> </a:t>
            </a:r>
            <a:r>
              <a:rPr lang="mr-IN" dirty="0" smtClean="0"/>
              <a:t>–</a:t>
            </a:r>
            <a:r>
              <a:rPr lang="ru-RU" dirty="0" smtClean="0"/>
              <a:t> доступ к </a:t>
            </a:r>
            <a:r>
              <a:rPr lang="en-US" dirty="0" smtClean="0"/>
              <a:t>MD5 </a:t>
            </a:r>
            <a:r>
              <a:rPr lang="ru-RU" dirty="0" smtClean="0"/>
              <a:t>в целях совместимости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CC_SHA</a:t>
            </a:r>
            <a:r>
              <a:rPr lang="ru-RU" i="1" dirty="0" smtClean="0"/>
              <a:t> </a:t>
            </a:r>
            <a:r>
              <a:rPr lang="mr-IN" i="1" dirty="0" smtClean="0"/>
              <a:t>–</a:t>
            </a:r>
            <a:r>
              <a:rPr lang="ru-RU" i="1" dirty="0" smtClean="0"/>
              <a:t> </a:t>
            </a:r>
            <a:r>
              <a:rPr lang="ru-RU" dirty="0" smtClean="0"/>
              <a:t>доступ к </a:t>
            </a:r>
            <a:r>
              <a:rPr lang="en-US" dirty="0" smtClean="0"/>
              <a:t>SHA1 </a:t>
            </a:r>
            <a:r>
              <a:rPr lang="ru-RU" dirty="0" smtClean="0"/>
              <a:t>и современным </a:t>
            </a:r>
            <a:r>
              <a:rPr lang="ru-RU" dirty="0" err="1" smtClean="0"/>
              <a:t>хэшам</a:t>
            </a:r>
            <a:r>
              <a:rPr lang="ru-RU" dirty="0" smtClean="0"/>
              <a:t> </a:t>
            </a:r>
            <a:r>
              <a:rPr lang="en-US" dirty="0" smtClean="0"/>
              <a:t>SHA2</a:t>
            </a:r>
            <a:r>
              <a:rPr lang="ru-RU" dirty="0" smtClean="0"/>
              <a:t>+</a:t>
            </a:r>
          </a:p>
          <a:p>
            <a:pPr marL="647730" lvl="1" indent="-342900">
              <a:buFont typeface="Arial" charset="0"/>
              <a:buChar char="•"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kCCAlgSHA2</a:t>
            </a:r>
            <a:r>
              <a:rPr lang="en-US" dirty="0" smtClean="0"/>
              <a:t> (224, 256, 384, 512)</a:t>
            </a:r>
            <a:endParaRPr lang="ru-RU" dirty="0"/>
          </a:p>
          <a:p>
            <a:pPr marL="647730" lvl="1" indent="-342900">
              <a:buFont typeface="Arial" charset="0"/>
              <a:buChar char="•"/>
            </a:pPr>
            <a:endParaRPr lang="ru-RU" dirty="0" smtClean="0"/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Остальное</a:t>
            </a:r>
            <a:r>
              <a:rPr lang="en-US" dirty="0" smtClean="0"/>
              <a:t> (</a:t>
            </a:r>
            <a:r>
              <a:rPr lang="ru-RU" dirty="0" smtClean="0"/>
              <a:t>ГОСТ, </a:t>
            </a:r>
            <a:r>
              <a:rPr lang="en-US" dirty="0" smtClean="0"/>
              <a:t>Salsa, </a:t>
            </a:r>
            <a:r>
              <a:rPr lang="en-US" dirty="0" err="1" smtClean="0"/>
              <a:t>ChaCha</a:t>
            </a:r>
            <a:r>
              <a:rPr lang="en-US" dirty="0" smtClean="0"/>
              <a:t>, etc.)</a:t>
            </a:r>
            <a:r>
              <a:rPr lang="ru-RU" dirty="0" smtClean="0"/>
              <a:t>  </a:t>
            </a:r>
            <a:r>
              <a:rPr lang="mr-IN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OpenSSL </a:t>
            </a:r>
            <a:r>
              <a:rPr lang="ru-RU" dirty="0" smtClean="0"/>
              <a:t>и другие (</a:t>
            </a:r>
            <a:r>
              <a:rPr lang="en-US" b="1" dirty="0" smtClean="0"/>
              <a:t>CCATS!</a:t>
            </a:r>
            <a:r>
              <a:rPr lang="en-US" dirty="0" smtClean="0"/>
              <a:t>)</a:t>
            </a:r>
            <a:endParaRPr lang="en-US" dirty="0"/>
          </a:p>
          <a:p>
            <a:pPr marL="647730" lvl="1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980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части </a:t>
            </a:r>
            <a:r>
              <a:rPr lang="en-US" i="1" dirty="0" err="1" smtClean="0"/>
              <a:t>Security.framework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4053" y="1745009"/>
            <a:ext cx="4807147" cy="4275105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CCKeyDerivationPBKDF</a:t>
            </a:r>
            <a:r>
              <a:rPr lang="ru-RU" i="1" dirty="0"/>
              <a:t> </a:t>
            </a:r>
            <a:r>
              <a:rPr lang="ru-RU" i="1" dirty="0" smtClean="0"/>
              <a:t>(</a:t>
            </a:r>
            <a:r>
              <a:rPr lang="en-US" i="1" dirty="0" smtClean="0"/>
              <a:t>PBKDF2)</a:t>
            </a:r>
          </a:p>
          <a:p>
            <a:pPr marL="647730" lvl="1" indent="-342900">
              <a:buFont typeface="Arial" charset="0"/>
              <a:buChar char="•"/>
            </a:pPr>
            <a:r>
              <a:rPr lang="ru-RU" dirty="0" smtClean="0"/>
              <a:t>Алгоритм расширения ключа</a:t>
            </a:r>
          </a:p>
          <a:p>
            <a:pPr marL="647730" lvl="1" indent="-342900">
              <a:buFont typeface="Arial" charset="0"/>
              <a:buChar char="•"/>
            </a:pPr>
            <a:r>
              <a:rPr lang="ru-RU" dirty="0" smtClean="0"/>
              <a:t>Калибровка: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CCCalibratePBKDF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SecRandomCopyBytes</a:t>
            </a:r>
            <a:r>
              <a:rPr lang="en-US" i="1" dirty="0" smtClean="0"/>
              <a:t> (/dev/random)</a:t>
            </a:r>
          </a:p>
          <a:p>
            <a:pPr marL="647730" lvl="1" indent="-342900">
              <a:buFont typeface="Arial" charset="0"/>
              <a:buChar char="•"/>
            </a:pPr>
            <a:r>
              <a:rPr lang="en-US" b="1" i="1" dirty="0" smtClean="0"/>
              <a:t>RAND()</a:t>
            </a:r>
            <a:r>
              <a:rPr lang="ru-RU" b="1" i="1" dirty="0" smtClean="0"/>
              <a:t> и </a:t>
            </a:r>
            <a:r>
              <a:rPr lang="en-US" b="1" i="1" dirty="0" smtClean="0"/>
              <a:t>ARC4RANDOM()</a:t>
            </a:r>
            <a:r>
              <a:rPr lang="ru-RU" b="1" i="1" dirty="0" smtClean="0"/>
              <a:t> </a:t>
            </a:r>
            <a:r>
              <a:rPr lang="ru-RU" b="1" dirty="0" smtClean="0"/>
              <a:t>использовать нельзя!</a:t>
            </a:r>
            <a:endParaRPr lang="en-US" b="1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Sec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SharedWebCredential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647730" lvl="1" indent="-342900">
              <a:buFont typeface="Arial" charset="0"/>
              <a:buChar char="•"/>
            </a:pPr>
            <a:r>
              <a:rPr lang="ru-RU" dirty="0" smtClean="0"/>
              <a:t>Управление паролями веб-приложений</a:t>
            </a:r>
            <a:endParaRPr lang="en-US" dirty="0" smtClean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93" y="1744977"/>
            <a:ext cx="4275137" cy="4275137"/>
          </a:xfrm>
        </p:spPr>
      </p:pic>
    </p:spTree>
    <p:extLst>
      <p:ext uri="{BB962C8B-B14F-4D97-AF65-F5344CB8AC3E}">
        <p14:creationId xmlns:p14="http://schemas.microsoft.com/office/powerpoint/2010/main" val="1114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Защита информации в файлах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220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00" y="3067200"/>
            <a:ext cx="4968000" cy="162673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00" y="3067200"/>
            <a:ext cx="4968000" cy="162673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00" y="3067200"/>
            <a:ext cx="4968000" cy="1626738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" y="3068719"/>
            <a:ext cx="4968875" cy="1627025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 защиты файлов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ru-RU" dirty="0" smtClean="0"/>
              <a:t>Ключ создаётся для каждого файла индивидуально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Ключ зашифровывается ключом класса защиты файла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Ключ и </a:t>
            </a:r>
            <a:r>
              <a:rPr lang="en-US" dirty="0" smtClean="0"/>
              <a:t>SHA1 </a:t>
            </a:r>
            <a:r>
              <a:rPr lang="en-US" dirty="0"/>
              <a:t>hash </a:t>
            </a:r>
            <a:r>
              <a:rPr lang="ru-RU" dirty="0" smtClean="0"/>
              <a:t>хранятся в метаданных файла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Метаданные шифруются общим ключом файловой системы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Ключи классов защиты хранятся по-разному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461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r>
              <a:rPr lang="en-US" dirty="0" smtClean="0"/>
              <a:t> </a:t>
            </a:r>
            <a:r>
              <a:rPr lang="ru-RU" dirty="0" smtClean="0"/>
              <a:t>и ключи защиты файлов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065641"/>
              </p:ext>
            </p:extLst>
          </p:nvPr>
        </p:nvGraphicFramePr>
        <p:xfrm>
          <a:off x="949870" y="1599385"/>
          <a:ext cx="10223499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9066"/>
                <a:gridCol w="3086600"/>
                <a:gridCol w="340783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Класс</a:t>
                      </a:r>
                      <a:endParaRPr lang="ru-RU" dirty="0"/>
                    </a:p>
                  </a:txBody>
                  <a:tcPr marL="92941" marR="9294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 marL="92941" marR="92941"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Механизм шифрования</a:t>
                      </a:r>
                      <a:endParaRPr lang="ru-RU" dirty="0"/>
                    </a:p>
                  </a:txBody>
                  <a:tcPr marL="92941" marR="9294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 err="1" smtClean="0">
                          <a:latin typeface="Courier" charset="0"/>
                          <a:ea typeface="Courier" charset="0"/>
                          <a:cs typeface="Courier" charset="0"/>
                        </a:rPr>
                        <a:t>NSFileProtectionComplete</a:t>
                      </a:r>
                      <a:endParaRPr lang="ru-RU" i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92941" marR="9294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Файлы доступны</a:t>
                      </a:r>
                      <a:r>
                        <a:rPr lang="ru-RU" baseline="0" dirty="0" smtClean="0"/>
                        <a:t> только после разблокировки устройства</a:t>
                      </a:r>
                      <a:endParaRPr lang="ru-RU" dirty="0"/>
                    </a:p>
                  </a:txBody>
                  <a:tcPr marL="92941" marR="9294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Ключ защищен с помощью  ключа, образованного</a:t>
                      </a:r>
                      <a:r>
                        <a:rPr lang="ru-RU" baseline="0" dirty="0" smtClean="0"/>
                        <a:t> от </a:t>
                      </a:r>
                      <a:r>
                        <a:rPr lang="en-US" baseline="0" dirty="0" smtClean="0"/>
                        <a:t>passcode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device UID</a:t>
                      </a:r>
                      <a:endParaRPr lang="ru-RU" dirty="0"/>
                    </a:p>
                  </a:txBody>
                  <a:tcPr marL="92941" marR="9294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 err="1" smtClean="0">
                          <a:latin typeface="Courier" charset="0"/>
                          <a:ea typeface="Courier" charset="0"/>
                          <a:cs typeface="Courier" charset="0"/>
                        </a:rPr>
                        <a:t>NSFileProtectionComplete</a:t>
                      </a:r>
                      <a:endParaRPr lang="en-US" i="0" dirty="0" smtClean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  <a:p>
                      <a:r>
                        <a:rPr lang="en-US" i="0" dirty="0" err="1" smtClean="0">
                          <a:latin typeface="Courier" charset="0"/>
                          <a:ea typeface="Courier" charset="0"/>
                          <a:cs typeface="Courier" charset="0"/>
                        </a:rPr>
                        <a:t>UnlessOpen</a:t>
                      </a:r>
                      <a:endParaRPr lang="ru-RU" i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92941" marR="9294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Возможна</a:t>
                      </a:r>
                      <a:r>
                        <a:rPr lang="ru-RU" baseline="0" dirty="0" smtClean="0"/>
                        <a:t> (до)запись в файл</a:t>
                      </a:r>
                      <a:r>
                        <a:rPr lang="ru-RU" dirty="0" smtClean="0"/>
                        <a:t> даже после</a:t>
                      </a:r>
                      <a:r>
                        <a:rPr lang="ru-RU" baseline="0" dirty="0" smtClean="0"/>
                        <a:t> блокировки устройства</a:t>
                      </a:r>
                      <a:endParaRPr lang="ru-RU" dirty="0"/>
                    </a:p>
                  </a:txBody>
                  <a:tcPr marL="92941" marR="92941"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Для ключа и</a:t>
                      </a:r>
                      <a:r>
                        <a:rPr lang="ru-RU" dirty="0" smtClean="0"/>
                        <a:t>спользуется</a:t>
                      </a:r>
                      <a:r>
                        <a:rPr lang="ru-RU" baseline="0" dirty="0" smtClean="0"/>
                        <a:t> асимметричное шифрование (</a:t>
                      </a:r>
                      <a:r>
                        <a:rPr lang="en-US" baseline="0" dirty="0" smtClean="0"/>
                        <a:t>One-Pass DH Key Agreement)</a:t>
                      </a:r>
                      <a:endParaRPr lang="ru-RU" dirty="0"/>
                    </a:p>
                  </a:txBody>
                  <a:tcPr marL="92941" marR="9294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NSFileProtectionComplete</a:t>
                      </a:r>
                      <a:endParaRPr lang="en-US" sz="1800" i="0" kern="1200" dirty="0" smtClean="0">
                        <a:solidFill>
                          <a:schemeClr val="dk1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UntilFirstUser</a:t>
                      </a:r>
                      <a:endParaRPr lang="en-US" sz="1800" i="0" kern="1200" dirty="0" smtClean="0">
                        <a:solidFill>
                          <a:schemeClr val="dk1"/>
                        </a:solidFill>
                        <a:effectLst/>
                        <a:latin typeface="Courier" charset="0"/>
                        <a:ea typeface="Courier" charset="0"/>
                        <a:cs typeface="Courier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Authentication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i="0" dirty="0" smtClean="0"/>
                    </a:p>
                    <a:p>
                      <a:endParaRPr lang="ru-RU" dirty="0"/>
                    </a:p>
                  </a:txBody>
                  <a:tcPr marL="92941" marR="9294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Класс по умолчанию.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Файлы доступны</a:t>
                      </a:r>
                      <a:r>
                        <a:rPr lang="ru-RU" baseline="0" dirty="0" smtClean="0"/>
                        <a:t> после загрузки и ввода </a:t>
                      </a:r>
                      <a:r>
                        <a:rPr lang="en-US" baseline="0" dirty="0" smtClean="0"/>
                        <a:t>Passcode</a:t>
                      </a:r>
                      <a:endParaRPr lang="ru-RU" dirty="0"/>
                    </a:p>
                  </a:txBody>
                  <a:tcPr marL="92941" marR="9294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Похож на </a:t>
                      </a:r>
                      <a:r>
                        <a:rPr lang="en-US" baseline="0" dirty="0" err="1" smtClean="0"/>
                        <a:t>NSFileProtectionComplete</a:t>
                      </a:r>
                      <a:r>
                        <a:rPr lang="en-US" baseline="0" dirty="0" smtClean="0"/>
                        <a:t>, </a:t>
                      </a:r>
                      <a:r>
                        <a:rPr lang="ru-RU" baseline="0" dirty="0" smtClean="0"/>
                        <a:t>ключ не стирается при блокировке устройства</a:t>
                      </a:r>
                      <a:endParaRPr lang="ru-RU" dirty="0"/>
                    </a:p>
                  </a:txBody>
                  <a:tcPr marL="92941" marR="9294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NSFileProtectionNone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endParaRPr lang="en-US" i="0" dirty="0" smtClean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  <a:p>
                      <a:endParaRPr lang="ru-RU" dirty="0"/>
                    </a:p>
                  </a:txBody>
                  <a:tcPr marL="92941" marR="9294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Файл не защищён дополнительными</a:t>
                      </a:r>
                      <a:r>
                        <a:rPr lang="ru-RU" baseline="0" dirty="0" smtClean="0"/>
                        <a:t> механизмами</a:t>
                      </a:r>
                      <a:endParaRPr lang="ru-RU" dirty="0"/>
                    </a:p>
                  </a:txBody>
                  <a:tcPr marL="92941" marR="9294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Ключ защищён</a:t>
                      </a:r>
                      <a:r>
                        <a:rPr lang="ru-RU" baseline="0" dirty="0" smtClean="0"/>
                        <a:t> только с помощью </a:t>
                      </a:r>
                      <a:r>
                        <a:rPr lang="en-US" baseline="0" dirty="0" smtClean="0"/>
                        <a:t>device ID, </a:t>
                      </a:r>
                      <a:r>
                        <a:rPr lang="ru-RU" baseline="0" dirty="0" smtClean="0"/>
                        <a:t>хранится в </a:t>
                      </a:r>
                      <a:r>
                        <a:rPr lang="en-US" baseline="0" dirty="0" smtClean="0"/>
                        <a:t>Effaceable storage</a:t>
                      </a:r>
                      <a:endParaRPr lang="ru-RU" dirty="0"/>
                    </a:p>
                  </a:txBody>
                  <a:tcPr marL="92941" marR="9294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63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2012" y="952500"/>
            <a:ext cx="116967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4DBF56"/>
                </a:solidFill>
                <a:latin typeface="Consolas" charset="0"/>
              </a:rPr>
              <a:t>// Demo 1: file protection</a:t>
            </a:r>
          </a:p>
          <a:p>
            <a:endParaRPr lang="en-US" sz="1400" dirty="0">
              <a:latin typeface="Helvetica" charset="0"/>
            </a:endParaRPr>
          </a:p>
          <a:p>
            <a:r>
              <a:rPr lang="en-US" sz="1400" dirty="0" smtClean="0">
                <a:solidFill>
                  <a:srgbClr val="C2349B"/>
                </a:solidFill>
                <a:latin typeface="Consolas" charset="0"/>
              </a:rPr>
              <a:t>import</a:t>
            </a:r>
            <a:r>
              <a:rPr lang="en-US" sz="1400" dirty="0" smtClean="0">
                <a:solidFill>
                  <a:srgbClr val="FFFFFF"/>
                </a:solidFill>
                <a:latin typeface="Consolas" charset="0"/>
              </a:rPr>
              <a:t> </a:t>
            </a:r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Foundation</a:t>
            </a:r>
          </a:p>
          <a:p>
            <a:r>
              <a:rPr lang="en-US" sz="1400" dirty="0">
                <a:solidFill>
                  <a:srgbClr val="C2349B"/>
                </a:solidFill>
                <a:latin typeface="Consolas" charset="0"/>
              </a:rPr>
              <a:t>import</a:t>
            </a:r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onsolas" charset="0"/>
              </a:rPr>
              <a:t>Security</a:t>
            </a:r>
          </a:p>
          <a:p>
            <a:endParaRPr lang="en-US" sz="1400" dirty="0">
              <a:solidFill>
                <a:srgbClr val="FFFFFF"/>
              </a:solidFill>
              <a:latin typeface="Consolas" charset="0"/>
            </a:endParaRPr>
          </a:p>
          <a:p>
            <a:r>
              <a:rPr lang="en-US" sz="1400" dirty="0" smtClean="0">
                <a:solidFill>
                  <a:srgbClr val="C2349B"/>
                </a:solidFill>
                <a:latin typeface="Consolas" charset="0"/>
              </a:rPr>
              <a:t>public </a:t>
            </a:r>
            <a:r>
              <a:rPr lang="en-US" sz="1400" dirty="0" err="1" smtClean="0">
                <a:solidFill>
                  <a:srgbClr val="C2349B"/>
                </a:solidFill>
                <a:latin typeface="Consolas" charset="0"/>
              </a:rPr>
              <a:t>func</a:t>
            </a:r>
            <a:r>
              <a:rPr lang="en-US" sz="1400" dirty="0" smtClean="0">
                <a:solidFill>
                  <a:srgbClr val="FFFFFF"/>
                </a:solidFill>
                <a:latin typeface="Consolas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Consolas" charset="0"/>
              </a:rPr>
              <a:t>protectFile</a:t>
            </a:r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(</a:t>
            </a:r>
            <a:r>
              <a:rPr lang="en-US" sz="1400" dirty="0">
                <a:solidFill>
                  <a:srgbClr val="C2349B"/>
                </a:solidFill>
                <a:latin typeface="Consolas" charset="0"/>
              </a:rPr>
              <a:t>_</a:t>
            </a:r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 file: </a:t>
            </a:r>
            <a:r>
              <a:rPr lang="en-US" sz="1400" dirty="0">
                <a:solidFill>
                  <a:srgbClr val="00AFCA"/>
                </a:solidFill>
                <a:latin typeface="Consolas" charset="0"/>
              </a:rPr>
              <a:t>String</a:t>
            </a:r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, in domain: </a:t>
            </a:r>
            <a:r>
              <a:rPr lang="en-US" sz="1400" dirty="0" err="1">
                <a:solidFill>
                  <a:srgbClr val="00AFCA"/>
                </a:solidFill>
                <a:latin typeface="Consolas" charset="0"/>
              </a:rPr>
              <a:t>FileManager</a:t>
            </a:r>
            <a:r>
              <a:rPr lang="en-US" sz="1400" dirty="0" err="1">
                <a:solidFill>
                  <a:srgbClr val="FFFFFF"/>
                </a:solidFill>
                <a:latin typeface="Consolas" charset="0"/>
              </a:rPr>
              <a:t>.</a:t>
            </a:r>
            <a:r>
              <a:rPr lang="en-US" sz="1400" dirty="0" err="1">
                <a:solidFill>
                  <a:srgbClr val="00AFCA"/>
                </a:solidFill>
                <a:latin typeface="Consolas" charset="0"/>
              </a:rPr>
              <a:t>SearchPathDirectory</a:t>
            </a:r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) {</a:t>
            </a:r>
          </a:p>
          <a:p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    </a:t>
            </a:r>
            <a:r>
              <a:rPr lang="en-US" sz="1400" dirty="0">
                <a:solidFill>
                  <a:srgbClr val="C2349B"/>
                </a:solidFill>
                <a:latin typeface="Consolas" charset="0"/>
              </a:rPr>
              <a:t>let</a:t>
            </a:r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Consolas" charset="0"/>
              </a:rPr>
              <a:t>fileManager</a:t>
            </a:r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 = </a:t>
            </a:r>
            <a:r>
              <a:rPr lang="en-US" sz="1400" dirty="0" err="1">
                <a:solidFill>
                  <a:srgbClr val="00AFCA"/>
                </a:solidFill>
                <a:latin typeface="Consolas" charset="0"/>
              </a:rPr>
              <a:t>FileManager</a:t>
            </a:r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()</a:t>
            </a:r>
          </a:p>
          <a:p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    </a:t>
            </a:r>
            <a:r>
              <a:rPr lang="en-US" sz="1400" dirty="0">
                <a:solidFill>
                  <a:srgbClr val="C2349B"/>
                </a:solidFill>
                <a:latin typeface="Consolas" charset="0"/>
              </a:rPr>
              <a:t>guard</a:t>
            </a:r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 </a:t>
            </a:r>
            <a:r>
              <a:rPr lang="en-US" sz="1400" dirty="0">
                <a:solidFill>
                  <a:srgbClr val="C2349B"/>
                </a:solidFill>
                <a:latin typeface="Consolas" charset="0"/>
              </a:rPr>
              <a:t>let</a:t>
            </a:r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Consolas" charset="0"/>
              </a:rPr>
              <a:t>documentsDirectory</a:t>
            </a:r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 = </a:t>
            </a:r>
            <a:r>
              <a:rPr lang="en-US" sz="1400" dirty="0" err="1">
                <a:solidFill>
                  <a:srgbClr val="00AFCA"/>
                </a:solidFill>
                <a:latin typeface="Consolas" charset="0"/>
              </a:rPr>
              <a:t>NSSearchPathForDirectoriesInDomains</a:t>
            </a:r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(domain, .</a:t>
            </a:r>
            <a:r>
              <a:rPr lang="en-US" sz="1400" dirty="0" err="1">
                <a:solidFill>
                  <a:srgbClr val="00AFCA"/>
                </a:solidFill>
                <a:latin typeface="Consolas" charset="0"/>
              </a:rPr>
              <a:t>userDomainMask</a:t>
            </a:r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, </a:t>
            </a:r>
            <a:r>
              <a:rPr lang="en-US" sz="1400" dirty="0">
                <a:solidFill>
                  <a:srgbClr val="C2349B"/>
                </a:solidFill>
                <a:latin typeface="Consolas" charset="0"/>
              </a:rPr>
              <a:t>true</a:t>
            </a:r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).</a:t>
            </a:r>
            <a:r>
              <a:rPr lang="en-US" sz="1400" dirty="0">
                <a:solidFill>
                  <a:srgbClr val="00AFCA"/>
                </a:solidFill>
                <a:latin typeface="Consolas" charset="0"/>
              </a:rPr>
              <a:t>first</a:t>
            </a:r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 </a:t>
            </a:r>
            <a:r>
              <a:rPr lang="en-US" sz="1400" dirty="0">
                <a:solidFill>
                  <a:srgbClr val="C2349B"/>
                </a:solidFill>
                <a:latin typeface="Consolas" charset="0"/>
              </a:rPr>
              <a:t>else</a:t>
            </a:r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 {</a:t>
            </a:r>
            <a:endParaRPr lang="en-US" sz="1400" dirty="0">
              <a:solidFill>
                <a:srgbClr val="00AFCA"/>
              </a:solidFill>
              <a:latin typeface="Consolas" charset="0"/>
            </a:endParaRPr>
          </a:p>
          <a:p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        </a:t>
            </a:r>
            <a:r>
              <a:rPr lang="en-US" sz="1400" dirty="0">
                <a:solidFill>
                  <a:srgbClr val="00AFCA"/>
                </a:solidFill>
                <a:latin typeface="Consolas" charset="0"/>
              </a:rPr>
              <a:t>print</a:t>
            </a:r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(</a:t>
            </a:r>
            <a:r>
              <a:rPr lang="en-US" sz="1400" dirty="0">
                <a:solidFill>
                  <a:srgbClr val="E44347"/>
                </a:solidFill>
                <a:latin typeface="Consolas" charset="0"/>
              </a:rPr>
              <a:t>"No directory in domain </a:t>
            </a:r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\</a:t>
            </a:r>
            <a:r>
              <a:rPr lang="en-US" sz="1400" dirty="0">
                <a:solidFill>
                  <a:srgbClr val="E44347"/>
                </a:solidFill>
                <a:latin typeface="Consolas" charset="0"/>
              </a:rPr>
              <a:t>(</a:t>
            </a:r>
            <a:r>
              <a:rPr lang="en-US" sz="1400" dirty="0" err="1">
                <a:solidFill>
                  <a:srgbClr val="FFFFFF"/>
                </a:solidFill>
                <a:latin typeface="Consolas" charset="0"/>
              </a:rPr>
              <a:t>domain.</a:t>
            </a:r>
            <a:r>
              <a:rPr lang="en-US" sz="1400" dirty="0" err="1">
                <a:solidFill>
                  <a:srgbClr val="00AFCA"/>
                </a:solidFill>
                <a:latin typeface="Consolas" charset="0"/>
              </a:rPr>
              <a:t>rawValue</a:t>
            </a:r>
            <a:r>
              <a:rPr lang="en-US" sz="1400" dirty="0">
                <a:solidFill>
                  <a:srgbClr val="E44347"/>
                </a:solidFill>
                <a:latin typeface="Consolas" charset="0"/>
              </a:rPr>
              <a:t>) available"</a:t>
            </a:r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)</a:t>
            </a:r>
            <a:endParaRPr lang="en-US" sz="1400" dirty="0">
              <a:solidFill>
                <a:srgbClr val="E44347"/>
              </a:solidFill>
              <a:latin typeface="Consolas" charset="0"/>
            </a:endParaRPr>
          </a:p>
          <a:p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        </a:t>
            </a:r>
            <a:r>
              <a:rPr lang="en-US" sz="1400" dirty="0">
                <a:solidFill>
                  <a:srgbClr val="C2349B"/>
                </a:solidFill>
                <a:latin typeface="Consolas" charset="0"/>
              </a:rPr>
              <a:t>return</a:t>
            </a:r>
            <a:endParaRPr lang="en-US" sz="1400" dirty="0">
              <a:solidFill>
                <a:srgbClr val="FFFFFF"/>
              </a:solidFill>
              <a:latin typeface="Consolas" charset="0"/>
            </a:endParaRPr>
          </a:p>
          <a:p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    }</a:t>
            </a:r>
          </a:p>
          <a:p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    </a:t>
            </a:r>
            <a:r>
              <a:rPr lang="en-US" sz="1400" dirty="0">
                <a:solidFill>
                  <a:srgbClr val="C2349B"/>
                </a:solidFill>
                <a:latin typeface="Consolas" charset="0"/>
              </a:rPr>
              <a:t>let</a:t>
            </a:r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 attributes = [</a:t>
            </a:r>
          </a:p>
          <a:p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        </a:t>
            </a:r>
            <a:r>
              <a:rPr lang="en-US" sz="1400" dirty="0" err="1">
                <a:solidFill>
                  <a:srgbClr val="00AFCA"/>
                </a:solidFill>
                <a:latin typeface="Consolas" charset="0"/>
              </a:rPr>
              <a:t>FileAttributeKey</a:t>
            </a:r>
            <a:r>
              <a:rPr lang="en-US" sz="1400" dirty="0" err="1">
                <a:solidFill>
                  <a:srgbClr val="FFFFFF"/>
                </a:solidFill>
                <a:latin typeface="Consolas" charset="0"/>
              </a:rPr>
              <a:t>.</a:t>
            </a:r>
            <a:r>
              <a:rPr lang="en-US" sz="1400" dirty="0" err="1">
                <a:solidFill>
                  <a:srgbClr val="00AFCA"/>
                </a:solidFill>
                <a:latin typeface="Consolas" charset="0"/>
              </a:rPr>
              <a:t>protectionKey</a:t>
            </a:r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: </a:t>
            </a:r>
            <a:r>
              <a:rPr lang="en-US" sz="1400" dirty="0" err="1">
                <a:solidFill>
                  <a:srgbClr val="00AFCA"/>
                </a:solidFill>
                <a:latin typeface="Consolas" charset="0"/>
              </a:rPr>
              <a:t>FileProtectionType</a:t>
            </a:r>
            <a:r>
              <a:rPr lang="en-US" sz="1400" dirty="0" err="1">
                <a:solidFill>
                  <a:srgbClr val="FFFFFF"/>
                </a:solidFill>
                <a:latin typeface="Consolas" charset="0"/>
              </a:rPr>
              <a:t>.</a:t>
            </a:r>
            <a:r>
              <a:rPr lang="en-US" sz="1400" dirty="0" err="1">
                <a:solidFill>
                  <a:srgbClr val="00AFCA"/>
                </a:solidFill>
                <a:latin typeface="Consolas" charset="0"/>
              </a:rPr>
              <a:t>complete</a:t>
            </a:r>
            <a:endParaRPr lang="en-US" sz="1400" dirty="0">
              <a:solidFill>
                <a:srgbClr val="00AFCA"/>
              </a:solidFill>
              <a:latin typeface="Consolas" charset="0"/>
            </a:endParaRPr>
          </a:p>
          <a:p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    ]</a:t>
            </a:r>
          </a:p>
          <a:p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    </a:t>
            </a:r>
            <a:r>
              <a:rPr lang="en-US" sz="1400" dirty="0">
                <a:solidFill>
                  <a:srgbClr val="C2349B"/>
                </a:solidFill>
                <a:latin typeface="Consolas" charset="0"/>
              </a:rPr>
              <a:t>let</a:t>
            </a:r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 path = </a:t>
            </a:r>
            <a:r>
              <a:rPr lang="en-US" sz="1400" dirty="0" err="1">
                <a:solidFill>
                  <a:srgbClr val="00AFCA"/>
                </a:solidFill>
                <a:latin typeface="Consolas" charset="0"/>
              </a:rPr>
              <a:t>NSString</a:t>
            </a:r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(string: </a:t>
            </a:r>
            <a:r>
              <a:rPr lang="en-US" sz="1400" dirty="0" err="1">
                <a:solidFill>
                  <a:srgbClr val="FFFFFF"/>
                </a:solidFill>
                <a:latin typeface="Consolas" charset="0"/>
              </a:rPr>
              <a:t>documentsDirectory</a:t>
            </a:r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).</a:t>
            </a:r>
            <a:r>
              <a:rPr lang="en-US" sz="1400" dirty="0" err="1">
                <a:solidFill>
                  <a:srgbClr val="00AFCA"/>
                </a:solidFill>
                <a:latin typeface="Consolas" charset="0"/>
              </a:rPr>
              <a:t>appendingPathComponent</a:t>
            </a:r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(file</a:t>
            </a:r>
            <a:r>
              <a:rPr lang="en-US" sz="1400" dirty="0" smtClean="0">
                <a:solidFill>
                  <a:srgbClr val="FFFFFF"/>
                </a:solidFill>
                <a:latin typeface="Consolas" charset="0"/>
              </a:rPr>
              <a:t>) </a:t>
            </a:r>
            <a:endParaRPr lang="en-US" sz="1400" dirty="0">
              <a:solidFill>
                <a:srgbClr val="FFFFFF"/>
              </a:solidFill>
              <a:latin typeface="Consolas" charset="0"/>
            </a:endParaRPr>
          </a:p>
          <a:p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    </a:t>
            </a:r>
            <a:r>
              <a:rPr lang="en-US" sz="1400" dirty="0">
                <a:solidFill>
                  <a:srgbClr val="C2349B"/>
                </a:solidFill>
                <a:latin typeface="Consolas" charset="0"/>
              </a:rPr>
              <a:t>guard</a:t>
            </a:r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Consolas" charset="0"/>
              </a:rPr>
              <a:t>fileManager.</a:t>
            </a:r>
            <a:r>
              <a:rPr lang="en-US" sz="1400" dirty="0" err="1">
                <a:solidFill>
                  <a:srgbClr val="00AFCA"/>
                </a:solidFill>
                <a:latin typeface="Consolas" charset="0"/>
              </a:rPr>
              <a:t>fileExists</a:t>
            </a:r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(</a:t>
            </a:r>
            <a:r>
              <a:rPr lang="en-US" sz="1400" dirty="0" err="1">
                <a:solidFill>
                  <a:srgbClr val="FFFFFF"/>
                </a:solidFill>
                <a:latin typeface="Consolas" charset="0"/>
              </a:rPr>
              <a:t>atPath</a:t>
            </a:r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: path) </a:t>
            </a:r>
            <a:r>
              <a:rPr lang="en-US" sz="1400" dirty="0">
                <a:solidFill>
                  <a:srgbClr val="C2349B"/>
                </a:solidFill>
                <a:latin typeface="Consolas" charset="0"/>
              </a:rPr>
              <a:t>else</a:t>
            </a:r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 {</a:t>
            </a:r>
          </a:p>
          <a:p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        </a:t>
            </a:r>
            <a:r>
              <a:rPr lang="en-US" sz="1400" dirty="0">
                <a:solidFill>
                  <a:srgbClr val="00AFCA"/>
                </a:solidFill>
                <a:latin typeface="Consolas" charset="0"/>
              </a:rPr>
              <a:t>print</a:t>
            </a:r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(</a:t>
            </a:r>
            <a:r>
              <a:rPr lang="en-US" sz="1400" dirty="0">
                <a:solidFill>
                  <a:srgbClr val="E44347"/>
                </a:solidFill>
                <a:latin typeface="Consolas" charset="0"/>
              </a:rPr>
              <a:t>"File does not exist at path </a:t>
            </a:r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\</a:t>
            </a:r>
            <a:r>
              <a:rPr lang="en-US" sz="1400" dirty="0">
                <a:solidFill>
                  <a:srgbClr val="E44347"/>
                </a:solidFill>
                <a:latin typeface="Consolas" charset="0"/>
              </a:rPr>
              <a:t>(</a:t>
            </a:r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path</a:t>
            </a:r>
            <a:r>
              <a:rPr lang="en-US" sz="1400" dirty="0">
                <a:solidFill>
                  <a:srgbClr val="E44347"/>
                </a:solidFill>
                <a:latin typeface="Consolas" charset="0"/>
              </a:rPr>
              <a:t>)"</a:t>
            </a:r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)</a:t>
            </a:r>
            <a:endParaRPr lang="en-US" sz="1400" dirty="0">
              <a:solidFill>
                <a:srgbClr val="E44347"/>
              </a:solidFill>
              <a:latin typeface="Consolas" charset="0"/>
            </a:endParaRPr>
          </a:p>
          <a:p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        </a:t>
            </a:r>
            <a:r>
              <a:rPr lang="en-US" sz="1400" dirty="0">
                <a:solidFill>
                  <a:srgbClr val="C2349B"/>
                </a:solidFill>
                <a:latin typeface="Consolas" charset="0"/>
              </a:rPr>
              <a:t>return</a:t>
            </a:r>
            <a:endParaRPr lang="en-US" sz="1400" dirty="0">
              <a:solidFill>
                <a:srgbClr val="FFFFFF"/>
              </a:solidFill>
              <a:latin typeface="Consolas" charset="0"/>
            </a:endParaRPr>
          </a:p>
          <a:p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    }</a:t>
            </a:r>
          </a:p>
          <a:p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    </a:t>
            </a:r>
            <a:r>
              <a:rPr lang="en-US" sz="1400" dirty="0">
                <a:solidFill>
                  <a:srgbClr val="C2349B"/>
                </a:solidFill>
                <a:latin typeface="Consolas" charset="0"/>
              </a:rPr>
              <a:t>try</a:t>
            </a:r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? </a:t>
            </a:r>
            <a:r>
              <a:rPr lang="en-US" sz="1400" dirty="0" err="1">
                <a:solidFill>
                  <a:srgbClr val="FFFFFF"/>
                </a:solidFill>
                <a:latin typeface="Consolas" charset="0"/>
              </a:rPr>
              <a:t>fileManager.</a:t>
            </a:r>
            <a:r>
              <a:rPr lang="en-US" sz="1400" dirty="0" err="1">
                <a:solidFill>
                  <a:srgbClr val="00AFCA"/>
                </a:solidFill>
                <a:latin typeface="Consolas" charset="0"/>
              </a:rPr>
              <a:t>setAttributes</a:t>
            </a:r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(attributes, </a:t>
            </a:r>
            <a:r>
              <a:rPr lang="en-US" sz="1400" dirty="0" err="1">
                <a:solidFill>
                  <a:srgbClr val="FFFFFF"/>
                </a:solidFill>
                <a:latin typeface="Consolas" charset="0"/>
              </a:rPr>
              <a:t>ofItemAtPath</a:t>
            </a:r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: path)</a:t>
            </a:r>
          </a:p>
          <a:p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}</a:t>
            </a:r>
          </a:p>
          <a:p>
            <a:r>
              <a:rPr lang="en-US" sz="1400" dirty="0">
                <a:latin typeface="Helvetica" charset="0"/>
              </a:rPr>
              <a:t/>
            </a:r>
            <a:br>
              <a:rPr lang="en-US" sz="1400" dirty="0">
                <a:latin typeface="Helvetica" charset="0"/>
              </a:rPr>
            </a:br>
            <a:endParaRPr lang="en-US" sz="1400" dirty="0">
              <a:latin typeface="Helvetica" charset="0"/>
            </a:endParaRPr>
          </a:p>
          <a:p>
            <a:r>
              <a:rPr lang="en-US" sz="1400" dirty="0" err="1">
                <a:solidFill>
                  <a:srgbClr val="93C96A"/>
                </a:solidFill>
                <a:latin typeface="Consolas" charset="0"/>
              </a:rPr>
              <a:t>protectFile</a:t>
            </a:r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(</a:t>
            </a:r>
            <a:r>
              <a:rPr lang="en-US" sz="1400" dirty="0">
                <a:solidFill>
                  <a:srgbClr val="E44347"/>
                </a:solidFill>
                <a:latin typeface="Consolas" charset="0"/>
              </a:rPr>
              <a:t>"</a:t>
            </a:r>
            <a:r>
              <a:rPr lang="en-US" sz="1400" dirty="0" err="1">
                <a:solidFill>
                  <a:srgbClr val="E44347"/>
                </a:solidFill>
                <a:latin typeface="Consolas" charset="0"/>
              </a:rPr>
              <a:t>MyProfile.xml</a:t>
            </a:r>
            <a:r>
              <a:rPr lang="en-US" sz="1400" dirty="0">
                <a:solidFill>
                  <a:srgbClr val="E44347"/>
                </a:solidFill>
                <a:latin typeface="Consolas" charset="0"/>
              </a:rPr>
              <a:t>"</a:t>
            </a:r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, in: .</a:t>
            </a:r>
            <a:r>
              <a:rPr lang="en-US" sz="1400" dirty="0" err="1">
                <a:solidFill>
                  <a:srgbClr val="00AFCA"/>
                </a:solidFill>
                <a:latin typeface="Consolas" charset="0"/>
              </a:rPr>
              <a:t>documentDirectory</a:t>
            </a:r>
            <a:r>
              <a:rPr lang="en-US" sz="1400" dirty="0">
                <a:solidFill>
                  <a:srgbClr val="FFFFFF"/>
                </a:solidFill>
                <a:latin typeface="Consolas" charset="0"/>
              </a:rPr>
              <a:t>)</a:t>
            </a:r>
            <a:endParaRPr lang="en-US" sz="1400" dirty="0">
              <a:solidFill>
                <a:srgbClr val="00AFCA"/>
              </a:solidFill>
              <a:effectLst/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4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Защита хранилищ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ru-RU" dirty="0" smtClean="0"/>
              <a:t>Для </a:t>
            </a:r>
            <a:r>
              <a:rPr lang="en-US" dirty="0" smtClean="0"/>
              <a:t>Core Data</a:t>
            </a:r>
            <a:r>
              <a:rPr lang="ru-RU" dirty="0" smtClean="0"/>
              <a:t> лучший выбор </a:t>
            </a:r>
            <a:r>
              <a:rPr lang="mr-IN" dirty="0" smtClean="0"/>
              <a:t>–</a:t>
            </a:r>
            <a:r>
              <a:rPr lang="ru-RU" dirty="0" smtClean="0"/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NSValueTransformer</a:t>
            </a:r>
            <a:endParaRPr lang="ru-RU" dirty="0" smtClean="0">
              <a:latin typeface="Courier" charset="0"/>
              <a:ea typeface="Courier" charset="0"/>
              <a:cs typeface="Courier" charset="0"/>
            </a:endParaRPr>
          </a:p>
          <a:p>
            <a:pPr marL="647730" lvl="1" indent="-342900">
              <a:buFont typeface="Arial" charset="0"/>
              <a:buChar char="•"/>
            </a:pPr>
            <a:r>
              <a:rPr lang="ru-RU" dirty="0" smtClean="0"/>
              <a:t>Альтернатива: </a:t>
            </a:r>
            <a:r>
              <a:rPr lang="en-US" dirty="0" smtClean="0"/>
              <a:t>transient properties</a:t>
            </a:r>
            <a:r>
              <a:rPr lang="ru-RU" dirty="0" smtClean="0"/>
              <a:t> </a:t>
            </a:r>
            <a:r>
              <a:rPr lang="mr-IN" dirty="0" smtClean="0"/>
              <a:t>–</a:t>
            </a:r>
            <a:r>
              <a:rPr lang="ru-RU" dirty="0" smtClean="0"/>
              <a:t> проблемы с </a:t>
            </a:r>
            <a:r>
              <a:rPr lang="en-US" dirty="0" smtClean="0"/>
              <a:t>full-text search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Для чистого </a:t>
            </a:r>
            <a:r>
              <a:rPr lang="en-US" dirty="0" smtClean="0"/>
              <a:t>SQLite</a:t>
            </a:r>
            <a:r>
              <a:rPr lang="ru-RU" dirty="0" smtClean="0"/>
              <a:t> </a:t>
            </a:r>
            <a:r>
              <a:rPr lang="mr-IN" dirty="0" smtClean="0"/>
              <a:t>–</a:t>
            </a:r>
            <a:r>
              <a:rPr lang="ru-RU" dirty="0" smtClean="0"/>
              <a:t> </a:t>
            </a:r>
            <a:r>
              <a:rPr lang="en-US" dirty="0" err="1" smtClean="0"/>
              <a:t>SQLCipher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smtClean="0"/>
              <a:t>SEE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Для произвольного файла</a:t>
            </a:r>
            <a:endParaRPr lang="en-US" dirty="0" smtClean="0"/>
          </a:p>
          <a:p>
            <a:pPr marL="647730" lvl="1" indent="-342900">
              <a:buFont typeface="Arial" charset="0"/>
              <a:buChar char="•"/>
            </a:pPr>
            <a:r>
              <a:rPr lang="ru-RU" dirty="0" smtClean="0"/>
              <a:t>Классы защиты</a:t>
            </a:r>
          </a:p>
          <a:p>
            <a:pPr marL="647730" lvl="1" indent="-342900">
              <a:buFont typeface="Arial" charset="0"/>
              <a:buChar char="•"/>
            </a:pPr>
            <a:r>
              <a:rPr lang="ru-RU" dirty="0" smtClean="0"/>
              <a:t>Шифрование (полное или частичное) перед записью на диск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Хранение ключей, паролей и явок </a:t>
            </a:r>
            <a:r>
              <a:rPr lang="ru-RU" dirty="0" smtClean="0">
                <a:sym typeface="Wingdings"/>
              </a:rPr>
              <a:t></a:t>
            </a:r>
          </a:p>
          <a:p>
            <a:pPr marL="647730" lvl="1" indent="-342900">
              <a:buFont typeface="Arial" charset="0"/>
              <a:buChar char="•"/>
            </a:pPr>
            <a:r>
              <a:rPr lang="ru-RU" dirty="0" smtClean="0"/>
              <a:t>Стеганография</a:t>
            </a:r>
          </a:p>
          <a:p>
            <a:pPr marL="647730" lvl="1" indent="-342900">
              <a:buFont typeface="Arial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</a:t>
            </a:r>
            <a:r>
              <a:rPr lang="en-US" i="1" dirty="0" err="1" smtClean="0"/>
              <a:t>NSValueTransformer</a:t>
            </a:r>
            <a:endParaRPr lang="ru-RU" i="1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github.com/iosdevzone/IDZSwiftCommonCrypto</a:t>
            </a:r>
            <a:endParaRPr lang="ru-RU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NSValueTransformer</a:t>
            </a:r>
            <a:r>
              <a:rPr lang="en-US" dirty="0" smtClean="0"/>
              <a:t>: </a:t>
            </a:r>
            <a:r>
              <a:rPr lang="ru-RU" dirty="0" smtClean="0"/>
              <a:t>двустороннее преобразование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Данные храним в формате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algo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&gt;:&lt;</a:t>
            </a:r>
            <a:r>
              <a:rPr lang="en-US" i="1" dirty="0" smtClean="0">
                <a:latin typeface="Courier" charset="0"/>
                <a:ea typeface="Courier" charset="0"/>
                <a:cs typeface="Courier" charset="0"/>
              </a:rPr>
              <a:t>IV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&gt;:&lt;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ciphertext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marL="647730" lvl="1" indent="-342900">
              <a:buFont typeface="Arial" charset="0"/>
              <a:buChar char="•"/>
            </a:pPr>
            <a:r>
              <a:rPr lang="ru-RU" dirty="0" smtClean="0"/>
              <a:t>Позволяет безболезненно выполнить миграцию</a:t>
            </a:r>
            <a:endParaRPr lang="en-US" dirty="0" smtClean="0"/>
          </a:p>
          <a:p>
            <a:pPr marL="647730" lvl="1" indent="-342900">
              <a:buFont typeface="Arial" charset="0"/>
              <a:buChar char="•"/>
            </a:pPr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aes128-cbc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i="1" dirty="0" smtClean="0">
                <a:latin typeface="Courier" charset="0"/>
                <a:ea typeface="Courier" charset="0"/>
                <a:cs typeface="Courier" charset="0"/>
              </a:rPr>
              <a:t>a7a8feab92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:fa8ae8f8a0027463187edabcce0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IV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SecRandomCopyBytes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Где взять хороший ключ шифрования?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665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Keychain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380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Keychain API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4052" y="1745009"/>
            <a:ext cx="5186011" cy="4275105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u-RU" dirty="0" smtClean="0"/>
              <a:t>Специальное защищенное хранилище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Поддерживает общий доступ</a:t>
            </a:r>
            <a:endParaRPr lang="en-US" dirty="0" smtClean="0"/>
          </a:p>
          <a:p>
            <a:pPr marL="647730" lvl="1" indent="-342900">
              <a:buFont typeface="Arial" charset="0"/>
              <a:buChar char="•"/>
            </a:pPr>
            <a:r>
              <a:rPr lang="ru-RU" dirty="0" smtClean="0"/>
              <a:t>Зависит от </a:t>
            </a:r>
            <a:r>
              <a:rPr lang="en-US" dirty="0" smtClean="0"/>
              <a:t>Bundle ID,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kSecAttrAccessGroup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647730" lvl="1" indent="-342900">
              <a:buFont typeface="Arial" charset="0"/>
              <a:buChar char="•"/>
            </a:pPr>
            <a:r>
              <a:rPr lang="ru-RU" dirty="0" smtClean="0"/>
              <a:t>Конфигурируется через </a:t>
            </a:r>
            <a:r>
              <a:rPr lang="en-US" dirty="0" smtClean="0"/>
              <a:t>entitlements</a:t>
            </a:r>
          </a:p>
          <a:p>
            <a:pPr marL="952561" lvl="2" indent="-342900">
              <a:buFont typeface="Arial" charset="0"/>
              <a:buChar char="•"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keychain-access-groups</a:t>
            </a:r>
          </a:p>
          <a:p>
            <a:pPr marL="952561" lvl="2" indent="-342900">
              <a:buFont typeface="Arial" charset="0"/>
              <a:buChar char="•"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application-identifier</a:t>
            </a:r>
          </a:p>
          <a:p>
            <a:pPr marL="952561" lvl="2" indent="-342900">
              <a:buFont typeface="Arial" charset="0"/>
              <a:buChar char="•"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application-group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979" y="2365588"/>
            <a:ext cx="4954588" cy="2620565"/>
          </a:xfrm>
        </p:spPr>
      </p:pic>
      <p:sp>
        <p:nvSpPr>
          <p:cNvPr id="4" name="Прямоугольник 3"/>
          <p:cNvSpPr/>
          <p:nvPr/>
        </p:nvSpPr>
        <p:spPr>
          <a:xfrm>
            <a:off x="2144994" y="6020114"/>
            <a:ext cx="91505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smtClean="0"/>
              <a:t>Source: </a:t>
            </a:r>
            <a:r>
              <a:rPr lang="ru-RU" sz="1200" dirty="0" err="1" smtClean="0"/>
              <a:t>https</a:t>
            </a:r>
            <a:r>
              <a:rPr lang="ru-RU" sz="1200" dirty="0"/>
              <a:t>://</a:t>
            </a:r>
            <a:r>
              <a:rPr lang="ru-RU" sz="1200" dirty="0" err="1"/>
              <a:t>docs-assets.developer.apple.com</a:t>
            </a:r>
            <a:r>
              <a:rPr lang="ru-RU" sz="1200" dirty="0"/>
              <a:t>/</a:t>
            </a:r>
            <a:r>
              <a:rPr lang="ru-RU" sz="1200" dirty="0" err="1"/>
              <a:t>published</a:t>
            </a:r>
            <a:r>
              <a:rPr lang="ru-RU" sz="1200" dirty="0"/>
              <a:t>/0ddea9db46/1c9e8103-fae2-45f4-832c-c528d2e0c2f6.png</a:t>
            </a:r>
          </a:p>
        </p:txBody>
      </p:sp>
    </p:spTree>
    <p:extLst>
      <p:ext uri="{BB962C8B-B14F-4D97-AF65-F5344CB8AC3E}">
        <p14:creationId xmlns:p14="http://schemas.microsoft.com/office/powerpoint/2010/main" val="190131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Краткое введение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96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 </a:t>
            </a:r>
            <a:r>
              <a:rPr lang="en-US" dirty="0" smtClean="0"/>
              <a:t>Keychain</a:t>
            </a:r>
            <a:endParaRPr lang="ru-RU" dirty="0"/>
          </a:p>
        </p:txBody>
      </p:sp>
      <p:pic>
        <p:nvPicPr>
          <p:cNvPr id="12" name="Изображение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82" y="1744663"/>
            <a:ext cx="8579435" cy="427513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386995" y="6294337"/>
            <a:ext cx="89987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Source: </a:t>
            </a:r>
            <a:r>
              <a:rPr lang="ru-RU" sz="1200" dirty="0" err="1" smtClean="0"/>
              <a:t>https</a:t>
            </a:r>
            <a:r>
              <a:rPr lang="ru-RU" sz="1200" dirty="0"/>
              <a:t>://</a:t>
            </a:r>
            <a:r>
              <a:rPr lang="ru-RU" sz="1200" dirty="0" err="1"/>
              <a:t>developer.xamarin.com</a:t>
            </a:r>
            <a:r>
              <a:rPr lang="ru-RU" sz="1200" dirty="0"/>
              <a:t>/</a:t>
            </a:r>
            <a:r>
              <a:rPr lang="ru-RU" sz="1200" dirty="0" err="1"/>
              <a:t>guides</a:t>
            </a:r>
            <a:r>
              <a:rPr lang="ru-RU" sz="1200" dirty="0"/>
              <a:t>/</a:t>
            </a:r>
            <a:r>
              <a:rPr lang="ru-RU" sz="1200" dirty="0" err="1"/>
              <a:t>ios</a:t>
            </a:r>
            <a:r>
              <a:rPr lang="ru-RU" sz="1200" dirty="0"/>
              <a:t>/</a:t>
            </a:r>
            <a:r>
              <a:rPr lang="ru-RU" sz="1200" dirty="0" err="1"/>
              <a:t>platform_features</a:t>
            </a:r>
            <a:r>
              <a:rPr lang="ru-RU" sz="1200" dirty="0"/>
              <a:t>/</a:t>
            </a:r>
            <a:r>
              <a:rPr lang="ru-RU" sz="1200" dirty="0" err="1"/>
              <a:t>introduction_to_touchid</a:t>
            </a:r>
            <a:r>
              <a:rPr lang="ru-RU" sz="1200" dirty="0"/>
              <a:t>/</a:t>
            </a:r>
            <a:r>
              <a:rPr lang="ru-RU" sz="1200" dirty="0" err="1"/>
              <a:t>Images</a:t>
            </a:r>
            <a:r>
              <a:rPr lang="ru-RU" sz="1200" dirty="0"/>
              <a:t>/image1.png</a:t>
            </a:r>
          </a:p>
        </p:txBody>
      </p:sp>
    </p:spTree>
    <p:extLst>
      <p:ext uri="{BB962C8B-B14F-4D97-AF65-F5344CB8AC3E}">
        <p14:creationId xmlns:p14="http://schemas.microsoft.com/office/powerpoint/2010/main" val="14508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защиты записей </a:t>
            </a:r>
            <a:r>
              <a:rPr lang="en-US" dirty="0" smtClean="0"/>
              <a:t>Keychain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308240"/>
              </p:ext>
            </p:extLst>
          </p:nvPr>
        </p:nvGraphicFramePr>
        <p:xfrm>
          <a:off x="984053" y="1640794"/>
          <a:ext cx="10255447" cy="4477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9042"/>
                <a:gridCol w="3976405"/>
              </a:tblGrid>
              <a:tr h="731057">
                <a:tc>
                  <a:txBody>
                    <a:bodyPr/>
                    <a:lstStyle/>
                    <a:p>
                      <a:r>
                        <a:rPr lang="ru-RU" dirty="0" smtClean="0"/>
                        <a:t>Класс</a:t>
                      </a:r>
                      <a:r>
                        <a:rPr lang="ru-RU" baseline="0" dirty="0" smtClean="0"/>
                        <a:t> защиты </a:t>
                      </a:r>
                      <a:r>
                        <a:rPr lang="en-US" baseline="0" dirty="0" smtClean="0"/>
                        <a:t>Keychain </a:t>
                      </a:r>
                      <a:r>
                        <a:rPr lang="en-US" b="0" i="0" baseline="0" dirty="0" smtClean="0"/>
                        <a:t>(</a:t>
                      </a:r>
                      <a:r>
                        <a:rPr lang="en-US" b="0" i="0" baseline="0" dirty="0" err="1" smtClean="0">
                          <a:latin typeface="Courier" charset="0"/>
                          <a:ea typeface="Courier" charset="0"/>
                          <a:cs typeface="Courier" charset="0"/>
                        </a:rPr>
                        <a:t>kSecAttrAccessible</a:t>
                      </a:r>
                      <a:r>
                        <a:rPr lang="en-US" b="0" i="0" baseline="0" dirty="0" smtClean="0"/>
                        <a:t>)</a:t>
                      </a:r>
                      <a:endParaRPr lang="ru-RU" sz="1800" b="0" i="0" u="none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Доступность</a:t>
                      </a:r>
                      <a:endParaRPr lang="ru-RU" dirty="0"/>
                    </a:p>
                  </a:txBody>
                  <a:tcPr/>
                </a:tc>
              </a:tr>
              <a:tr h="731057">
                <a:tc>
                  <a:txBody>
                    <a:bodyPr/>
                    <a:lstStyle/>
                    <a:p>
                      <a:r>
                        <a:rPr lang="en-US" i="0" dirty="0" err="1" smtClean="0">
                          <a:latin typeface="Courier" charset="0"/>
                          <a:ea typeface="Courier" charset="0"/>
                          <a:cs typeface="Courier" charset="0"/>
                        </a:rPr>
                        <a:t>kSecAttrAccessibleWhenUnlocked</a:t>
                      </a:r>
                      <a:r>
                        <a:rPr lang="ru-RU" i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 (</a:t>
                      </a:r>
                      <a:r>
                        <a:rPr lang="en-US" i="0" dirty="0" err="1" smtClean="0">
                          <a:latin typeface="Courier" charset="0"/>
                          <a:ea typeface="Courier" charset="0"/>
                          <a:cs typeface="Courier" charset="0"/>
                        </a:rPr>
                        <a:t>ThisDeviceOnly</a:t>
                      </a:r>
                      <a:r>
                        <a:rPr lang="en-US" i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)</a:t>
                      </a:r>
                      <a:endParaRPr lang="ru-RU" i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Запись доступна</a:t>
                      </a:r>
                      <a:r>
                        <a:rPr lang="ru-RU" baseline="0" dirty="0" smtClean="0"/>
                        <a:t> после разблокировки</a:t>
                      </a:r>
                      <a:endParaRPr lang="ru-RU" dirty="0"/>
                    </a:p>
                  </a:txBody>
                  <a:tcPr/>
                </a:tc>
              </a:tr>
              <a:tr h="1044367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kSecAttrAccessibleAfterFirstUnlock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 (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ThisDeviceOnly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)</a:t>
                      </a:r>
                      <a:endParaRPr lang="ru-RU" i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Запись доступна после перезагрузки</a:t>
                      </a:r>
                      <a:r>
                        <a:rPr lang="ru-RU" baseline="0" dirty="0" smtClean="0"/>
                        <a:t> и </a:t>
                      </a:r>
                      <a:r>
                        <a:rPr lang="ru-RU" dirty="0" smtClean="0"/>
                        <a:t>ввода </a:t>
                      </a:r>
                      <a:r>
                        <a:rPr lang="en-US" dirty="0" smtClean="0"/>
                        <a:t>passcode</a:t>
                      </a:r>
                      <a:endParaRPr lang="ru-RU" dirty="0"/>
                    </a:p>
                  </a:txBody>
                  <a:tcPr/>
                </a:tc>
              </a:tr>
              <a:tr h="613837">
                <a:tc>
                  <a:txBody>
                    <a:bodyPr/>
                    <a:lstStyle/>
                    <a:p>
                      <a:r>
                        <a:rPr lang="en-US" i="0" dirty="0" err="1" smtClean="0">
                          <a:latin typeface="Courier" charset="0"/>
                          <a:ea typeface="Courier" charset="0"/>
                          <a:cs typeface="Courier" charset="0"/>
                        </a:rPr>
                        <a:t>kSecAttrAccessibleAlways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(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ThisDeviceOnly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)</a:t>
                      </a:r>
                      <a:endParaRPr lang="ru-RU" i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Запись</a:t>
                      </a:r>
                      <a:r>
                        <a:rPr lang="ru-RU" baseline="0" dirty="0" smtClean="0"/>
                        <a:t> доступна всегда</a:t>
                      </a:r>
                      <a:endParaRPr lang="ru-RU" dirty="0"/>
                    </a:p>
                  </a:txBody>
                  <a:tcPr/>
                </a:tc>
              </a:tr>
              <a:tr h="1357677">
                <a:tc>
                  <a:txBody>
                    <a:bodyPr/>
                    <a:lstStyle/>
                    <a:p>
                      <a:r>
                        <a:rPr lang="en-US" i="0" dirty="0" err="1" smtClean="0">
                          <a:latin typeface="Courier" charset="0"/>
                          <a:ea typeface="Courier" charset="0"/>
                          <a:cs typeface="Courier" charset="0"/>
                        </a:rPr>
                        <a:t>kSecAttrAccessibleWhenPasscodeSet</a:t>
                      </a:r>
                      <a:endParaRPr lang="en-US" i="0" dirty="0" smtClean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  <a:p>
                      <a:r>
                        <a:rPr lang="en-US" i="0" dirty="0" err="1" smtClean="0">
                          <a:latin typeface="Courier" charset="0"/>
                          <a:ea typeface="Courier" charset="0"/>
                          <a:cs typeface="Courier" charset="0"/>
                        </a:rPr>
                        <a:t>ThisDeviceOnly</a:t>
                      </a:r>
                      <a:endParaRPr lang="ru-RU" i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Запись</a:t>
                      </a:r>
                      <a:r>
                        <a:rPr lang="ru-RU" baseline="0" dirty="0" smtClean="0"/>
                        <a:t> доступна только после разблокировки на устройстве с </a:t>
                      </a:r>
                      <a:r>
                        <a:rPr lang="en-US" baseline="0" dirty="0" smtClean="0"/>
                        <a:t>passcode. </a:t>
                      </a:r>
                      <a:r>
                        <a:rPr lang="ru-RU" baseline="0" dirty="0" smtClean="0"/>
                        <a:t>Синхронизация запрещена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1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ru-RU" dirty="0" smtClean="0"/>
              <a:t> 3</a:t>
            </a:r>
            <a:r>
              <a:rPr lang="en-US" dirty="0" smtClean="0"/>
              <a:t>: Usage of Keychain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ru-RU" dirty="0" smtClean="0"/>
              <a:t>Для хранения логинов и паролей в открытом виде </a:t>
            </a:r>
            <a:r>
              <a:rPr lang="mr-IN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Keychain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Для хранения «солёных </a:t>
            </a:r>
            <a:r>
              <a:rPr lang="ru-RU" dirty="0" err="1" smtClean="0"/>
              <a:t>хэшей</a:t>
            </a:r>
            <a:r>
              <a:rPr lang="ru-RU" dirty="0" smtClean="0"/>
              <a:t>» паролей </a:t>
            </a:r>
            <a:r>
              <a:rPr lang="mr-IN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Keychain </a:t>
            </a:r>
            <a:r>
              <a:rPr lang="ru-RU" dirty="0" smtClean="0"/>
              <a:t>или защищённый файл</a:t>
            </a:r>
          </a:p>
          <a:p>
            <a:pPr algn="ctr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pbkdf2:20000:&lt;salt&gt;:&lt;resulting key&gt;</a:t>
            </a:r>
            <a:endParaRPr lang="ru-RU" dirty="0" smtClean="0">
              <a:latin typeface="Courier" charset="0"/>
              <a:ea typeface="Courier" charset="0"/>
              <a:cs typeface="Courier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Для хранения счётчика попыток локальной аутентификация </a:t>
            </a:r>
            <a:r>
              <a:rPr lang="mr-IN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Keychain</a:t>
            </a:r>
            <a:endParaRPr lang="ru-RU" dirty="0" smtClean="0"/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Сравнение паролей должно быть независимым от времени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При превышении числа допустимых попыток </a:t>
            </a:r>
            <a:r>
              <a:rPr lang="mr-IN" dirty="0" smtClean="0"/>
              <a:t>–</a:t>
            </a:r>
            <a:r>
              <a:rPr lang="ru-RU" dirty="0" smtClean="0"/>
              <a:t> стирание или блокировка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Библиотеки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KeychainAccess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Locksmith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keychain-swift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1839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Защита сетевых соединений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11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200" y="1332000"/>
            <a:ext cx="6231600" cy="475264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200" y="1332000"/>
            <a:ext cx="6231600" cy="475264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200" y="1332000"/>
            <a:ext cx="6231600" cy="47526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200" y="1332000"/>
            <a:ext cx="6231600" cy="4752644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050" y="1331626"/>
            <a:ext cx="6229884" cy="4751336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ru-RU" dirty="0" smtClean="0"/>
              <a:t>процедура рукопожатия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334640" y="6372494"/>
            <a:ext cx="54807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Source: </a:t>
            </a:r>
            <a:r>
              <a:rPr lang="ru-RU" sz="1200" dirty="0" err="1" smtClean="0"/>
              <a:t>http</a:t>
            </a:r>
            <a:r>
              <a:rPr lang="ru-RU" sz="1200" dirty="0"/>
              <a:t>://</a:t>
            </a:r>
            <a:r>
              <a:rPr lang="ru-RU" sz="1200" dirty="0" err="1"/>
              <a:t>chimera.labs.oreilly.com</a:t>
            </a:r>
            <a:r>
              <a:rPr lang="ru-RU" sz="1200" dirty="0"/>
              <a:t>/</a:t>
            </a:r>
            <a:r>
              <a:rPr lang="ru-RU" sz="1200" dirty="0" err="1"/>
              <a:t>books</a:t>
            </a:r>
            <a:r>
              <a:rPr lang="ru-RU" sz="1200" dirty="0"/>
              <a:t>/1230000000545/ch04.html</a:t>
            </a:r>
          </a:p>
        </p:txBody>
      </p:sp>
    </p:spTree>
    <p:extLst>
      <p:ext uri="{BB962C8B-B14F-4D97-AF65-F5344CB8AC3E}">
        <p14:creationId xmlns:p14="http://schemas.microsoft.com/office/powerpoint/2010/main" val="84036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Цепочки доверия сертификатов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53" y="2737022"/>
            <a:ext cx="5136251" cy="1810264"/>
          </a:xfrm>
        </p:spPr>
      </p:pic>
      <p:sp>
        <p:nvSpPr>
          <p:cNvPr id="4" name="Текс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ru-RU" dirty="0" smtClean="0"/>
              <a:t>ОС содержит списки корневых сертификатов (</a:t>
            </a:r>
            <a:r>
              <a:rPr lang="ru-RU" b="1" dirty="0" smtClean="0"/>
              <a:t>изменяемые при наличии соответствующих прав!</a:t>
            </a:r>
            <a:r>
              <a:rPr lang="ru-RU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Рекурсивная проверка подписей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Механизмы проверки отзыва:</a:t>
            </a:r>
            <a:endParaRPr lang="en-US" dirty="0" smtClean="0"/>
          </a:p>
          <a:p>
            <a:pPr marL="590580" lvl="1" indent="-285750">
              <a:buFont typeface="Arial" charset="0"/>
              <a:buChar char="•"/>
            </a:pPr>
            <a:r>
              <a:rPr lang="en-US" dirty="0" smtClean="0"/>
              <a:t>CRL – Certificate Revocation List</a:t>
            </a:r>
          </a:p>
          <a:p>
            <a:pPr marL="590580" lvl="1" indent="-285750">
              <a:buFont typeface="Arial" charset="0"/>
              <a:buChar char="•"/>
            </a:pPr>
            <a:r>
              <a:rPr lang="en-US" dirty="0" smtClean="0"/>
              <a:t>OSCP – Online Cert Status Protocol</a:t>
            </a:r>
          </a:p>
          <a:p>
            <a:pPr marL="590580" lvl="1" indent="-285750">
              <a:buFont typeface="Arial" charset="0"/>
              <a:buChar char="•"/>
            </a:pPr>
            <a:r>
              <a:rPr lang="en-US" dirty="0" smtClean="0"/>
              <a:t>OSCP Stapling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проверка подписей</a:t>
            </a:r>
            <a:r>
              <a:rPr lang="en-US" dirty="0" smtClean="0"/>
              <a:t> CA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984053" y="6294997"/>
            <a:ext cx="54807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Source: </a:t>
            </a:r>
            <a:r>
              <a:rPr lang="ru-RU" sz="1200" dirty="0" err="1" smtClean="0"/>
              <a:t>http</a:t>
            </a:r>
            <a:r>
              <a:rPr lang="ru-RU" sz="1200" dirty="0"/>
              <a:t>://</a:t>
            </a:r>
            <a:r>
              <a:rPr lang="ru-RU" sz="1200" dirty="0" err="1"/>
              <a:t>chimera.labs.oreilly.com</a:t>
            </a:r>
            <a:r>
              <a:rPr lang="ru-RU" sz="1200" dirty="0"/>
              <a:t>/</a:t>
            </a:r>
            <a:r>
              <a:rPr lang="ru-RU" sz="1200" dirty="0" err="1"/>
              <a:t>books</a:t>
            </a:r>
            <a:r>
              <a:rPr lang="ru-RU" sz="1200" dirty="0"/>
              <a:t>/1230000000545/ch04.html</a:t>
            </a:r>
          </a:p>
        </p:txBody>
      </p:sp>
    </p:spTree>
    <p:extLst>
      <p:ext uri="{BB962C8B-B14F-4D97-AF65-F5344CB8AC3E}">
        <p14:creationId xmlns:p14="http://schemas.microsoft.com/office/powerpoint/2010/main" val="188015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ATS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ru-RU" sz="1950" dirty="0" smtClean="0"/>
              <a:t>Механизм включен по умолчанию, заставляет следовать </a:t>
            </a:r>
            <a:r>
              <a:rPr lang="en-US" sz="1950" dirty="0" smtClean="0"/>
              <a:t>best practices</a:t>
            </a:r>
          </a:p>
          <a:p>
            <a:pPr marL="342900" indent="-342900">
              <a:buFont typeface="Arial" charset="0"/>
              <a:buChar char="•"/>
            </a:pPr>
            <a:r>
              <a:rPr lang="ru-RU" sz="1950" dirty="0" smtClean="0"/>
              <a:t>Отладка</a:t>
            </a:r>
            <a:r>
              <a:rPr lang="en-US" sz="1950" dirty="0" smtClean="0"/>
              <a:t>: </a:t>
            </a:r>
            <a:r>
              <a:rPr lang="en-US" sz="1950" i="1" dirty="0" err="1" smtClean="0"/>
              <a:t>nscurl</a:t>
            </a:r>
            <a:r>
              <a:rPr lang="en-US" sz="1950" dirty="0" smtClean="0"/>
              <a:t> (OS X 10.11+) </a:t>
            </a:r>
            <a:r>
              <a:rPr lang="ru-RU" sz="1950" dirty="0" smtClean="0"/>
              <a:t>или флаг </a:t>
            </a:r>
            <a:r>
              <a:rPr lang="en-US" sz="1950" i="1" dirty="0" smtClean="0"/>
              <a:t>CFNETWORK_DIAGNOSTICS=1</a:t>
            </a:r>
            <a:endParaRPr lang="en-US" sz="1950" dirty="0" smtClean="0"/>
          </a:p>
          <a:p>
            <a:pPr marL="342900" indent="-342900">
              <a:buFont typeface="Arial" charset="0"/>
              <a:buChar char="•"/>
            </a:pPr>
            <a:r>
              <a:rPr lang="ru-RU" sz="1950" dirty="0" smtClean="0"/>
              <a:t>Требования к соединению и сертификатам</a:t>
            </a:r>
            <a:r>
              <a:rPr lang="en-US" sz="1950" dirty="0" smtClean="0"/>
              <a:t>:</a:t>
            </a:r>
            <a:endParaRPr lang="en-US" sz="1950" dirty="0"/>
          </a:p>
          <a:p>
            <a:pPr marL="647730" lvl="1" indent="-342900">
              <a:buFont typeface="Arial" charset="0"/>
              <a:buChar char="•"/>
            </a:pPr>
            <a:r>
              <a:rPr lang="ru-RU" sz="1950" dirty="0" smtClean="0"/>
              <a:t>Минимальная версия </a:t>
            </a:r>
            <a:r>
              <a:rPr lang="en-US" sz="1950" dirty="0" smtClean="0"/>
              <a:t>TLS:</a:t>
            </a:r>
            <a:r>
              <a:rPr lang="ru-RU" sz="1950" dirty="0" smtClean="0"/>
              <a:t> </a:t>
            </a:r>
            <a:r>
              <a:rPr lang="en-US" sz="1950" dirty="0" smtClean="0"/>
              <a:t>1.2</a:t>
            </a:r>
            <a:endParaRPr lang="en-US" sz="1950" dirty="0"/>
          </a:p>
          <a:p>
            <a:pPr marL="647730" lvl="1" indent="-342900">
              <a:buFont typeface="Arial" charset="0"/>
              <a:buChar char="•"/>
            </a:pPr>
            <a:r>
              <a:rPr lang="ru-RU" sz="1950" dirty="0" smtClean="0"/>
              <a:t>Сертификат сайта подписан доверенным </a:t>
            </a:r>
            <a:r>
              <a:rPr lang="en-US" sz="1950" dirty="0" smtClean="0"/>
              <a:t>CA (</a:t>
            </a:r>
            <a:r>
              <a:rPr lang="ru-RU" sz="1950" dirty="0" smtClean="0"/>
              <a:t>из хранилища доверия</a:t>
            </a:r>
            <a:r>
              <a:rPr lang="en-US" sz="1950" dirty="0" smtClean="0"/>
              <a:t>)</a:t>
            </a:r>
          </a:p>
          <a:p>
            <a:pPr marL="647730" lvl="1" indent="-342900">
              <a:buFont typeface="Arial" charset="0"/>
              <a:buChar char="•"/>
            </a:pPr>
            <a:r>
              <a:rPr lang="en-US" sz="1950" dirty="0"/>
              <a:t>AES </a:t>
            </a:r>
            <a:r>
              <a:rPr lang="ru-RU" sz="1950" dirty="0" smtClean="0"/>
              <a:t>для шифрования и </a:t>
            </a:r>
            <a:r>
              <a:rPr lang="is-IS" sz="1950" dirty="0" smtClean="0"/>
              <a:t>SHA2+ </a:t>
            </a:r>
            <a:r>
              <a:rPr lang="ru-RU" sz="1950" dirty="0" smtClean="0"/>
              <a:t>для </a:t>
            </a:r>
            <a:r>
              <a:rPr lang="ru-RU" sz="1950" dirty="0" err="1" smtClean="0"/>
              <a:t>имитовставок</a:t>
            </a:r>
            <a:r>
              <a:rPr lang="ru-RU" sz="1950" dirty="0" smtClean="0"/>
              <a:t> </a:t>
            </a:r>
            <a:r>
              <a:rPr lang="en-US" sz="1950" dirty="0" smtClean="0"/>
              <a:t>(HMAC)</a:t>
            </a:r>
            <a:endParaRPr lang="ru-RU" sz="1950" dirty="0" smtClean="0"/>
          </a:p>
          <a:p>
            <a:pPr marL="647730" lvl="1" indent="-342900">
              <a:buFont typeface="Arial" charset="0"/>
              <a:buChar char="•"/>
            </a:pPr>
            <a:r>
              <a:rPr lang="ru-RU" sz="1950" dirty="0" smtClean="0"/>
              <a:t>Ключ сертификата: </a:t>
            </a:r>
            <a:r>
              <a:rPr lang="is-IS" sz="1950" dirty="0" smtClean="0"/>
              <a:t>RSA 2048</a:t>
            </a:r>
            <a:r>
              <a:rPr lang="ru-RU" sz="1950" dirty="0" smtClean="0"/>
              <a:t>+</a:t>
            </a:r>
            <a:r>
              <a:rPr lang="is-IS" sz="1950" dirty="0" smtClean="0"/>
              <a:t> </a:t>
            </a:r>
            <a:r>
              <a:rPr lang="ru-RU" sz="1950" dirty="0" smtClean="0"/>
              <a:t>бит </a:t>
            </a:r>
            <a:r>
              <a:rPr lang="is-IS" sz="1950" dirty="0" smtClean="0"/>
              <a:t>or ECDSA 256</a:t>
            </a:r>
            <a:r>
              <a:rPr lang="ru-RU" sz="1950" dirty="0" smtClean="0"/>
              <a:t>+</a:t>
            </a:r>
            <a:r>
              <a:rPr lang="is-IS" sz="1950" dirty="0" smtClean="0"/>
              <a:t> </a:t>
            </a:r>
            <a:r>
              <a:rPr lang="ru-RU" sz="1950" dirty="0" smtClean="0"/>
              <a:t>бит</a:t>
            </a:r>
            <a:endParaRPr lang="is-IS" sz="1950" dirty="0" smtClean="0"/>
          </a:p>
          <a:p>
            <a:pPr marL="647730" lvl="1" indent="-342900">
              <a:buFont typeface="Arial" charset="0"/>
              <a:buChar char="•"/>
            </a:pPr>
            <a:r>
              <a:rPr lang="ru-RU" sz="1950" b="1" dirty="0" smtClean="0"/>
              <a:t>Алгоритм обмена ключами с </a:t>
            </a:r>
            <a:r>
              <a:rPr lang="en-US" sz="1950" b="1" dirty="0" smtClean="0"/>
              <a:t>Perfect forward secrecy (ECDHE)</a:t>
            </a:r>
          </a:p>
          <a:p>
            <a:pPr marL="342900" indent="-342900">
              <a:buFont typeface="Arial" charset="0"/>
              <a:buChar char="•"/>
            </a:pPr>
            <a:endParaRPr lang="ru-RU" sz="1950" dirty="0"/>
          </a:p>
        </p:txBody>
      </p:sp>
    </p:spTree>
    <p:extLst>
      <p:ext uri="{BB962C8B-B14F-4D97-AF65-F5344CB8AC3E}">
        <p14:creationId xmlns:p14="http://schemas.microsoft.com/office/powerpoint/2010/main" val="201569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07648" y="952500"/>
            <a:ext cx="11690648" cy="527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smtClean="0">
                <a:solidFill>
                  <a:schemeClr val="accent3"/>
                </a:solidFill>
                <a:latin typeface="Consolas" charset="0"/>
                <a:hlinkClick r:id="rId3"/>
              </a:rPr>
              <a:t>ATS configuration</a:t>
            </a:r>
            <a:endParaRPr lang="de-DE" sz="2000" dirty="0" smtClean="0">
              <a:solidFill>
                <a:schemeClr val="accent3"/>
              </a:solidFill>
              <a:latin typeface="Consolas" charset="0"/>
            </a:endParaRPr>
          </a:p>
          <a:p>
            <a:endParaRPr lang="de-DE" sz="2000" dirty="0">
              <a:solidFill>
                <a:schemeClr val="bg1"/>
              </a:solidFill>
              <a:latin typeface="Consolas" charset="0"/>
            </a:endParaRPr>
          </a:p>
          <a:p>
            <a:r>
              <a:rPr lang="de-DE" sz="2000" dirty="0" err="1" smtClean="0">
                <a:solidFill>
                  <a:schemeClr val="bg1"/>
                </a:solidFill>
                <a:latin typeface="Consolas" charset="0"/>
              </a:rPr>
              <a:t>NSAppTransportSecurity</a:t>
            </a:r>
            <a:r>
              <a:rPr lang="de-DE" sz="2000" dirty="0" smtClean="0">
                <a:solidFill>
                  <a:schemeClr val="bg1"/>
                </a:solidFill>
                <a:latin typeface="Consolas" charset="0"/>
              </a:rPr>
              <a:t> </a:t>
            </a:r>
            <a:r>
              <a:rPr lang="de-DE" sz="2000" dirty="0">
                <a:solidFill>
                  <a:schemeClr val="bg1"/>
                </a:solidFill>
                <a:latin typeface="Consolas" charset="0"/>
              </a:rPr>
              <a:t>: </a:t>
            </a:r>
            <a:r>
              <a:rPr lang="de-DE" sz="2000" dirty="0" err="1">
                <a:solidFill>
                  <a:schemeClr val="bg1"/>
                </a:solidFill>
                <a:latin typeface="Consolas" charset="0"/>
              </a:rPr>
              <a:t>Dictionary</a:t>
            </a:r>
            <a:r>
              <a:rPr lang="de-DE" sz="2000" dirty="0">
                <a:solidFill>
                  <a:schemeClr val="bg1"/>
                </a:solidFill>
                <a:latin typeface="Consolas" charset="0"/>
              </a:rPr>
              <a:t> {</a:t>
            </a:r>
          </a:p>
          <a:p>
            <a:r>
              <a:rPr lang="de-DE" sz="2000" dirty="0">
                <a:solidFill>
                  <a:schemeClr val="bg1"/>
                </a:solidFill>
                <a:latin typeface="Consolas" charset="0"/>
              </a:rPr>
              <a:t>    </a:t>
            </a:r>
            <a:r>
              <a:rPr lang="de-DE" sz="2000" dirty="0" err="1">
                <a:solidFill>
                  <a:schemeClr val="bg1"/>
                </a:solidFill>
                <a:latin typeface="Consolas" charset="0"/>
              </a:rPr>
              <a:t>NSAllowsArbitraryLoads</a:t>
            </a:r>
            <a:r>
              <a:rPr lang="de-DE" sz="2000" dirty="0">
                <a:solidFill>
                  <a:schemeClr val="bg1"/>
                </a:solidFill>
                <a:latin typeface="Consolas" charset="0"/>
              </a:rPr>
              <a:t> : Boolean</a:t>
            </a:r>
          </a:p>
          <a:p>
            <a:r>
              <a:rPr lang="de-DE" sz="2000" dirty="0">
                <a:solidFill>
                  <a:schemeClr val="bg1"/>
                </a:solidFill>
                <a:latin typeface="Consolas" charset="0"/>
              </a:rPr>
              <a:t>    </a:t>
            </a:r>
            <a:r>
              <a:rPr lang="de-DE" sz="2000" dirty="0" err="1">
                <a:solidFill>
                  <a:schemeClr val="bg1"/>
                </a:solidFill>
                <a:latin typeface="Consolas" charset="0"/>
              </a:rPr>
              <a:t>NSAllowsArbitraryLoadsForMedia</a:t>
            </a:r>
            <a:r>
              <a:rPr lang="de-DE" sz="2000" dirty="0">
                <a:solidFill>
                  <a:schemeClr val="bg1"/>
                </a:solidFill>
                <a:latin typeface="Consolas" charset="0"/>
              </a:rPr>
              <a:t> : Boolean</a:t>
            </a:r>
          </a:p>
          <a:p>
            <a:r>
              <a:rPr lang="de-DE" sz="2000" dirty="0">
                <a:solidFill>
                  <a:schemeClr val="bg1"/>
                </a:solidFill>
                <a:latin typeface="Consolas" charset="0"/>
              </a:rPr>
              <a:t>    </a:t>
            </a:r>
            <a:r>
              <a:rPr lang="de-DE" sz="2000" dirty="0" err="1">
                <a:solidFill>
                  <a:schemeClr val="bg1"/>
                </a:solidFill>
                <a:latin typeface="Consolas" charset="0"/>
              </a:rPr>
              <a:t>NSAllowsArbitraryLoadsInWebContent</a:t>
            </a:r>
            <a:r>
              <a:rPr lang="de-DE" sz="2000" dirty="0">
                <a:solidFill>
                  <a:schemeClr val="bg1"/>
                </a:solidFill>
                <a:latin typeface="Consolas" charset="0"/>
              </a:rPr>
              <a:t> : Boolean</a:t>
            </a:r>
          </a:p>
          <a:p>
            <a:r>
              <a:rPr lang="de-DE" sz="2000" dirty="0">
                <a:solidFill>
                  <a:schemeClr val="bg1"/>
                </a:solidFill>
                <a:latin typeface="Consolas" charset="0"/>
              </a:rPr>
              <a:t>    </a:t>
            </a:r>
            <a:r>
              <a:rPr lang="de-DE" sz="2000" dirty="0" err="1">
                <a:solidFill>
                  <a:schemeClr val="bg1"/>
                </a:solidFill>
                <a:latin typeface="Consolas" charset="0"/>
              </a:rPr>
              <a:t>NSAllowsLocalNetworking</a:t>
            </a:r>
            <a:r>
              <a:rPr lang="de-DE" sz="2000" dirty="0">
                <a:solidFill>
                  <a:schemeClr val="bg1"/>
                </a:solidFill>
                <a:latin typeface="Consolas" charset="0"/>
              </a:rPr>
              <a:t> : Boolean</a:t>
            </a:r>
          </a:p>
          <a:p>
            <a:r>
              <a:rPr lang="de-DE" sz="2000" dirty="0">
                <a:solidFill>
                  <a:schemeClr val="bg1"/>
                </a:solidFill>
                <a:latin typeface="Consolas" charset="0"/>
              </a:rPr>
              <a:t>    </a:t>
            </a:r>
            <a:r>
              <a:rPr lang="de-DE" sz="2000" dirty="0" err="1">
                <a:solidFill>
                  <a:schemeClr val="bg1"/>
                </a:solidFill>
                <a:latin typeface="Consolas" charset="0"/>
              </a:rPr>
              <a:t>NSExceptionDomains</a:t>
            </a:r>
            <a:r>
              <a:rPr lang="de-DE" sz="2000" dirty="0">
                <a:solidFill>
                  <a:schemeClr val="bg1"/>
                </a:solidFill>
                <a:latin typeface="Consolas" charset="0"/>
              </a:rPr>
              <a:t> : </a:t>
            </a:r>
            <a:r>
              <a:rPr lang="de-DE" sz="2000" dirty="0" err="1">
                <a:solidFill>
                  <a:schemeClr val="bg1"/>
                </a:solidFill>
                <a:latin typeface="Consolas" charset="0"/>
              </a:rPr>
              <a:t>Dictionary</a:t>
            </a:r>
            <a:r>
              <a:rPr lang="de-DE" sz="2000" dirty="0">
                <a:solidFill>
                  <a:schemeClr val="bg1"/>
                </a:solidFill>
                <a:latin typeface="Consolas" charset="0"/>
              </a:rPr>
              <a:t> {</a:t>
            </a:r>
          </a:p>
          <a:p>
            <a:r>
              <a:rPr lang="de-DE" sz="2000" dirty="0">
                <a:solidFill>
                  <a:schemeClr val="bg1"/>
                </a:solidFill>
                <a:latin typeface="Consolas" charset="0"/>
              </a:rPr>
              <a:t>        &lt;domain-name-string&gt; : </a:t>
            </a:r>
            <a:r>
              <a:rPr lang="de-DE" sz="2000" dirty="0" err="1">
                <a:solidFill>
                  <a:schemeClr val="bg1"/>
                </a:solidFill>
                <a:latin typeface="Consolas" charset="0"/>
              </a:rPr>
              <a:t>Dictionary</a:t>
            </a:r>
            <a:r>
              <a:rPr lang="de-DE" sz="2000" dirty="0">
                <a:solidFill>
                  <a:schemeClr val="bg1"/>
                </a:solidFill>
                <a:latin typeface="Consolas" charset="0"/>
              </a:rPr>
              <a:t> {</a:t>
            </a:r>
          </a:p>
          <a:p>
            <a:r>
              <a:rPr lang="de-DE" sz="2000" dirty="0">
                <a:solidFill>
                  <a:schemeClr val="bg1"/>
                </a:solidFill>
                <a:latin typeface="Consolas" charset="0"/>
              </a:rPr>
              <a:t>            </a:t>
            </a:r>
            <a:r>
              <a:rPr lang="de-DE" sz="2000" dirty="0" err="1">
                <a:solidFill>
                  <a:schemeClr val="bg1"/>
                </a:solidFill>
                <a:latin typeface="Consolas" charset="0"/>
              </a:rPr>
              <a:t>NSIncludesSubdomains</a:t>
            </a:r>
            <a:r>
              <a:rPr lang="de-DE" sz="2000" dirty="0">
                <a:solidFill>
                  <a:schemeClr val="bg1"/>
                </a:solidFill>
                <a:latin typeface="Consolas" charset="0"/>
              </a:rPr>
              <a:t> : Boolean</a:t>
            </a:r>
          </a:p>
          <a:p>
            <a:r>
              <a:rPr lang="de-DE" sz="2000" dirty="0">
                <a:solidFill>
                  <a:schemeClr val="bg1"/>
                </a:solidFill>
                <a:latin typeface="Consolas" charset="0"/>
              </a:rPr>
              <a:t>            </a:t>
            </a:r>
            <a:r>
              <a:rPr lang="de-DE" sz="2000" dirty="0" err="1">
                <a:solidFill>
                  <a:schemeClr val="bg1"/>
                </a:solidFill>
                <a:latin typeface="Consolas" charset="0"/>
              </a:rPr>
              <a:t>NSExceptionAllowsInsecureHTTPLoads</a:t>
            </a:r>
            <a:r>
              <a:rPr lang="de-DE" sz="2000" dirty="0">
                <a:solidFill>
                  <a:schemeClr val="bg1"/>
                </a:solidFill>
                <a:latin typeface="Consolas" charset="0"/>
              </a:rPr>
              <a:t> : Boolean</a:t>
            </a:r>
          </a:p>
          <a:p>
            <a:r>
              <a:rPr lang="de-DE" sz="2000" dirty="0">
                <a:solidFill>
                  <a:schemeClr val="bg1"/>
                </a:solidFill>
                <a:latin typeface="Consolas" charset="0"/>
              </a:rPr>
              <a:t>            </a:t>
            </a:r>
            <a:r>
              <a:rPr lang="de-DE" sz="2000" dirty="0" err="1">
                <a:solidFill>
                  <a:schemeClr val="bg1"/>
                </a:solidFill>
                <a:latin typeface="Consolas" charset="0"/>
              </a:rPr>
              <a:t>NSExceptionMinimumTLSVersion</a:t>
            </a:r>
            <a:r>
              <a:rPr lang="de-DE" sz="2000" dirty="0">
                <a:solidFill>
                  <a:schemeClr val="bg1"/>
                </a:solidFill>
                <a:latin typeface="Consolas" charset="0"/>
              </a:rPr>
              <a:t> : String</a:t>
            </a:r>
          </a:p>
          <a:p>
            <a:r>
              <a:rPr lang="de-DE" sz="2000" dirty="0">
                <a:solidFill>
                  <a:schemeClr val="bg1"/>
                </a:solidFill>
                <a:latin typeface="Consolas" charset="0"/>
              </a:rPr>
              <a:t>            </a:t>
            </a:r>
            <a:r>
              <a:rPr lang="de-DE" sz="2000" dirty="0" err="1">
                <a:solidFill>
                  <a:schemeClr val="bg1"/>
                </a:solidFill>
                <a:latin typeface="Consolas" charset="0"/>
              </a:rPr>
              <a:t>NSExceptionRequiresForwardSecrecy</a:t>
            </a:r>
            <a:r>
              <a:rPr lang="de-DE" sz="2000" dirty="0">
                <a:solidFill>
                  <a:schemeClr val="bg1"/>
                </a:solidFill>
                <a:latin typeface="Consolas" charset="0"/>
              </a:rPr>
              <a:t> : Boolean   // Default </a:t>
            </a:r>
            <a:r>
              <a:rPr lang="de-DE" sz="2000" dirty="0" err="1">
                <a:solidFill>
                  <a:schemeClr val="bg1"/>
                </a:solidFill>
                <a:latin typeface="Consolas" charset="0"/>
              </a:rPr>
              <a:t>value</a:t>
            </a:r>
            <a:r>
              <a:rPr lang="de-DE" sz="2000" dirty="0">
                <a:solidFill>
                  <a:schemeClr val="bg1"/>
                </a:solidFill>
                <a:latin typeface="Consolas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Consolas" charset="0"/>
              </a:rPr>
              <a:t>is</a:t>
            </a:r>
            <a:r>
              <a:rPr lang="de-DE" sz="2000" dirty="0">
                <a:solidFill>
                  <a:schemeClr val="bg1"/>
                </a:solidFill>
                <a:latin typeface="Consolas" charset="0"/>
              </a:rPr>
              <a:t> YES</a:t>
            </a:r>
          </a:p>
          <a:p>
            <a:r>
              <a:rPr lang="de-DE" sz="2000" dirty="0">
                <a:solidFill>
                  <a:schemeClr val="bg1"/>
                </a:solidFill>
                <a:latin typeface="Consolas" charset="0"/>
              </a:rPr>
              <a:t>            </a:t>
            </a:r>
            <a:r>
              <a:rPr lang="de-DE" sz="2000" dirty="0" err="1">
                <a:solidFill>
                  <a:schemeClr val="bg1"/>
                </a:solidFill>
                <a:latin typeface="Consolas" charset="0"/>
              </a:rPr>
              <a:t>NSRequiresCertificateTransparency</a:t>
            </a:r>
            <a:r>
              <a:rPr lang="de-DE" sz="2000" dirty="0">
                <a:solidFill>
                  <a:schemeClr val="bg1"/>
                </a:solidFill>
                <a:latin typeface="Consolas" charset="0"/>
              </a:rPr>
              <a:t> : Boolean</a:t>
            </a:r>
          </a:p>
          <a:p>
            <a:r>
              <a:rPr lang="de-DE" sz="2000" dirty="0">
                <a:solidFill>
                  <a:schemeClr val="bg1"/>
                </a:solidFill>
                <a:latin typeface="Consolas" charset="0"/>
              </a:rPr>
              <a:t>        }</a:t>
            </a:r>
          </a:p>
          <a:p>
            <a:r>
              <a:rPr lang="de-DE" sz="2000" dirty="0">
                <a:solidFill>
                  <a:schemeClr val="bg1"/>
                </a:solidFill>
                <a:latin typeface="Consolas" charset="0"/>
              </a:rPr>
              <a:t>    }</a:t>
            </a:r>
          </a:p>
          <a:p>
            <a:r>
              <a:rPr lang="de-DE" sz="2000" dirty="0">
                <a:solidFill>
                  <a:schemeClr val="bg1"/>
                </a:solidFill>
                <a:latin typeface="Consolas" charset="0"/>
              </a:rPr>
              <a:t>}</a:t>
            </a:r>
            <a:endParaRPr lang="de-DE" sz="2000" dirty="0">
              <a:solidFill>
                <a:schemeClr val="bg1"/>
              </a:solidFill>
              <a:effectLst/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69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ru-RU" dirty="0" smtClean="0"/>
              <a:t>4</a:t>
            </a:r>
            <a:r>
              <a:rPr lang="en-US" dirty="0" smtClean="0"/>
              <a:t>: </a:t>
            </a:r>
            <a:r>
              <a:rPr lang="ru-RU" dirty="0" smtClean="0"/>
              <a:t>Проверка сертификатов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89890"/>
          </a:xfrm>
        </p:spPr>
        <p:txBody>
          <a:bodyPr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1850" i="1" dirty="0" err="1" smtClean="0"/>
              <a:t>NSURLSession</a:t>
            </a:r>
            <a:r>
              <a:rPr lang="en-US" sz="1850" dirty="0" smtClean="0"/>
              <a:t> =&gt; </a:t>
            </a:r>
            <a:r>
              <a:rPr lang="en-US" sz="1850" i="1" dirty="0" err="1" smtClean="0"/>
              <a:t>NSURLAuthenticationChallenge</a:t>
            </a:r>
            <a:r>
              <a:rPr lang="en-US" sz="1850" i="1" dirty="0" smtClean="0"/>
              <a:t> =&gt; </a:t>
            </a:r>
            <a:r>
              <a:rPr lang="en-US" sz="1850" i="1" dirty="0" err="1" smtClean="0"/>
              <a:t>NSURLProtectionSpace</a:t>
            </a:r>
            <a:r>
              <a:rPr lang="en-US" sz="1850" i="1" dirty="0" smtClean="0"/>
              <a:t> =&gt; </a:t>
            </a:r>
            <a:r>
              <a:rPr lang="en-US" sz="1850" i="1" dirty="0" err="1" smtClean="0"/>
              <a:t>serverTrust</a:t>
            </a:r>
            <a:endParaRPr lang="en-US" sz="1850" i="1" dirty="0" smtClean="0"/>
          </a:p>
          <a:p>
            <a:pPr marL="342900" indent="-342900">
              <a:buFont typeface="Arial" charset="0"/>
              <a:buChar char="•"/>
            </a:pPr>
            <a:r>
              <a:rPr lang="ru-RU" sz="1850" dirty="0" smtClean="0"/>
              <a:t>Возможно указать свой список эталонных сертификатов</a:t>
            </a:r>
            <a:r>
              <a:rPr lang="en-US" sz="1850" dirty="0" smtClean="0"/>
              <a:t>, </a:t>
            </a:r>
            <a:r>
              <a:rPr lang="ru-RU" sz="1850" dirty="0" smtClean="0"/>
              <a:t>не меняя системного списка доверия (</a:t>
            </a:r>
            <a:r>
              <a:rPr lang="en-US" sz="1850" i="1" dirty="0" err="1" smtClean="0"/>
              <a:t>SecTrustSetAnchorCertificates</a:t>
            </a:r>
            <a:r>
              <a:rPr lang="ru-RU" sz="1850" dirty="0" smtClean="0"/>
              <a:t>). </a:t>
            </a:r>
            <a:r>
              <a:rPr lang="ru-RU" sz="1850" b="1" dirty="0" smtClean="0"/>
              <a:t>Для </a:t>
            </a:r>
            <a:r>
              <a:rPr lang="en-US" sz="1850" b="1" dirty="0" smtClean="0"/>
              <a:t>AJAX </a:t>
            </a:r>
            <a:r>
              <a:rPr lang="ru-RU" sz="1850" b="1" dirty="0" smtClean="0"/>
              <a:t>не работает!</a:t>
            </a:r>
            <a:endParaRPr lang="en-US" sz="1850" b="1" dirty="0" smtClean="0"/>
          </a:p>
          <a:p>
            <a:pPr marL="342900" indent="-342900">
              <a:buFont typeface="Arial" charset="0"/>
              <a:buChar char="•"/>
            </a:pPr>
            <a:r>
              <a:rPr lang="ru-RU" sz="1850" dirty="0"/>
              <a:t>Поддерживаются следующие </a:t>
            </a:r>
            <a:r>
              <a:rPr lang="ru-RU" sz="1850" dirty="0" smtClean="0"/>
              <a:t>проверки</a:t>
            </a:r>
            <a:r>
              <a:rPr lang="en-US" sz="1850" dirty="0" smtClean="0"/>
              <a:t> </a:t>
            </a:r>
            <a:r>
              <a:rPr lang="ru-RU" sz="1850" dirty="0" smtClean="0"/>
              <a:t>на отзыв</a:t>
            </a:r>
            <a:r>
              <a:rPr lang="en-US" sz="1850" dirty="0" smtClean="0"/>
              <a:t>: </a:t>
            </a:r>
            <a:r>
              <a:rPr lang="en-US" sz="1850" dirty="0"/>
              <a:t>CRL, OSCP, OSCP </a:t>
            </a:r>
            <a:r>
              <a:rPr lang="en-US" sz="1850" dirty="0" smtClean="0"/>
              <a:t>Stapling</a:t>
            </a:r>
          </a:p>
          <a:p>
            <a:pPr marL="342900" indent="-342900">
              <a:buFont typeface="Arial" charset="0"/>
              <a:buChar char="•"/>
            </a:pPr>
            <a:r>
              <a:rPr lang="ru-RU" sz="1850" dirty="0" smtClean="0"/>
              <a:t>Варианты проверки: </a:t>
            </a:r>
            <a:r>
              <a:rPr lang="en-US" sz="1850" dirty="0" smtClean="0"/>
              <a:t>public key,</a:t>
            </a:r>
            <a:r>
              <a:rPr lang="ru-RU" sz="1850" dirty="0" smtClean="0"/>
              <a:t> </a:t>
            </a:r>
            <a:r>
              <a:rPr lang="en-US" sz="1850" dirty="0" smtClean="0"/>
              <a:t>fingerprints, full comparison, revocation</a:t>
            </a:r>
          </a:p>
          <a:p>
            <a:pPr marL="647730" lvl="1" indent="-342900">
              <a:buFont typeface="Arial" charset="0"/>
              <a:buChar char="•"/>
            </a:pPr>
            <a:r>
              <a:rPr lang="ru-RU" sz="1850" dirty="0" smtClean="0"/>
              <a:t>Сертификаты сайта часто исключают из проверок (т.к. они недолговечные)</a:t>
            </a:r>
            <a:endParaRPr lang="en-US" sz="1850" dirty="0" smtClean="0"/>
          </a:p>
          <a:p>
            <a:pPr marL="342900" indent="-342900">
              <a:buFont typeface="Arial" charset="0"/>
              <a:buChar char="•"/>
            </a:pPr>
            <a:r>
              <a:rPr lang="ru-RU" sz="1850" dirty="0" smtClean="0"/>
              <a:t>Для проверки вызываем </a:t>
            </a:r>
            <a:r>
              <a:rPr lang="en-US" sz="1850" i="1" dirty="0" err="1" smtClean="0"/>
              <a:t>SecTrustEvaluate</a:t>
            </a:r>
            <a:r>
              <a:rPr lang="en-US" sz="1850" i="1" dirty="0" smtClean="0"/>
              <a:t>/</a:t>
            </a:r>
            <a:r>
              <a:rPr lang="en-US" sz="1850" i="1" dirty="0" err="1" smtClean="0"/>
              <a:t>Async</a:t>
            </a:r>
            <a:r>
              <a:rPr lang="en-US" sz="1850" dirty="0" smtClean="0"/>
              <a:t> –</a:t>
            </a:r>
            <a:r>
              <a:rPr lang="ru-RU" sz="1850" dirty="0" smtClean="0"/>
              <a:t> ждём </a:t>
            </a:r>
            <a:r>
              <a:rPr lang="en-US" sz="1850" dirty="0" smtClean="0"/>
              <a:t>Proceed </a:t>
            </a:r>
            <a:r>
              <a:rPr lang="ru-RU" sz="1850" dirty="0" smtClean="0"/>
              <a:t>или</a:t>
            </a:r>
            <a:r>
              <a:rPr lang="en-US" sz="1850" dirty="0" smtClean="0"/>
              <a:t> Unspecified </a:t>
            </a:r>
          </a:p>
          <a:p>
            <a:pPr marL="342900" indent="-342900">
              <a:buFont typeface="Arial" charset="0"/>
              <a:buChar char="•"/>
            </a:pPr>
            <a:endParaRPr lang="ru-RU" sz="1850" dirty="0" smtClean="0">
              <a:hlinkClick r:id="rId2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850" dirty="0" smtClean="0">
                <a:hlinkClick r:id="rId2"/>
              </a:rPr>
              <a:t>TrustKit</a:t>
            </a:r>
            <a:r>
              <a:rPr lang="en-US" sz="1850" dirty="0" smtClean="0"/>
              <a:t>, </a:t>
            </a:r>
            <a:r>
              <a:rPr lang="en-US" sz="1850" dirty="0" smtClean="0">
                <a:hlinkClick r:id="rId3"/>
              </a:rPr>
              <a:t>AFSecurityPolicy</a:t>
            </a:r>
            <a:endParaRPr lang="en-US" sz="1850" dirty="0" smtClean="0"/>
          </a:p>
          <a:p>
            <a:pPr marL="342900" indent="-342900">
              <a:buFont typeface="Arial" charset="0"/>
              <a:buChar char="•"/>
            </a:pPr>
            <a:endParaRPr lang="en-US" sz="1850" dirty="0" smtClean="0"/>
          </a:p>
        </p:txBody>
      </p:sp>
    </p:spTree>
    <p:extLst>
      <p:ext uri="{BB962C8B-B14F-4D97-AF65-F5344CB8AC3E}">
        <p14:creationId xmlns:p14="http://schemas.microsoft.com/office/powerpoint/2010/main" val="167512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Рецепты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88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ru-RU" dirty="0" smtClean="0"/>
              <a:t>Обзор </a:t>
            </a:r>
            <a:r>
              <a:rPr lang="en-US" dirty="0" smtClean="0"/>
              <a:t>Security Whitepaper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Библиотека</a:t>
            </a:r>
            <a:r>
              <a:rPr lang="en-US" dirty="0" smtClean="0"/>
              <a:t> Security</a:t>
            </a:r>
            <a:endParaRPr lang="ru-RU" dirty="0" smtClean="0"/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Защита данных в файлах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Keychain API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Защита транспортного уровня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Полезные рецепты</a:t>
            </a:r>
            <a:endParaRPr lang="en-US" dirty="0" smtClean="0"/>
          </a:p>
        </p:txBody>
      </p:sp>
      <p:pic>
        <p:nvPicPr>
          <p:cNvPr id="7" name="Объект 4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859" y="1745009"/>
            <a:ext cx="4954588" cy="3265963"/>
          </a:xfrm>
        </p:spPr>
      </p:pic>
    </p:spTree>
    <p:extLst>
      <p:ext uri="{BB962C8B-B14F-4D97-AF65-F5344CB8AC3E}">
        <p14:creationId xmlns:p14="http://schemas.microsoft.com/office/powerpoint/2010/main" val="115691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получить хороший ключ шифрования?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4052" y="1745009"/>
            <a:ext cx="7491515" cy="427510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ru-RU" b="1" dirty="0" smtClean="0"/>
              <a:t>КАК НЕ НАДО</a:t>
            </a:r>
            <a:r>
              <a:rPr lang="en-US" b="1" dirty="0" smtClean="0"/>
              <a:t>:</a:t>
            </a:r>
          </a:p>
          <a:p>
            <a:pPr marL="647730" lvl="1" indent="-342900">
              <a:buFont typeface="Arial" charset="0"/>
              <a:buChar char="•"/>
            </a:pPr>
            <a:r>
              <a:rPr lang="ru-RU" dirty="0" smtClean="0"/>
              <a:t>Использовать пароль или его слабый </a:t>
            </a:r>
            <a:r>
              <a:rPr lang="ru-RU" dirty="0" err="1" smtClean="0"/>
              <a:t>хэш</a:t>
            </a:r>
            <a:r>
              <a:rPr lang="ru-RU" dirty="0" smtClean="0"/>
              <a:t> как ключ</a:t>
            </a:r>
            <a:endParaRPr lang="en-US" dirty="0" smtClean="0"/>
          </a:p>
          <a:p>
            <a:pPr marL="647730" lvl="1" indent="-342900">
              <a:buFont typeface="Arial" charset="0"/>
              <a:buChar char="•"/>
            </a:pPr>
            <a:r>
              <a:rPr lang="ru-RU" dirty="0" smtClean="0"/>
              <a:t>Полагаться только на идентификаторы устройства</a:t>
            </a:r>
            <a:endParaRPr lang="en-US" dirty="0" smtClean="0"/>
          </a:p>
          <a:p>
            <a:pPr marL="647730" lvl="1" indent="-342900">
              <a:buFont typeface="Arial" charset="0"/>
              <a:buChar char="•"/>
            </a:pPr>
            <a:r>
              <a:rPr lang="ru-RU" dirty="0" smtClean="0"/>
              <a:t>Кэшировать или сохранять ключ где бы то ни было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ru-RU" b="1" dirty="0" smtClean="0"/>
              <a:t>КАК НАДО: принцип </a:t>
            </a:r>
            <a:r>
              <a:rPr lang="en-US" b="1" dirty="0" smtClean="0"/>
              <a:t>3-2-1</a:t>
            </a:r>
          </a:p>
          <a:p>
            <a:pPr marL="647730" lvl="1" indent="-342900">
              <a:buFont typeface="Arial" charset="0"/>
              <a:buChar char="•"/>
            </a:pPr>
            <a:r>
              <a:rPr lang="ru-RU" dirty="0" smtClean="0"/>
              <a:t>Использовать функции генерации ключа </a:t>
            </a:r>
            <a:r>
              <a:rPr lang="en-US" dirty="0" smtClean="0"/>
              <a:t>(PBKDF2)</a:t>
            </a:r>
          </a:p>
          <a:p>
            <a:pPr marL="647730" lvl="1" indent="-342900">
              <a:buFont typeface="Arial" charset="0"/>
              <a:buChar char="•"/>
            </a:pPr>
            <a:r>
              <a:rPr lang="ru-RU" dirty="0" smtClean="0"/>
              <a:t>Использовать большое число итераций функции </a:t>
            </a:r>
            <a:r>
              <a:rPr lang="en-US" dirty="0" smtClean="0"/>
              <a:t>(10k+)</a:t>
            </a:r>
          </a:p>
          <a:p>
            <a:pPr marL="647730" lvl="1" indent="-342900">
              <a:buFont typeface="Arial" charset="0"/>
              <a:buChar char="•"/>
            </a:pPr>
            <a:r>
              <a:rPr lang="ru-RU" dirty="0" smtClean="0"/>
              <a:t>Использовать графический паттерн или </a:t>
            </a:r>
            <a:r>
              <a:rPr lang="ru-RU" dirty="0" err="1" smtClean="0"/>
              <a:t>криптостойкий</a:t>
            </a:r>
            <a:r>
              <a:rPr lang="ru-RU" dirty="0" smtClean="0"/>
              <a:t> ГСЧ для создания одной из частей ключа</a:t>
            </a:r>
            <a:endParaRPr lang="en-US" dirty="0" smtClean="0"/>
          </a:p>
          <a:p>
            <a:pPr marL="647730" lvl="1" indent="-342900">
              <a:buFont typeface="Arial" charset="0"/>
              <a:buChar char="•"/>
            </a:pPr>
            <a:r>
              <a:rPr lang="ru-RU" dirty="0" smtClean="0"/>
              <a:t>«Солить» </a:t>
            </a:r>
            <a:r>
              <a:rPr lang="ru-RU" dirty="0" err="1" smtClean="0"/>
              <a:t>хэши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53" y="1745009"/>
            <a:ext cx="1993914" cy="4275137"/>
          </a:xfrm>
        </p:spPr>
      </p:pic>
    </p:spTree>
    <p:extLst>
      <p:ext uri="{BB962C8B-B14F-4D97-AF65-F5344CB8AC3E}">
        <p14:creationId xmlns:p14="http://schemas.microsoft.com/office/powerpoint/2010/main" val="190561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view </a:t>
            </a:r>
            <a:r>
              <a:rPr lang="ru-RU" dirty="0" smtClean="0"/>
              <a:t>и кэширование контента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77266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WKWebView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vs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UIWebView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vs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SFSafariViewController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647730" lvl="1" indent="-342900">
              <a:buFont typeface="Arial" charset="0"/>
              <a:buChar char="•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UIWebView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ru-RU" dirty="0" smtClean="0"/>
              <a:t> в целях совместимости</a:t>
            </a:r>
            <a:r>
              <a:rPr lang="en-US" dirty="0" smtClean="0"/>
              <a:t> </a:t>
            </a:r>
            <a:r>
              <a:rPr lang="ru-RU" dirty="0" smtClean="0"/>
              <a:t>со старым кодом или версиями </a:t>
            </a:r>
            <a:r>
              <a:rPr lang="en-US" dirty="0" smtClean="0"/>
              <a:t>iOS</a:t>
            </a:r>
          </a:p>
          <a:p>
            <a:pPr marL="647730" lvl="1" indent="-342900">
              <a:buFont typeface="Arial" charset="0"/>
              <a:buChar char="•"/>
            </a:pPr>
            <a:r>
              <a:rPr lang="ru-RU" dirty="0" smtClean="0"/>
              <a:t>Для документов лучше использовать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QLPreview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647730" lvl="1" indent="-342900">
              <a:buFont typeface="Arial" charset="0"/>
              <a:buChar char="•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WKWebView</a:t>
            </a:r>
            <a:r>
              <a:rPr lang="en-US" i="1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внешний процесс, безопаснее, быстрее</a:t>
            </a:r>
            <a:endParaRPr lang="en-US" dirty="0" smtClean="0"/>
          </a:p>
          <a:p>
            <a:pPr marL="647730" lvl="1" indent="-342900">
              <a:buFont typeface="Arial" charset="0"/>
              <a:buChar char="•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SFSafariViewController</a:t>
            </a:r>
            <a:r>
              <a:rPr lang="ru-RU" dirty="0"/>
              <a:t> </a:t>
            </a:r>
            <a:r>
              <a:rPr lang="mr-IN" dirty="0" smtClean="0"/>
              <a:t>–</a:t>
            </a:r>
            <a:r>
              <a:rPr lang="ru-RU" dirty="0" smtClean="0"/>
              <a:t> не требует настройки </a:t>
            </a:r>
            <a:r>
              <a:rPr lang="en-US" dirty="0" smtClean="0"/>
              <a:t>ATS</a:t>
            </a:r>
            <a:r>
              <a:rPr lang="ru-RU" dirty="0" smtClean="0"/>
              <a:t>, но умеет только </a:t>
            </a:r>
            <a:r>
              <a:rPr lang="en-US" dirty="0" smtClean="0"/>
              <a:t>GET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Сервер: правильная конфигурация заголовков </a:t>
            </a:r>
            <a:r>
              <a:rPr lang="en-US" dirty="0" smtClean="0"/>
              <a:t>HTTP</a:t>
            </a:r>
            <a:r>
              <a:rPr lang="ru-RU" dirty="0"/>
              <a:t> </a:t>
            </a:r>
            <a:r>
              <a:rPr lang="mr-IN" dirty="0" smtClean="0"/>
              <a:t>–</a:t>
            </a:r>
            <a:r>
              <a:rPr lang="ru-RU" dirty="0" smtClean="0"/>
              <a:t> </a:t>
            </a:r>
            <a:r>
              <a:rPr lang="en-US" i="1" dirty="0" smtClean="0"/>
              <a:t>no-cache; no-store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NSURLCache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NSHTTPCookieStorage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vs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WKWebsiteDataStore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647730" lvl="1" indent="-342900">
              <a:buFont typeface="Arial" charset="0"/>
              <a:buChar char="•"/>
            </a:pPr>
            <a:r>
              <a:rPr lang="ru-RU" dirty="0" smtClean="0"/>
              <a:t>Ручная чистка после </a:t>
            </a:r>
            <a:r>
              <a:rPr lang="en-US" dirty="0" smtClean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3729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Советы по аутентификации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2FA, Luke</a:t>
            </a:r>
            <a:r>
              <a:rPr lang="ru-RU" dirty="0" smtClean="0"/>
              <a:t> :)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Идентификаторы сессии должны иметь короткое время жизни (</a:t>
            </a:r>
            <a:r>
              <a:rPr lang="en-US" dirty="0" smtClean="0"/>
              <a:t>TTL</a:t>
            </a:r>
            <a:r>
              <a:rPr lang="ru-RU" dirty="0" smtClean="0"/>
              <a:t>) и явное время действия</a:t>
            </a:r>
            <a:r>
              <a:rPr lang="en-US" dirty="0" smtClean="0"/>
              <a:t>. </a:t>
            </a:r>
            <a:r>
              <a:rPr lang="ru-RU" dirty="0" smtClean="0"/>
              <a:t>Храните их в безопасном месте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При неудачной попытке аутентификации или сброса пароля приложение должно сообщать максимально общую информацию</a:t>
            </a:r>
          </a:p>
          <a:p>
            <a:pPr marL="342900" lvl="1" indent="-342900">
              <a:buFont typeface="Arial" charset="0"/>
              <a:buChar char="•"/>
            </a:pPr>
            <a:r>
              <a:rPr lang="ru-RU" sz="2000" dirty="0" smtClean="0"/>
              <a:t>Политики </a:t>
            </a:r>
            <a:r>
              <a:rPr lang="ru-RU" sz="2000" dirty="0"/>
              <a:t>блокировки аккаунта </a:t>
            </a:r>
            <a:r>
              <a:rPr lang="mr-IN" sz="2000" dirty="0" smtClean="0"/>
              <a:t>–</a:t>
            </a:r>
            <a:r>
              <a:rPr lang="ru-RU" sz="2000" dirty="0" smtClean="0"/>
              <a:t> защита против </a:t>
            </a:r>
            <a:r>
              <a:rPr lang="en-US" sz="2000" dirty="0"/>
              <a:t>brute </a:t>
            </a:r>
            <a:r>
              <a:rPr lang="en-US" sz="2000" dirty="0" smtClean="0"/>
              <a:t>force</a:t>
            </a:r>
            <a:endParaRPr lang="ru-RU" sz="2000" dirty="0" smtClean="0"/>
          </a:p>
          <a:p>
            <a:pPr marL="342900" lvl="1" indent="-342900">
              <a:buFont typeface="Arial" charset="0"/>
              <a:buChar char="•"/>
            </a:pPr>
            <a:r>
              <a:rPr lang="ru-RU" sz="2000" dirty="0" smtClean="0"/>
              <a:t>Политики паролей </a:t>
            </a:r>
            <a:r>
              <a:rPr lang="mr-IN" sz="2000" dirty="0" smtClean="0"/>
              <a:t>–</a:t>
            </a:r>
            <a:r>
              <a:rPr lang="ru-RU" sz="2000" dirty="0" smtClean="0"/>
              <a:t> </a:t>
            </a:r>
            <a:r>
              <a:rPr lang="en-US" sz="2000" dirty="0" smtClean="0"/>
              <a:t>NIST</a:t>
            </a:r>
            <a:r>
              <a:rPr lang="ru-RU" sz="2000" dirty="0" smtClean="0"/>
              <a:t> </a:t>
            </a:r>
            <a:r>
              <a:rPr lang="en-US" sz="2000" dirty="0" smtClean="0"/>
              <a:t>(complexity</a:t>
            </a:r>
            <a:r>
              <a:rPr lang="en-US" sz="2000" dirty="0"/>
              <a:t>, expiration, leaked passwords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При подозрительной активности (смена пароля, аутентификация из необычного места) </a:t>
            </a:r>
            <a:r>
              <a:rPr lang="mr-IN" dirty="0" smtClean="0"/>
              <a:t>–</a:t>
            </a:r>
            <a:r>
              <a:rPr lang="ru-RU" dirty="0" smtClean="0"/>
              <a:t> предупреждение по стороннему каналу связи (</a:t>
            </a:r>
            <a:r>
              <a:rPr lang="en-US" dirty="0" smtClean="0"/>
              <a:t>SMS, email)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646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кое-что ещё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573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Pasteboard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чистить, запрещать</a:t>
            </a:r>
            <a:r>
              <a:rPr lang="en-US" dirty="0" smtClean="0"/>
              <a:t> </a:t>
            </a:r>
            <a:r>
              <a:rPr lang="ru-RU" dirty="0" smtClean="0"/>
              <a:t>для паролей (если нужно)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Splash screen </a:t>
            </a:r>
            <a:r>
              <a:rPr lang="ru-RU" dirty="0" smtClean="0"/>
              <a:t>или </a:t>
            </a:r>
            <a:r>
              <a:rPr lang="en-US" dirty="0" smtClean="0"/>
              <a:t>blur </a:t>
            </a:r>
            <a:r>
              <a:rPr lang="ru-RU" dirty="0" smtClean="0"/>
              <a:t>перед уходом в фоновое состояние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Блокировка приложения или форсированный выход по таймауту </a:t>
            </a:r>
            <a:r>
              <a:rPr lang="en-US" dirty="0" smtClean="0"/>
              <a:t>(PCI DSS)</a:t>
            </a:r>
            <a:endParaRPr lang="ru-RU" dirty="0" smtClean="0"/>
          </a:p>
          <a:p>
            <a:pPr marL="647730" lvl="1" indent="-342900">
              <a:buFont typeface="Arial" charset="0"/>
              <a:buChar char="•"/>
            </a:pPr>
            <a:r>
              <a:rPr lang="ru-RU" dirty="0" smtClean="0"/>
              <a:t>Таймер активности на уровне </a:t>
            </a:r>
            <a:r>
              <a:rPr lang="en-US" dirty="0" err="1" smtClean="0"/>
              <a:t>UIApplication</a:t>
            </a:r>
            <a:r>
              <a:rPr lang="en-US" dirty="0" smtClean="0"/>
              <a:t>/</a:t>
            </a:r>
            <a:r>
              <a:rPr lang="en-US" dirty="0" err="1" smtClean="0"/>
              <a:t>UIWindow</a:t>
            </a:r>
            <a:endParaRPr lang="en-US" dirty="0" smtClean="0"/>
          </a:p>
          <a:p>
            <a:pPr marL="647730" lvl="1" indent="-342900">
              <a:buFont typeface="Arial" charset="0"/>
              <a:buChar char="•"/>
            </a:pPr>
            <a:r>
              <a:rPr lang="ru-RU" dirty="0" smtClean="0"/>
              <a:t>Время последней активности (защищённое)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Отладчики в режиме </a:t>
            </a:r>
            <a:r>
              <a:rPr lang="en-US" dirty="0" smtClean="0"/>
              <a:t>Release</a:t>
            </a:r>
            <a:r>
              <a:rPr lang="ru-RU" dirty="0" smtClean="0"/>
              <a:t> </a:t>
            </a:r>
            <a:r>
              <a:rPr lang="mr-IN" dirty="0" smtClean="0"/>
              <a:t>–</a:t>
            </a:r>
            <a:r>
              <a:rPr lang="ru-RU" dirty="0" smtClean="0"/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ptrace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jailbreak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fork()</a:t>
            </a:r>
            <a:endParaRPr lang="ru-RU" dirty="0" smtClean="0">
              <a:latin typeface="Courier" charset="0"/>
              <a:ea typeface="Courier" charset="0"/>
              <a:cs typeface="Courier" charset="0"/>
            </a:endParaRPr>
          </a:p>
          <a:p>
            <a:pPr marL="342900" indent="-342900">
              <a:buFont typeface="Arial" charset="0"/>
              <a:buChar char="•"/>
            </a:pPr>
            <a:endParaRPr lang="ru-RU" dirty="0" smtClean="0"/>
          </a:p>
          <a:p>
            <a:pPr marL="342900" indent="-342900">
              <a:buFont typeface="Arial" charset="0"/>
              <a:buChar char="•"/>
            </a:pPr>
            <a:r>
              <a:rPr lang="ru-RU" b="1" dirty="0" smtClean="0"/>
              <a:t>Лучше защититься против конкретных угроз, чем просто «</a:t>
            </a:r>
            <a:r>
              <a:rPr lang="ru-RU" b="1" dirty="0"/>
              <a:t>вообще</a:t>
            </a:r>
            <a:r>
              <a:rPr lang="ru-RU" b="1" dirty="0" smtClean="0"/>
              <a:t>»</a:t>
            </a:r>
            <a:endParaRPr lang="en-US" b="1" dirty="0" smtClean="0"/>
          </a:p>
          <a:p>
            <a:pPr marL="342900" indent="-342900">
              <a:buFont typeface="Arial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339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Ахтунг!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в приложении используется нестандартное шифрование, приложение нужно зарегистрировать в </a:t>
            </a:r>
            <a:r>
              <a:rPr lang="en-US" dirty="0" smtClean="0"/>
              <a:t>CCATS</a:t>
            </a:r>
            <a:r>
              <a:rPr lang="ru-RU" dirty="0" smtClean="0"/>
              <a:t> </a:t>
            </a:r>
            <a:r>
              <a:rPr lang="en-US" dirty="0" smtClean="0"/>
              <a:t>(Bureau of Industry and Security)</a:t>
            </a:r>
          </a:p>
          <a:p>
            <a:pPr lvl="1"/>
            <a:r>
              <a:rPr lang="ru-RU" dirty="0" smtClean="0"/>
              <a:t>Детали тут (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tigelane.blogspot.ru</a:t>
            </a:r>
            <a:r>
              <a:rPr lang="en-US" dirty="0">
                <a:hlinkClick r:id="rId2"/>
              </a:rPr>
              <a:t>/2011/01/apple-</a:t>
            </a:r>
            <a:r>
              <a:rPr lang="en-US" dirty="0" err="1">
                <a:hlinkClick r:id="rId2"/>
              </a:rPr>
              <a:t>itunes</a:t>
            </a:r>
            <a:r>
              <a:rPr lang="en-US" dirty="0">
                <a:hlinkClick r:id="rId2"/>
              </a:rPr>
              <a:t>-export-restrictions-</a:t>
            </a:r>
            <a:r>
              <a:rPr lang="en-US" dirty="0" err="1">
                <a:hlinkClick r:id="rId2"/>
              </a:rPr>
              <a:t>on.html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К счастью, в </a:t>
            </a:r>
            <a:r>
              <a:rPr lang="en-US" dirty="0" smtClean="0"/>
              <a:t>iTunes Connect</a:t>
            </a:r>
            <a:r>
              <a:rPr lang="ru-RU" dirty="0" smtClean="0"/>
              <a:t> для описания того, почему в приложении есть криптография,</a:t>
            </a:r>
            <a:r>
              <a:rPr lang="en-US" dirty="0" smtClean="0"/>
              <a:t> </a:t>
            </a:r>
            <a:r>
              <a:rPr lang="ru-RU" dirty="0" smtClean="0"/>
              <a:t>есть возможность выбрать одну из предопределенных опций </a:t>
            </a:r>
            <a:r>
              <a:rPr lang="en-US" dirty="0" smtClean="0"/>
              <a:t>(personal/health data, network connections, banking transactions)</a:t>
            </a:r>
          </a:p>
          <a:p>
            <a:r>
              <a:rPr lang="ru-RU" b="1" dirty="0" smtClean="0"/>
              <a:t>Любое неявное использование шифрования </a:t>
            </a:r>
            <a:r>
              <a:rPr lang="en-US" b="1" dirty="0" smtClean="0"/>
              <a:t>(</a:t>
            </a:r>
            <a:r>
              <a:rPr lang="en-US" b="1" dirty="0" err="1" smtClean="0"/>
              <a:t>SQLCipher</a:t>
            </a:r>
            <a:r>
              <a:rPr lang="ru-RU" b="1" dirty="0"/>
              <a:t> </a:t>
            </a:r>
            <a:r>
              <a:rPr lang="ru-RU" b="1" dirty="0" smtClean="0"/>
              <a:t>и даже </a:t>
            </a:r>
            <a:r>
              <a:rPr lang="en-US" b="1" dirty="0" smtClean="0"/>
              <a:t>HTTPS) </a:t>
            </a:r>
            <a:r>
              <a:rPr lang="ru-RU" b="1" dirty="0" smtClean="0"/>
              <a:t>требует ответа «Да» в </a:t>
            </a:r>
            <a:r>
              <a:rPr lang="en-US" b="1" dirty="0" smtClean="0"/>
              <a:t>iTunes Connect</a:t>
            </a:r>
          </a:p>
          <a:p>
            <a:r>
              <a:rPr lang="ru-RU" b="1" dirty="0" smtClean="0"/>
              <a:t>Если возникли проблемы с «криптой» </a:t>
            </a:r>
            <a:r>
              <a:rPr lang="mr-IN" b="1" dirty="0" smtClean="0"/>
              <a:t>–</a:t>
            </a:r>
            <a:r>
              <a:rPr lang="ru-RU" b="1" dirty="0" smtClean="0"/>
              <a:t> пишите в </a:t>
            </a:r>
            <a:r>
              <a:rPr lang="en-US" b="1" dirty="0" smtClean="0"/>
              <a:t>Apple Support</a:t>
            </a:r>
            <a:r>
              <a:rPr lang="ru-RU" b="1" dirty="0" smtClean="0"/>
              <a:t> (не в </a:t>
            </a:r>
            <a:r>
              <a:rPr lang="en-US" b="1" dirty="0" smtClean="0"/>
              <a:t>Review Team).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1049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04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materials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b="1" dirty="0" smtClean="0"/>
              <a:t>Useful web links</a:t>
            </a:r>
          </a:p>
          <a:p>
            <a:pPr marL="647730" lvl="1" indent="-342900">
              <a:buFont typeface="Arial" charset="0"/>
              <a:buChar char="•"/>
            </a:pPr>
            <a:r>
              <a:rPr lang="is-IS" dirty="0">
                <a:hlinkClick r:id="rId2"/>
              </a:rPr>
              <a:t>TN2232: Server Trust </a:t>
            </a:r>
            <a:r>
              <a:rPr lang="is-IS" dirty="0" smtClean="0">
                <a:hlinkClick r:id="rId2"/>
              </a:rPr>
              <a:t>Evaluation</a:t>
            </a:r>
            <a:endParaRPr lang="en-US" dirty="0" smtClean="0">
              <a:hlinkClick r:id="rId3"/>
            </a:endParaRPr>
          </a:p>
          <a:p>
            <a:pPr marL="647730" lvl="1" indent="-342900">
              <a:buFont typeface="Arial" charset="0"/>
              <a:buChar char="•"/>
            </a:pPr>
            <a:r>
              <a:rPr lang="ru-RU" dirty="0" smtClean="0">
                <a:hlinkClick r:id="rId4"/>
              </a:rPr>
              <a:t>С</a:t>
            </a:r>
            <a:r>
              <a:rPr lang="en-US" dirty="0" err="1" smtClean="0">
                <a:hlinkClick r:id="rId4"/>
              </a:rPr>
              <a:t>ocoa</a:t>
            </a:r>
            <a:r>
              <a:rPr lang="en-US" dirty="0" smtClean="0">
                <a:hlinkClick r:id="rId4"/>
              </a:rPr>
              <a:t> Keys: </a:t>
            </a:r>
            <a:r>
              <a:rPr lang="en-US" dirty="0" err="1" smtClean="0">
                <a:hlinkClick r:id="rId4"/>
              </a:rPr>
              <a:t>NSAppTransportSecurity</a:t>
            </a:r>
            <a:endParaRPr lang="ru-RU" dirty="0" smtClean="0">
              <a:hlinkClick r:id="rId5"/>
            </a:endParaRPr>
          </a:p>
          <a:p>
            <a:pPr marL="647730" lvl="1" indent="-342900">
              <a:buFont typeface="Arial" charset="0"/>
              <a:buChar char="•"/>
            </a:pPr>
            <a:r>
              <a:rPr lang="en-US" dirty="0" smtClean="0">
                <a:hlinkClick r:id="rId6"/>
              </a:rPr>
              <a:t>OWASP: iOS Developer Cheat Sheet</a:t>
            </a:r>
            <a:endParaRPr lang="en-US" dirty="0" smtClean="0"/>
          </a:p>
          <a:p>
            <a:pPr marL="647730" lvl="1" indent="-342900">
              <a:buFont typeface="Arial" charset="0"/>
              <a:buChar char="•"/>
            </a:pPr>
            <a:r>
              <a:rPr lang="en-US" dirty="0" smtClean="0">
                <a:hlinkClick r:id="rId7"/>
              </a:rPr>
              <a:t>Cryptographic Services Guide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b="1" dirty="0" smtClean="0"/>
              <a:t>Books</a:t>
            </a:r>
          </a:p>
          <a:p>
            <a:pPr marL="647730" lvl="1" indent="-342900">
              <a:buFont typeface="Arial" charset="0"/>
              <a:buChar char="•"/>
            </a:pPr>
            <a:r>
              <a:rPr lang="en-US" dirty="0" smtClean="0"/>
              <a:t>J. </a:t>
            </a:r>
            <a:r>
              <a:rPr lang="en-US" dirty="0" err="1" smtClean="0"/>
              <a:t>Zdziarski</a:t>
            </a:r>
            <a:r>
              <a:rPr lang="en-US" dirty="0" smtClean="0"/>
              <a:t>. Hacking and securing iOS Applications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b="1" dirty="0" smtClean="0"/>
              <a:t>Watch WWDC videos</a:t>
            </a:r>
            <a:endParaRPr lang="ru-RU" b="1" dirty="0"/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WWDC 2010, Session 209 – Securing your application data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WWDC 2011, Session 202 – Security overview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WWDC </a:t>
            </a:r>
            <a:r>
              <a:rPr lang="en-US" dirty="0" smtClean="0"/>
              <a:t>2011, Session 208 – Securing iOS Applications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WWDC 2012, Session 704 – The Security Framework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WWDC 2013, Session 709 – Protecting Secrets with the Keychain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WWDC 2014, Session 711 – Keychain and Authentication with Touch ID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WWDC 2015, Session 706 – Security and your apps</a:t>
            </a:r>
          </a:p>
          <a:p>
            <a:pPr marL="647730" lvl="1" indent="-34290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85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правах рекламы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hiring</a:t>
            </a:r>
            <a:r>
              <a:rPr lang="ru-RU" dirty="0" smtClean="0"/>
              <a:t>! </a:t>
            </a:r>
            <a:r>
              <a:rPr lang="ru-RU" dirty="0" smtClean="0">
                <a:sym typeface="Wingdings"/>
              </a:rPr>
              <a:t>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HR Manager: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www.dataart.ru/vacancy/hrm027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54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Sample code (and these slides) available here:</a:t>
            </a:r>
          </a:p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github.com/ashaman/SkillBranchDemo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dirty="0" smtClean="0"/>
              <a:t>Yaroslav Vorontsov</a:t>
            </a:r>
          </a:p>
          <a:p>
            <a:r>
              <a:rPr lang="en-US" dirty="0" err="1" smtClean="0"/>
              <a:t>yvorontsov@dataart.com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66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</a:t>
            </a:r>
            <a:r>
              <a:rPr lang="en-US" dirty="0" smtClean="0"/>
              <a:t>Security Whitepaper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520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hlinkClick r:id="rId2"/>
              </a:rPr>
              <a:t>Основной документ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4053" y="1745009"/>
            <a:ext cx="6016822" cy="4275105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u-RU" dirty="0" smtClean="0"/>
              <a:t>Процесс загрузки и авторизация системного ПО </a:t>
            </a:r>
            <a:r>
              <a:rPr lang="en-US" dirty="0" smtClean="0"/>
              <a:t>(System </a:t>
            </a:r>
            <a:r>
              <a:rPr lang="en-US" dirty="0"/>
              <a:t>Software </a:t>
            </a:r>
            <a:r>
              <a:rPr lang="en-US" dirty="0" smtClean="0"/>
              <a:t>Authorization)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Сопроцессор </a:t>
            </a:r>
            <a:r>
              <a:rPr lang="en-US" dirty="0" smtClean="0"/>
              <a:t>Secure Enclave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Политики </a:t>
            </a:r>
            <a:r>
              <a:rPr lang="en-US" dirty="0" smtClean="0"/>
              <a:t>Passcode, Touch ID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Ускоренное шифрование </a:t>
            </a:r>
            <a:r>
              <a:rPr lang="en-US" dirty="0" smtClean="0"/>
              <a:t>AES</a:t>
            </a:r>
            <a:endParaRPr lang="ru-RU" dirty="0" smtClean="0"/>
          </a:p>
          <a:p>
            <a:pPr marL="342900" indent="-342900">
              <a:buFont typeface="Arial" charset="0"/>
              <a:buChar char="•"/>
            </a:pPr>
            <a:r>
              <a:rPr lang="ru-RU" dirty="0"/>
              <a:t>Хранилище </a:t>
            </a:r>
            <a:r>
              <a:rPr lang="en-US" dirty="0" smtClean="0"/>
              <a:t>Effaceable </a:t>
            </a:r>
            <a:r>
              <a:rPr lang="en-US" dirty="0"/>
              <a:t>Storage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Классы защиты данных и </a:t>
            </a:r>
            <a:r>
              <a:rPr lang="en-US" dirty="0" smtClean="0"/>
              <a:t>Keychain</a:t>
            </a:r>
          </a:p>
          <a:p>
            <a:pPr marL="342900" indent="-342900">
              <a:buFont typeface="Arial" charset="0"/>
              <a:buChar char="•"/>
            </a:pPr>
            <a:r>
              <a:rPr lang="mr-IN" dirty="0" smtClean="0"/>
              <a:t>…</a:t>
            </a:r>
            <a:r>
              <a:rPr lang="ru-RU" dirty="0" smtClean="0"/>
              <a:t>и многое другое</a:t>
            </a:r>
            <a:endParaRPr lang="en-US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728" y="2150201"/>
            <a:ext cx="3464719" cy="3464719"/>
          </a:xfrm>
        </p:spPr>
      </p:pic>
    </p:spTree>
    <p:extLst>
      <p:ext uri="{BB962C8B-B14F-4D97-AF65-F5344CB8AC3E}">
        <p14:creationId xmlns:p14="http://schemas.microsoft.com/office/powerpoint/2010/main" val="177892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Встроенные механизмы защиты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0660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ru-RU" b="1" dirty="0" smtClean="0"/>
              <a:t>Цифровая подпись кода</a:t>
            </a:r>
            <a:r>
              <a:rPr lang="en-US" dirty="0" smtClean="0"/>
              <a:t> – iOS </a:t>
            </a:r>
            <a:r>
              <a:rPr lang="ru-RU" dirty="0" smtClean="0"/>
              <a:t>проверяет цифровые подписи исполняемых модулей при загрузке их в память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ru-RU" b="1" dirty="0" smtClean="0"/>
              <a:t>Песочница</a:t>
            </a:r>
            <a:r>
              <a:rPr lang="en-US" dirty="0" smtClean="0"/>
              <a:t> – </a:t>
            </a:r>
            <a:r>
              <a:rPr lang="ru-RU" dirty="0" smtClean="0"/>
              <a:t>приложения изолированы друг от друга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ru-RU" b="1" dirty="0" smtClean="0"/>
              <a:t>Наименьший уровень привилегий</a:t>
            </a:r>
            <a:r>
              <a:rPr lang="en-US" dirty="0" smtClean="0"/>
              <a:t> – </a:t>
            </a:r>
            <a:r>
              <a:rPr lang="ru-RU" dirty="0" smtClean="0"/>
              <a:t>приложения работают под учётной записью пользователя, обладающей наименьшими возможными для полноценной работы привилегиями</a:t>
            </a:r>
          </a:p>
          <a:p>
            <a:pPr marL="342900" indent="-342900">
              <a:buFont typeface="Arial" charset="0"/>
              <a:buChar char="•"/>
            </a:pPr>
            <a:r>
              <a:rPr lang="en-US" b="1" dirty="0" smtClean="0"/>
              <a:t>ASLR</a:t>
            </a:r>
            <a:r>
              <a:rPr lang="ru-RU" b="1" dirty="0"/>
              <a:t>, </a:t>
            </a:r>
            <a:r>
              <a:rPr lang="en-US" b="1" dirty="0"/>
              <a:t>XN</a:t>
            </a:r>
            <a:r>
              <a:rPr lang="en-US" dirty="0"/>
              <a:t> – </a:t>
            </a:r>
            <a:r>
              <a:rPr lang="ru-RU" dirty="0"/>
              <a:t>механизмы защиты от </a:t>
            </a:r>
            <a:r>
              <a:rPr lang="ru-RU" dirty="0" smtClean="0"/>
              <a:t>взлома (</a:t>
            </a:r>
            <a:r>
              <a:rPr lang="en-US" dirty="0" smtClean="0"/>
              <a:t>exploits)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ru-RU" b="1" dirty="0" smtClean="0"/>
              <a:t>Ограничение доступа и </a:t>
            </a:r>
            <a:r>
              <a:rPr lang="en-US" b="1" dirty="0" smtClean="0"/>
              <a:t>Entitlements</a:t>
            </a:r>
            <a:r>
              <a:rPr lang="en-US" dirty="0"/>
              <a:t> – </a:t>
            </a:r>
            <a:r>
              <a:rPr lang="ru-RU" dirty="0" smtClean="0"/>
              <a:t>требуется разрешение пользователя (фото, контакты, и т.п.) или строка в специальном файле </a:t>
            </a:r>
            <a:endParaRPr lang="ru-RU" dirty="0"/>
          </a:p>
          <a:p>
            <a:pPr marL="342900" indent="-342900">
              <a:buFont typeface="Arial" charset="0"/>
              <a:buChar char="•"/>
            </a:pPr>
            <a:r>
              <a:rPr lang="en-US" b="1" dirty="0" smtClean="0"/>
              <a:t>App extensions</a:t>
            </a:r>
            <a:r>
              <a:rPr lang="en-US" dirty="0" smtClean="0"/>
              <a:t> – </a:t>
            </a:r>
            <a:r>
              <a:rPr lang="ru-RU" dirty="0" smtClean="0"/>
              <a:t>наследуют права доступа от родительских приложений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33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4053" y="765095"/>
            <a:ext cx="8108672" cy="566531"/>
          </a:xfrm>
        </p:spPr>
        <p:txBody>
          <a:bodyPr/>
          <a:lstStyle/>
          <a:p>
            <a:r>
              <a:rPr lang="en-US" dirty="0" smtClean="0"/>
              <a:t>Passcode </a:t>
            </a:r>
            <a:r>
              <a:rPr lang="ru-RU" dirty="0" smtClean="0"/>
              <a:t>и биометрическая аутентификация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4053" y="1745009"/>
            <a:ext cx="5268806" cy="4275105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b="1" dirty="0" smtClean="0"/>
              <a:t>SPOILER:</a:t>
            </a:r>
            <a:r>
              <a:rPr lang="en-US" dirty="0" smtClean="0"/>
              <a:t> </a:t>
            </a:r>
            <a:r>
              <a:rPr lang="ru-RU" dirty="0" smtClean="0"/>
              <a:t>От </a:t>
            </a:r>
            <a:r>
              <a:rPr lang="en-US" dirty="0" smtClean="0"/>
              <a:t>passcode </a:t>
            </a:r>
            <a:r>
              <a:rPr lang="ru-RU" dirty="0" smtClean="0"/>
              <a:t>зависят ключи шифрования файловой системы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Проверки занимают </a:t>
            </a:r>
            <a:r>
              <a:rPr lang="en-US" dirty="0" smtClean="0"/>
              <a:t>80ms</a:t>
            </a:r>
            <a:r>
              <a:rPr lang="ru-RU" dirty="0" smtClean="0"/>
              <a:t> </a:t>
            </a:r>
            <a:r>
              <a:rPr lang="en-US" dirty="0" smtClean="0"/>
              <a:t>(timing!)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Ситуации для ввода </a:t>
            </a:r>
            <a:r>
              <a:rPr lang="en-US" dirty="0" smtClean="0"/>
              <a:t>passcode </a:t>
            </a:r>
            <a:r>
              <a:rPr lang="ru-RU" dirty="0" smtClean="0"/>
              <a:t>даже при настроенной биометрической аутентификации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Стирание данных после </a:t>
            </a:r>
            <a:r>
              <a:rPr lang="en-US" dirty="0" smtClean="0"/>
              <a:t>10-12 </a:t>
            </a:r>
            <a:r>
              <a:rPr lang="ru-RU" dirty="0" smtClean="0"/>
              <a:t>неудачных попыток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Доступен через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LAContext</a:t>
            </a:r>
            <a:endParaRPr lang="ru-RU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859" y="1781468"/>
            <a:ext cx="4954588" cy="3790078"/>
          </a:xfrm>
        </p:spPr>
      </p:pic>
      <p:sp>
        <p:nvSpPr>
          <p:cNvPr id="6" name="Прямоугольник 5"/>
          <p:cNvSpPr/>
          <p:nvPr/>
        </p:nvSpPr>
        <p:spPr>
          <a:xfrm>
            <a:off x="1119499" y="6331456"/>
            <a:ext cx="100879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/>
              <a:t>Source: </a:t>
            </a:r>
            <a:r>
              <a:rPr lang="ru-RU" sz="1200" dirty="0" err="1" smtClean="0"/>
              <a:t>https</a:t>
            </a:r>
            <a:r>
              <a:rPr lang="ru-RU" sz="1200" dirty="0"/>
              <a:t>://</a:t>
            </a:r>
            <a:r>
              <a:rPr lang="ru-RU" sz="1200" dirty="0" err="1"/>
              <a:t>support.apple.com</a:t>
            </a:r>
            <a:r>
              <a:rPr lang="ru-RU" sz="1200" dirty="0"/>
              <a:t>/</a:t>
            </a:r>
            <a:r>
              <a:rPr lang="ru-RU" sz="1200" dirty="0" err="1"/>
              <a:t>library</a:t>
            </a:r>
            <a:r>
              <a:rPr lang="ru-RU" sz="1200" dirty="0"/>
              <a:t>/</a:t>
            </a:r>
            <a:r>
              <a:rPr lang="ru-RU" sz="1200" dirty="0" err="1"/>
              <a:t>content</a:t>
            </a:r>
            <a:r>
              <a:rPr lang="ru-RU" sz="1200" dirty="0"/>
              <a:t>/</a:t>
            </a:r>
            <a:r>
              <a:rPr lang="ru-RU" sz="1200" dirty="0" err="1"/>
              <a:t>dam</a:t>
            </a:r>
            <a:r>
              <a:rPr lang="ru-RU" sz="1200" dirty="0"/>
              <a:t>/</a:t>
            </a:r>
            <a:r>
              <a:rPr lang="ru-RU" sz="1200" dirty="0" err="1"/>
              <a:t>edam</a:t>
            </a:r>
            <a:r>
              <a:rPr lang="ru-RU" sz="1200" dirty="0"/>
              <a:t>/</a:t>
            </a:r>
            <a:r>
              <a:rPr lang="ru-RU" sz="1200" dirty="0" err="1"/>
              <a:t>applecare</a:t>
            </a:r>
            <a:r>
              <a:rPr lang="ru-RU" sz="1200" dirty="0"/>
              <a:t>/</a:t>
            </a:r>
            <a:r>
              <a:rPr lang="ru-RU" sz="1200" dirty="0" err="1"/>
              <a:t>images</a:t>
            </a:r>
            <a:r>
              <a:rPr lang="ru-RU" sz="1200" dirty="0"/>
              <a:t>/</a:t>
            </a:r>
            <a:r>
              <a:rPr lang="ru-RU" sz="1200" dirty="0" err="1"/>
              <a:t>en_US</a:t>
            </a:r>
            <a:r>
              <a:rPr lang="ru-RU" sz="1200" dirty="0"/>
              <a:t>/</a:t>
            </a:r>
            <a:r>
              <a:rPr lang="ru-RU" sz="1200" dirty="0" err="1"/>
              <a:t>iOS</a:t>
            </a:r>
            <a:r>
              <a:rPr lang="ru-RU" sz="1200" dirty="0"/>
              <a:t>/ios11-iphone7-setup-touch-id-passcode.jpg</a:t>
            </a:r>
          </a:p>
        </p:txBody>
      </p:sp>
    </p:spTree>
    <p:extLst>
      <p:ext uri="{BB962C8B-B14F-4D97-AF65-F5344CB8AC3E}">
        <p14:creationId xmlns:p14="http://schemas.microsoft.com/office/powerpoint/2010/main" val="214033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Security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788" y="3124200"/>
            <a:ext cx="2554288" cy="255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Security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ru-RU" dirty="0" smtClean="0"/>
              <a:t>Никогда не</a:t>
            </a:r>
            <a:r>
              <a:rPr lang="en-US" dirty="0" smtClean="0"/>
              <a:t> </a:t>
            </a:r>
            <a:r>
              <a:rPr lang="ru-RU" dirty="0" smtClean="0"/>
              <a:t>пишите алгоритмы шифрования самостоятельно!</a:t>
            </a:r>
            <a:endParaRPr lang="en-US" dirty="0"/>
          </a:p>
          <a:p>
            <a:pPr marL="647730" lvl="1" indent="-342900">
              <a:buFont typeface="Arial" charset="0"/>
              <a:buChar char="•"/>
            </a:pPr>
            <a:r>
              <a:rPr lang="ru-RU" dirty="0" smtClean="0"/>
              <a:t>Это очередное изобретение колеса </a:t>
            </a:r>
            <a:r>
              <a:rPr lang="mr-IN" dirty="0" smtClean="0"/>
              <a:t>–</a:t>
            </a:r>
            <a:r>
              <a:rPr lang="ru-RU" dirty="0" smtClean="0"/>
              <a:t> есть много хороших библиотек</a:t>
            </a:r>
            <a:endParaRPr lang="en-US" dirty="0" smtClean="0"/>
          </a:p>
          <a:p>
            <a:pPr marL="647730" lvl="1" indent="-342900">
              <a:buFont typeface="Arial" charset="0"/>
              <a:buChar char="•"/>
            </a:pPr>
            <a:r>
              <a:rPr lang="ru-RU" dirty="0" smtClean="0"/>
              <a:t>Это просто опасно </a:t>
            </a:r>
            <a:r>
              <a:rPr lang="mr-IN" dirty="0" smtClean="0"/>
              <a:t>–</a:t>
            </a:r>
            <a:r>
              <a:rPr lang="ru-RU" dirty="0" smtClean="0"/>
              <a:t> ваш код наверняка будет уязвим для атак на шифрование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Security.framework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647730" lvl="1" indent="-342900">
              <a:buFont typeface="Arial" charset="0"/>
              <a:buChar char="•"/>
            </a:pPr>
            <a:r>
              <a:rPr lang="en-US" dirty="0" smtClean="0"/>
              <a:t>Common Crypto </a:t>
            </a:r>
            <a:r>
              <a:rPr lang="mr-IN" dirty="0" smtClean="0"/>
              <a:t>–</a:t>
            </a:r>
            <a:r>
              <a:rPr lang="ru-RU" dirty="0" smtClean="0"/>
              <a:t> реализации алгоритмов симметричного и асимметричного шифрования, </a:t>
            </a:r>
            <a:r>
              <a:rPr lang="ru-RU" dirty="0" err="1" smtClean="0"/>
              <a:t>хэширования</a:t>
            </a:r>
            <a:r>
              <a:rPr lang="en-US" dirty="0" smtClean="0"/>
              <a:t>, </a:t>
            </a:r>
            <a:r>
              <a:rPr lang="ru-RU" dirty="0" err="1" smtClean="0"/>
              <a:t>имитовставок</a:t>
            </a:r>
            <a:r>
              <a:rPr lang="ru-RU" dirty="0" smtClean="0"/>
              <a:t> (функции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CC-</a:t>
            </a:r>
            <a:r>
              <a:rPr lang="ru-RU" i="1" dirty="0" smtClean="0"/>
              <a:t>)</a:t>
            </a:r>
            <a:r>
              <a:rPr lang="en-US" dirty="0" smtClean="0"/>
              <a:t>.</a:t>
            </a:r>
          </a:p>
          <a:p>
            <a:pPr marL="647730" lvl="1" indent="-342900">
              <a:buFont typeface="Arial" charset="0"/>
              <a:buChar char="•"/>
            </a:pPr>
            <a:r>
              <a:rPr lang="en-US" dirty="0" smtClean="0"/>
              <a:t>Keychain</a:t>
            </a:r>
            <a:r>
              <a:rPr lang="ru-RU" dirty="0" smtClean="0"/>
              <a:t> </a:t>
            </a:r>
            <a:r>
              <a:rPr lang="en-US" dirty="0" smtClean="0"/>
              <a:t>API – </a:t>
            </a:r>
            <a:r>
              <a:rPr lang="ru-RU" dirty="0" smtClean="0"/>
              <a:t>хранилище ключей и паролей (функции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SecItem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ru-RU" dirty="0" smtClean="0"/>
              <a:t>)</a:t>
            </a:r>
            <a:endParaRPr lang="en-US" dirty="0" smtClean="0"/>
          </a:p>
          <a:p>
            <a:pPr marL="647730" lvl="1" indent="-342900">
              <a:buFont typeface="Arial" charset="0"/>
              <a:buChar char="•"/>
            </a:pPr>
            <a:r>
              <a:rPr lang="ru-RU" dirty="0" smtClean="0"/>
              <a:t>Управление сертификатами</a:t>
            </a:r>
            <a:r>
              <a:rPr lang="en-US" dirty="0" smtClean="0"/>
              <a:t> – </a:t>
            </a:r>
            <a:r>
              <a:rPr lang="ru-RU" dirty="0" smtClean="0"/>
              <a:t>функции</a:t>
            </a:r>
            <a:r>
              <a:rPr lang="en-US" dirty="0" smtClean="0"/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SecCertificate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dirty="0" smtClean="0"/>
              <a:t>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SecTrust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</a:t>
            </a:r>
            <a:endParaRPr lang="en-US" dirty="0" smtClean="0"/>
          </a:p>
          <a:p>
            <a:pPr marL="647730" lvl="1" indent="-342900">
              <a:buFont typeface="Arial" charset="0"/>
              <a:buChar char="•"/>
            </a:pPr>
            <a:r>
              <a:rPr lang="en-US" b="1" dirty="0" smtClean="0"/>
              <a:t>LEGACY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управление соединениями </a:t>
            </a:r>
            <a:r>
              <a:rPr lang="en-US" dirty="0" smtClean="0"/>
              <a:t>SSL3.0/TLS1.0</a:t>
            </a:r>
            <a:r>
              <a:rPr lang="ru-RU" dirty="0" smtClean="0"/>
              <a:t>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SSLContextRef</a:t>
            </a:r>
            <a:r>
              <a:rPr lang="ru-RU" dirty="0" smtClean="0"/>
              <a:t>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2696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_Corporate_Template_Unsafe_02-AUG-17">
  <a:themeElements>
    <a:clrScheme name="DataArt Primary Colors">
      <a:dk1>
        <a:srgbClr val="333332"/>
      </a:dk1>
      <a:lt1>
        <a:srgbClr val="FFFFFF"/>
      </a:lt1>
      <a:dk2>
        <a:srgbClr val="333332"/>
      </a:dk2>
      <a:lt2>
        <a:srgbClr val="FFFFFF"/>
      </a:lt2>
      <a:accent1>
        <a:srgbClr val="4EC1E2"/>
      </a:accent1>
      <a:accent2>
        <a:srgbClr val="04A87D"/>
      </a:accent2>
      <a:accent3>
        <a:srgbClr val="D8422D"/>
      </a:accent3>
      <a:accent4>
        <a:srgbClr val="725198"/>
      </a:accent4>
      <a:accent5>
        <a:srgbClr val="F39200"/>
      </a:accent5>
      <a:accent6>
        <a:srgbClr val="F6DD00"/>
      </a:accent6>
      <a:hlink>
        <a:srgbClr val="1E3867"/>
      </a:hlink>
      <a:folHlink>
        <a:srgbClr val="725198"/>
      </a:folHlink>
    </a:clrScheme>
    <a:fontScheme name="DataArt Corporate">
      <a:majorFont>
        <a:latin typeface="DA_FuturaPT Light"/>
        <a:ea typeface=""/>
        <a:cs typeface=""/>
      </a:majorFont>
      <a:minorFont>
        <a:latin typeface="Open Sans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_Corporate_Template_Unsafe_02-AUG-17.potx" id="{490EFD07-DEB2-476F-806F-F99A815A41BA}" vid="{81D8E1FC-C462-4C5F-A219-20BEAFA5B74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4693</TotalTime>
  <Words>1540</Words>
  <Application>Microsoft Macintosh PowerPoint</Application>
  <PresentationFormat>Широкоэкранный</PresentationFormat>
  <Paragraphs>279</Paragraphs>
  <Slides>38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50" baseType="lpstr">
      <vt:lpstr>Aktiv Grotesk</vt:lpstr>
      <vt:lpstr>Calibri</vt:lpstr>
      <vt:lpstr>Consolas</vt:lpstr>
      <vt:lpstr>Courier</vt:lpstr>
      <vt:lpstr>DA_FuturaPT Light</vt:lpstr>
      <vt:lpstr>Futura PT</vt:lpstr>
      <vt:lpstr>Helvetica</vt:lpstr>
      <vt:lpstr>Open Sans</vt:lpstr>
      <vt:lpstr>Open Sans Light</vt:lpstr>
      <vt:lpstr>Wingdings</vt:lpstr>
      <vt:lpstr>Arial</vt:lpstr>
      <vt:lpstr>DA_Corporate_Template_Unsafe_02-AUG-17</vt:lpstr>
      <vt:lpstr>Mobile Security: iOS</vt:lpstr>
      <vt:lpstr>Краткое введение</vt:lpstr>
      <vt:lpstr>Agenda</vt:lpstr>
      <vt:lpstr>Обзор Security Whitepaper</vt:lpstr>
      <vt:lpstr>Основной документ</vt:lpstr>
      <vt:lpstr>Встроенные механизмы защиты</vt:lpstr>
      <vt:lpstr>Passcode и биометрическая аутентификация</vt:lpstr>
      <vt:lpstr>Библиотека Security</vt:lpstr>
      <vt:lpstr>Библиотека Security</vt:lpstr>
      <vt:lpstr>Common Crypto API (plain C API)</vt:lpstr>
      <vt:lpstr>Другие части Security.framework</vt:lpstr>
      <vt:lpstr>Защита информации в файлах</vt:lpstr>
      <vt:lpstr>Механизм защиты файлов</vt:lpstr>
      <vt:lpstr>Классы и ключи защиты файлов</vt:lpstr>
      <vt:lpstr>Презентация PowerPoint</vt:lpstr>
      <vt:lpstr>Защита хранилищ данных</vt:lpstr>
      <vt:lpstr>Demo 2: NSValueTransformer</vt:lpstr>
      <vt:lpstr>Keychain</vt:lpstr>
      <vt:lpstr>Keychain API</vt:lpstr>
      <vt:lpstr>Как работает Keychain</vt:lpstr>
      <vt:lpstr>Классы защиты записей Keychain</vt:lpstr>
      <vt:lpstr>Demo 3: Usage of Keychain</vt:lpstr>
      <vt:lpstr>Защита сетевых соединений</vt:lpstr>
      <vt:lpstr>TLS: процедура рукопожатия</vt:lpstr>
      <vt:lpstr>TLS: Цепочки доверия сертификатов</vt:lpstr>
      <vt:lpstr>ATS: требования</vt:lpstr>
      <vt:lpstr>Презентация PowerPoint</vt:lpstr>
      <vt:lpstr>Demo 4: Проверка сертификатов</vt:lpstr>
      <vt:lpstr>Рецепты</vt:lpstr>
      <vt:lpstr>Как получить хороший ключ шифрования?</vt:lpstr>
      <vt:lpstr>Web view и кэширование контента</vt:lpstr>
      <vt:lpstr>Советы по аутентификации</vt:lpstr>
      <vt:lpstr>И кое-что ещё</vt:lpstr>
      <vt:lpstr>Ахтунг!</vt:lpstr>
      <vt:lpstr>Further reading</vt:lpstr>
      <vt:lpstr>Other materials</vt:lpstr>
      <vt:lpstr>На правах рекламы</vt:lpstr>
      <vt:lpstr>Спасибо!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Security 2nd edition</dc:title>
  <dc:creator>Yaroslav Vorontsov</dc:creator>
  <cp:lastModifiedBy>Yaroslav Vorontsov</cp:lastModifiedBy>
  <cp:revision>202</cp:revision>
  <cp:lastPrinted>2016-05-24T13:38:54Z</cp:lastPrinted>
  <dcterms:created xsi:type="dcterms:W3CDTF">2016-05-11T09:13:23Z</dcterms:created>
  <dcterms:modified xsi:type="dcterms:W3CDTF">2017-12-06T12:17:17Z</dcterms:modified>
</cp:coreProperties>
</file>