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7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/55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rgbClr val="20202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/55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rgbClr val="20202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/55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rgbClr val="20202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/55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/55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614" y="342323"/>
            <a:ext cx="9404171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rgbClr val="20202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73" y="1563820"/>
            <a:ext cx="9499452" cy="4808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3254" y="7235923"/>
            <a:ext cx="563943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064749" y="7235923"/>
            <a:ext cx="34353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/55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amar1511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B482-9D1C-AC34-0D07-241A793AB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100" y="4387850"/>
            <a:ext cx="9089390" cy="1292662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By:-</a:t>
            </a:r>
            <a:br>
              <a:rPr lang="en-IN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Amar Kumar Vishwakarma</a:t>
            </a:r>
            <a:br>
              <a:rPr lang="en-IN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Resham</a:t>
            </a:r>
            <a:r>
              <a:rPr lang="en-IN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Kumari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55842-BDCE-7B36-6E32-6B13B735477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97267" y="1644650"/>
            <a:ext cx="9220200" cy="2769989"/>
          </a:xfrm>
        </p:spPr>
        <p:txBody>
          <a:bodyPr/>
          <a:lstStyle/>
          <a:p>
            <a:r>
              <a:rPr lang="en-IN" sz="6000" dirty="0">
                <a:solidFill>
                  <a:srgbClr val="FF0000"/>
                </a:solidFill>
                <a:latin typeface="Arial Black" panose="020B0A04020102020204" pitchFamily="34" charset="0"/>
              </a:rPr>
              <a:t>  Capstone Project</a:t>
            </a:r>
          </a:p>
          <a:p>
            <a:endParaRPr lang="en-IN" sz="60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IN" sz="3600" b="0" spc="-10" dirty="0">
                <a:solidFill>
                  <a:schemeClr val="tx2"/>
                </a:solidFill>
                <a:latin typeface="Arial Black" panose="020B0A04020102020204" pitchFamily="34" charset="0"/>
                <a:cs typeface="Roboto"/>
              </a:rPr>
              <a:t>Airline</a:t>
            </a:r>
            <a:r>
              <a:rPr lang="en-IN" sz="3600" b="0" spc="-5" dirty="0">
                <a:solidFill>
                  <a:schemeClr val="tx2"/>
                </a:solidFill>
                <a:latin typeface="Arial Black" panose="020B0A04020102020204" pitchFamily="34" charset="0"/>
                <a:cs typeface="Roboto"/>
              </a:rPr>
              <a:t> </a:t>
            </a:r>
            <a:r>
              <a:rPr lang="en-IN" sz="3600" b="0" spc="-25" dirty="0">
                <a:solidFill>
                  <a:schemeClr val="tx2"/>
                </a:solidFill>
                <a:latin typeface="Arial Black" panose="020B0A04020102020204" pitchFamily="34" charset="0"/>
                <a:cs typeface="Roboto"/>
              </a:rPr>
              <a:t>P</a:t>
            </a:r>
            <a:r>
              <a:rPr lang="en-IN" sz="3600" b="0" spc="-15" dirty="0">
                <a:solidFill>
                  <a:schemeClr val="tx2"/>
                </a:solidFill>
                <a:latin typeface="Arial Black" panose="020B0A04020102020204" pitchFamily="34" charset="0"/>
                <a:cs typeface="Roboto"/>
              </a:rPr>
              <a:t>assenger</a:t>
            </a:r>
            <a:r>
              <a:rPr lang="en-IN" sz="3600" b="0" spc="-5" dirty="0">
                <a:solidFill>
                  <a:schemeClr val="tx2"/>
                </a:solidFill>
                <a:latin typeface="Arial Black" panose="020B0A04020102020204" pitchFamily="34" charset="0"/>
                <a:cs typeface="Roboto"/>
              </a:rPr>
              <a:t> </a:t>
            </a:r>
            <a:r>
              <a:rPr lang="en-IN" sz="3600" b="0" dirty="0">
                <a:solidFill>
                  <a:schemeClr val="tx2"/>
                </a:solidFill>
                <a:latin typeface="Arial Black" panose="020B0A04020102020204" pitchFamily="34" charset="0"/>
                <a:cs typeface="Roboto"/>
              </a:rPr>
              <a:t>Re</a:t>
            </a:r>
            <a:r>
              <a:rPr lang="en-IN" sz="3600" b="0" spc="-25" dirty="0">
                <a:solidFill>
                  <a:schemeClr val="tx2"/>
                </a:solidFill>
                <a:latin typeface="Arial Black" panose="020B0A04020102020204" pitchFamily="34" charset="0"/>
                <a:cs typeface="Roboto"/>
              </a:rPr>
              <a:t>f</a:t>
            </a:r>
            <a:r>
              <a:rPr lang="en-IN" sz="3600" b="0" spc="-15" dirty="0">
                <a:solidFill>
                  <a:schemeClr val="tx2"/>
                </a:solidFill>
                <a:latin typeface="Arial Black" panose="020B0A04020102020204" pitchFamily="34" charset="0"/>
                <a:cs typeface="Roboto"/>
              </a:rPr>
              <a:t>er</a:t>
            </a:r>
            <a:r>
              <a:rPr lang="en-IN" sz="3600" b="0" spc="-50" dirty="0">
                <a:solidFill>
                  <a:schemeClr val="tx2"/>
                </a:solidFill>
                <a:latin typeface="Arial Black" panose="020B0A04020102020204" pitchFamily="34" charset="0"/>
                <a:cs typeface="Roboto"/>
              </a:rPr>
              <a:t>r</a:t>
            </a:r>
            <a:r>
              <a:rPr lang="en-IN" sz="3600" b="0" spc="-15" dirty="0">
                <a:solidFill>
                  <a:schemeClr val="tx2"/>
                </a:solidFill>
                <a:latin typeface="Arial Black" panose="020B0A04020102020204" pitchFamily="34" charset="0"/>
                <a:cs typeface="Roboto"/>
              </a:rPr>
              <a:t>al</a:t>
            </a:r>
            <a:r>
              <a:rPr lang="en-IN" sz="3600" b="0" spc="-5" dirty="0">
                <a:solidFill>
                  <a:schemeClr val="tx2"/>
                </a:solidFill>
                <a:latin typeface="Arial Black" panose="020B0A04020102020204" pitchFamily="34" charset="0"/>
                <a:cs typeface="Roboto"/>
              </a:rPr>
              <a:t> </a:t>
            </a:r>
            <a:r>
              <a:rPr lang="en-IN" sz="3600" b="0" spc="-25" dirty="0">
                <a:solidFill>
                  <a:schemeClr val="tx2"/>
                </a:solidFill>
                <a:latin typeface="Arial Black" panose="020B0A04020102020204" pitchFamily="34" charset="0"/>
                <a:cs typeface="Roboto"/>
              </a:rPr>
              <a:t>P</a:t>
            </a:r>
            <a:r>
              <a:rPr lang="en-IN" sz="3600" b="0" spc="-35" dirty="0">
                <a:solidFill>
                  <a:schemeClr val="tx2"/>
                </a:solidFill>
                <a:latin typeface="Arial Black" panose="020B0A04020102020204" pitchFamily="34" charset="0"/>
                <a:cs typeface="Roboto"/>
              </a:rPr>
              <a:t>r</a:t>
            </a:r>
            <a:r>
              <a:rPr lang="en-IN" sz="3600" b="0" spc="-15" dirty="0">
                <a:solidFill>
                  <a:schemeClr val="tx2"/>
                </a:solidFill>
                <a:latin typeface="Arial Black" panose="020B0A04020102020204" pitchFamily="34" charset="0"/>
                <a:cs typeface="Roboto"/>
              </a:rPr>
              <a:t>ediction</a:t>
            </a:r>
            <a:endParaRPr lang="en-IN" sz="3600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8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569" y="222271"/>
            <a:ext cx="1125855" cy="299656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91185" algn="just">
              <a:lnSpc>
                <a:spcPct val="104200"/>
              </a:lnSpc>
              <a:spcBef>
                <a:spcPts val="4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  overall  author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review_date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customer_review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aircraft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traveller_type</a:t>
            </a:r>
            <a:endParaRPr sz="1050">
              <a:latin typeface="Consolas"/>
              <a:cs typeface="Consolas"/>
            </a:endParaRPr>
          </a:p>
          <a:p>
            <a:pPr marL="12700" marR="737870">
              <a:lnSpc>
                <a:spcPct val="101200"/>
              </a:lnSpc>
              <a:spcBef>
                <a:spcPts val="7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cabin  route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date_flown</a:t>
            </a:r>
            <a:endParaRPr sz="1050">
              <a:latin typeface="Consolas"/>
              <a:cs typeface="Consolas"/>
            </a:endParaRPr>
          </a:p>
          <a:p>
            <a:pPr marL="12700" marR="152400">
              <a:lnSpc>
                <a:spcPct val="101200"/>
              </a:lnSpc>
              <a:spcBef>
                <a:spcPts val="7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seat_comfort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cabin_service  food_bev</a:t>
            </a:r>
            <a:endParaRPr sz="1050">
              <a:latin typeface="Consolas"/>
              <a:cs typeface="Consolas"/>
            </a:endParaRPr>
          </a:p>
          <a:p>
            <a:pPr marL="12700" marR="78105">
              <a:lnSpc>
                <a:spcPct val="101200"/>
              </a:lnSpc>
              <a:spcBef>
                <a:spcPts val="7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entertainment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ground_service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value_for_money</a:t>
            </a:r>
            <a:endParaRPr sz="1050">
              <a:latin typeface="Consolas"/>
              <a:cs typeface="Consolas"/>
            </a:endParaRPr>
          </a:p>
          <a:p>
            <a:pPr marL="12700" marR="224790">
              <a:lnSpc>
                <a:spcPct val="101200"/>
              </a:lnSpc>
              <a:spcBef>
                <a:spcPts val="7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recommended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dtype: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int64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033" y="222271"/>
            <a:ext cx="465455" cy="283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65948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67878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65948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65948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65948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112177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92140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68592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92169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92262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71214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71180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79287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87702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92537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67920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67455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73" y="3518988"/>
            <a:ext cx="9634220" cy="168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202020"/>
                </a:solidFill>
                <a:latin typeface="Roboto"/>
                <a:cs typeface="Roboto"/>
              </a:rPr>
              <a:t>Missing</a:t>
            </a:r>
            <a:r>
              <a:rPr sz="135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202020"/>
                </a:solidFill>
                <a:latin typeface="Roboto"/>
                <a:cs typeface="Roboto"/>
              </a:rPr>
              <a:t>Values/Null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6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Missing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Values/Null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Values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Count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Total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airline_df.isnull().sum().sort_values(ascending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False)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#total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per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</a:t>
            </a:r>
            <a:endParaRPr sz="1050">
              <a:latin typeface="Consolas"/>
              <a:cs typeface="Consolas"/>
            </a:endParaRPr>
          </a:p>
          <a:p>
            <a:pPr marL="12700" marR="110490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missing_values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round(((airline_df.isnull().sum())*100)/airline_df.isnull().count().sort_values(ascending=False),2)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#missing_value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 frame.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missing_total_percentage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pd.concat([Total,missing_values],axis=1,keys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['Total','Percentage'],sort=False).sort_values('Total',as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missing_total_percentage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5142" y="3634906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81269" y="335992"/>
          <a:ext cx="2668269" cy="3719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Percentage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aircraft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spc="-15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112177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85.05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ground_service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92537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70.16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date_flown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92262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69.95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route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92169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69.88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traveller_type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92140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69.86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entertainment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87702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66.49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food_bev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79287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spc="-2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60.11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seat_comfort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71214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53.99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cabin_service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71180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53.97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cabin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68592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52.01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value_for_money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67920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51.50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97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overall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67878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51.46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51538" y="4211289"/>
            <a:ext cx="2529840" cy="1340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160"/>
              </a:lnSpc>
              <a:tabLst>
                <a:tab pos="1290955" algn="l"/>
                <a:tab pos="2195195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recommended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67455	51.14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  <a:tabLst>
                <a:tab pos="1290955" algn="l"/>
                <a:tab pos="2195195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customer_review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65948	50.00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  <a:tabLst>
                <a:tab pos="1127760" algn="l"/>
                <a:tab pos="2032000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review_date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65948	50.00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Arial MT"/>
              <a:cs typeface="Arial MT"/>
            </a:endParaRPr>
          </a:p>
          <a:p>
            <a:pPr marL="337185">
              <a:lnSpc>
                <a:spcPct val="100000"/>
              </a:lnSpc>
              <a:tabLst>
                <a:tab pos="1290955" algn="l"/>
                <a:tab pos="2195195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author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65948	50.00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 MT"/>
              <a:cs typeface="Arial MT"/>
            </a:endParaRPr>
          </a:p>
          <a:p>
            <a:pPr marL="347980">
              <a:lnSpc>
                <a:spcPct val="100000"/>
              </a:lnSpc>
              <a:tabLst>
                <a:tab pos="1290955" algn="l"/>
                <a:tab pos="2195195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airline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65948	50.00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0590" y="287374"/>
            <a:ext cx="195373" cy="1953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2505" y="4160539"/>
            <a:ext cx="9594850" cy="2830195"/>
          </a:xfrm>
          <a:custGeom>
            <a:avLst/>
            <a:gdLst/>
            <a:ahLst/>
            <a:cxnLst/>
            <a:rect l="l" t="t" r="r" b="b"/>
            <a:pathLst>
              <a:path w="9594850" h="2830195">
                <a:moveTo>
                  <a:pt x="9594781" y="2829841"/>
                </a:moveTo>
                <a:lnTo>
                  <a:pt x="0" y="2829841"/>
                </a:lnTo>
                <a:lnTo>
                  <a:pt x="0" y="0"/>
                </a:lnTo>
                <a:lnTo>
                  <a:pt x="9594781" y="0"/>
                </a:lnTo>
                <a:lnTo>
                  <a:pt x="9594781" y="28298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973" y="4222157"/>
            <a:ext cx="2372360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Visualizing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missing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missingno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msno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msno.bar(airline_df)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11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569" y="222270"/>
            <a:ext cx="10521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&lt;AxesSubplot:&gt;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269" y="406476"/>
            <a:ext cx="9156489" cy="44210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6030" y="5577055"/>
            <a:ext cx="4130040" cy="82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02020"/>
                </a:solidFill>
                <a:latin typeface="Roboto"/>
                <a:cs typeface="Roboto"/>
              </a:rPr>
              <a:t>What</a:t>
            </a: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did </a:t>
            </a:r>
            <a:r>
              <a:rPr sz="1500" spc="-30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 know </a:t>
            </a: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about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202020"/>
                </a:solidFill>
                <a:latin typeface="Roboto"/>
                <a:cs typeface="Roboto"/>
              </a:rPr>
              <a:t>your</a:t>
            </a: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dataset?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dataset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contains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much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more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values.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5142" y="5702503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12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030" y="308021"/>
            <a:ext cx="314071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i="1" spc="55" dirty="0">
                <a:latin typeface="Roboto Cn"/>
                <a:cs typeface="Roboto Cn"/>
              </a:rPr>
              <a:t>2.</a:t>
            </a:r>
            <a:r>
              <a:rPr sz="1700" i="1" spc="35" dirty="0">
                <a:latin typeface="Roboto Cn"/>
                <a:cs typeface="Roboto Cn"/>
              </a:rPr>
              <a:t> </a:t>
            </a:r>
            <a:r>
              <a:rPr sz="1700" i="1" spc="100" dirty="0">
                <a:latin typeface="Roboto Cn"/>
                <a:cs typeface="Roboto Cn"/>
              </a:rPr>
              <a:t>Understanding</a:t>
            </a:r>
            <a:r>
              <a:rPr sz="1700" i="1" spc="35" dirty="0">
                <a:latin typeface="Roboto Cn"/>
                <a:cs typeface="Roboto Cn"/>
              </a:rPr>
              <a:t> </a:t>
            </a:r>
            <a:r>
              <a:rPr sz="1700" i="1" spc="85" dirty="0">
                <a:latin typeface="Roboto Cn"/>
                <a:cs typeface="Roboto Cn"/>
              </a:rPr>
              <a:t>Your</a:t>
            </a:r>
            <a:r>
              <a:rPr sz="1700" i="1" spc="40" dirty="0">
                <a:latin typeface="Roboto Cn"/>
                <a:cs typeface="Roboto Cn"/>
              </a:rPr>
              <a:t> </a:t>
            </a:r>
            <a:r>
              <a:rPr sz="1700" i="1" spc="95" dirty="0">
                <a:latin typeface="Roboto Cn"/>
                <a:cs typeface="Roboto Cn"/>
              </a:rPr>
              <a:t>Variables</a:t>
            </a:r>
            <a:endParaRPr sz="1700">
              <a:latin typeface="Roboto Cn"/>
              <a:cs typeface="Roboto C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5142" y="452526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73" y="963553"/>
            <a:ext cx="5677535" cy="25793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Dataset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endParaRPr sz="1050">
              <a:latin typeface="Consolas"/>
              <a:cs typeface="Consolas"/>
            </a:endParaRPr>
          </a:p>
          <a:p>
            <a:pPr marL="12700" marR="367665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print(airline_df.columns) </a:t>
            </a:r>
            <a:r>
              <a:rPr sz="1050" spc="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columns=airline_df.shape[1]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print(f"The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number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is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{columns}.")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897255" marR="5080" indent="-513715">
              <a:lnSpc>
                <a:spcPct val="1012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Index(['airline',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'overall',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'author',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'review_date',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'customer_review',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'aircraft',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'traveller_type',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'cabin',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'route',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'date_flown',</a:t>
            </a:r>
            <a:endParaRPr sz="1050">
              <a:latin typeface="Consolas"/>
              <a:cs typeface="Consolas"/>
            </a:endParaRPr>
          </a:p>
          <a:p>
            <a:pPr marL="897255" marR="297815">
              <a:lnSpc>
                <a:spcPct val="101200"/>
              </a:lnSpc>
              <a:spcBef>
                <a:spcPts val="7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'seat_comfort',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'cabin_service',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'food_bev',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'entertainment',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'ground_service',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'value_for_money',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'recommended'],</a:t>
            </a:r>
            <a:endParaRPr sz="1050">
              <a:latin typeface="Consolas"/>
              <a:cs typeface="Consolas"/>
            </a:endParaRPr>
          </a:p>
          <a:p>
            <a:pPr marL="82423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dtype='object')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number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is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17.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Dataset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Describe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airline_df.describe()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1269" y="3813742"/>
          <a:ext cx="8051797" cy="2528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1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0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3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overall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seat_comfort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cabin_service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food_bev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entertainment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ground_service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value_for_money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64017.000000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60681.000000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60715.000000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52608.000000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44193.000000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39358.000000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63975.000000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mean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5.145430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2.952160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3.191814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2.908170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2.863372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2.692820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2.943962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std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3.477532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1.441362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1.565789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1.481893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1.507262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1.612215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1.587370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25%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2.000000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50%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5.000000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3.000000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3.000000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3.000000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3.000000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3.000000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3.000000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75%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9.000000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4.000000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5.000000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4.000000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4.000000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4.000000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4.000000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97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10.000000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5.000000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5.000000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5.000000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5.000000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5.000000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5.000000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3958" y="3765124"/>
            <a:ext cx="195373" cy="1953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13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73" y="288966"/>
            <a:ext cx="5750560" cy="216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Variables</a:t>
            </a:r>
            <a:r>
              <a:rPr sz="15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Description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700">
              <a:latin typeface="Roboto"/>
              <a:cs typeface="Roboto"/>
            </a:endParaRPr>
          </a:p>
          <a:p>
            <a:pPr marL="31750">
              <a:lnSpc>
                <a:spcPct val="100000"/>
              </a:lnSpc>
              <a:spcBef>
                <a:spcPts val="1035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we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described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got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count,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mean,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std,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min,percentile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max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values.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Roboto"/>
              <a:cs typeface="Roboto"/>
            </a:endParaRPr>
          </a:p>
          <a:p>
            <a:pPr marL="31750">
              <a:lnSpc>
                <a:spcPct val="100000"/>
              </a:lnSpc>
            </a:pPr>
            <a:r>
              <a:rPr sz="1500" dirty="0">
                <a:solidFill>
                  <a:srgbClr val="202020"/>
                </a:solidFill>
                <a:latin typeface="Roboto"/>
                <a:cs typeface="Roboto"/>
              </a:rPr>
              <a:t>Check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202020"/>
                </a:solidFill>
                <a:latin typeface="Roboto"/>
                <a:cs typeface="Roboto"/>
              </a:rPr>
              <a:t>Unique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r>
              <a:rPr sz="15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02020"/>
                </a:solidFill>
                <a:latin typeface="Roboto"/>
                <a:cs typeface="Roboto"/>
              </a:rPr>
              <a:t>for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 each</a:t>
            </a:r>
            <a:r>
              <a:rPr sz="15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variable.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Roboto"/>
              <a:cs typeface="Roboto"/>
            </a:endParaRPr>
          </a:p>
          <a:p>
            <a:pPr marL="12700" marR="279590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Check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Unique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Values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each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variable.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airline_df.nunique(axis=0)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5142" y="414414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142" y="1586370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69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8569" y="2613819"/>
            <a:ext cx="1125855" cy="29965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91185" algn="just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  overall  author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review_date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customer_review  aircraft</a:t>
            </a:r>
            <a:endParaRPr sz="1050">
              <a:latin typeface="Consolas"/>
              <a:cs typeface="Consolas"/>
            </a:endParaRPr>
          </a:p>
          <a:p>
            <a:pPr marL="12700" marR="78105">
              <a:lnSpc>
                <a:spcPct val="101200"/>
              </a:lnSpc>
              <a:spcBef>
                <a:spcPts val="7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traveller_type  cabin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route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date_flown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seat_comfort</a:t>
            </a:r>
            <a:endParaRPr sz="1050">
              <a:latin typeface="Consolas"/>
              <a:cs typeface="Consolas"/>
            </a:endParaRPr>
          </a:p>
          <a:p>
            <a:pPr marL="12700" marR="152400">
              <a:lnSpc>
                <a:spcPct val="101200"/>
              </a:lnSpc>
              <a:spcBef>
                <a:spcPts val="7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cabin_service  food_bev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entertainment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ground_service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value_for_money  recommended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dtype: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int64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2033" y="2613819"/>
            <a:ext cx="392430" cy="282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81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10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44069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3015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61172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2088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24549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63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030" y="5948648"/>
            <a:ext cx="1804035" cy="959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" dirty="0">
                <a:solidFill>
                  <a:srgbClr val="202020"/>
                </a:solidFill>
                <a:latin typeface="Roboto"/>
                <a:cs typeface="Roboto"/>
              </a:rPr>
              <a:t>3.</a:t>
            </a:r>
            <a:r>
              <a:rPr sz="17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700" b="1" i="1" spc="95" dirty="0">
                <a:solidFill>
                  <a:srgbClr val="202020"/>
                </a:solidFill>
                <a:latin typeface="Roboto Cn"/>
                <a:cs typeface="Roboto Cn"/>
              </a:rPr>
              <a:t>Data</a:t>
            </a:r>
            <a:r>
              <a:rPr sz="1700" b="1" i="1" spc="25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95" dirty="0">
                <a:solidFill>
                  <a:srgbClr val="202020"/>
                </a:solidFill>
                <a:latin typeface="Roboto Cn"/>
                <a:cs typeface="Roboto Cn"/>
              </a:rPr>
              <a:t>Wrangling</a:t>
            </a:r>
            <a:endParaRPr sz="1700">
              <a:latin typeface="Roboto Cn"/>
              <a:cs typeface="Roboto C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</a:pPr>
            <a:r>
              <a:rPr sz="1500" spc="-20" dirty="0">
                <a:solidFill>
                  <a:srgbClr val="202020"/>
                </a:solidFill>
                <a:latin typeface="Roboto"/>
                <a:cs typeface="Roboto"/>
              </a:rPr>
              <a:t>Data Wrangling </a:t>
            </a:r>
            <a:r>
              <a:rPr sz="1500" spc="5" dirty="0">
                <a:solidFill>
                  <a:srgbClr val="202020"/>
                </a:solidFill>
                <a:latin typeface="Roboto"/>
                <a:cs typeface="Roboto"/>
              </a:rPr>
              <a:t>Code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5142" y="6093154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142" y="6779173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14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15</a:t>
            </a:fld>
            <a:r>
              <a:rPr dirty="0"/>
              <a:t>/55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96973" y="439510"/>
            <a:ext cx="4206240" cy="183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4790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Write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your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code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to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make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your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dataset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analysis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ready.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def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airline_dfinfo():</a:t>
            </a:r>
            <a:endParaRPr sz="1050">
              <a:latin typeface="Consolas"/>
              <a:cs typeface="Consolas"/>
            </a:endParaRPr>
          </a:p>
          <a:p>
            <a:pPr marL="158750" marR="88519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temp=pd.DataFrame(index=airline_df.columns)  temp["datatype"]=airline_df.dtypes</a:t>
            </a:r>
            <a:endParaRPr sz="105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temp["not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null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values"]=airline_df.count()</a:t>
            </a:r>
            <a:endParaRPr sz="105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temp["null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values"]=airline_df.isnull().sum()</a:t>
            </a:r>
            <a:endParaRPr sz="1050">
              <a:latin typeface="Consolas"/>
              <a:cs typeface="Consolas"/>
            </a:endParaRPr>
          </a:p>
          <a:p>
            <a:pPr marL="15875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temp["%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null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values"]=airline_df.isnull().mean()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temp["unique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count"]=airline_df.nunique()</a:t>
            </a:r>
            <a:endParaRPr sz="105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return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temp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airline_dfinfo()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265" y="539876"/>
            <a:ext cx="6736715" cy="9525"/>
          </a:xfrm>
          <a:custGeom>
            <a:avLst/>
            <a:gdLst/>
            <a:ahLst/>
            <a:cxnLst/>
            <a:rect l="l" t="t" r="r" b="b"/>
            <a:pathLst>
              <a:path w="6736715" h="9525">
                <a:moveTo>
                  <a:pt x="6736347" y="0"/>
                </a:moveTo>
                <a:lnTo>
                  <a:pt x="6736347" y="0"/>
                </a:lnTo>
                <a:lnTo>
                  <a:pt x="0" y="0"/>
                </a:lnTo>
                <a:lnTo>
                  <a:pt x="0" y="9525"/>
                </a:lnTo>
                <a:lnTo>
                  <a:pt x="6736347" y="9525"/>
                </a:lnTo>
                <a:lnTo>
                  <a:pt x="67363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66026" y="288967"/>
            <a:ext cx="61214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datatype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6141" y="288967"/>
            <a:ext cx="11258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not</a:t>
            </a:r>
            <a:r>
              <a:rPr sz="1050" b="1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null</a:t>
            </a:r>
            <a:r>
              <a:rPr sz="1050" b="1" spc="-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values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9730" y="288967"/>
            <a:ext cx="83248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null</a:t>
            </a:r>
            <a:r>
              <a:rPr sz="1050" b="1" spc="-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values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9884" y="288967"/>
            <a:ext cx="149225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%</a:t>
            </a:r>
            <a:r>
              <a:rPr sz="1050" b="1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b="1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b="1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null</a:t>
            </a:r>
            <a:r>
              <a:rPr sz="1050" b="1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values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0155" y="288967"/>
            <a:ext cx="9055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unique</a:t>
            </a:r>
            <a:r>
              <a:rPr sz="1050" b="1" spc="-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count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7358" y="593865"/>
            <a:ext cx="41846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airline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6784" y="593865"/>
            <a:ext cx="3816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object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5337" y="593865"/>
            <a:ext cx="39687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65947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5491" y="593865"/>
            <a:ext cx="39687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65948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0263" y="593865"/>
            <a:ext cx="5822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0.500004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1883" y="593865"/>
            <a:ext cx="17399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81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8897" y="898764"/>
            <a:ext cx="45593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overall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2121" y="898764"/>
            <a:ext cx="42608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float64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5337" y="898764"/>
            <a:ext cx="39687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64017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5491" y="898764"/>
            <a:ext cx="39687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67878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70263" y="898764"/>
            <a:ext cx="5822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0.514637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1883" y="898764"/>
            <a:ext cx="17399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4707" y="1219471"/>
            <a:ext cx="643826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990">
              <a:lnSpc>
                <a:spcPts val="1160"/>
              </a:lnSpc>
              <a:tabLst>
                <a:tab pos="1294130" algn="l"/>
                <a:tab pos="2512695" algn="l"/>
                <a:tab pos="3453129" algn="l"/>
                <a:tab pos="4867910" algn="l"/>
                <a:tab pos="6066790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author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object	65947	65948	0.500004	44069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1294130" algn="l"/>
                <a:tab pos="2512695" algn="l"/>
                <a:tab pos="3453129" algn="l"/>
                <a:tab pos="4867910" algn="l"/>
                <a:tab pos="6141085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review_date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object	65947	65948	0.500004	3015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1538" y="1819740"/>
            <a:ext cx="6601459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  <a:tabLst>
                <a:tab pos="1457325" algn="l"/>
                <a:tab pos="2675890" algn="l"/>
                <a:tab pos="3616325" algn="l"/>
                <a:tab pos="5031105" algn="l"/>
                <a:tab pos="6240145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customer_review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object	65947	65948	0.500004	6</a:t>
            </a:r>
            <a:r>
              <a:rPr sz="1050" spc="-80" dirty="0">
                <a:solidFill>
                  <a:srgbClr val="202020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172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  <a:tabLst>
                <a:tab pos="1138555" algn="l"/>
                <a:tab pos="2357120" algn="l"/>
                <a:tab pos="3232785" algn="l"/>
                <a:tab pos="4712335" algn="l"/>
                <a:tab pos="5985510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aircraft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object	19718	</a:t>
            </a:r>
            <a:r>
              <a:rPr sz="1050" spc="-15" dirty="0">
                <a:solidFill>
                  <a:srgbClr val="202020"/>
                </a:solidFill>
                <a:latin typeface="Arial MT"/>
                <a:cs typeface="Arial MT"/>
              </a:rPr>
              <a:t>112177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0.850502	2088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  <a:spcBef>
                <a:spcPts val="5"/>
              </a:spcBef>
              <a:tabLst>
                <a:tab pos="1346200" algn="l"/>
                <a:tab pos="2564765" algn="l"/>
                <a:tab pos="3505200" algn="l"/>
                <a:tab pos="4919980" algn="l"/>
                <a:tab pos="6415405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traveller_type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object	39755	92140	0.698586	4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8204" y="2715380"/>
            <a:ext cx="640524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990">
              <a:lnSpc>
                <a:spcPts val="1160"/>
              </a:lnSpc>
              <a:tabLst>
                <a:tab pos="1261110" algn="l"/>
                <a:tab pos="2479675" algn="l"/>
                <a:tab pos="3419475" algn="l"/>
                <a:tab pos="4834255" algn="l"/>
                <a:tab pos="6330315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cabin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object	63303	68592	0.520050	4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  <a:tabLst>
                <a:tab pos="1079500" algn="l"/>
                <a:tab pos="2298065" algn="l"/>
                <a:tab pos="3237865" algn="l"/>
                <a:tab pos="4652645" algn="l"/>
                <a:tab pos="5851525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route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object	39726	92169	0.698806	24549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  <a:spcBef>
                <a:spcPts val="5"/>
              </a:spcBef>
              <a:tabLst>
                <a:tab pos="1261110" algn="l"/>
                <a:tab pos="2479675" algn="l"/>
                <a:tab pos="3419475" algn="l"/>
                <a:tab pos="4844415" algn="l"/>
                <a:tab pos="6256020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date_flown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object	39633	92262	0.6995</a:t>
            </a:r>
            <a:r>
              <a:rPr sz="1050" spc="-80" dirty="0">
                <a:solidFill>
                  <a:srgbClr val="202020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	63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5305" y="3906390"/>
            <a:ext cx="649795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  <a:tabLst>
                <a:tab pos="1309370" algn="l"/>
                <a:tab pos="2572385" algn="l"/>
                <a:tab pos="3522345" algn="l"/>
                <a:tab pos="4927600" algn="l"/>
                <a:tab pos="6423025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cabin_service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float64	60715	7</a:t>
            </a:r>
            <a:r>
              <a:rPr sz="1050" spc="-80" dirty="0">
                <a:solidFill>
                  <a:srgbClr val="202020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180	0.539672	5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9923" y="4506660"/>
            <a:ext cx="655320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160"/>
              </a:lnSpc>
              <a:tabLst>
                <a:tab pos="1364615" algn="l"/>
                <a:tab pos="2627630" algn="l"/>
                <a:tab pos="3568065" algn="l"/>
                <a:tab pos="4982845" algn="l"/>
                <a:tab pos="6478270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entertainment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float64	44193	87702	0.664938	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1364615" algn="l"/>
                <a:tab pos="2627630" algn="l"/>
                <a:tab pos="3568065" algn="l"/>
                <a:tab pos="4982845" algn="l"/>
                <a:tab pos="6478270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ground_service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float64	39358	92537	0.701596	5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7965" y="5106929"/>
            <a:ext cx="660527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  <a:tabLst>
                <a:tab pos="1416685" algn="l"/>
                <a:tab pos="2679700" algn="l"/>
                <a:tab pos="3620135" algn="l"/>
                <a:tab pos="5034915" algn="l"/>
                <a:tab pos="6530340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value_for_money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float64	63975	67920	0.514955	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 MT"/>
              <a:cs typeface="Arial MT"/>
            </a:endParaRPr>
          </a:p>
          <a:p>
            <a:pPr marL="92710">
              <a:lnSpc>
                <a:spcPct val="100000"/>
              </a:lnSpc>
              <a:tabLst>
                <a:tab pos="1461135" algn="l"/>
                <a:tab pos="2679700" algn="l"/>
                <a:tab pos="3620135" algn="l"/>
                <a:tab pos="5044440" algn="l"/>
                <a:tab pos="6530340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recommended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object	64440	67455	0.5</a:t>
            </a:r>
            <a:r>
              <a:rPr sz="1050" spc="-80" dirty="0">
                <a:solidFill>
                  <a:srgbClr val="202020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1430	2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9082" y="287374"/>
            <a:ext cx="195373" cy="195325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415142" y="1235421"/>
            <a:ext cx="9732645" cy="534035"/>
            <a:chOff x="415142" y="1235421"/>
            <a:chExt cx="9732645" cy="534035"/>
          </a:xfrm>
        </p:grpSpPr>
        <p:sp>
          <p:nvSpPr>
            <p:cNvPr id="28" name="object 28"/>
            <p:cNvSpPr/>
            <p:nvPr/>
          </p:nvSpPr>
          <p:spPr>
            <a:xfrm>
              <a:off x="552505" y="1235421"/>
              <a:ext cx="9594850" cy="534035"/>
            </a:xfrm>
            <a:custGeom>
              <a:avLst/>
              <a:gdLst/>
              <a:ahLst/>
              <a:cxnLst/>
              <a:rect l="l" t="t" r="r" b="b"/>
              <a:pathLst>
                <a:path w="9594850" h="534035">
                  <a:moveTo>
                    <a:pt x="9594781" y="533572"/>
                  </a:moveTo>
                  <a:lnTo>
                    <a:pt x="0" y="533572"/>
                  </a:lnTo>
                  <a:lnTo>
                    <a:pt x="0" y="0"/>
                  </a:lnTo>
                  <a:lnTo>
                    <a:pt x="9594781" y="0"/>
                  </a:lnTo>
                  <a:lnTo>
                    <a:pt x="9594781" y="533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5142" y="1472034"/>
              <a:ext cx="103505" cy="52069"/>
            </a:xfrm>
            <a:custGeom>
              <a:avLst/>
              <a:gdLst/>
              <a:ahLst/>
              <a:cxnLst/>
              <a:rect l="l" t="t" r="r" b="b"/>
              <a:pathLst>
                <a:path w="103504" h="52069">
                  <a:moveTo>
                    <a:pt x="51610" y="51610"/>
                  </a:moveTo>
                  <a:lnTo>
                    <a:pt x="0" y="0"/>
                  </a:lnTo>
                  <a:lnTo>
                    <a:pt x="103220" y="0"/>
                  </a:lnTo>
                  <a:lnTo>
                    <a:pt x="51610" y="5161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552505" y="1883331"/>
            <a:ext cx="9594850" cy="657860"/>
          </a:xfrm>
          <a:custGeom>
            <a:avLst/>
            <a:gdLst/>
            <a:ahLst/>
            <a:cxnLst/>
            <a:rect l="l" t="t" r="r" b="b"/>
            <a:pathLst>
              <a:path w="9594850" h="657860">
                <a:moveTo>
                  <a:pt x="9594781" y="657437"/>
                </a:moveTo>
                <a:lnTo>
                  <a:pt x="0" y="657437"/>
                </a:lnTo>
                <a:lnTo>
                  <a:pt x="0" y="0"/>
                </a:lnTo>
                <a:lnTo>
                  <a:pt x="9594781" y="0"/>
                </a:lnTo>
                <a:lnTo>
                  <a:pt x="9594781" y="657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15142" y="2655106"/>
            <a:ext cx="9732645" cy="962660"/>
            <a:chOff x="415142" y="2655106"/>
            <a:chExt cx="9732645" cy="962660"/>
          </a:xfrm>
        </p:grpSpPr>
        <p:sp>
          <p:nvSpPr>
            <p:cNvPr id="32" name="object 32"/>
            <p:cNvSpPr/>
            <p:nvPr/>
          </p:nvSpPr>
          <p:spPr>
            <a:xfrm>
              <a:off x="552505" y="2655106"/>
              <a:ext cx="9594850" cy="962660"/>
            </a:xfrm>
            <a:custGeom>
              <a:avLst/>
              <a:gdLst/>
              <a:ahLst/>
              <a:cxnLst/>
              <a:rect l="l" t="t" r="r" b="b"/>
              <a:pathLst>
                <a:path w="9594850" h="962660">
                  <a:moveTo>
                    <a:pt x="9594781" y="962336"/>
                  </a:moveTo>
                  <a:lnTo>
                    <a:pt x="0" y="962336"/>
                  </a:lnTo>
                  <a:lnTo>
                    <a:pt x="0" y="0"/>
                  </a:lnTo>
                  <a:lnTo>
                    <a:pt x="9594781" y="0"/>
                  </a:lnTo>
                  <a:lnTo>
                    <a:pt x="9594781" y="962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5142" y="3101333"/>
              <a:ext cx="103505" cy="52069"/>
            </a:xfrm>
            <a:custGeom>
              <a:avLst/>
              <a:gdLst/>
              <a:ahLst/>
              <a:cxnLst/>
              <a:rect l="l" t="t" r="r" b="b"/>
              <a:pathLst>
                <a:path w="103504" h="52069">
                  <a:moveTo>
                    <a:pt x="51610" y="51610"/>
                  </a:moveTo>
                  <a:lnTo>
                    <a:pt x="0" y="0"/>
                  </a:lnTo>
                  <a:lnTo>
                    <a:pt x="103220" y="0"/>
                  </a:lnTo>
                  <a:lnTo>
                    <a:pt x="51610" y="5161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552505" y="3731779"/>
            <a:ext cx="9594850" cy="476884"/>
          </a:xfrm>
          <a:custGeom>
            <a:avLst/>
            <a:gdLst/>
            <a:ahLst/>
            <a:cxnLst/>
            <a:rect l="l" t="t" r="r" b="b"/>
            <a:pathLst>
              <a:path w="9594850" h="476885">
                <a:moveTo>
                  <a:pt x="9594781" y="476404"/>
                </a:moveTo>
                <a:lnTo>
                  <a:pt x="0" y="476404"/>
                </a:lnTo>
                <a:lnTo>
                  <a:pt x="0" y="0"/>
                </a:lnTo>
                <a:lnTo>
                  <a:pt x="9594781" y="0"/>
                </a:lnTo>
                <a:lnTo>
                  <a:pt x="9594781" y="4764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2505" y="4322521"/>
            <a:ext cx="9594850" cy="686435"/>
          </a:xfrm>
          <a:custGeom>
            <a:avLst/>
            <a:gdLst/>
            <a:ahLst/>
            <a:cxnLst/>
            <a:rect l="l" t="t" r="r" b="b"/>
            <a:pathLst>
              <a:path w="9594850" h="686435">
                <a:moveTo>
                  <a:pt x="9594781" y="686022"/>
                </a:moveTo>
                <a:lnTo>
                  <a:pt x="0" y="686022"/>
                </a:lnTo>
                <a:lnTo>
                  <a:pt x="0" y="0"/>
                </a:lnTo>
                <a:lnTo>
                  <a:pt x="9594781" y="0"/>
                </a:lnTo>
                <a:lnTo>
                  <a:pt x="9594781" y="6860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16030" y="1346584"/>
            <a:ext cx="9018905" cy="343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02020"/>
                </a:solidFill>
                <a:latin typeface="Roboto"/>
                <a:cs typeface="Roboto"/>
              </a:rPr>
              <a:t>What </a:t>
            </a: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all</a:t>
            </a:r>
            <a:r>
              <a:rPr sz="15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manipulations</a:t>
            </a:r>
            <a:r>
              <a:rPr sz="15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5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30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500" spc="-5" dirty="0">
                <a:solidFill>
                  <a:srgbClr val="202020"/>
                </a:solidFill>
                <a:latin typeface="Roboto"/>
                <a:cs typeface="Roboto"/>
              </a:rPr>
              <a:t> done</a:t>
            </a:r>
            <a:r>
              <a:rPr sz="15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5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5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30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5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found?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200">
              <a:latin typeface="Roboto"/>
              <a:cs typeface="Roboto"/>
            </a:endParaRPr>
          </a:p>
          <a:p>
            <a:pPr marL="12700" marR="5080">
              <a:lnSpc>
                <a:spcPct val="130300"/>
              </a:lnSpc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defined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informaton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about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airline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we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found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datatypes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each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rows.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we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found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values,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null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values,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values.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Roboto"/>
              <a:cs typeface="Roboto"/>
            </a:endParaRPr>
          </a:p>
          <a:p>
            <a:pPr marL="12700" marR="53975">
              <a:lnSpc>
                <a:spcPct val="132400"/>
              </a:lnSpc>
            </a:pPr>
            <a:r>
              <a:rPr sz="1700" b="1" i="1" spc="55" dirty="0">
                <a:solidFill>
                  <a:srgbClr val="202020"/>
                </a:solidFill>
                <a:latin typeface="Roboto Cn"/>
                <a:cs typeface="Roboto Cn"/>
              </a:rPr>
              <a:t>4.</a:t>
            </a:r>
            <a:r>
              <a:rPr sz="1700" b="1" i="1" spc="50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95" dirty="0">
                <a:solidFill>
                  <a:srgbClr val="202020"/>
                </a:solidFill>
                <a:latin typeface="Roboto Cn"/>
                <a:cs typeface="Roboto Cn"/>
              </a:rPr>
              <a:t>Data</a:t>
            </a:r>
            <a:r>
              <a:rPr sz="1700" b="1" i="1" spc="55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80" dirty="0">
                <a:solidFill>
                  <a:srgbClr val="202020"/>
                </a:solidFill>
                <a:latin typeface="Roboto Cn"/>
                <a:cs typeface="Roboto Cn"/>
              </a:rPr>
              <a:t>Vizualization,</a:t>
            </a:r>
            <a:r>
              <a:rPr sz="1700" b="1" i="1" spc="50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80" dirty="0">
                <a:solidFill>
                  <a:srgbClr val="202020"/>
                </a:solidFill>
                <a:latin typeface="Roboto Cn"/>
                <a:cs typeface="Roboto Cn"/>
              </a:rPr>
              <a:t>Storytelling</a:t>
            </a:r>
            <a:r>
              <a:rPr sz="1700" b="1" i="1" spc="55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80" dirty="0">
                <a:solidFill>
                  <a:srgbClr val="202020"/>
                </a:solidFill>
                <a:latin typeface="Roboto Cn"/>
                <a:cs typeface="Roboto Cn"/>
              </a:rPr>
              <a:t>&amp;</a:t>
            </a:r>
            <a:r>
              <a:rPr sz="1700" b="1" i="1" spc="50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100" dirty="0">
                <a:solidFill>
                  <a:srgbClr val="202020"/>
                </a:solidFill>
                <a:latin typeface="Roboto Cn"/>
                <a:cs typeface="Roboto Cn"/>
              </a:rPr>
              <a:t>Experimenting</a:t>
            </a:r>
            <a:r>
              <a:rPr sz="1700" b="1" i="1" spc="55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85" dirty="0">
                <a:solidFill>
                  <a:srgbClr val="202020"/>
                </a:solidFill>
                <a:latin typeface="Roboto Cn"/>
                <a:cs typeface="Roboto Cn"/>
              </a:rPr>
              <a:t>with</a:t>
            </a:r>
            <a:r>
              <a:rPr sz="1700" b="1" i="1" spc="50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105" dirty="0">
                <a:solidFill>
                  <a:srgbClr val="202020"/>
                </a:solidFill>
                <a:latin typeface="Roboto Cn"/>
                <a:cs typeface="Roboto Cn"/>
              </a:rPr>
              <a:t>charts</a:t>
            </a:r>
            <a:r>
              <a:rPr sz="1700" b="1" i="1" spc="55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30" dirty="0">
                <a:solidFill>
                  <a:srgbClr val="202020"/>
                </a:solidFill>
                <a:latin typeface="Roboto Cn"/>
                <a:cs typeface="Roboto Cn"/>
              </a:rPr>
              <a:t>:</a:t>
            </a:r>
            <a:r>
              <a:rPr sz="1700" b="1" i="1" spc="55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100" dirty="0">
                <a:solidFill>
                  <a:srgbClr val="202020"/>
                </a:solidFill>
                <a:latin typeface="Roboto Cn"/>
                <a:cs typeface="Roboto Cn"/>
              </a:rPr>
              <a:t>Understand</a:t>
            </a:r>
            <a:r>
              <a:rPr sz="1700" b="1" i="1" spc="50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95" dirty="0">
                <a:solidFill>
                  <a:srgbClr val="202020"/>
                </a:solidFill>
                <a:latin typeface="Roboto Cn"/>
                <a:cs typeface="Roboto Cn"/>
              </a:rPr>
              <a:t>the</a:t>
            </a:r>
            <a:r>
              <a:rPr sz="1700" b="1" i="1" spc="55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90" dirty="0">
                <a:solidFill>
                  <a:srgbClr val="202020"/>
                </a:solidFill>
                <a:latin typeface="Roboto Cn"/>
                <a:cs typeface="Roboto Cn"/>
              </a:rPr>
              <a:t>relationships </a:t>
            </a:r>
            <a:r>
              <a:rPr sz="1700" b="1" i="1" spc="-360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114" dirty="0">
                <a:solidFill>
                  <a:srgbClr val="202020"/>
                </a:solidFill>
                <a:latin typeface="Roboto Cn"/>
                <a:cs typeface="Roboto Cn"/>
              </a:rPr>
              <a:t>between</a:t>
            </a:r>
            <a:r>
              <a:rPr sz="1700" b="1" i="1" spc="40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90" dirty="0">
                <a:solidFill>
                  <a:srgbClr val="202020"/>
                </a:solidFill>
                <a:latin typeface="Roboto Cn"/>
                <a:cs typeface="Roboto Cn"/>
              </a:rPr>
              <a:t>variables</a:t>
            </a:r>
            <a:endParaRPr sz="1700">
              <a:latin typeface="Roboto Cn"/>
              <a:cs typeface="Roboto Cn"/>
            </a:endParaRPr>
          </a:p>
          <a:p>
            <a:pPr marR="1973580" algn="r">
              <a:lnSpc>
                <a:spcPct val="100000"/>
              </a:lnSpc>
              <a:spcBef>
                <a:spcPts val="1535"/>
              </a:spcBef>
              <a:tabLst>
                <a:tab pos="1286510" algn="l"/>
                <a:tab pos="2550160" algn="l"/>
                <a:tab pos="3489960" algn="l"/>
                <a:tab pos="4904740" algn="l"/>
                <a:tab pos="6400800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seat_comfort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float64	60681	71214	0.539929	5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50" spc="-10" dirty="0">
                <a:solidFill>
                  <a:srgbClr val="202020"/>
                </a:solidFill>
                <a:latin typeface="Roboto"/>
                <a:cs typeface="Roboto"/>
              </a:rPr>
              <a:t>Cha</a:t>
            </a:r>
            <a:r>
              <a:rPr sz="135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350" spc="-1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350" spc="-24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1</a:t>
            </a:r>
            <a:endParaRPr sz="1350">
              <a:latin typeface="Roboto"/>
              <a:cs typeface="Roboto"/>
            </a:endParaRPr>
          </a:p>
          <a:p>
            <a:pPr marR="1973580" algn="r">
              <a:lnSpc>
                <a:spcPct val="100000"/>
              </a:lnSpc>
              <a:spcBef>
                <a:spcPts val="1230"/>
              </a:spcBef>
              <a:tabLst>
                <a:tab pos="1164590" algn="l"/>
                <a:tab pos="2427605" algn="l"/>
                <a:tab pos="3367404" algn="l"/>
                <a:tab pos="4792345" algn="l"/>
                <a:tab pos="6278245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food_bev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float64	52608	79287	</a:t>
            </a:r>
            <a:r>
              <a:rPr sz="1050" spc="-10" dirty="0">
                <a:solidFill>
                  <a:srgbClr val="202020"/>
                </a:solidFill>
                <a:latin typeface="Arial MT"/>
                <a:cs typeface="Arial MT"/>
              </a:rPr>
              <a:t>0.601137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5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1. Which</a:t>
            </a:r>
            <a:r>
              <a:rPr sz="1950" b="1" spc="-6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Traveller_type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 has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10" dirty="0">
                <a:solidFill>
                  <a:srgbClr val="202020"/>
                </a:solidFill>
                <a:latin typeface="Roboto"/>
                <a:cs typeface="Roboto"/>
              </a:rPr>
              <a:t>more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 ratings?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5142" y="4635358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2505" y="5122880"/>
            <a:ext cx="9594850" cy="1867535"/>
          </a:xfrm>
          <a:custGeom>
            <a:avLst/>
            <a:gdLst/>
            <a:ahLst/>
            <a:cxnLst/>
            <a:rect l="l" t="t" r="r" b="b"/>
            <a:pathLst>
              <a:path w="9594850" h="1867534">
                <a:moveTo>
                  <a:pt x="9594781" y="1867504"/>
                </a:moveTo>
                <a:lnTo>
                  <a:pt x="0" y="1867504"/>
                </a:lnTo>
                <a:lnTo>
                  <a:pt x="0" y="0"/>
                </a:lnTo>
                <a:lnTo>
                  <a:pt x="9594781" y="0"/>
                </a:lnTo>
                <a:lnTo>
                  <a:pt x="9594781" y="186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96973" y="5184497"/>
            <a:ext cx="317944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821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Chart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visualization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code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plt.figure(figsize=(8,6))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sns.countplot(airline_df['traveller_type'])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16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569" y="222264"/>
            <a:ext cx="39128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&lt;AxesSubplot:xlabel='traveller_type',</a:t>
            </a:r>
            <a:r>
              <a:rPr sz="1050" spc="-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ylabel='count'&gt;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5142" y="406470"/>
            <a:ext cx="9732645" cy="3849370"/>
            <a:chOff x="415142" y="406470"/>
            <a:chExt cx="9732645" cy="3849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269" y="406470"/>
              <a:ext cx="4887907" cy="35444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2505" y="3045750"/>
              <a:ext cx="9594850" cy="438784"/>
            </a:xfrm>
            <a:custGeom>
              <a:avLst/>
              <a:gdLst/>
              <a:ahLst/>
              <a:cxnLst/>
              <a:rect l="l" t="t" r="r" b="b"/>
              <a:pathLst>
                <a:path w="9594850" h="438785">
                  <a:moveTo>
                    <a:pt x="9594781" y="438291"/>
                  </a:moveTo>
                  <a:lnTo>
                    <a:pt x="0" y="438291"/>
                  </a:lnTo>
                  <a:lnTo>
                    <a:pt x="0" y="0"/>
                  </a:lnTo>
                  <a:lnTo>
                    <a:pt x="9594781" y="0"/>
                  </a:lnTo>
                  <a:lnTo>
                    <a:pt x="9594781" y="438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142" y="3225194"/>
              <a:ext cx="103505" cy="52069"/>
            </a:xfrm>
            <a:custGeom>
              <a:avLst/>
              <a:gdLst/>
              <a:ahLst/>
              <a:cxnLst/>
              <a:rect l="l" t="t" r="r" b="b"/>
              <a:pathLst>
                <a:path w="103504" h="52070">
                  <a:moveTo>
                    <a:pt x="51610" y="51610"/>
                  </a:moveTo>
                  <a:lnTo>
                    <a:pt x="0" y="0"/>
                  </a:lnTo>
                  <a:lnTo>
                    <a:pt x="103220" y="0"/>
                  </a:lnTo>
                  <a:lnTo>
                    <a:pt x="51610" y="5161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2505" y="3598379"/>
              <a:ext cx="9594850" cy="657860"/>
            </a:xfrm>
            <a:custGeom>
              <a:avLst/>
              <a:gdLst/>
              <a:ahLst/>
              <a:cxnLst/>
              <a:rect l="l" t="t" r="r" b="b"/>
              <a:pathLst>
                <a:path w="9594850" h="657860">
                  <a:moveTo>
                    <a:pt x="9594781" y="657437"/>
                  </a:moveTo>
                  <a:lnTo>
                    <a:pt x="0" y="657437"/>
                  </a:lnTo>
                  <a:lnTo>
                    <a:pt x="0" y="0"/>
                  </a:lnTo>
                  <a:lnTo>
                    <a:pt x="9594781" y="0"/>
                  </a:lnTo>
                  <a:lnTo>
                    <a:pt x="9594781" y="657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5142" y="4540072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90617" y="6142382"/>
            <a:ext cx="9518650" cy="324485"/>
            <a:chOff x="590617" y="6142382"/>
            <a:chExt cx="9518650" cy="324485"/>
          </a:xfrm>
        </p:grpSpPr>
        <p:sp>
          <p:nvSpPr>
            <p:cNvPr id="10" name="object 10"/>
            <p:cNvSpPr/>
            <p:nvPr/>
          </p:nvSpPr>
          <p:spPr>
            <a:xfrm>
              <a:off x="590617" y="6147146"/>
              <a:ext cx="9518650" cy="0"/>
            </a:xfrm>
            <a:custGeom>
              <a:avLst/>
              <a:gdLst/>
              <a:ahLst/>
              <a:cxnLst/>
              <a:rect l="l" t="t" r="r" b="b"/>
              <a:pathLst>
                <a:path w="9518650">
                  <a:moveTo>
                    <a:pt x="0" y="0"/>
                  </a:moveTo>
                  <a:lnTo>
                    <a:pt x="9518556" y="0"/>
                  </a:lnTo>
                </a:path>
              </a:pathLst>
            </a:custGeom>
            <a:ln w="9528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99637" y="6142379"/>
              <a:ext cx="9525" cy="226060"/>
            </a:xfrm>
            <a:custGeom>
              <a:avLst/>
              <a:gdLst/>
              <a:ahLst/>
              <a:cxnLst/>
              <a:rect l="l" t="t" r="r" b="b"/>
              <a:pathLst>
                <a:path w="9525" h="226060">
                  <a:moveTo>
                    <a:pt x="9525" y="196926"/>
                  </a:moveTo>
                  <a:lnTo>
                    <a:pt x="0" y="196926"/>
                  </a:lnTo>
                  <a:lnTo>
                    <a:pt x="0" y="225501"/>
                  </a:lnTo>
                  <a:lnTo>
                    <a:pt x="9525" y="225501"/>
                  </a:lnTo>
                  <a:lnTo>
                    <a:pt x="9525" y="196926"/>
                  </a:lnTo>
                  <a:close/>
                </a:path>
                <a:path w="9525" h="226060">
                  <a:moveTo>
                    <a:pt x="9525" y="147688"/>
                  </a:moveTo>
                  <a:lnTo>
                    <a:pt x="0" y="147688"/>
                  </a:lnTo>
                  <a:lnTo>
                    <a:pt x="0" y="176276"/>
                  </a:lnTo>
                  <a:lnTo>
                    <a:pt x="9525" y="176276"/>
                  </a:lnTo>
                  <a:lnTo>
                    <a:pt x="9525" y="147688"/>
                  </a:lnTo>
                  <a:close/>
                </a:path>
                <a:path w="9525" h="226060">
                  <a:moveTo>
                    <a:pt x="9525" y="98463"/>
                  </a:moveTo>
                  <a:lnTo>
                    <a:pt x="0" y="98463"/>
                  </a:lnTo>
                  <a:lnTo>
                    <a:pt x="0" y="127038"/>
                  </a:lnTo>
                  <a:lnTo>
                    <a:pt x="9525" y="127038"/>
                  </a:lnTo>
                  <a:lnTo>
                    <a:pt x="9525" y="98463"/>
                  </a:lnTo>
                  <a:close/>
                </a:path>
                <a:path w="9525" h="226060">
                  <a:moveTo>
                    <a:pt x="9525" y="49237"/>
                  </a:moveTo>
                  <a:lnTo>
                    <a:pt x="0" y="49237"/>
                  </a:lnTo>
                  <a:lnTo>
                    <a:pt x="0" y="77825"/>
                  </a:lnTo>
                  <a:lnTo>
                    <a:pt x="9525" y="77825"/>
                  </a:lnTo>
                  <a:lnTo>
                    <a:pt x="9525" y="49237"/>
                  </a:lnTo>
                  <a:close/>
                </a:path>
                <a:path w="9525" h="226060">
                  <a:moveTo>
                    <a:pt x="9525" y="0"/>
                  </a:moveTo>
                  <a:lnTo>
                    <a:pt x="0" y="0"/>
                  </a:lnTo>
                  <a:lnTo>
                    <a:pt x="0" y="28587"/>
                  </a:lnTo>
                  <a:lnTo>
                    <a:pt x="9525" y="28587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617" y="6461572"/>
              <a:ext cx="9518650" cy="0"/>
            </a:xfrm>
            <a:custGeom>
              <a:avLst/>
              <a:gdLst/>
              <a:ahLst/>
              <a:cxnLst/>
              <a:rect l="l" t="t" r="r" b="b"/>
              <a:pathLst>
                <a:path w="9518650">
                  <a:moveTo>
                    <a:pt x="0" y="0"/>
                  </a:moveTo>
                  <a:lnTo>
                    <a:pt x="9518556" y="0"/>
                  </a:lnTo>
                </a:path>
              </a:pathLst>
            </a:custGeom>
            <a:ln w="9528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0613" y="6142379"/>
              <a:ext cx="9518650" cy="324485"/>
            </a:xfrm>
            <a:custGeom>
              <a:avLst/>
              <a:gdLst/>
              <a:ahLst/>
              <a:cxnLst/>
              <a:rect l="l" t="t" r="r" b="b"/>
              <a:pathLst>
                <a:path w="9518650" h="324485">
                  <a:moveTo>
                    <a:pt x="9525" y="295376"/>
                  </a:moveTo>
                  <a:lnTo>
                    <a:pt x="0" y="295376"/>
                  </a:lnTo>
                  <a:lnTo>
                    <a:pt x="0" y="323964"/>
                  </a:lnTo>
                  <a:lnTo>
                    <a:pt x="9525" y="323964"/>
                  </a:lnTo>
                  <a:lnTo>
                    <a:pt x="9525" y="295376"/>
                  </a:lnTo>
                  <a:close/>
                </a:path>
                <a:path w="9518650" h="324485">
                  <a:moveTo>
                    <a:pt x="9525" y="246138"/>
                  </a:moveTo>
                  <a:lnTo>
                    <a:pt x="0" y="246138"/>
                  </a:lnTo>
                  <a:lnTo>
                    <a:pt x="0" y="274726"/>
                  </a:lnTo>
                  <a:lnTo>
                    <a:pt x="9525" y="274726"/>
                  </a:lnTo>
                  <a:lnTo>
                    <a:pt x="9525" y="246138"/>
                  </a:lnTo>
                  <a:close/>
                </a:path>
                <a:path w="9518650" h="324485">
                  <a:moveTo>
                    <a:pt x="9525" y="196926"/>
                  </a:moveTo>
                  <a:lnTo>
                    <a:pt x="0" y="196926"/>
                  </a:lnTo>
                  <a:lnTo>
                    <a:pt x="0" y="225501"/>
                  </a:lnTo>
                  <a:lnTo>
                    <a:pt x="9525" y="225501"/>
                  </a:lnTo>
                  <a:lnTo>
                    <a:pt x="9525" y="196926"/>
                  </a:lnTo>
                  <a:close/>
                </a:path>
                <a:path w="9518650" h="324485">
                  <a:moveTo>
                    <a:pt x="9525" y="147688"/>
                  </a:moveTo>
                  <a:lnTo>
                    <a:pt x="0" y="147688"/>
                  </a:lnTo>
                  <a:lnTo>
                    <a:pt x="0" y="176276"/>
                  </a:lnTo>
                  <a:lnTo>
                    <a:pt x="9525" y="176276"/>
                  </a:lnTo>
                  <a:lnTo>
                    <a:pt x="9525" y="147688"/>
                  </a:lnTo>
                  <a:close/>
                </a:path>
                <a:path w="9518650" h="324485">
                  <a:moveTo>
                    <a:pt x="9525" y="98463"/>
                  </a:moveTo>
                  <a:lnTo>
                    <a:pt x="0" y="98463"/>
                  </a:lnTo>
                  <a:lnTo>
                    <a:pt x="0" y="127038"/>
                  </a:lnTo>
                  <a:lnTo>
                    <a:pt x="9525" y="127038"/>
                  </a:lnTo>
                  <a:lnTo>
                    <a:pt x="9525" y="98463"/>
                  </a:lnTo>
                  <a:close/>
                </a:path>
                <a:path w="9518650" h="324485">
                  <a:moveTo>
                    <a:pt x="9525" y="49237"/>
                  </a:moveTo>
                  <a:lnTo>
                    <a:pt x="0" y="49237"/>
                  </a:lnTo>
                  <a:lnTo>
                    <a:pt x="0" y="77825"/>
                  </a:lnTo>
                  <a:lnTo>
                    <a:pt x="9525" y="77825"/>
                  </a:lnTo>
                  <a:lnTo>
                    <a:pt x="9525" y="49237"/>
                  </a:lnTo>
                  <a:close/>
                </a:path>
                <a:path w="9518650" h="324485">
                  <a:moveTo>
                    <a:pt x="9525" y="0"/>
                  </a:moveTo>
                  <a:lnTo>
                    <a:pt x="0" y="0"/>
                  </a:lnTo>
                  <a:lnTo>
                    <a:pt x="0" y="28587"/>
                  </a:lnTo>
                  <a:lnTo>
                    <a:pt x="9525" y="28587"/>
                  </a:lnTo>
                  <a:lnTo>
                    <a:pt x="9525" y="0"/>
                  </a:lnTo>
                  <a:close/>
                </a:path>
                <a:path w="9518650" h="324485">
                  <a:moveTo>
                    <a:pt x="9518548" y="295376"/>
                  </a:moveTo>
                  <a:lnTo>
                    <a:pt x="9509023" y="295376"/>
                  </a:lnTo>
                  <a:lnTo>
                    <a:pt x="9509023" y="323964"/>
                  </a:lnTo>
                  <a:lnTo>
                    <a:pt x="9518548" y="323964"/>
                  </a:lnTo>
                  <a:lnTo>
                    <a:pt x="9518548" y="295376"/>
                  </a:lnTo>
                  <a:close/>
                </a:path>
                <a:path w="9518650" h="324485">
                  <a:moveTo>
                    <a:pt x="9518548" y="246138"/>
                  </a:moveTo>
                  <a:lnTo>
                    <a:pt x="9509023" y="246138"/>
                  </a:lnTo>
                  <a:lnTo>
                    <a:pt x="9509023" y="274726"/>
                  </a:lnTo>
                  <a:lnTo>
                    <a:pt x="9518548" y="274726"/>
                  </a:lnTo>
                  <a:lnTo>
                    <a:pt x="9518548" y="24613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0145" y="3128329"/>
            <a:ext cx="9499600" cy="38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638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92405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Why did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pick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02020"/>
              </a:buClr>
              <a:buFont typeface="Roboto"/>
              <a:buAutoNum type="arabicPeriod"/>
            </a:pPr>
            <a:endParaRPr sz="2050">
              <a:latin typeface="Roboto"/>
              <a:cs typeface="Roboto"/>
            </a:endParaRPr>
          </a:p>
          <a:p>
            <a:pPr marL="28575" marR="158115">
              <a:lnSpc>
                <a:spcPct val="130300"/>
              </a:lnSpc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Because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univariate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plot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comparison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different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groups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categorical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variables.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number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observations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per category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using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bins.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91770" indent="-163830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192405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is/are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insight(s)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found from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Roboto"/>
              <a:buAutoNum type="arabicPeriod" startAt="2"/>
            </a:pPr>
            <a:endParaRPr sz="14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1155"/>
              </a:spcBef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Travelling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Solo Leisure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more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ratings.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91770" indent="-163830">
              <a:lnSpc>
                <a:spcPct val="100000"/>
              </a:lnSpc>
              <a:spcBef>
                <a:spcPts val="1080"/>
              </a:spcBef>
              <a:buAutoNum type="arabicPeriod" startAt="3"/>
              <a:tabLst>
                <a:tab pos="192405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Will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gained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help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creating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positive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business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impact?</a:t>
            </a:r>
            <a:endParaRPr sz="12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1115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any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lead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negative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growth?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Justify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reason.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Roboto"/>
              <a:cs typeface="Roboto"/>
            </a:endParaRPr>
          </a:p>
          <a:p>
            <a:pPr marL="1143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ambria Math"/>
                <a:cs typeface="Cambria Math"/>
              </a:rPr>
              <a:t>↳</a:t>
            </a:r>
            <a:r>
              <a:rPr sz="1050" spc="5" dirty="0">
                <a:solidFill>
                  <a:srgbClr val="202020"/>
                </a:solidFill>
                <a:latin typeface="Cambria Math"/>
                <a:cs typeface="Cambria Math"/>
              </a:rPr>
              <a:t> </a:t>
            </a:r>
            <a:r>
              <a:rPr sz="1050" i="1" spc="-15" dirty="0">
                <a:solidFill>
                  <a:srgbClr val="202020"/>
                </a:solidFill>
                <a:latin typeface="Roboto"/>
                <a:cs typeface="Roboto"/>
              </a:rPr>
              <a:t>1</a:t>
            </a:r>
            <a:r>
              <a:rPr sz="1050" i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050" i="1" spc="-15" dirty="0">
                <a:solidFill>
                  <a:srgbClr val="202020"/>
                </a:solidFill>
                <a:latin typeface="Roboto"/>
                <a:cs typeface="Roboto"/>
              </a:rPr>
              <a:t>cell</a:t>
            </a:r>
            <a:r>
              <a:rPr sz="1050" i="1" spc="-20" dirty="0">
                <a:solidFill>
                  <a:srgbClr val="202020"/>
                </a:solidFill>
                <a:latin typeface="Roboto"/>
                <a:cs typeface="Roboto"/>
              </a:rPr>
              <a:t> hidden</a:t>
            </a:r>
            <a:endParaRPr sz="10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</a:pPr>
            <a:r>
              <a:rPr sz="1350" spc="-10" dirty="0">
                <a:solidFill>
                  <a:srgbClr val="202020"/>
                </a:solidFill>
                <a:latin typeface="Roboto"/>
                <a:cs typeface="Roboto"/>
              </a:rPr>
              <a:t>Cha</a:t>
            </a:r>
            <a:r>
              <a:rPr sz="135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350" spc="-1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350" spc="-24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2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5636" y="5585779"/>
            <a:ext cx="52069" cy="103505"/>
          </a:xfrm>
          <a:custGeom>
            <a:avLst/>
            <a:gdLst/>
            <a:ahLst/>
            <a:cxnLst/>
            <a:rect l="l" t="t" r="r" b="b"/>
            <a:pathLst>
              <a:path w="52070" h="103504">
                <a:moveTo>
                  <a:pt x="51610" y="51610"/>
                </a:moveTo>
                <a:lnTo>
                  <a:pt x="0" y="103220"/>
                </a:lnTo>
                <a:lnTo>
                  <a:pt x="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17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030" y="536692"/>
            <a:ext cx="570166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5" dirty="0">
                <a:latin typeface="Roboto"/>
                <a:cs typeface="Roboto"/>
              </a:rPr>
              <a:t>2. Which</a:t>
            </a:r>
            <a:r>
              <a:rPr sz="1950" dirty="0">
                <a:latin typeface="Roboto"/>
                <a:cs typeface="Roboto"/>
              </a:rPr>
              <a:t> </a:t>
            </a:r>
            <a:r>
              <a:rPr sz="1950" spc="-5" dirty="0">
                <a:latin typeface="Roboto"/>
                <a:cs typeface="Roboto"/>
              </a:rPr>
              <a:t>type</a:t>
            </a:r>
            <a:r>
              <a:rPr sz="1950" dirty="0">
                <a:latin typeface="Roboto"/>
                <a:cs typeface="Roboto"/>
              </a:rPr>
              <a:t> </a:t>
            </a:r>
            <a:r>
              <a:rPr sz="1950" spc="10" dirty="0">
                <a:latin typeface="Roboto"/>
                <a:cs typeface="Roboto"/>
              </a:rPr>
              <a:t>of</a:t>
            </a:r>
            <a:r>
              <a:rPr sz="1950" spc="-5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Cabin </a:t>
            </a:r>
            <a:r>
              <a:rPr sz="1950" spc="-5" dirty="0">
                <a:latin typeface="Roboto"/>
                <a:cs typeface="Roboto"/>
              </a:rPr>
              <a:t>has</a:t>
            </a:r>
            <a:r>
              <a:rPr sz="1950" dirty="0">
                <a:latin typeface="Roboto"/>
                <a:cs typeface="Roboto"/>
              </a:rPr>
              <a:t> </a:t>
            </a:r>
            <a:r>
              <a:rPr sz="1950" spc="10" dirty="0">
                <a:latin typeface="Roboto"/>
                <a:cs typeface="Roboto"/>
              </a:rPr>
              <a:t>more</a:t>
            </a:r>
            <a:r>
              <a:rPr sz="1950" dirty="0">
                <a:latin typeface="Roboto"/>
                <a:cs typeface="Roboto"/>
              </a:rPr>
              <a:t> recommendation?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5142" y="709784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269" y="2169166"/>
            <a:ext cx="4887907" cy="35349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6973" y="1258920"/>
            <a:ext cx="4719955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9872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Chart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2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visualization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code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plt.figure(figsize=(8,6))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sns.countplot(airline_df['cabin'],hue=airline_df['recommended'])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&lt;AxesSubplot:xlabel='cabin',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ylabel='count'&gt;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030" y="6005812"/>
            <a:ext cx="26015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Why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did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pick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142" y="6102672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18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142" y="1129015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69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90617" y="3684141"/>
            <a:ext cx="9518650" cy="324485"/>
            <a:chOff x="590617" y="3684141"/>
            <a:chExt cx="9518650" cy="324485"/>
          </a:xfrm>
        </p:grpSpPr>
        <p:sp>
          <p:nvSpPr>
            <p:cNvPr id="4" name="object 4"/>
            <p:cNvSpPr/>
            <p:nvPr/>
          </p:nvSpPr>
          <p:spPr>
            <a:xfrm>
              <a:off x="590617" y="3688905"/>
              <a:ext cx="9518650" cy="0"/>
            </a:xfrm>
            <a:custGeom>
              <a:avLst/>
              <a:gdLst/>
              <a:ahLst/>
              <a:cxnLst/>
              <a:rect l="l" t="t" r="r" b="b"/>
              <a:pathLst>
                <a:path w="9518650">
                  <a:moveTo>
                    <a:pt x="0" y="0"/>
                  </a:moveTo>
                  <a:lnTo>
                    <a:pt x="9518556" y="0"/>
                  </a:lnTo>
                </a:path>
              </a:pathLst>
            </a:custGeom>
            <a:ln w="9528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0613" y="3684142"/>
              <a:ext cx="9518650" cy="324485"/>
            </a:xfrm>
            <a:custGeom>
              <a:avLst/>
              <a:gdLst/>
              <a:ahLst/>
              <a:cxnLst/>
              <a:rect l="l" t="t" r="r" b="b"/>
              <a:pathLst>
                <a:path w="9518650" h="324485">
                  <a:moveTo>
                    <a:pt x="28587" y="314426"/>
                  </a:moveTo>
                  <a:lnTo>
                    <a:pt x="0" y="314426"/>
                  </a:lnTo>
                  <a:lnTo>
                    <a:pt x="0" y="323951"/>
                  </a:lnTo>
                  <a:lnTo>
                    <a:pt x="28587" y="323951"/>
                  </a:lnTo>
                  <a:lnTo>
                    <a:pt x="28587" y="314426"/>
                  </a:lnTo>
                  <a:close/>
                </a:path>
                <a:path w="9518650" h="324485">
                  <a:moveTo>
                    <a:pt x="76276" y="314426"/>
                  </a:moveTo>
                  <a:lnTo>
                    <a:pt x="47688" y="314426"/>
                  </a:lnTo>
                  <a:lnTo>
                    <a:pt x="47688" y="323951"/>
                  </a:lnTo>
                  <a:lnTo>
                    <a:pt x="76276" y="323951"/>
                  </a:lnTo>
                  <a:lnTo>
                    <a:pt x="76276" y="314426"/>
                  </a:lnTo>
                  <a:close/>
                </a:path>
                <a:path w="9518650" h="324485">
                  <a:moveTo>
                    <a:pt x="123964" y="314426"/>
                  </a:moveTo>
                  <a:lnTo>
                    <a:pt x="95377" y="314426"/>
                  </a:lnTo>
                  <a:lnTo>
                    <a:pt x="95377" y="323951"/>
                  </a:lnTo>
                  <a:lnTo>
                    <a:pt x="123964" y="323951"/>
                  </a:lnTo>
                  <a:lnTo>
                    <a:pt x="123964" y="314426"/>
                  </a:lnTo>
                  <a:close/>
                </a:path>
                <a:path w="9518650" h="324485">
                  <a:moveTo>
                    <a:pt x="171653" y="314426"/>
                  </a:moveTo>
                  <a:lnTo>
                    <a:pt x="143065" y="314426"/>
                  </a:lnTo>
                  <a:lnTo>
                    <a:pt x="143065" y="323951"/>
                  </a:lnTo>
                  <a:lnTo>
                    <a:pt x="171653" y="323951"/>
                  </a:lnTo>
                  <a:lnTo>
                    <a:pt x="171653" y="314426"/>
                  </a:lnTo>
                  <a:close/>
                </a:path>
                <a:path w="9518650" h="324485">
                  <a:moveTo>
                    <a:pt x="219341" y="314426"/>
                  </a:moveTo>
                  <a:lnTo>
                    <a:pt x="190754" y="314426"/>
                  </a:lnTo>
                  <a:lnTo>
                    <a:pt x="190754" y="323951"/>
                  </a:lnTo>
                  <a:lnTo>
                    <a:pt x="219341" y="323951"/>
                  </a:lnTo>
                  <a:lnTo>
                    <a:pt x="219341" y="314426"/>
                  </a:lnTo>
                  <a:close/>
                </a:path>
                <a:path w="9518650" h="324485">
                  <a:moveTo>
                    <a:pt x="267017" y="314426"/>
                  </a:moveTo>
                  <a:lnTo>
                    <a:pt x="238442" y="314426"/>
                  </a:lnTo>
                  <a:lnTo>
                    <a:pt x="238442" y="323951"/>
                  </a:lnTo>
                  <a:lnTo>
                    <a:pt x="267017" y="323951"/>
                  </a:lnTo>
                  <a:lnTo>
                    <a:pt x="267017" y="314426"/>
                  </a:lnTo>
                  <a:close/>
                </a:path>
                <a:path w="9518650" h="324485">
                  <a:moveTo>
                    <a:pt x="314706" y="314426"/>
                  </a:moveTo>
                  <a:lnTo>
                    <a:pt x="286131" y="314426"/>
                  </a:lnTo>
                  <a:lnTo>
                    <a:pt x="286131" y="323951"/>
                  </a:lnTo>
                  <a:lnTo>
                    <a:pt x="314706" y="323951"/>
                  </a:lnTo>
                  <a:lnTo>
                    <a:pt x="314706" y="314426"/>
                  </a:lnTo>
                  <a:close/>
                </a:path>
                <a:path w="9518650" h="324485">
                  <a:moveTo>
                    <a:pt x="362394" y="314426"/>
                  </a:moveTo>
                  <a:lnTo>
                    <a:pt x="333819" y="314426"/>
                  </a:lnTo>
                  <a:lnTo>
                    <a:pt x="333819" y="323951"/>
                  </a:lnTo>
                  <a:lnTo>
                    <a:pt x="362394" y="323951"/>
                  </a:lnTo>
                  <a:lnTo>
                    <a:pt x="362394" y="314426"/>
                  </a:lnTo>
                  <a:close/>
                </a:path>
                <a:path w="9518650" h="324485">
                  <a:moveTo>
                    <a:pt x="410083" y="314426"/>
                  </a:moveTo>
                  <a:lnTo>
                    <a:pt x="381508" y="314426"/>
                  </a:lnTo>
                  <a:lnTo>
                    <a:pt x="381508" y="323951"/>
                  </a:lnTo>
                  <a:lnTo>
                    <a:pt x="410083" y="323951"/>
                  </a:lnTo>
                  <a:lnTo>
                    <a:pt x="410083" y="314426"/>
                  </a:lnTo>
                  <a:close/>
                </a:path>
                <a:path w="9518650" h="324485">
                  <a:moveTo>
                    <a:pt x="457771" y="314426"/>
                  </a:moveTo>
                  <a:lnTo>
                    <a:pt x="429196" y="314426"/>
                  </a:lnTo>
                  <a:lnTo>
                    <a:pt x="429196" y="323951"/>
                  </a:lnTo>
                  <a:lnTo>
                    <a:pt x="457771" y="323951"/>
                  </a:lnTo>
                  <a:lnTo>
                    <a:pt x="457771" y="314426"/>
                  </a:lnTo>
                  <a:close/>
                </a:path>
                <a:path w="9518650" h="324485">
                  <a:moveTo>
                    <a:pt x="505460" y="314426"/>
                  </a:moveTo>
                  <a:lnTo>
                    <a:pt x="476885" y="314426"/>
                  </a:lnTo>
                  <a:lnTo>
                    <a:pt x="476885" y="323951"/>
                  </a:lnTo>
                  <a:lnTo>
                    <a:pt x="505460" y="323951"/>
                  </a:lnTo>
                  <a:lnTo>
                    <a:pt x="505460" y="314426"/>
                  </a:lnTo>
                  <a:close/>
                </a:path>
                <a:path w="9518650" h="324485">
                  <a:moveTo>
                    <a:pt x="553148" y="314426"/>
                  </a:moveTo>
                  <a:lnTo>
                    <a:pt x="524573" y="314426"/>
                  </a:lnTo>
                  <a:lnTo>
                    <a:pt x="524573" y="323951"/>
                  </a:lnTo>
                  <a:lnTo>
                    <a:pt x="553148" y="323951"/>
                  </a:lnTo>
                  <a:lnTo>
                    <a:pt x="553148" y="314426"/>
                  </a:lnTo>
                  <a:close/>
                </a:path>
                <a:path w="9518650" h="324485">
                  <a:moveTo>
                    <a:pt x="600837" y="314426"/>
                  </a:moveTo>
                  <a:lnTo>
                    <a:pt x="572262" y="314426"/>
                  </a:lnTo>
                  <a:lnTo>
                    <a:pt x="572262" y="323951"/>
                  </a:lnTo>
                  <a:lnTo>
                    <a:pt x="600837" y="323951"/>
                  </a:lnTo>
                  <a:lnTo>
                    <a:pt x="600837" y="314426"/>
                  </a:lnTo>
                  <a:close/>
                </a:path>
                <a:path w="9518650" h="324485">
                  <a:moveTo>
                    <a:pt x="648525" y="314426"/>
                  </a:moveTo>
                  <a:lnTo>
                    <a:pt x="619950" y="314426"/>
                  </a:lnTo>
                  <a:lnTo>
                    <a:pt x="619950" y="323951"/>
                  </a:lnTo>
                  <a:lnTo>
                    <a:pt x="648525" y="323951"/>
                  </a:lnTo>
                  <a:lnTo>
                    <a:pt x="648525" y="314426"/>
                  </a:lnTo>
                  <a:close/>
                </a:path>
                <a:path w="9518650" h="324485">
                  <a:moveTo>
                    <a:pt x="696214" y="314426"/>
                  </a:moveTo>
                  <a:lnTo>
                    <a:pt x="667639" y="314426"/>
                  </a:lnTo>
                  <a:lnTo>
                    <a:pt x="667639" y="323951"/>
                  </a:lnTo>
                  <a:lnTo>
                    <a:pt x="696214" y="323951"/>
                  </a:lnTo>
                  <a:lnTo>
                    <a:pt x="696214" y="314426"/>
                  </a:lnTo>
                  <a:close/>
                </a:path>
                <a:path w="9518650" h="324485">
                  <a:moveTo>
                    <a:pt x="743902" y="314426"/>
                  </a:moveTo>
                  <a:lnTo>
                    <a:pt x="715327" y="314426"/>
                  </a:lnTo>
                  <a:lnTo>
                    <a:pt x="715327" y="323951"/>
                  </a:lnTo>
                  <a:lnTo>
                    <a:pt x="743902" y="323951"/>
                  </a:lnTo>
                  <a:lnTo>
                    <a:pt x="743902" y="314426"/>
                  </a:lnTo>
                  <a:close/>
                </a:path>
                <a:path w="9518650" h="324485">
                  <a:moveTo>
                    <a:pt x="791591" y="314426"/>
                  </a:moveTo>
                  <a:lnTo>
                    <a:pt x="763016" y="314426"/>
                  </a:lnTo>
                  <a:lnTo>
                    <a:pt x="763016" y="323951"/>
                  </a:lnTo>
                  <a:lnTo>
                    <a:pt x="791591" y="323951"/>
                  </a:lnTo>
                  <a:lnTo>
                    <a:pt x="791591" y="314426"/>
                  </a:lnTo>
                  <a:close/>
                </a:path>
                <a:path w="9518650" h="324485">
                  <a:moveTo>
                    <a:pt x="839279" y="314426"/>
                  </a:moveTo>
                  <a:lnTo>
                    <a:pt x="810704" y="314426"/>
                  </a:lnTo>
                  <a:lnTo>
                    <a:pt x="810704" y="323951"/>
                  </a:lnTo>
                  <a:lnTo>
                    <a:pt x="839279" y="323951"/>
                  </a:lnTo>
                  <a:lnTo>
                    <a:pt x="839279" y="314426"/>
                  </a:lnTo>
                  <a:close/>
                </a:path>
                <a:path w="9518650" h="324485">
                  <a:moveTo>
                    <a:pt x="886968" y="314426"/>
                  </a:moveTo>
                  <a:lnTo>
                    <a:pt x="858393" y="314426"/>
                  </a:lnTo>
                  <a:lnTo>
                    <a:pt x="858393" y="323951"/>
                  </a:lnTo>
                  <a:lnTo>
                    <a:pt x="886968" y="323951"/>
                  </a:lnTo>
                  <a:lnTo>
                    <a:pt x="886968" y="314426"/>
                  </a:lnTo>
                  <a:close/>
                </a:path>
                <a:path w="9518650" h="324485">
                  <a:moveTo>
                    <a:pt x="934656" y="314426"/>
                  </a:moveTo>
                  <a:lnTo>
                    <a:pt x="906081" y="314426"/>
                  </a:lnTo>
                  <a:lnTo>
                    <a:pt x="906081" y="323951"/>
                  </a:lnTo>
                  <a:lnTo>
                    <a:pt x="934656" y="323951"/>
                  </a:lnTo>
                  <a:lnTo>
                    <a:pt x="934656" y="314426"/>
                  </a:lnTo>
                  <a:close/>
                </a:path>
                <a:path w="9518650" h="324485">
                  <a:moveTo>
                    <a:pt x="982345" y="314426"/>
                  </a:moveTo>
                  <a:lnTo>
                    <a:pt x="953770" y="314426"/>
                  </a:lnTo>
                  <a:lnTo>
                    <a:pt x="953770" y="323951"/>
                  </a:lnTo>
                  <a:lnTo>
                    <a:pt x="982345" y="323951"/>
                  </a:lnTo>
                  <a:lnTo>
                    <a:pt x="982345" y="314426"/>
                  </a:lnTo>
                  <a:close/>
                </a:path>
                <a:path w="9518650" h="324485">
                  <a:moveTo>
                    <a:pt x="1030033" y="314426"/>
                  </a:moveTo>
                  <a:lnTo>
                    <a:pt x="1001458" y="314426"/>
                  </a:lnTo>
                  <a:lnTo>
                    <a:pt x="1001458" y="323951"/>
                  </a:lnTo>
                  <a:lnTo>
                    <a:pt x="1030033" y="323951"/>
                  </a:lnTo>
                  <a:lnTo>
                    <a:pt x="1030033" y="314426"/>
                  </a:lnTo>
                  <a:close/>
                </a:path>
                <a:path w="9518650" h="324485">
                  <a:moveTo>
                    <a:pt x="1077722" y="314426"/>
                  </a:moveTo>
                  <a:lnTo>
                    <a:pt x="1049134" y="314426"/>
                  </a:lnTo>
                  <a:lnTo>
                    <a:pt x="1049134" y="323951"/>
                  </a:lnTo>
                  <a:lnTo>
                    <a:pt x="1077722" y="323951"/>
                  </a:lnTo>
                  <a:lnTo>
                    <a:pt x="1077722" y="314426"/>
                  </a:lnTo>
                  <a:close/>
                </a:path>
                <a:path w="9518650" h="324485">
                  <a:moveTo>
                    <a:pt x="1125410" y="314426"/>
                  </a:moveTo>
                  <a:lnTo>
                    <a:pt x="1096822" y="314426"/>
                  </a:lnTo>
                  <a:lnTo>
                    <a:pt x="1096822" y="323951"/>
                  </a:lnTo>
                  <a:lnTo>
                    <a:pt x="1125410" y="323951"/>
                  </a:lnTo>
                  <a:lnTo>
                    <a:pt x="1125410" y="314426"/>
                  </a:lnTo>
                  <a:close/>
                </a:path>
                <a:path w="9518650" h="324485">
                  <a:moveTo>
                    <a:pt x="1173099" y="314426"/>
                  </a:moveTo>
                  <a:lnTo>
                    <a:pt x="1144511" y="314426"/>
                  </a:lnTo>
                  <a:lnTo>
                    <a:pt x="1144511" y="323951"/>
                  </a:lnTo>
                  <a:lnTo>
                    <a:pt x="1173099" y="323951"/>
                  </a:lnTo>
                  <a:lnTo>
                    <a:pt x="1173099" y="314426"/>
                  </a:lnTo>
                  <a:close/>
                </a:path>
                <a:path w="9518650" h="324485">
                  <a:moveTo>
                    <a:pt x="1220787" y="314426"/>
                  </a:moveTo>
                  <a:lnTo>
                    <a:pt x="1192199" y="314426"/>
                  </a:lnTo>
                  <a:lnTo>
                    <a:pt x="1192199" y="323951"/>
                  </a:lnTo>
                  <a:lnTo>
                    <a:pt x="1220787" y="323951"/>
                  </a:lnTo>
                  <a:lnTo>
                    <a:pt x="1220787" y="314426"/>
                  </a:lnTo>
                  <a:close/>
                </a:path>
                <a:path w="9518650" h="324485">
                  <a:moveTo>
                    <a:pt x="1268476" y="314426"/>
                  </a:moveTo>
                  <a:lnTo>
                    <a:pt x="1239888" y="314426"/>
                  </a:lnTo>
                  <a:lnTo>
                    <a:pt x="1239888" y="323951"/>
                  </a:lnTo>
                  <a:lnTo>
                    <a:pt x="1268476" y="323951"/>
                  </a:lnTo>
                  <a:lnTo>
                    <a:pt x="1268476" y="314426"/>
                  </a:lnTo>
                  <a:close/>
                </a:path>
                <a:path w="9518650" h="324485">
                  <a:moveTo>
                    <a:pt x="1316164" y="314426"/>
                  </a:moveTo>
                  <a:lnTo>
                    <a:pt x="1287576" y="314426"/>
                  </a:lnTo>
                  <a:lnTo>
                    <a:pt x="1287576" y="323951"/>
                  </a:lnTo>
                  <a:lnTo>
                    <a:pt x="1316164" y="323951"/>
                  </a:lnTo>
                  <a:lnTo>
                    <a:pt x="1316164" y="314426"/>
                  </a:lnTo>
                  <a:close/>
                </a:path>
                <a:path w="9518650" h="324485">
                  <a:moveTo>
                    <a:pt x="1363853" y="314426"/>
                  </a:moveTo>
                  <a:lnTo>
                    <a:pt x="1335265" y="314426"/>
                  </a:lnTo>
                  <a:lnTo>
                    <a:pt x="1335265" y="323951"/>
                  </a:lnTo>
                  <a:lnTo>
                    <a:pt x="1363853" y="323951"/>
                  </a:lnTo>
                  <a:lnTo>
                    <a:pt x="1363853" y="314426"/>
                  </a:lnTo>
                  <a:close/>
                </a:path>
                <a:path w="9518650" h="324485">
                  <a:moveTo>
                    <a:pt x="9518548" y="196913"/>
                  </a:moveTo>
                  <a:lnTo>
                    <a:pt x="9509023" y="196913"/>
                  </a:lnTo>
                  <a:lnTo>
                    <a:pt x="9509023" y="225501"/>
                  </a:lnTo>
                  <a:lnTo>
                    <a:pt x="9518548" y="225501"/>
                  </a:lnTo>
                  <a:lnTo>
                    <a:pt x="9518548" y="196913"/>
                  </a:lnTo>
                  <a:close/>
                </a:path>
                <a:path w="9518650" h="324485">
                  <a:moveTo>
                    <a:pt x="9518548" y="147688"/>
                  </a:moveTo>
                  <a:lnTo>
                    <a:pt x="9509023" y="147688"/>
                  </a:lnTo>
                  <a:lnTo>
                    <a:pt x="9509023" y="176263"/>
                  </a:lnTo>
                  <a:lnTo>
                    <a:pt x="9518548" y="176263"/>
                  </a:lnTo>
                  <a:lnTo>
                    <a:pt x="9518548" y="147688"/>
                  </a:lnTo>
                  <a:close/>
                </a:path>
                <a:path w="9518650" h="324485">
                  <a:moveTo>
                    <a:pt x="9518548" y="98450"/>
                  </a:moveTo>
                  <a:lnTo>
                    <a:pt x="9509023" y="98450"/>
                  </a:lnTo>
                  <a:lnTo>
                    <a:pt x="9509023" y="127038"/>
                  </a:lnTo>
                  <a:lnTo>
                    <a:pt x="9518548" y="127038"/>
                  </a:lnTo>
                  <a:lnTo>
                    <a:pt x="9518548" y="98450"/>
                  </a:lnTo>
                  <a:close/>
                </a:path>
                <a:path w="9518650" h="324485">
                  <a:moveTo>
                    <a:pt x="9518548" y="49237"/>
                  </a:moveTo>
                  <a:lnTo>
                    <a:pt x="9509023" y="49237"/>
                  </a:lnTo>
                  <a:lnTo>
                    <a:pt x="9509023" y="77812"/>
                  </a:lnTo>
                  <a:lnTo>
                    <a:pt x="9518548" y="77812"/>
                  </a:lnTo>
                  <a:lnTo>
                    <a:pt x="9518548" y="49237"/>
                  </a:lnTo>
                  <a:close/>
                </a:path>
                <a:path w="9518650" h="324485">
                  <a:moveTo>
                    <a:pt x="9518548" y="0"/>
                  </a:moveTo>
                  <a:lnTo>
                    <a:pt x="9509023" y="0"/>
                  </a:lnTo>
                  <a:lnTo>
                    <a:pt x="9509023" y="28587"/>
                  </a:lnTo>
                  <a:lnTo>
                    <a:pt x="9518548" y="28587"/>
                  </a:lnTo>
                  <a:lnTo>
                    <a:pt x="95185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3578" y="4003331"/>
              <a:ext cx="8135620" cy="0"/>
            </a:xfrm>
            <a:custGeom>
              <a:avLst/>
              <a:gdLst/>
              <a:ahLst/>
              <a:cxnLst/>
              <a:rect l="l" t="t" r="r" b="b"/>
              <a:pathLst>
                <a:path w="8135620">
                  <a:moveTo>
                    <a:pt x="0" y="0"/>
                  </a:moveTo>
                  <a:lnTo>
                    <a:pt x="8135596" y="0"/>
                  </a:lnTo>
                </a:path>
              </a:pathLst>
            </a:custGeom>
            <a:ln w="9528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0613" y="3684142"/>
              <a:ext cx="9518650" cy="324485"/>
            </a:xfrm>
            <a:custGeom>
              <a:avLst/>
              <a:gdLst/>
              <a:ahLst/>
              <a:cxnLst/>
              <a:rect l="l" t="t" r="r" b="b"/>
              <a:pathLst>
                <a:path w="9518650" h="324485">
                  <a:moveTo>
                    <a:pt x="9525" y="295376"/>
                  </a:moveTo>
                  <a:lnTo>
                    <a:pt x="0" y="295376"/>
                  </a:lnTo>
                  <a:lnTo>
                    <a:pt x="0" y="323951"/>
                  </a:lnTo>
                  <a:lnTo>
                    <a:pt x="9525" y="323951"/>
                  </a:lnTo>
                  <a:lnTo>
                    <a:pt x="9525" y="295376"/>
                  </a:lnTo>
                  <a:close/>
                </a:path>
                <a:path w="9518650" h="324485">
                  <a:moveTo>
                    <a:pt x="9525" y="246138"/>
                  </a:moveTo>
                  <a:lnTo>
                    <a:pt x="0" y="246138"/>
                  </a:lnTo>
                  <a:lnTo>
                    <a:pt x="0" y="274726"/>
                  </a:lnTo>
                  <a:lnTo>
                    <a:pt x="9525" y="274726"/>
                  </a:lnTo>
                  <a:lnTo>
                    <a:pt x="9525" y="246138"/>
                  </a:lnTo>
                  <a:close/>
                </a:path>
                <a:path w="9518650" h="324485">
                  <a:moveTo>
                    <a:pt x="9525" y="196913"/>
                  </a:moveTo>
                  <a:lnTo>
                    <a:pt x="0" y="196913"/>
                  </a:lnTo>
                  <a:lnTo>
                    <a:pt x="0" y="225501"/>
                  </a:lnTo>
                  <a:lnTo>
                    <a:pt x="9525" y="225501"/>
                  </a:lnTo>
                  <a:lnTo>
                    <a:pt x="9525" y="196913"/>
                  </a:lnTo>
                  <a:close/>
                </a:path>
                <a:path w="9518650" h="324485">
                  <a:moveTo>
                    <a:pt x="9525" y="147688"/>
                  </a:moveTo>
                  <a:lnTo>
                    <a:pt x="0" y="147688"/>
                  </a:lnTo>
                  <a:lnTo>
                    <a:pt x="0" y="176263"/>
                  </a:lnTo>
                  <a:lnTo>
                    <a:pt x="9525" y="176263"/>
                  </a:lnTo>
                  <a:lnTo>
                    <a:pt x="9525" y="147688"/>
                  </a:lnTo>
                  <a:close/>
                </a:path>
                <a:path w="9518650" h="324485">
                  <a:moveTo>
                    <a:pt x="9525" y="98450"/>
                  </a:moveTo>
                  <a:lnTo>
                    <a:pt x="0" y="98450"/>
                  </a:lnTo>
                  <a:lnTo>
                    <a:pt x="0" y="127038"/>
                  </a:lnTo>
                  <a:lnTo>
                    <a:pt x="9525" y="127038"/>
                  </a:lnTo>
                  <a:lnTo>
                    <a:pt x="9525" y="98450"/>
                  </a:lnTo>
                  <a:close/>
                </a:path>
                <a:path w="9518650" h="324485">
                  <a:moveTo>
                    <a:pt x="9525" y="49237"/>
                  </a:moveTo>
                  <a:lnTo>
                    <a:pt x="0" y="49237"/>
                  </a:lnTo>
                  <a:lnTo>
                    <a:pt x="0" y="77812"/>
                  </a:lnTo>
                  <a:lnTo>
                    <a:pt x="9525" y="77812"/>
                  </a:lnTo>
                  <a:lnTo>
                    <a:pt x="9525" y="49237"/>
                  </a:lnTo>
                  <a:close/>
                </a:path>
                <a:path w="9518650" h="324485">
                  <a:moveTo>
                    <a:pt x="9525" y="0"/>
                  </a:moveTo>
                  <a:lnTo>
                    <a:pt x="0" y="0"/>
                  </a:lnTo>
                  <a:lnTo>
                    <a:pt x="0" y="28587"/>
                  </a:lnTo>
                  <a:lnTo>
                    <a:pt x="9525" y="28587"/>
                  </a:lnTo>
                  <a:lnTo>
                    <a:pt x="9525" y="0"/>
                  </a:lnTo>
                  <a:close/>
                </a:path>
                <a:path w="9518650" h="324485">
                  <a:moveTo>
                    <a:pt x="9518548" y="295376"/>
                  </a:moveTo>
                  <a:lnTo>
                    <a:pt x="9509023" y="295376"/>
                  </a:lnTo>
                  <a:lnTo>
                    <a:pt x="9509023" y="323951"/>
                  </a:lnTo>
                  <a:lnTo>
                    <a:pt x="9518548" y="323951"/>
                  </a:lnTo>
                  <a:lnTo>
                    <a:pt x="9518548" y="295376"/>
                  </a:lnTo>
                  <a:close/>
                </a:path>
                <a:path w="9518650" h="324485">
                  <a:moveTo>
                    <a:pt x="9518548" y="246138"/>
                  </a:moveTo>
                  <a:lnTo>
                    <a:pt x="9509023" y="246138"/>
                  </a:lnTo>
                  <a:lnTo>
                    <a:pt x="9509023" y="274726"/>
                  </a:lnTo>
                  <a:lnTo>
                    <a:pt x="9518548" y="274726"/>
                  </a:lnTo>
                  <a:lnTo>
                    <a:pt x="9518548" y="24613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0145" y="195588"/>
            <a:ext cx="9499600" cy="428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 marR="158115">
              <a:lnSpc>
                <a:spcPct val="135500"/>
              </a:lnSpc>
              <a:spcBef>
                <a:spcPts val="100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Beacuse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univariate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plot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comparison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different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groups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categorical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variables.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number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observations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per category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using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bins.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2. What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is/are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insight(s)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found from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98120" indent="-170180">
              <a:lnSpc>
                <a:spcPct val="100000"/>
              </a:lnSpc>
              <a:spcBef>
                <a:spcPts val="1230"/>
              </a:spcBef>
              <a:buAutoNum type="arabicPeriod"/>
              <a:tabLst>
                <a:tab pos="198755" algn="l"/>
              </a:tabLst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Economy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class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the highest recommendation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bad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reviews.</a:t>
            </a:r>
            <a:endParaRPr sz="1200">
              <a:latin typeface="Roboto"/>
              <a:cs typeface="Roboto"/>
            </a:endParaRPr>
          </a:p>
          <a:p>
            <a:pPr marL="198120" indent="-170180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198755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Business class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second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recommended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cabin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good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reviews.</a:t>
            </a:r>
            <a:endParaRPr sz="1200">
              <a:latin typeface="Roboto"/>
              <a:cs typeface="Roboto"/>
            </a:endParaRPr>
          </a:p>
          <a:p>
            <a:pPr marL="198120" indent="-170180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198755" algn="l"/>
              </a:tabLst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Premium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economy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has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equal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reviews.</a:t>
            </a:r>
            <a:endParaRPr sz="1200">
              <a:latin typeface="Roboto"/>
              <a:cs typeface="Roboto"/>
            </a:endParaRPr>
          </a:p>
          <a:p>
            <a:pPr marL="198120" indent="-170180">
              <a:lnSpc>
                <a:spcPct val="100000"/>
              </a:lnSpc>
              <a:spcBef>
                <a:spcPts val="1115"/>
              </a:spcBef>
              <a:buAutoNum type="arabicPeriod"/>
              <a:tabLst>
                <a:tab pos="198755" algn="l"/>
              </a:tabLst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First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class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least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recommended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cabin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good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reviews.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3. Will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gained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help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creating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positive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business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impact?</a:t>
            </a:r>
            <a:endParaRPr sz="12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1110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any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lead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negative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growth?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Justify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reason.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50">
              <a:latin typeface="Roboto"/>
              <a:cs typeface="Roboto"/>
            </a:endParaRPr>
          </a:p>
          <a:p>
            <a:pPr marL="1143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ambria Math"/>
                <a:cs typeface="Cambria Math"/>
              </a:rPr>
              <a:t>↳</a:t>
            </a:r>
            <a:r>
              <a:rPr sz="1050" spc="5" dirty="0">
                <a:solidFill>
                  <a:srgbClr val="202020"/>
                </a:solidFill>
                <a:latin typeface="Cambria Math"/>
                <a:cs typeface="Cambria Math"/>
              </a:rPr>
              <a:t> </a:t>
            </a:r>
            <a:r>
              <a:rPr sz="1050" i="1" spc="-15" dirty="0">
                <a:solidFill>
                  <a:srgbClr val="202020"/>
                </a:solidFill>
                <a:latin typeface="Roboto"/>
                <a:cs typeface="Roboto"/>
              </a:rPr>
              <a:t>1</a:t>
            </a:r>
            <a:r>
              <a:rPr sz="1050" i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050" i="1" spc="-15" dirty="0">
                <a:solidFill>
                  <a:srgbClr val="202020"/>
                </a:solidFill>
                <a:latin typeface="Roboto"/>
                <a:cs typeface="Roboto"/>
              </a:rPr>
              <a:t>cell</a:t>
            </a:r>
            <a:r>
              <a:rPr sz="1050" i="1" spc="-20" dirty="0">
                <a:solidFill>
                  <a:srgbClr val="202020"/>
                </a:solidFill>
                <a:latin typeface="Roboto"/>
                <a:cs typeface="Roboto"/>
              </a:rPr>
              <a:t> hidden</a:t>
            </a:r>
            <a:endParaRPr sz="10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</a:pPr>
            <a:r>
              <a:rPr sz="1350" spc="-10" dirty="0">
                <a:solidFill>
                  <a:srgbClr val="202020"/>
                </a:solidFill>
                <a:latin typeface="Roboto"/>
                <a:cs typeface="Roboto"/>
              </a:rPr>
              <a:t>Cha</a:t>
            </a:r>
            <a:r>
              <a:rPr sz="135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350" spc="-1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350" spc="-24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3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5636" y="3127532"/>
            <a:ext cx="52069" cy="103505"/>
          </a:xfrm>
          <a:custGeom>
            <a:avLst/>
            <a:gdLst/>
            <a:ahLst/>
            <a:cxnLst/>
            <a:rect l="l" t="t" r="r" b="b"/>
            <a:pathLst>
              <a:path w="52070" h="103505">
                <a:moveTo>
                  <a:pt x="51610" y="51610"/>
                </a:moveTo>
                <a:lnTo>
                  <a:pt x="0" y="103220"/>
                </a:lnTo>
                <a:lnTo>
                  <a:pt x="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6030" y="4900557"/>
            <a:ext cx="396240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3. Is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Solo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Leisure 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worth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15" dirty="0">
                <a:solidFill>
                  <a:srgbClr val="202020"/>
                </a:solidFill>
                <a:latin typeface="Roboto"/>
                <a:cs typeface="Roboto"/>
              </a:rPr>
              <a:t>for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money?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5142" y="5064114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6973" y="5613257"/>
            <a:ext cx="552640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0517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Chart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3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visualization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code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plt.figure(figsize=(8,6))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sns.barplot(x=airline_df['traveller_type'],y=airline_df['value_for_money'])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19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030" y="479526"/>
            <a:ext cx="574992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25" dirty="0">
                <a:latin typeface="Roboto"/>
                <a:cs typeface="Roboto"/>
              </a:rPr>
              <a:t>P</a:t>
            </a:r>
            <a:r>
              <a:rPr sz="1950" spc="-25" dirty="0">
                <a:latin typeface="Roboto"/>
                <a:cs typeface="Roboto"/>
              </a:rPr>
              <a:t>r</a:t>
            </a:r>
            <a:r>
              <a:rPr sz="1950" dirty="0">
                <a:latin typeface="Roboto"/>
                <a:cs typeface="Roboto"/>
              </a:rPr>
              <a:t>oject </a:t>
            </a:r>
            <a:r>
              <a:rPr sz="1950" spc="5" dirty="0">
                <a:latin typeface="Roboto"/>
                <a:cs typeface="Roboto"/>
              </a:rPr>
              <a:t>Name</a:t>
            </a:r>
            <a:r>
              <a:rPr sz="1950" spc="-5" dirty="0">
                <a:latin typeface="Roboto"/>
                <a:cs typeface="Roboto"/>
              </a:rPr>
              <a:t> </a:t>
            </a:r>
            <a:r>
              <a:rPr sz="1950" b="0" spc="-345" dirty="0">
                <a:latin typeface="Roboto"/>
                <a:cs typeface="Roboto"/>
              </a:rPr>
              <a:t>-</a:t>
            </a:r>
            <a:r>
              <a:rPr sz="1950" b="0" spc="-5" dirty="0">
                <a:latin typeface="Roboto"/>
                <a:cs typeface="Roboto"/>
              </a:rPr>
              <a:t> </a:t>
            </a:r>
            <a:r>
              <a:rPr sz="1950" b="0" spc="-10" dirty="0">
                <a:latin typeface="Roboto"/>
                <a:cs typeface="Roboto"/>
              </a:rPr>
              <a:t>Airline</a:t>
            </a:r>
            <a:r>
              <a:rPr sz="1950" b="0" spc="-5" dirty="0">
                <a:latin typeface="Roboto"/>
                <a:cs typeface="Roboto"/>
              </a:rPr>
              <a:t> </a:t>
            </a:r>
            <a:r>
              <a:rPr sz="1950" b="0" spc="-25" dirty="0">
                <a:latin typeface="Roboto"/>
                <a:cs typeface="Roboto"/>
              </a:rPr>
              <a:t>P</a:t>
            </a:r>
            <a:r>
              <a:rPr sz="1950" b="0" spc="-15" dirty="0">
                <a:latin typeface="Roboto"/>
                <a:cs typeface="Roboto"/>
              </a:rPr>
              <a:t>assenger</a:t>
            </a:r>
            <a:r>
              <a:rPr sz="1950" b="0" spc="-5" dirty="0">
                <a:latin typeface="Roboto"/>
                <a:cs typeface="Roboto"/>
              </a:rPr>
              <a:t> </a:t>
            </a:r>
            <a:r>
              <a:rPr sz="1950" b="0" dirty="0">
                <a:latin typeface="Roboto"/>
                <a:cs typeface="Roboto"/>
              </a:rPr>
              <a:t>Re</a:t>
            </a:r>
            <a:r>
              <a:rPr sz="1950" b="0" spc="-25" dirty="0">
                <a:latin typeface="Roboto"/>
                <a:cs typeface="Roboto"/>
              </a:rPr>
              <a:t>f</a:t>
            </a:r>
            <a:r>
              <a:rPr sz="1950" b="0" spc="-15" dirty="0">
                <a:latin typeface="Roboto"/>
                <a:cs typeface="Roboto"/>
              </a:rPr>
              <a:t>er</a:t>
            </a:r>
            <a:r>
              <a:rPr sz="1950" b="0" spc="-50" dirty="0">
                <a:latin typeface="Roboto"/>
                <a:cs typeface="Roboto"/>
              </a:rPr>
              <a:t>r</a:t>
            </a:r>
            <a:r>
              <a:rPr sz="1950" b="0" spc="-15" dirty="0">
                <a:latin typeface="Roboto"/>
                <a:cs typeface="Roboto"/>
              </a:rPr>
              <a:t>al</a:t>
            </a:r>
            <a:r>
              <a:rPr sz="1950" b="0" spc="-5" dirty="0">
                <a:latin typeface="Roboto"/>
                <a:cs typeface="Roboto"/>
              </a:rPr>
              <a:t> </a:t>
            </a:r>
            <a:r>
              <a:rPr sz="1950" b="0" spc="-25" dirty="0">
                <a:latin typeface="Roboto"/>
                <a:cs typeface="Roboto"/>
              </a:rPr>
              <a:t>P</a:t>
            </a:r>
            <a:r>
              <a:rPr sz="1950" b="0" spc="-35" dirty="0">
                <a:latin typeface="Roboto"/>
                <a:cs typeface="Roboto"/>
              </a:rPr>
              <a:t>r</a:t>
            </a:r>
            <a:r>
              <a:rPr sz="1950" b="0" spc="-15" dirty="0">
                <a:latin typeface="Roboto"/>
                <a:cs typeface="Roboto"/>
              </a:rPr>
              <a:t>ediction</a:t>
            </a:r>
            <a:endParaRPr sz="1950" dirty="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5142" y="652616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6030" y="1222717"/>
            <a:ext cx="3170555" cy="1161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202020"/>
                </a:solidFill>
                <a:latin typeface="Roboto"/>
                <a:cs typeface="Roboto"/>
              </a:rPr>
              <a:t>P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oject</a:t>
            </a:r>
            <a:r>
              <a:rPr sz="1200" b="1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Classi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fi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cation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Contribution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eam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eam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10" dirty="0">
                <a:solidFill>
                  <a:srgbClr val="202020"/>
                </a:solidFill>
                <a:latin typeface="Roboto"/>
                <a:cs typeface="Roboto"/>
              </a:rPr>
              <a:t>Member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1 </a:t>
            </a:r>
            <a:r>
              <a:rPr sz="1200" b="1" spc="-6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Amar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K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umar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Vishwakarma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eam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10" dirty="0">
                <a:solidFill>
                  <a:srgbClr val="202020"/>
                </a:solidFill>
                <a:latin typeface="Roboto"/>
                <a:cs typeface="Roboto"/>
              </a:rPr>
              <a:t>Member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2 </a:t>
            </a:r>
            <a:r>
              <a:rPr sz="1200" b="1" spc="-6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Resham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K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umari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030" y="2785323"/>
            <a:ext cx="9446895" cy="390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Project</a:t>
            </a:r>
            <a:r>
              <a:rPr sz="1950" b="1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Summary</a:t>
            </a:r>
            <a:r>
              <a:rPr sz="195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95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endParaRPr sz="19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Roboto"/>
              <a:cs typeface="Roboto"/>
            </a:endParaRPr>
          </a:p>
          <a:p>
            <a:pPr marL="12700" marR="5080">
              <a:lnSpc>
                <a:spcPct val="131500"/>
              </a:lnSpc>
            </a:pPr>
            <a:r>
              <a:rPr sz="1950" b="1" spc="-15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includes 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airline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reviews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from 2006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2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2019 </a:t>
            </a:r>
            <a:r>
              <a:rPr sz="1950" b="1" spc="15" dirty="0">
                <a:solidFill>
                  <a:srgbClr val="202020"/>
                </a:solidFill>
                <a:latin typeface="Roboto"/>
                <a:cs typeface="Roboto"/>
              </a:rPr>
              <a:t>for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popular airlines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around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the world </a:t>
            </a:r>
            <a:r>
              <a:rPr sz="1950" b="1" spc="-47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withmultiple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choice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20" dirty="0">
                <a:solidFill>
                  <a:srgbClr val="202020"/>
                </a:solidFill>
                <a:latin typeface="Roboto"/>
                <a:cs typeface="Roboto"/>
              </a:rPr>
              <a:t>free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text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questions.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15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scraped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1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Spring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2019.</a:t>
            </a:r>
            <a:r>
              <a:rPr sz="1950" b="1" spc="-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3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endParaRPr sz="19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main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objectiveis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2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predict 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whether passengers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15" dirty="0">
                <a:solidFill>
                  <a:srgbClr val="202020"/>
                </a:solidFill>
                <a:latin typeface="Roboto"/>
                <a:cs typeface="Roboto"/>
              </a:rPr>
              <a:t>refer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the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airline </a:t>
            </a:r>
            <a:r>
              <a:rPr sz="1950" b="1" spc="-2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their friends.</a:t>
            </a:r>
            <a:endParaRPr sz="19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Feature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descriptions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briefly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as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follows: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*</a:t>
            </a:r>
            <a:r>
              <a:rPr sz="1200" i="1" spc="-20" dirty="0">
                <a:solidFill>
                  <a:srgbClr val="202020"/>
                </a:solidFill>
                <a:latin typeface="Roboto"/>
                <a:cs typeface="Roboto"/>
              </a:rPr>
              <a:t>airline</a:t>
            </a:r>
            <a:r>
              <a:rPr sz="1200" i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i="1" spc="-15" dirty="0">
                <a:solidFill>
                  <a:srgbClr val="202020"/>
                </a:solidFill>
                <a:latin typeface="Roboto"/>
                <a:cs typeface="Roboto"/>
              </a:rPr>
              <a:t>*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Name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the airline.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overall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Overall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point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given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trip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between 1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10.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author</a:t>
            </a:r>
            <a:r>
              <a:rPr sz="12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Author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the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trip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review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date</a:t>
            </a:r>
            <a:r>
              <a:rPr sz="12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Date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the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Review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customer review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Review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customers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free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text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format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177800"/>
            <a:ext cx="9804400" cy="76835"/>
          </a:xfrm>
          <a:custGeom>
            <a:avLst/>
            <a:gdLst/>
            <a:ahLst/>
            <a:cxnLst/>
            <a:rect l="l" t="t" r="r" b="b"/>
            <a:pathLst>
              <a:path w="9804400" h="76835">
                <a:moveTo>
                  <a:pt x="9804398" y="76224"/>
                </a:moveTo>
                <a:lnTo>
                  <a:pt x="0" y="76224"/>
                </a:lnTo>
                <a:lnTo>
                  <a:pt x="0" y="0"/>
                </a:lnTo>
                <a:lnTo>
                  <a:pt x="9804398" y="0"/>
                </a:lnTo>
                <a:lnTo>
                  <a:pt x="9804398" y="76224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569" y="222264"/>
            <a:ext cx="46462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&lt;AxesSubplot:xlabel='traveller_type',</a:t>
            </a:r>
            <a:r>
              <a:rPr sz="1050" spc="-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ylabel='value_for_money'&gt;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5142" y="406470"/>
            <a:ext cx="9732645" cy="3544570"/>
            <a:chOff x="415142" y="406470"/>
            <a:chExt cx="9732645" cy="3544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269" y="406470"/>
              <a:ext cx="4744986" cy="35444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2505" y="3474512"/>
              <a:ext cx="9594850" cy="438784"/>
            </a:xfrm>
            <a:custGeom>
              <a:avLst/>
              <a:gdLst/>
              <a:ahLst/>
              <a:cxnLst/>
              <a:rect l="l" t="t" r="r" b="b"/>
              <a:pathLst>
                <a:path w="9594850" h="438785">
                  <a:moveTo>
                    <a:pt x="9594781" y="438291"/>
                  </a:moveTo>
                  <a:lnTo>
                    <a:pt x="0" y="438291"/>
                  </a:lnTo>
                  <a:lnTo>
                    <a:pt x="0" y="0"/>
                  </a:lnTo>
                  <a:lnTo>
                    <a:pt x="9594781" y="0"/>
                  </a:lnTo>
                  <a:lnTo>
                    <a:pt x="9594781" y="438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142" y="3653950"/>
              <a:ext cx="103505" cy="52069"/>
            </a:xfrm>
            <a:custGeom>
              <a:avLst/>
              <a:gdLst/>
              <a:ahLst/>
              <a:cxnLst/>
              <a:rect l="l" t="t" r="r" b="b"/>
              <a:pathLst>
                <a:path w="103504" h="52070">
                  <a:moveTo>
                    <a:pt x="51610" y="51610"/>
                  </a:moveTo>
                  <a:lnTo>
                    <a:pt x="0" y="0"/>
                  </a:lnTo>
                  <a:lnTo>
                    <a:pt x="103220" y="0"/>
                  </a:lnTo>
                  <a:lnTo>
                    <a:pt x="51610" y="5161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15142" y="4730632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90617" y="6332941"/>
            <a:ext cx="9518650" cy="314960"/>
            <a:chOff x="590617" y="6332941"/>
            <a:chExt cx="9518650" cy="314960"/>
          </a:xfrm>
        </p:grpSpPr>
        <p:sp>
          <p:nvSpPr>
            <p:cNvPr id="9" name="object 9"/>
            <p:cNvSpPr/>
            <p:nvPr/>
          </p:nvSpPr>
          <p:spPr>
            <a:xfrm>
              <a:off x="590617" y="6337705"/>
              <a:ext cx="9518650" cy="0"/>
            </a:xfrm>
            <a:custGeom>
              <a:avLst/>
              <a:gdLst/>
              <a:ahLst/>
              <a:cxnLst/>
              <a:rect l="l" t="t" r="r" b="b"/>
              <a:pathLst>
                <a:path w="9518650">
                  <a:moveTo>
                    <a:pt x="0" y="0"/>
                  </a:moveTo>
                  <a:lnTo>
                    <a:pt x="9518556" y="0"/>
                  </a:lnTo>
                </a:path>
              </a:pathLst>
            </a:custGeom>
            <a:ln w="9528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0613" y="6332943"/>
              <a:ext cx="9518650" cy="314960"/>
            </a:xfrm>
            <a:custGeom>
              <a:avLst/>
              <a:gdLst/>
              <a:ahLst/>
              <a:cxnLst/>
              <a:rect l="l" t="t" r="r" b="b"/>
              <a:pathLst>
                <a:path w="9518650" h="314959">
                  <a:moveTo>
                    <a:pt x="28587" y="304901"/>
                  </a:moveTo>
                  <a:lnTo>
                    <a:pt x="0" y="304901"/>
                  </a:lnTo>
                  <a:lnTo>
                    <a:pt x="0" y="314426"/>
                  </a:lnTo>
                  <a:lnTo>
                    <a:pt x="28587" y="314426"/>
                  </a:lnTo>
                  <a:lnTo>
                    <a:pt x="28587" y="304901"/>
                  </a:lnTo>
                  <a:close/>
                </a:path>
                <a:path w="9518650" h="314959">
                  <a:moveTo>
                    <a:pt x="76276" y="304901"/>
                  </a:moveTo>
                  <a:lnTo>
                    <a:pt x="47688" y="304901"/>
                  </a:lnTo>
                  <a:lnTo>
                    <a:pt x="47688" y="314426"/>
                  </a:lnTo>
                  <a:lnTo>
                    <a:pt x="76276" y="314426"/>
                  </a:lnTo>
                  <a:lnTo>
                    <a:pt x="76276" y="304901"/>
                  </a:lnTo>
                  <a:close/>
                </a:path>
                <a:path w="9518650" h="314959">
                  <a:moveTo>
                    <a:pt x="123964" y="304901"/>
                  </a:moveTo>
                  <a:lnTo>
                    <a:pt x="95377" y="304901"/>
                  </a:lnTo>
                  <a:lnTo>
                    <a:pt x="95377" y="314426"/>
                  </a:lnTo>
                  <a:lnTo>
                    <a:pt x="123964" y="314426"/>
                  </a:lnTo>
                  <a:lnTo>
                    <a:pt x="123964" y="304901"/>
                  </a:lnTo>
                  <a:close/>
                </a:path>
                <a:path w="9518650" h="314959">
                  <a:moveTo>
                    <a:pt x="171653" y="304901"/>
                  </a:moveTo>
                  <a:lnTo>
                    <a:pt x="143065" y="304901"/>
                  </a:lnTo>
                  <a:lnTo>
                    <a:pt x="143065" y="314426"/>
                  </a:lnTo>
                  <a:lnTo>
                    <a:pt x="171653" y="314426"/>
                  </a:lnTo>
                  <a:lnTo>
                    <a:pt x="171653" y="304901"/>
                  </a:lnTo>
                  <a:close/>
                </a:path>
                <a:path w="9518650" h="314959">
                  <a:moveTo>
                    <a:pt x="219341" y="304901"/>
                  </a:moveTo>
                  <a:lnTo>
                    <a:pt x="190754" y="304901"/>
                  </a:lnTo>
                  <a:lnTo>
                    <a:pt x="190754" y="314426"/>
                  </a:lnTo>
                  <a:lnTo>
                    <a:pt x="219341" y="314426"/>
                  </a:lnTo>
                  <a:lnTo>
                    <a:pt x="219341" y="304901"/>
                  </a:lnTo>
                  <a:close/>
                </a:path>
                <a:path w="9518650" h="314959">
                  <a:moveTo>
                    <a:pt x="267017" y="304901"/>
                  </a:moveTo>
                  <a:lnTo>
                    <a:pt x="238442" y="304901"/>
                  </a:lnTo>
                  <a:lnTo>
                    <a:pt x="238442" y="314426"/>
                  </a:lnTo>
                  <a:lnTo>
                    <a:pt x="267017" y="314426"/>
                  </a:lnTo>
                  <a:lnTo>
                    <a:pt x="267017" y="304901"/>
                  </a:lnTo>
                  <a:close/>
                </a:path>
                <a:path w="9518650" h="314959">
                  <a:moveTo>
                    <a:pt x="314706" y="304901"/>
                  </a:moveTo>
                  <a:lnTo>
                    <a:pt x="286131" y="304901"/>
                  </a:lnTo>
                  <a:lnTo>
                    <a:pt x="286131" y="314426"/>
                  </a:lnTo>
                  <a:lnTo>
                    <a:pt x="314706" y="314426"/>
                  </a:lnTo>
                  <a:lnTo>
                    <a:pt x="314706" y="304901"/>
                  </a:lnTo>
                  <a:close/>
                </a:path>
                <a:path w="9518650" h="314959">
                  <a:moveTo>
                    <a:pt x="362394" y="304901"/>
                  </a:moveTo>
                  <a:lnTo>
                    <a:pt x="333819" y="304901"/>
                  </a:lnTo>
                  <a:lnTo>
                    <a:pt x="333819" y="314426"/>
                  </a:lnTo>
                  <a:lnTo>
                    <a:pt x="362394" y="314426"/>
                  </a:lnTo>
                  <a:lnTo>
                    <a:pt x="362394" y="304901"/>
                  </a:lnTo>
                  <a:close/>
                </a:path>
                <a:path w="9518650" h="314959">
                  <a:moveTo>
                    <a:pt x="410083" y="304901"/>
                  </a:moveTo>
                  <a:lnTo>
                    <a:pt x="381508" y="304901"/>
                  </a:lnTo>
                  <a:lnTo>
                    <a:pt x="381508" y="314426"/>
                  </a:lnTo>
                  <a:lnTo>
                    <a:pt x="410083" y="314426"/>
                  </a:lnTo>
                  <a:lnTo>
                    <a:pt x="410083" y="304901"/>
                  </a:lnTo>
                  <a:close/>
                </a:path>
                <a:path w="9518650" h="314959">
                  <a:moveTo>
                    <a:pt x="457771" y="304901"/>
                  </a:moveTo>
                  <a:lnTo>
                    <a:pt x="429196" y="304901"/>
                  </a:lnTo>
                  <a:lnTo>
                    <a:pt x="429196" y="314426"/>
                  </a:lnTo>
                  <a:lnTo>
                    <a:pt x="457771" y="314426"/>
                  </a:lnTo>
                  <a:lnTo>
                    <a:pt x="457771" y="304901"/>
                  </a:lnTo>
                  <a:close/>
                </a:path>
                <a:path w="9518650" h="314959">
                  <a:moveTo>
                    <a:pt x="505460" y="304901"/>
                  </a:moveTo>
                  <a:lnTo>
                    <a:pt x="476885" y="304901"/>
                  </a:lnTo>
                  <a:lnTo>
                    <a:pt x="476885" y="314426"/>
                  </a:lnTo>
                  <a:lnTo>
                    <a:pt x="505460" y="314426"/>
                  </a:lnTo>
                  <a:lnTo>
                    <a:pt x="505460" y="304901"/>
                  </a:lnTo>
                  <a:close/>
                </a:path>
                <a:path w="9518650" h="314959">
                  <a:moveTo>
                    <a:pt x="553148" y="304901"/>
                  </a:moveTo>
                  <a:lnTo>
                    <a:pt x="524573" y="304901"/>
                  </a:lnTo>
                  <a:lnTo>
                    <a:pt x="524573" y="314426"/>
                  </a:lnTo>
                  <a:lnTo>
                    <a:pt x="553148" y="314426"/>
                  </a:lnTo>
                  <a:lnTo>
                    <a:pt x="553148" y="304901"/>
                  </a:lnTo>
                  <a:close/>
                </a:path>
                <a:path w="9518650" h="314959">
                  <a:moveTo>
                    <a:pt x="600837" y="304901"/>
                  </a:moveTo>
                  <a:lnTo>
                    <a:pt x="572262" y="304901"/>
                  </a:lnTo>
                  <a:lnTo>
                    <a:pt x="572262" y="314426"/>
                  </a:lnTo>
                  <a:lnTo>
                    <a:pt x="600837" y="314426"/>
                  </a:lnTo>
                  <a:lnTo>
                    <a:pt x="600837" y="304901"/>
                  </a:lnTo>
                  <a:close/>
                </a:path>
                <a:path w="9518650" h="314959">
                  <a:moveTo>
                    <a:pt x="648525" y="304901"/>
                  </a:moveTo>
                  <a:lnTo>
                    <a:pt x="619950" y="304901"/>
                  </a:lnTo>
                  <a:lnTo>
                    <a:pt x="619950" y="314426"/>
                  </a:lnTo>
                  <a:lnTo>
                    <a:pt x="648525" y="314426"/>
                  </a:lnTo>
                  <a:lnTo>
                    <a:pt x="648525" y="304901"/>
                  </a:lnTo>
                  <a:close/>
                </a:path>
                <a:path w="9518650" h="314959">
                  <a:moveTo>
                    <a:pt x="696214" y="304901"/>
                  </a:moveTo>
                  <a:lnTo>
                    <a:pt x="667639" y="304901"/>
                  </a:lnTo>
                  <a:lnTo>
                    <a:pt x="667639" y="314426"/>
                  </a:lnTo>
                  <a:lnTo>
                    <a:pt x="696214" y="314426"/>
                  </a:lnTo>
                  <a:lnTo>
                    <a:pt x="696214" y="304901"/>
                  </a:lnTo>
                  <a:close/>
                </a:path>
                <a:path w="9518650" h="314959">
                  <a:moveTo>
                    <a:pt x="743902" y="304901"/>
                  </a:moveTo>
                  <a:lnTo>
                    <a:pt x="715327" y="304901"/>
                  </a:lnTo>
                  <a:lnTo>
                    <a:pt x="715327" y="314426"/>
                  </a:lnTo>
                  <a:lnTo>
                    <a:pt x="743902" y="314426"/>
                  </a:lnTo>
                  <a:lnTo>
                    <a:pt x="743902" y="304901"/>
                  </a:lnTo>
                  <a:close/>
                </a:path>
                <a:path w="9518650" h="314959">
                  <a:moveTo>
                    <a:pt x="791591" y="304901"/>
                  </a:moveTo>
                  <a:lnTo>
                    <a:pt x="763016" y="304901"/>
                  </a:lnTo>
                  <a:lnTo>
                    <a:pt x="763016" y="314426"/>
                  </a:lnTo>
                  <a:lnTo>
                    <a:pt x="791591" y="314426"/>
                  </a:lnTo>
                  <a:lnTo>
                    <a:pt x="791591" y="304901"/>
                  </a:lnTo>
                  <a:close/>
                </a:path>
                <a:path w="9518650" h="314959">
                  <a:moveTo>
                    <a:pt x="839279" y="304901"/>
                  </a:moveTo>
                  <a:lnTo>
                    <a:pt x="810704" y="304901"/>
                  </a:lnTo>
                  <a:lnTo>
                    <a:pt x="810704" y="314426"/>
                  </a:lnTo>
                  <a:lnTo>
                    <a:pt x="839279" y="314426"/>
                  </a:lnTo>
                  <a:lnTo>
                    <a:pt x="839279" y="304901"/>
                  </a:lnTo>
                  <a:close/>
                </a:path>
                <a:path w="9518650" h="314959">
                  <a:moveTo>
                    <a:pt x="886968" y="304901"/>
                  </a:moveTo>
                  <a:lnTo>
                    <a:pt x="858393" y="304901"/>
                  </a:lnTo>
                  <a:lnTo>
                    <a:pt x="858393" y="314426"/>
                  </a:lnTo>
                  <a:lnTo>
                    <a:pt x="886968" y="314426"/>
                  </a:lnTo>
                  <a:lnTo>
                    <a:pt x="886968" y="304901"/>
                  </a:lnTo>
                  <a:close/>
                </a:path>
                <a:path w="9518650" h="314959">
                  <a:moveTo>
                    <a:pt x="934656" y="304901"/>
                  </a:moveTo>
                  <a:lnTo>
                    <a:pt x="906081" y="304901"/>
                  </a:lnTo>
                  <a:lnTo>
                    <a:pt x="906081" y="314426"/>
                  </a:lnTo>
                  <a:lnTo>
                    <a:pt x="934656" y="314426"/>
                  </a:lnTo>
                  <a:lnTo>
                    <a:pt x="934656" y="304901"/>
                  </a:lnTo>
                  <a:close/>
                </a:path>
                <a:path w="9518650" h="314959">
                  <a:moveTo>
                    <a:pt x="982345" y="304901"/>
                  </a:moveTo>
                  <a:lnTo>
                    <a:pt x="953770" y="304901"/>
                  </a:lnTo>
                  <a:lnTo>
                    <a:pt x="953770" y="314426"/>
                  </a:lnTo>
                  <a:lnTo>
                    <a:pt x="982345" y="314426"/>
                  </a:lnTo>
                  <a:lnTo>
                    <a:pt x="982345" y="304901"/>
                  </a:lnTo>
                  <a:close/>
                </a:path>
                <a:path w="9518650" h="314959">
                  <a:moveTo>
                    <a:pt x="1030033" y="304901"/>
                  </a:moveTo>
                  <a:lnTo>
                    <a:pt x="1001458" y="304901"/>
                  </a:lnTo>
                  <a:lnTo>
                    <a:pt x="1001458" y="314426"/>
                  </a:lnTo>
                  <a:lnTo>
                    <a:pt x="1030033" y="314426"/>
                  </a:lnTo>
                  <a:lnTo>
                    <a:pt x="1030033" y="304901"/>
                  </a:lnTo>
                  <a:close/>
                </a:path>
                <a:path w="9518650" h="314959">
                  <a:moveTo>
                    <a:pt x="1077722" y="304901"/>
                  </a:moveTo>
                  <a:lnTo>
                    <a:pt x="1049134" y="304901"/>
                  </a:lnTo>
                  <a:lnTo>
                    <a:pt x="1049134" y="314426"/>
                  </a:lnTo>
                  <a:lnTo>
                    <a:pt x="1077722" y="314426"/>
                  </a:lnTo>
                  <a:lnTo>
                    <a:pt x="1077722" y="304901"/>
                  </a:lnTo>
                  <a:close/>
                </a:path>
                <a:path w="9518650" h="314959">
                  <a:moveTo>
                    <a:pt x="1125410" y="304901"/>
                  </a:moveTo>
                  <a:lnTo>
                    <a:pt x="1096822" y="304901"/>
                  </a:lnTo>
                  <a:lnTo>
                    <a:pt x="1096822" y="314426"/>
                  </a:lnTo>
                  <a:lnTo>
                    <a:pt x="1125410" y="314426"/>
                  </a:lnTo>
                  <a:lnTo>
                    <a:pt x="1125410" y="304901"/>
                  </a:lnTo>
                  <a:close/>
                </a:path>
                <a:path w="9518650" h="314959">
                  <a:moveTo>
                    <a:pt x="1173099" y="304901"/>
                  </a:moveTo>
                  <a:lnTo>
                    <a:pt x="1144511" y="304901"/>
                  </a:lnTo>
                  <a:lnTo>
                    <a:pt x="1144511" y="314426"/>
                  </a:lnTo>
                  <a:lnTo>
                    <a:pt x="1173099" y="314426"/>
                  </a:lnTo>
                  <a:lnTo>
                    <a:pt x="1173099" y="304901"/>
                  </a:lnTo>
                  <a:close/>
                </a:path>
                <a:path w="9518650" h="314959">
                  <a:moveTo>
                    <a:pt x="1220787" y="304901"/>
                  </a:moveTo>
                  <a:lnTo>
                    <a:pt x="1192199" y="304901"/>
                  </a:lnTo>
                  <a:lnTo>
                    <a:pt x="1192199" y="314426"/>
                  </a:lnTo>
                  <a:lnTo>
                    <a:pt x="1220787" y="314426"/>
                  </a:lnTo>
                  <a:lnTo>
                    <a:pt x="1220787" y="304901"/>
                  </a:lnTo>
                  <a:close/>
                </a:path>
                <a:path w="9518650" h="314959">
                  <a:moveTo>
                    <a:pt x="1268476" y="304901"/>
                  </a:moveTo>
                  <a:lnTo>
                    <a:pt x="1239888" y="304901"/>
                  </a:lnTo>
                  <a:lnTo>
                    <a:pt x="1239888" y="314426"/>
                  </a:lnTo>
                  <a:lnTo>
                    <a:pt x="1268476" y="314426"/>
                  </a:lnTo>
                  <a:lnTo>
                    <a:pt x="1268476" y="304901"/>
                  </a:lnTo>
                  <a:close/>
                </a:path>
                <a:path w="9518650" h="314959">
                  <a:moveTo>
                    <a:pt x="1316164" y="304901"/>
                  </a:moveTo>
                  <a:lnTo>
                    <a:pt x="1287576" y="304901"/>
                  </a:lnTo>
                  <a:lnTo>
                    <a:pt x="1287576" y="314426"/>
                  </a:lnTo>
                  <a:lnTo>
                    <a:pt x="1316164" y="314426"/>
                  </a:lnTo>
                  <a:lnTo>
                    <a:pt x="1316164" y="304901"/>
                  </a:lnTo>
                  <a:close/>
                </a:path>
                <a:path w="9518650" h="314959">
                  <a:moveTo>
                    <a:pt x="1363853" y="304901"/>
                  </a:moveTo>
                  <a:lnTo>
                    <a:pt x="1335265" y="304901"/>
                  </a:lnTo>
                  <a:lnTo>
                    <a:pt x="1335265" y="314426"/>
                  </a:lnTo>
                  <a:lnTo>
                    <a:pt x="1363853" y="314426"/>
                  </a:lnTo>
                  <a:lnTo>
                    <a:pt x="1363853" y="304901"/>
                  </a:lnTo>
                  <a:close/>
                </a:path>
                <a:path w="9518650" h="314959">
                  <a:moveTo>
                    <a:pt x="9518548" y="190563"/>
                  </a:moveTo>
                  <a:lnTo>
                    <a:pt x="9509023" y="190563"/>
                  </a:lnTo>
                  <a:lnTo>
                    <a:pt x="9509023" y="219151"/>
                  </a:lnTo>
                  <a:lnTo>
                    <a:pt x="9518548" y="219151"/>
                  </a:lnTo>
                  <a:lnTo>
                    <a:pt x="9518548" y="190563"/>
                  </a:lnTo>
                  <a:close/>
                </a:path>
                <a:path w="9518650" h="314959">
                  <a:moveTo>
                    <a:pt x="9518548" y="142925"/>
                  </a:moveTo>
                  <a:lnTo>
                    <a:pt x="9509023" y="142925"/>
                  </a:lnTo>
                  <a:lnTo>
                    <a:pt x="9509023" y="171500"/>
                  </a:lnTo>
                  <a:lnTo>
                    <a:pt x="9518548" y="171500"/>
                  </a:lnTo>
                  <a:lnTo>
                    <a:pt x="9518548" y="142925"/>
                  </a:lnTo>
                  <a:close/>
                </a:path>
                <a:path w="9518650" h="314959">
                  <a:moveTo>
                    <a:pt x="9518548" y="95275"/>
                  </a:moveTo>
                  <a:lnTo>
                    <a:pt x="9509023" y="95275"/>
                  </a:lnTo>
                  <a:lnTo>
                    <a:pt x="9509023" y="123863"/>
                  </a:lnTo>
                  <a:lnTo>
                    <a:pt x="9518548" y="123863"/>
                  </a:lnTo>
                  <a:lnTo>
                    <a:pt x="9518548" y="95275"/>
                  </a:lnTo>
                  <a:close/>
                </a:path>
                <a:path w="9518650" h="314959">
                  <a:moveTo>
                    <a:pt x="9518548" y="47637"/>
                  </a:moveTo>
                  <a:lnTo>
                    <a:pt x="9509023" y="47637"/>
                  </a:lnTo>
                  <a:lnTo>
                    <a:pt x="9509023" y="76225"/>
                  </a:lnTo>
                  <a:lnTo>
                    <a:pt x="9518548" y="76225"/>
                  </a:lnTo>
                  <a:lnTo>
                    <a:pt x="9518548" y="47637"/>
                  </a:lnTo>
                  <a:close/>
                </a:path>
                <a:path w="9518650" h="314959">
                  <a:moveTo>
                    <a:pt x="9518548" y="0"/>
                  </a:moveTo>
                  <a:lnTo>
                    <a:pt x="9509023" y="0"/>
                  </a:lnTo>
                  <a:lnTo>
                    <a:pt x="9509023" y="28587"/>
                  </a:lnTo>
                  <a:lnTo>
                    <a:pt x="9518548" y="28587"/>
                  </a:lnTo>
                  <a:lnTo>
                    <a:pt x="95185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73578" y="6642604"/>
              <a:ext cx="8135620" cy="0"/>
            </a:xfrm>
            <a:custGeom>
              <a:avLst/>
              <a:gdLst/>
              <a:ahLst/>
              <a:cxnLst/>
              <a:rect l="l" t="t" r="r" b="b"/>
              <a:pathLst>
                <a:path w="8135620">
                  <a:moveTo>
                    <a:pt x="0" y="0"/>
                  </a:moveTo>
                  <a:lnTo>
                    <a:pt x="8135596" y="0"/>
                  </a:lnTo>
                </a:path>
              </a:pathLst>
            </a:custGeom>
            <a:ln w="9528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613" y="6332943"/>
              <a:ext cx="9518650" cy="314960"/>
            </a:xfrm>
            <a:custGeom>
              <a:avLst/>
              <a:gdLst/>
              <a:ahLst/>
              <a:cxnLst/>
              <a:rect l="l" t="t" r="r" b="b"/>
              <a:pathLst>
                <a:path w="9518650" h="314959">
                  <a:moveTo>
                    <a:pt x="9525" y="285838"/>
                  </a:moveTo>
                  <a:lnTo>
                    <a:pt x="0" y="285838"/>
                  </a:lnTo>
                  <a:lnTo>
                    <a:pt x="0" y="314426"/>
                  </a:lnTo>
                  <a:lnTo>
                    <a:pt x="9525" y="314426"/>
                  </a:lnTo>
                  <a:lnTo>
                    <a:pt x="9525" y="285838"/>
                  </a:lnTo>
                  <a:close/>
                </a:path>
                <a:path w="9518650" h="314959">
                  <a:moveTo>
                    <a:pt x="9525" y="238201"/>
                  </a:moveTo>
                  <a:lnTo>
                    <a:pt x="0" y="238201"/>
                  </a:lnTo>
                  <a:lnTo>
                    <a:pt x="0" y="266788"/>
                  </a:lnTo>
                  <a:lnTo>
                    <a:pt x="9525" y="266788"/>
                  </a:lnTo>
                  <a:lnTo>
                    <a:pt x="9525" y="238201"/>
                  </a:lnTo>
                  <a:close/>
                </a:path>
                <a:path w="9518650" h="314959">
                  <a:moveTo>
                    <a:pt x="9525" y="190563"/>
                  </a:moveTo>
                  <a:lnTo>
                    <a:pt x="0" y="190563"/>
                  </a:lnTo>
                  <a:lnTo>
                    <a:pt x="0" y="219151"/>
                  </a:lnTo>
                  <a:lnTo>
                    <a:pt x="9525" y="219151"/>
                  </a:lnTo>
                  <a:lnTo>
                    <a:pt x="9525" y="190563"/>
                  </a:lnTo>
                  <a:close/>
                </a:path>
                <a:path w="9518650" h="314959">
                  <a:moveTo>
                    <a:pt x="9525" y="142925"/>
                  </a:moveTo>
                  <a:lnTo>
                    <a:pt x="0" y="142925"/>
                  </a:lnTo>
                  <a:lnTo>
                    <a:pt x="0" y="171500"/>
                  </a:lnTo>
                  <a:lnTo>
                    <a:pt x="9525" y="171500"/>
                  </a:lnTo>
                  <a:lnTo>
                    <a:pt x="9525" y="142925"/>
                  </a:lnTo>
                  <a:close/>
                </a:path>
                <a:path w="9518650" h="314959">
                  <a:moveTo>
                    <a:pt x="9525" y="95275"/>
                  </a:moveTo>
                  <a:lnTo>
                    <a:pt x="0" y="95275"/>
                  </a:lnTo>
                  <a:lnTo>
                    <a:pt x="0" y="123863"/>
                  </a:lnTo>
                  <a:lnTo>
                    <a:pt x="9525" y="123863"/>
                  </a:lnTo>
                  <a:lnTo>
                    <a:pt x="9525" y="95275"/>
                  </a:lnTo>
                  <a:close/>
                </a:path>
                <a:path w="9518650" h="314959">
                  <a:moveTo>
                    <a:pt x="9525" y="47637"/>
                  </a:moveTo>
                  <a:lnTo>
                    <a:pt x="0" y="47637"/>
                  </a:lnTo>
                  <a:lnTo>
                    <a:pt x="0" y="76225"/>
                  </a:lnTo>
                  <a:lnTo>
                    <a:pt x="9525" y="76225"/>
                  </a:lnTo>
                  <a:lnTo>
                    <a:pt x="9525" y="47637"/>
                  </a:lnTo>
                  <a:close/>
                </a:path>
                <a:path w="9518650" h="314959">
                  <a:moveTo>
                    <a:pt x="9525" y="0"/>
                  </a:moveTo>
                  <a:lnTo>
                    <a:pt x="0" y="0"/>
                  </a:lnTo>
                  <a:lnTo>
                    <a:pt x="0" y="28587"/>
                  </a:lnTo>
                  <a:lnTo>
                    <a:pt x="9525" y="28587"/>
                  </a:lnTo>
                  <a:lnTo>
                    <a:pt x="9525" y="0"/>
                  </a:lnTo>
                  <a:close/>
                </a:path>
                <a:path w="9518650" h="314959">
                  <a:moveTo>
                    <a:pt x="9518548" y="285838"/>
                  </a:moveTo>
                  <a:lnTo>
                    <a:pt x="9509023" y="285838"/>
                  </a:lnTo>
                  <a:lnTo>
                    <a:pt x="9509023" y="314426"/>
                  </a:lnTo>
                  <a:lnTo>
                    <a:pt x="9518548" y="314426"/>
                  </a:lnTo>
                  <a:lnTo>
                    <a:pt x="9518548" y="285838"/>
                  </a:lnTo>
                  <a:close/>
                </a:path>
                <a:path w="9518650" h="314959">
                  <a:moveTo>
                    <a:pt x="9518548" y="238201"/>
                  </a:moveTo>
                  <a:lnTo>
                    <a:pt x="9509023" y="238201"/>
                  </a:lnTo>
                  <a:lnTo>
                    <a:pt x="9509023" y="266788"/>
                  </a:lnTo>
                  <a:lnTo>
                    <a:pt x="9518548" y="266788"/>
                  </a:lnTo>
                  <a:lnTo>
                    <a:pt x="9518548" y="23820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0145" y="3557090"/>
            <a:ext cx="9499600" cy="301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638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92405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Why did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pick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Roboto"/>
              <a:buAutoNum type="arabicPeriod"/>
            </a:pPr>
            <a:endParaRPr sz="14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1230"/>
              </a:spcBef>
            </a:pP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barplot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one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common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types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graphic.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relationship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between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numeric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categoric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variable.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91770" indent="-163830">
              <a:lnSpc>
                <a:spcPct val="100000"/>
              </a:lnSpc>
              <a:spcBef>
                <a:spcPts val="1005"/>
              </a:spcBef>
              <a:buAutoNum type="arabicPeriod" startAt="2"/>
              <a:tabLst>
                <a:tab pos="192405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is/are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insight(s)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found from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Roboto"/>
              <a:buAutoNum type="arabicPeriod" startAt="2"/>
            </a:pPr>
            <a:endParaRPr sz="14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1230"/>
              </a:spcBef>
            </a:pP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Yes,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Travelling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Solo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Leisure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worth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money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compare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others.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91770" indent="-163830">
              <a:lnSpc>
                <a:spcPct val="100000"/>
              </a:lnSpc>
              <a:spcBef>
                <a:spcPts val="1010"/>
              </a:spcBef>
              <a:buAutoNum type="arabicPeriod" startAt="3"/>
              <a:tabLst>
                <a:tab pos="192405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Will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gained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help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creating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positive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business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impact?</a:t>
            </a:r>
            <a:endParaRPr sz="12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1110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any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lead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negative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growth?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Justify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reason.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Roboto"/>
              <a:cs typeface="Roboto"/>
            </a:endParaRPr>
          </a:p>
          <a:p>
            <a:pPr marL="1143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ambria Math"/>
                <a:cs typeface="Cambria Math"/>
              </a:rPr>
              <a:t>↳</a:t>
            </a:r>
            <a:r>
              <a:rPr sz="1050" spc="5" dirty="0">
                <a:solidFill>
                  <a:srgbClr val="202020"/>
                </a:solidFill>
                <a:latin typeface="Cambria Math"/>
                <a:cs typeface="Cambria Math"/>
              </a:rPr>
              <a:t> </a:t>
            </a:r>
            <a:r>
              <a:rPr sz="1050" i="1" spc="-15" dirty="0">
                <a:solidFill>
                  <a:srgbClr val="202020"/>
                </a:solidFill>
                <a:latin typeface="Roboto"/>
                <a:cs typeface="Roboto"/>
              </a:rPr>
              <a:t>1</a:t>
            </a:r>
            <a:r>
              <a:rPr sz="1050" i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050" i="1" spc="-15" dirty="0">
                <a:solidFill>
                  <a:srgbClr val="202020"/>
                </a:solidFill>
                <a:latin typeface="Roboto"/>
                <a:cs typeface="Roboto"/>
              </a:rPr>
              <a:t>cell</a:t>
            </a:r>
            <a:r>
              <a:rPr sz="1050" i="1" spc="-20" dirty="0">
                <a:solidFill>
                  <a:srgbClr val="202020"/>
                </a:solidFill>
                <a:latin typeface="Roboto"/>
                <a:cs typeface="Roboto"/>
              </a:rPr>
              <a:t> hidden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5636" y="5766802"/>
            <a:ext cx="52069" cy="103505"/>
          </a:xfrm>
          <a:custGeom>
            <a:avLst/>
            <a:gdLst/>
            <a:ahLst/>
            <a:cxnLst/>
            <a:rect l="l" t="t" r="r" b="b"/>
            <a:pathLst>
              <a:path w="52070" h="103504">
                <a:moveTo>
                  <a:pt x="51610" y="51610"/>
                </a:moveTo>
                <a:lnTo>
                  <a:pt x="0" y="103220"/>
                </a:lnTo>
                <a:lnTo>
                  <a:pt x="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20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030" y="269903"/>
            <a:ext cx="6718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202020"/>
                </a:solidFill>
                <a:latin typeface="Roboto"/>
                <a:cs typeface="Roboto"/>
              </a:rPr>
              <a:t>Cha</a:t>
            </a:r>
            <a:r>
              <a:rPr sz="135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350" spc="-1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350" spc="-24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4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030" y="824437"/>
            <a:ext cx="8855710" cy="807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95"/>
              </a:spcBef>
            </a:pPr>
            <a:r>
              <a:rPr sz="1950" spc="-5" dirty="0">
                <a:latin typeface="Roboto"/>
                <a:cs typeface="Roboto"/>
              </a:rPr>
              <a:t>4.</a:t>
            </a:r>
            <a:r>
              <a:rPr sz="1950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In</a:t>
            </a:r>
            <a:r>
              <a:rPr sz="1950" spc="5" dirty="0">
                <a:latin typeface="Roboto"/>
                <a:cs typeface="Roboto"/>
              </a:rPr>
              <a:t> </a:t>
            </a:r>
            <a:r>
              <a:rPr sz="1950" spc="-5" dirty="0">
                <a:latin typeface="Roboto"/>
                <a:cs typeface="Roboto"/>
              </a:rPr>
              <a:t>Economy</a:t>
            </a:r>
            <a:r>
              <a:rPr sz="1950" spc="5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Class </a:t>
            </a:r>
            <a:r>
              <a:rPr sz="1950" spc="-10" dirty="0">
                <a:latin typeface="Roboto"/>
                <a:cs typeface="Roboto"/>
              </a:rPr>
              <a:t>what</a:t>
            </a:r>
            <a:r>
              <a:rPr sz="1950" spc="5" dirty="0">
                <a:latin typeface="Roboto"/>
                <a:cs typeface="Roboto"/>
              </a:rPr>
              <a:t> </a:t>
            </a:r>
            <a:r>
              <a:rPr sz="1950" spc="-5" dirty="0">
                <a:latin typeface="Roboto"/>
                <a:cs typeface="Roboto"/>
              </a:rPr>
              <a:t>is</a:t>
            </a:r>
            <a:r>
              <a:rPr sz="1950" spc="5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the average</a:t>
            </a:r>
            <a:r>
              <a:rPr sz="1950" spc="5" dirty="0">
                <a:latin typeface="Roboto"/>
                <a:cs typeface="Roboto"/>
              </a:rPr>
              <a:t> </a:t>
            </a:r>
            <a:r>
              <a:rPr sz="1950" spc="-5" dirty="0">
                <a:latin typeface="Roboto"/>
                <a:cs typeface="Roboto"/>
              </a:rPr>
              <a:t>ratings</a:t>
            </a:r>
            <a:r>
              <a:rPr sz="1950" spc="5" dirty="0">
                <a:latin typeface="Roboto"/>
                <a:cs typeface="Roboto"/>
              </a:rPr>
              <a:t> </a:t>
            </a:r>
            <a:r>
              <a:rPr sz="1950" spc="10" dirty="0">
                <a:latin typeface="Roboto"/>
                <a:cs typeface="Roboto"/>
              </a:rPr>
              <a:t>of</a:t>
            </a:r>
            <a:r>
              <a:rPr sz="1950" dirty="0">
                <a:latin typeface="Roboto"/>
                <a:cs typeface="Roboto"/>
              </a:rPr>
              <a:t> </a:t>
            </a:r>
            <a:r>
              <a:rPr sz="1950" spc="-5" dirty="0">
                <a:latin typeface="Roboto"/>
                <a:cs typeface="Roboto"/>
              </a:rPr>
              <a:t>Food_bev</a:t>
            </a:r>
            <a:r>
              <a:rPr sz="1950" spc="5" dirty="0">
                <a:latin typeface="Roboto"/>
                <a:cs typeface="Roboto"/>
              </a:rPr>
              <a:t> </a:t>
            </a:r>
            <a:r>
              <a:rPr sz="1950" spc="-5" dirty="0">
                <a:latin typeface="Roboto"/>
                <a:cs typeface="Roboto"/>
              </a:rPr>
              <a:t>and</a:t>
            </a:r>
            <a:r>
              <a:rPr sz="1950" spc="5" dirty="0">
                <a:latin typeface="Roboto"/>
                <a:cs typeface="Roboto"/>
              </a:rPr>
              <a:t> entertainment </a:t>
            </a:r>
            <a:r>
              <a:rPr sz="1950" spc="-47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given</a:t>
            </a:r>
            <a:r>
              <a:rPr sz="1950" spc="-5" dirty="0">
                <a:latin typeface="Roboto"/>
                <a:cs typeface="Roboto"/>
              </a:rPr>
              <a:t> </a:t>
            </a:r>
            <a:r>
              <a:rPr sz="1950" spc="-20" dirty="0">
                <a:latin typeface="Roboto"/>
                <a:cs typeface="Roboto"/>
              </a:rPr>
              <a:t>by</a:t>
            </a:r>
            <a:r>
              <a:rPr sz="1950" dirty="0">
                <a:latin typeface="Roboto"/>
                <a:cs typeface="Roboto"/>
              </a:rPr>
              <a:t> </a:t>
            </a:r>
            <a:r>
              <a:rPr sz="1950" spc="5" dirty="0">
                <a:latin typeface="Roboto"/>
                <a:cs typeface="Roboto"/>
              </a:rPr>
              <a:t>passenger?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142" y="1290988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69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1269" y="2870457"/>
          <a:ext cx="3277870" cy="1327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640"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cabin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food_bev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entertainment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30"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422275" algn="l"/>
                        </a:tabLst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Business</a:t>
                      </a:r>
                      <a:r>
                        <a:rPr sz="1050" spc="-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3.512540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3.354443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  <a:tabLst>
                          <a:tab pos="407670" algn="l"/>
                        </a:tabLst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	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Economy</a:t>
                      </a:r>
                      <a:r>
                        <a:rPr sz="1050" spc="-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2.756772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2.726349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70"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704215" algn="l"/>
                        </a:tabLst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	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First</a:t>
                      </a:r>
                      <a:r>
                        <a:rPr sz="1050" spc="-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3.407602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3.301564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197"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  <a:tabLst>
                          <a:tab pos="207010" algn="l"/>
                        </a:tabLst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	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Premium</a:t>
                      </a:r>
                      <a:r>
                        <a:rPr sz="1050" spc="-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Economy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2.900616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3.012632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0388" y="2821840"/>
            <a:ext cx="195373" cy="1953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6973" y="2030693"/>
            <a:ext cx="6186805" cy="5689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Chart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4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visualization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code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eda_4=airline_df.groupby('cabin')[['food_bev','entertainment']].mean().reset_index()  eda_4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21</a:t>
            </a:fld>
            <a:r>
              <a:rPr dirty="0"/>
              <a:t>/55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6973" y="4555635"/>
            <a:ext cx="4646930" cy="3879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plt.rcParams['figure.figsize']=(10,7)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eda_4.plot(x="cabin",y=["food_bev","entertainment"],kind="bar")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569" y="222264"/>
            <a:ext cx="207898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&lt;AxesSubplot:xlabel='cabin'&gt;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5142" y="406470"/>
            <a:ext cx="9732645" cy="4888230"/>
            <a:chOff x="415142" y="406470"/>
            <a:chExt cx="9732645" cy="4888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269" y="406470"/>
              <a:ext cx="5669210" cy="48497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2505" y="3541212"/>
              <a:ext cx="9594850" cy="438784"/>
            </a:xfrm>
            <a:custGeom>
              <a:avLst/>
              <a:gdLst/>
              <a:ahLst/>
              <a:cxnLst/>
              <a:rect l="l" t="t" r="r" b="b"/>
              <a:pathLst>
                <a:path w="9594850" h="438785">
                  <a:moveTo>
                    <a:pt x="9594781" y="438291"/>
                  </a:moveTo>
                  <a:lnTo>
                    <a:pt x="0" y="438291"/>
                  </a:lnTo>
                  <a:lnTo>
                    <a:pt x="0" y="0"/>
                  </a:lnTo>
                  <a:lnTo>
                    <a:pt x="9594781" y="0"/>
                  </a:lnTo>
                  <a:lnTo>
                    <a:pt x="9594781" y="438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142" y="3720660"/>
              <a:ext cx="103505" cy="52069"/>
            </a:xfrm>
            <a:custGeom>
              <a:avLst/>
              <a:gdLst/>
              <a:ahLst/>
              <a:cxnLst/>
              <a:rect l="l" t="t" r="r" b="b"/>
              <a:pathLst>
                <a:path w="103504" h="52070">
                  <a:moveTo>
                    <a:pt x="51610" y="51610"/>
                  </a:moveTo>
                  <a:lnTo>
                    <a:pt x="0" y="0"/>
                  </a:lnTo>
                  <a:lnTo>
                    <a:pt x="103220" y="0"/>
                  </a:lnTo>
                  <a:lnTo>
                    <a:pt x="51610" y="5161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2500" y="4093844"/>
              <a:ext cx="9594850" cy="1200785"/>
            </a:xfrm>
            <a:custGeom>
              <a:avLst/>
              <a:gdLst/>
              <a:ahLst/>
              <a:cxnLst/>
              <a:rect l="l" t="t" r="r" b="b"/>
              <a:pathLst>
                <a:path w="9594850" h="1200785">
                  <a:moveTo>
                    <a:pt x="9594774" y="771779"/>
                  </a:moveTo>
                  <a:lnTo>
                    <a:pt x="0" y="771779"/>
                  </a:lnTo>
                  <a:lnTo>
                    <a:pt x="0" y="1200531"/>
                  </a:lnTo>
                  <a:lnTo>
                    <a:pt x="9594774" y="1200531"/>
                  </a:lnTo>
                  <a:lnTo>
                    <a:pt x="9594774" y="771779"/>
                  </a:lnTo>
                  <a:close/>
                </a:path>
                <a:path w="9594850" h="1200785">
                  <a:moveTo>
                    <a:pt x="9594774" y="0"/>
                  </a:moveTo>
                  <a:lnTo>
                    <a:pt x="0" y="0"/>
                  </a:lnTo>
                  <a:lnTo>
                    <a:pt x="0" y="657440"/>
                  </a:lnTo>
                  <a:lnTo>
                    <a:pt x="9594774" y="657440"/>
                  </a:lnTo>
                  <a:lnTo>
                    <a:pt x="9594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5142" y="5035527"/>
              <a:ext cx="103505" cy="52069"/>
            </a:xfrm>
            <a:custGeom>
              <a:avLst/>
              <a:gdLst/>
              <a:ahLst/>
              <a:cxnLst/>
              <a:rect l="l" t="t" r="r" b="b"/>
              <a:pathLst>
                <a:path w="103504" h="52070">
                  <a:moveTo>
                    <a:pt x="51610" y="51610"/>
                  </a:moveTo>
                  <a:lnTo>
                    <a:pt x="0" y="0"/>
                  </a:lnTo>
                  <a:lnTo>
                    <a:pt x="103220" y="0"/>
                  </a:lnTo>
                  <a:lnTo>
                    <a:pt x="51610" y="5161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6030" y="3623790"/>
            <a:ext cx="9330690" cy="293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 indent="-1638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7653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Why did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pick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02020"/>
              </a:buClr>
              <a:buFont typeface="Roboto"/>
              <a:buAutoNum type="arabicPeriod"/>
            </a:pPr>
            <a:endParaRPr sz="2050">
              <a:latin typeface="Roboto"/>
              <a:cs typeface="Roboto"/>
            </a:endParaRPr>
          </a:p>
          <a:p>
            <a:pPr marL="12700" marR="5080">
              <a:lnSpc>
                <a:spcPct val="130300"/>
              </a:lnSpc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Beacuse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univariate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plot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comparison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different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groups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categorical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variables.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number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observations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per category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using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bins.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75895" indent="-163830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17653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is/are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insight(s)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found from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Roboto"/>
              <a:buAutoNum type="arabicPeriod" startAt="2"/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Economy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Class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average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ratings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Food_bev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entertainment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given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passenger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lowest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compared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other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cabin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class.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75895" indent="-163830">
              <a:lnSpc>
                <a:spcPct val="100000"/>
              </a:lnSpc>
              <a:spcBef>
                <a:spcPts val="1080"/>
              </a:spcBef>
              <a:buAutoNum type="arabicPeriod" startAt="3"/>
              <a:tabLst>
                <a:tab pos="17653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Will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gained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help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creating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positive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business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impact?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any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lead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negative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growth?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Justify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reason.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5636" y="6081235"/>
            <a:ext cx="52069" cy="103505"/>
          </a:xfrm>
          <a:custGeom>
            <a:avLst/>
            <a:gdLst/>
            <a:ahLst/>
            <a:cxnLst/>
            <a:rect l="l" t="t" r="r" b="b"/>
            <a:pathLst>
              <a:path w="52070" h="103504">
                <a:moveTo>
                  <a:pt x="51610" y="51610"/>
                </a:moveTo>
                <a:lnTo>
                  <a:pt x="0" y="103220"/>
                </a:lnTo>
                <a:lnTo>
                  <a:pt x="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22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0617" y="177809"/>
            <a:ext cx="9518650" cy="314960"/>
            <a:chOff x="590617" y="177809"/>
            <a:chExt cx="9518650" cy="314960"/>
          </a:xfrm>
        </p:grpSpPr>
        <p:sp>
          <p:nvSpPr>
            <p:cNvPr id="3" name="object 3"/>
            <p:cNvSpPr/>
            <p:nvPr/>
          </p:nvSpPr>
          <p:spPr>
            <a:xfrm>
              <a:off x="590613" y="177811"/>
              <a:ext cx="1363980" cy="9525"/>
            </a:xfrm>
            <a:custGeom>
              <a:avLst/>
              <a:gdLst/>
              <a:ahLst/>
              <a:cxnLst/>
              <a:rect l="l" t="t" r="r" b="b"/>
              <a:pathLst>
                <a:path w="1363980" h="9525">
                  <a:moveTo>
                    <a:pt x="28587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8587" y="9525"/>
                  </a:lnTo>
                  <a:lnTo>
                    <a:pt x="28587" y="0"/>
                  </a:lnTo>
                  <a:close/>
                </a:path>
                <a:path w="1363980" h="9525">
                  <a:moveTo>
                    <a:pt x="76276" y="0"/>
                  </a:moveTo>
                  <a:lnTo>
                    <a:pt x="47688" y="0"/>
                  </a:lnTo>
                  <a:lnTo>
                    <a:pt x="47688" y="9525"/>
                  </a:lnTo>
                  <a:lnTo>
                    <a:pt x="76276" y="9525"/>
                  </a:lnTo>
                  <a:lnTo>
                    <a:pt x="76276" y="0"/>
                  </a:lnTo>
                  <a:close/>
                </a:path>
                <a:path w="1363980" h="9525">
                  <a:moveTo>
                    <a:pt x="123964" y="0"/>
                  </a:moveTo>
                  <a:lnTo>
                    <a:pt x="95377" y="0"/>
                  </a:lnTo>
                  <a:lnTo>
                    <a:pt x="95377" y="9525"/>
                  </a:lnTo>
                  <a:lnTo>
                    <a:pt x="123964" y="9525"/>
                  </a:lnTo>
                  <a:lnTo>
                    <a:pt x="123964" y="0"/>
                  </a:lnTo>
                  <a:close/>
                </a:path>
                <a:path w="1363980" h="9525">
                  <a:moveTo>
                    <a:pt x="171653" y="0"/>
                  </a:moveTo>
                  <a:lnTo>
                    <a:pt x="143065" y="0"/>
                  </a:lnTo>
                  <a:lnTo>
                    <a:pt x="143065" y="9525"/>
                  </a:lnTo>
                  <a:lnTo>
                    <a:pt x="171653" y="9525"/>
                  </a:lnTo>
                  <a:lnTo>
                    <a:pt x="171653" y="0"/>
                  </a:lnTo>
                  <a:close/>
                </a:path>
                <a:path w="1363980" h="9525">
                  <a:moveTo>
                    <a:pt x="219341" y="0"/>
                  </a:moveTo>
                  <a:lnTo>
                    <a:pt x="190754" y="0"/>
                  </a:lnTo>
                  <a:lnTo>
                    <a:pt x="190754" y="9525"/>
                  </a:lnTo>
                  <a:lnTo>
                    <a:pt x="219341" y="9525"/>
                  </a:lnTo>
                  <a:lnTo>
                    <a:pt x="219341" y="0"/>
                  </a:lnTo>
                  <a:close/>
                </a:path>
                <a:path w="1363980" h="9525">
                  <a:moveTo>
                    <a:pt x="267017" y="0"/>
                  </a:moveTo>
                  <a:lnTo>
                    <a:pt x="238442" y="0"/>
                  </a:lnTo>
                  <a:lnTo>
                    <a:pt x="238442" y="9525"/>
                  </a:lnTo>
                  <a:lnTo>
                    <a:pt x="267017" y="9525"/>
                  </a:lnTo>
                  <a:lnTo>
                    <a:pt x="267017" y="0"/>
                  </a:lnTo>
                  <a:close/>
                </a:path>
                <a:path w="1363980" h="9525">
                  <a:moveTo>
                    <a:pt x="314706" y="0"/>
                  </a:moveTo>
                  <a:lnTo>
                    <a:pt x="286131" y="0"/>
                  </a:lnTo>
                  <a:lnTo>
                    <a:pt x="286131" y="9525"/>
                  </a:lnTo>
                  <a:lnTo>
                    <a:pt x="314706" y="9525"/>
                  </a:lnTo>
                  <a:lnTo>
                    <a:pt x="314706" y="0"/>
                  </a:lnTo>
                  <a:close/>
                </a:path>
                <a:path w="1363980" h="9525">
                  <a:moveTo>
                    <a:pt x="362394" y="0"/>
                  </a:moveTo>
                  <a:lnTo>
                    <a:pt x="333819" y="0"/>
                  </a:lnTo>
                  <a:lnTo>
                    <a:pt x="333819" y="9525"/>
                  </a:lnTo>
                  <a:lnTo>
                    <a:pt x="362394" y="9525"/>
                  </a:lnTo>
                  <a:lnTo>
                    <a:pt x="362394" y="0"/>
                  </a:lnTo>
                  <a:close/>
                </a:path>
                <a:path w="1363980" h="9525">
                  <a:moveTo>
                    <a:pt x="410083" y="0"/>
                  </a:moveTo>
                  <a:lnTo>
                    <a:pt x="381508" y="0"/>
                  </a:lnTo>
                  <a:lnTo>
                    <a:pt x="381508" y="9525"/>
                  </a:lnTo>
                  <a:lnTo>
                    <a:pt x="410083" y="9525"/>
                  </a:lnTo>
                  <a:lnTo>
                    <a:pt x="410083" y="0"/>
                  </a:lnTo>
                  <a:close/>
                </a:path>
                <a:path w="1363980" h="9525">
                  <a:moveTo>
                    <a:pt x="457771" y="0"/>
                  </a:moveTo>
                  <a:lnTo>
                    <a:pt x="429196" y="0"/>
                  </a:lnTo>
                  <a:lnTo>
                    <a:pt x="429196" y="9525"/>
                  </a:lnTo>
                  <a:lnTo>
                    <a:pt x="457771" y="9525"/>
                  </a:lnTo>
                  <a:lnTo>
                    <a:pt x="457771" y="0"/>
                  </a:lnTo>
                  <a:close/>
                </a:path>
                <a:path w="1363980" h="9525">
                  <a:moveTo>
                    <a:pt x="505460" y="0"/>
                  </a:moveTo>
                  <a:lnTo>
                    <a:pt x="476885" y="0"/>
                  </a:lnTo>
                  <a:lnTo>
                    <a:pt x="476885" y="9525"/>
                  </a:lnTo>
                  <a:lnTo>
                    <a:pt x="505460" y="9525"/>
                  </a:lnTo>
                  <a:lnTo>
                    <a:pt x="505460" y="0"/>
                  </a:lnTo>
                  <a:close/>
                </a:path>
                <a:path w="1363980" h="9525">
                  <a:moveTo>
                    <a:pt x="553148" y="0"/>
                  </a:moveTo>
                  <a:lnTo>
                    <a:pt x="524573" y="0"/>
                  </a:lnTo>
                  <a:lnTo>
                    <a:pt x="524573" y="9525"/>
                  </a:lnTo>
                  <a:lnTo>
                    <a:pt x="553148" y="9525"/>
                  </a:lnTo>
                  <a:lnTo>
                    <a:pt x="553148" y="0"/>
                  </a:lnTo>
                  <a:close/>
                </a:path>
                <a:path w="1363980" h="9525">
                  <a:moveTo>
                    <a:pt x="600837" y="0"/>
                  </a:moveTo>
                  <a:lnTo>
                    <a:pt x="572262" y="0"/>
                  </a:lnTo>
                  <a:lnTo>
                    <a:pt x="572262" y="9525"/>
                  </a:lnTo>
                  <a:lnTo>
                    <a:pt x="600837" y="9525"/>
                  </a:lnTo>
                  <a:lnTo>
                    <a:pt x="600837" y="0"/>
                  </a:lnTo>
                  <a:close/>
                </a:path>
                <a:path w="1363980" h="9525">
                  <a:moveTo>
                    <a:pt x="648525" y="0"/>
                  </a:moveTo>
                  <a:lnTo>
                    <a:pt x="619950" y="0"/>
                  </a:lnTo>
                  <a:lnTo>
                    <a:pt x="619950" y="9525"/>
                  </a:lnTo>
                  <a:lnTo>
                    <a:pt x="648525" y="9525"/>
                  </a:lnTo>
                  <a:lnTo>
                    <a:pt x="648525" y="0"/>
                  </a:lnTo>
                  <a:close/>
                </a:path>
                <a:path w="1363980" h="9525">
                  <a:moveTo>
                    <a:pt x="696214" y="0"/>
                  </a:moveTo>
                  <a:lnTo>
                    <a:pt x="667639" y="0"/>
                  </a:lnTo>
                  <a:lnTo>
                    <a:pt x="667639" y="9525"/>
                  </a:lnTo>
                  <a:lnTo>
                    <a:pt x="696214" y="9525"/>
                  </a:lnTo>
                  <a:lnTo>
                    <a:pt x="696214" y="0"/>
                  </a:lnTo>
                  <a:close/>
                </a:path>
                <a:path w="1363980" h="9525">
                  <a:moveTo>
                    <a:pt x="743902" y="0"/>
                  </a:moveTo>
                  <a:lnTo>
                    <a:pt x="715327" y="0"/>
                  </a:lnTo>
                  <a:lnTo>
                    <a:pt x="715327" y="9525"/>
                  </a:lnTo>
                  <a:lnTo>
                    <a:pt x="743902" y="9525"/>
                  </a:lnTo>
                  <a:lnTo>
                    <a:pt x="743902" y="0"/>
                  </a:lnTo>
                  <a:close/>
                </a:path>
                <a:path w="1363980" h="9525">
                  <a:moveTo>
                    <a:pt x="791591" y="0"/>
                  </a:moveTo>
                  <a:lnTo>
                    <a:pt x="763016" y="0"/>
                  </a:lnTo>
                  <a:lnTo>
                    <a:pt x="763016" y="9525"/>
                  </a:lnTo>
                  <a:lnTo>
                    <a:pt x="791591" y="9525"/>
                  </a:lnTo>
                  <a:lnTo>
                    <a:pt x="791591" y="0"/>
                  </a:lnTo>
                  <a:close/>
                </a:path>
                <a:path w="1363980" h="9525">
                  <a:moveTo>
                    <a:pt x="839279" y="0"/>
                  </a:moveTo>
                  <a:lnTo>
                    <a:pt x="810704" y="0"/>
                  </a:lnTo>
                  <a:lnTo>
                    <a:pt x="810704" y="9525"/>
                  </a:lnTo>
                  <a:lnTo>
                    <a:pt x="839279" y="9525"/>
                  </a:lnTo>
                  <a:lnTo>
                    <a:pt x="839279" y="0"/>
                  </a:lnTo>
                  <a:close/>
                </a:path>
                <a:path w="1363980" h="9525">
                  <a:moveTo>
                    <a:pt x="886968" y="0"/>
                  </a:moveTo>
                  <a:lnTo>
                    <a:pt x="858393" y="0"/>
                  </a:lnTo>
                  <a:lnTo>
                    <a:pt x="858393" y="9525"/>
                  </a:lnTo>
                  <a:lnTo>
                    <a:pt x="886968" y="9525"/>
                  </a:lnTo>
                  <a:lnTo>
                    <a:pt x="886968" y="0"/>
                  </a:lnTo>
                  <a:close/>
                </a:path>
                <a:path w="1363980" h="9525">
                  <a:moveTo>
                    <a:pt x="934656" y="0"/>
                  </a:moveTo>
                  <a:lnTo>
                    <a:pt x="906081" y="0"/>
                  </a:lnTo>
                  <a:lnTo>
                    <a:pt x="906081" y="9525"/>
                  </a:lnTo>
                  <a:lnTo>
                    <a:pt x="934656" y="9525"/>
                  </a:lnTo>
                  <a:lnTo>
                    <a:pt x="934656" y="0"/>
                  </a:lnTo>
                  <a:close/>
                </a:path>
                <a:path w="1363980" h="9525">
                  <a:moveTo>
                    <a:pt x="982345" y="0"/>
                  </a:moveTo>
                  <a:lnTo>
                    <a:pt x="953770" y="0"/>
                  </a:lnTo>
                  <a:lnTo>
                    <a:pt x="953770" y="9525"/>
                  </a:lnTo>
                  <a:lnTo>
                    <a:pt x="982345" y="9525"/>
                  </a:lnTo>
                  <a:lnTo>
                    <a:pt x="982345" y="0"/>
                  </a:lnTo>
                  <a:close/>
                </a:path>
                <a:path w="1363980" h="9525">
                  <a:moveTo>
                    <a:pt x="1030033" y="0"/>
                  </a:moveTo>
                  <a:lnTo>
                    <a:pt x="1001458" y="0"/>
                  </a:lnTo>
                  <a:lnTo>
                    <a:pt x="1001458" y="9525"/>
                  </a:lnTo>
                  <a:lnTo>
                    <a:pt x="1030033" y="9525"/>
                  </a:lnTo>
                  <a:lnTo>
                    <a:pt x="1030033" y="0"/>
                  </a:lnTo>
                  <a:close/>
                </a:path>
                <a:path w="1363980" h="9525">
                  <a:moveTo>
                    <a:pt x="1077722" y="0"/>
                  </a:moveTo>
                  <a:lnTo>
                    <a:pt x="1049134" y="0"/>
                  </a:lnTo>
                  <a:lnTo>
                    <a:pt x="1049134" y="9525"/>
                  </a:lnTo>
                  <a:lnTo>
                    <a:pt x="1077722" y="9525"/>
                  </a:lnTo>
                  <a:lnTo>
                    <a:pt x="1077722" y="0"/>
                  </a:lnTo>
                  <a:close/>
                </a:path>
                <a:path w="1363980" h="9525">
                  <a:moveTo>
                    <a:pt x="1125410" y="0"/>
                  </a:moveTo>
                  <a:lnTo>
                    <a:pt x="1096822" y="0"/>
                  </a:lnTo>
                  <a:lnTo>
                    <a:pt x="1096822" y="9525"/>
                  </a:lnTo>
                  <a:lnTo>
                    <a:pt x="1125410" y="9525"/>
                  </a:lnTo>
                  <a:lnTo>
                    <a:pt x="1125410" y="0"/>
                  </a:lnTo>
                  <a:close/>
                </a:path>
                <a:path w="1363980" h="9525">
                  <a:moveTo>
                    <a:pt x="1173099" y="0"/>
                  </a:moveTo>
                  <a:lnTo>
                    <a:pt x="1144511" y="0"/>
                  </a:lnTo>
                  <a:lnTo>
                    <a:pt x="1144511" y="9525"/>
                  </a:lnTo>
                  <a:lnTo>
                    <a:pt x="1173099" y="9525"/>
                  </a:lnTo>
                  <a:lnTo>
                    <a:pt x="1173099" y="0"/>
                  </a:lnTo>
                  <a:close/>
                </a:path>
                <a:path w="1363980" h="9525">
                  <a:moveTo>
                    <a:pt x="1220787" y="0"/>
                  </a:moveTo>
                  <a:lnTo>
                    <a:pt x="1192199" y="0"/>
                  </a:lnTo>
                  <a:lnTo>
                    <a:pt x="1192199" y="9525"/>
                  </a:lnTo>
                  <a:lnTo>
                    <a:pt x="1220787" y="9525"/>
                  </a:lnTo>
                  <a:lnTo>
                    <a:pt x="1220787" y="0"/>
                  </a:lnTo>
                  <a:close/>
                </a:path>
                <a:path w="1363980" h="9525">
                  <a:moveTo>
                    <a:pt x="1268476" y="0"/>
                  </a:moveTo>
                  <a:lnTo>
                    <a:pt x="1239888" y="0"/>
                  </a:lnTo>
                  <a:lnTo>
                    <a:pt x="1239888" y="9525"/>
                  </a:lnTo>
                  <a:lnTo>
                    <a:pt x="1268476" y="9525"/>
                  </a:lnTo>
                  <a:lnTo>
                    <a:pt x="1268476" y="0"/>
                  </a:lnTo>
                  <a:close/>
                </a:path>
                <a:path w="1363980" h="9525">
                  <a:moveTo>
                    <a:pt x="1316164" y="0"/>
                  </a:moveTo>
                  <a:lnTo>
                    <a:pt x="1287576" y="0"/>
                  </a:lnTo>
                  <a:lnTo>
                    <a:pt x="1287576" y="9525"/>
                  </a:lnTo>
                  <a:lnTo>
                    <a:pt x="1316164" y="9525"/>
                  </a:lnTo>
                  <a:lnTo>
                    <a:pt x="1316164" y="0"/>
                  </a:lnTo>
                  <a:close/>
                </a:path>
                <a:path w="1363980" h="9525">
                  <a:moveTo>
                    <a:pt x="1363853" y="0"/>
                  </a:moveTo>
                  <a:lnTo>
                    <a:pt x="1335265" y="0"/>
                  </a:lnTo>
                  <a:lnTo>
                    <a:pt x="1335265" y="9525"/>
                  </a:lnTo>
                  <a:lnTo>
                    <a:pt x="1363853" y="9525"/>
                  </a:lnTo>
                  <a:lnTo>
                    <a:pt x="136385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3578" y="182573"/>
              <a:ext cx="8135620" cy="0"/>
            </a:xfrm>
            <a:custGeom>
              <a:avLst/>
              <a:gdLst/>
              <a:ahLst/>
              <a:cxnLst/>
              <a:rect l="l" t="t" r="r" b="b"/>
              <a:pathLst>
                <a:path w="8135620">
                  <a:moveTo>
                    <a:pt x="0" y="0"/>
                  </a:moveTo>
                  <a:lnTo>
                    <a:pt x="8135596" y="0"/>
                  </a:lnTo>
                </a:path>
              </a:pathLst>
            </a:custGeom>
            <a:ln w="9528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0613" y="177811"/>
              <a:ext cx="9518650" cy="314960"/>
            </a:xfrm>
            <a:custGeom>
              <a:avLst/>
              <a:gdLst/>
              <a:ahLst/>
              <a:cxnLst/>
              <a:rect l="l" t="t" r="r" b="b"/>
              <a:pathLst>
                <a:path w="9518650" h="314959">
                  <a:moveTo>
                    <a:pt x="28587" y="304901"/>
                  </a:moveTo>
                  <a:lnTo>
                    <a:pt x="0" y="304901"/>
                  </a:lnTo>
                  <a:lnTo>
                    <a:pt x="0" y="314426"/>
                  </a:lnTo>
                  <a:lnTo>
                    <a:pt x="28587" y="314426"/>
                  </a:lnTo>
                  <a:lnTo>
                    <a:pt x="28587" y="304901"/>
                  </a:lnTo>
                  <a:close/>
                </a:path>
                <a:path w="9518650" h="314959">
                  <a:moveTo>
                    <a:pt x="76276" y="304901"/>
                  </a:moveTo>
                  <a:lnTo>
                    <a:pt x="47688" y="304901"/>
                  </a:lnTo>
                  <a:lnTo>
                    <a:pt x="47688" y="314426"/>
                  </a:lnTo>
                  <a:lnTo>
                    <a:pt x="76276" y="314426"/>
                  </a:lnTo>
                  <a:lnTo>
                    <a:pt x="76276" y="304901"/>
                  </a:lnTo>
                  <a:close/>
                </a:path>
                <a:path w="9518650" h="314959">
                  <a:moveTo>
                    <a:pt x="123964" y="304901"/>
                  </a:moveTo>
                  <a:lnTo>
                    <a:pt x="95377" y="304901"/>
                  </a:lnTo>
                  <a:lnTo>
                    <a:pt x="95377" y="314426"/>
                  </a:lnTo>
                  <a:lnTo>
                    <a:pt x="123964" y="314426"/>
                  </a:lnTo>
                  <a:lnTo>
                    <a:pt x="123964" y="304901"/>
                  </a:lnTo>
                  <a:close/>
                </a:path>
                <a:path w="9518650" h="314959">
                  <a:moveTo>
                    <a:pt x="171653" y="304901"/>
                  </a:moveTo>
                  <a:lnTo>
                    <a:pt x="143065" y="304901"/>
                  </a:lnTo>
                  <a:lnTo>
                    <a:pt x="143065" y="314426"/>
                  </a:lnTo>
                  <a:lnTo>
                    <a:pt x="171653" y="314426"/>
                  </a:lnTo>
                  <a:lnTo>
                    <a:pt x="171653" y="304901"/>
                  </a:lnTo>
                  <a:close/>
                </a:path>
                <a:path w="9518650" h="314959">
                  <a:moveTo>
                    <a:pt x="219341" y="304901"/>
                  </a:moveTo>
                  <a:lnTo>
                    <a:pt x="190754" y="304901"/>
                  </a:lnTo>
                  <a:lnTo>
                    <a:pt x="190754" y="314426"/>
                  </a:lnTo>
                  <a:lnTo>
                    <a:pt x="219341" y="314426"/>
                  </a:lnTo>
                  <a:lnTo>
                    <a:pt x="219341" y="304901"/>
                  </a:lnTo>
                  <a:close/>
                </a:path>
                <a:path w="9518650" h="314959">
                  <a:moveTo>
                    <a:pt x="267017" y="304901"/>
                  </a:moveTo>
                  <a:lnTo>
                    <a:pt x="238442" y="304901"/>
                  </a:lnTo>
                  <a:lnTo>
                    <a:pt x="238442" y="314426"/>
                  </a:lnTo>
                  <a:lnTo>
                    <a:pt x="267017" y="314426"/>
                  </a:lnTo>
                  <a:lnTo>
                    <a:pt x="267017" y="304901"/>
                  </a:lnTo>
                  <a:close/>
                </a:path>
                <a:path w="9518650" h="314959">
                  <a:moveTo>
                    <a:pt x="314706" y="304901"/>
                  </a:moveTo>
                  <a:lnTo>
                    <a:pt x="286131" y="304901"/>
                  </a:lnTo>
                  <a:lnTo>
                    <a:pt x="286131" y="314426"/>
                  </a:lnTo>
                  <a:lnTo>
                    <a:pt x="314706" y="314426"/>
                  </a:lnTo>
                  <a:lnTo>
                    <a:pt x="314706" y="304901"/>
                  </a:lnTo>
                  <a:close/>
                </a:path>
                <a:path w="9518650" h="314959">
                  <a:moveTo>
                    <a:pt x="362394" y="304901"/>
                  </a:moveTo>
                  <a:lnTo>
                    <a:pt x="333819" y="304901"/>
                  </a:lnTo>
                  <a:lnTo>
                    <a:pt x="333819" y="314426"/>
                  </a:lnTo>
                  <a:lnTo>
                    <a:pt x="362394" y="314426"/>
                  </a:lnTo>
                  <a:lnTo>
                    <a:pt x="362394" y="304901"/>
                  </a:lnTo>
                  <a:close/>
                </a:path>
                <a:path w="9518650" h="314959">
                  <a:moveTo>
                    <a:pt x="410083" y="304901"/>
                  </a:moveTo>
                  <a:lnTo>
                    <a:pt x="381508" y="304901"/>
                  </a:lnTo>
                  <a:lnTo>
                    <a:pt x="381508" y="314426"/>
                  </a:lnTo>
                  <a:lnTo>
                    <a:pt x="410083" y="314426"/>
                  </a:lnTo>
                  <a:lnTo>
                    <a:pt x="410083" y="304901"/>
                  </a:lnTo>
                  <a:close/>
                </a:path>
                <a:path w="9518650" h="314959">
                  <a:moveTo>
                    <a:pt x="457771" y="304901"/>
                  </a:moveTo>
                  <a:lnTo>
                    <a:pt x="429196" y="304901"/>
                  </a:lnTo>
                  <a:lnTo>
                    <a:pt x="429196" y="314426"/>
                  </a:lnTo>
                  <a:lnTo>
                    <a:pt x="457771" y="314426"/>
                  </a:lnTo>
                  <a:lnTo>
                    <a:pt x="457771" y="304901"/>
                  </a:lnTo>
                  <a:close/>
                </a:path>
                <a:path w="9518650" h="314959">
                  <a:moveTo>
                    <a:pt x="505460" y="304901"/>
                  </a:moveTo>
                  <a:lnTo>
                    <a:pt x="476885" y="304901"/>
                  </a:lnTo>
                  <a:lnTo>
                    <a:pt x="476885" y="314426"/>
                  </a:lnTo>
                  <a:lnTo>
                    <a:pt x="505460" y="314426"/>
                  </a:lnTo>
                  <a:lnTo>
                    <a:pt x="505460" y="304901"/>
                  </a:lnTo>
                  <a:close/>
                </a:path>
                <a:path w="9518650" h="314959">
                  <a:moveTo>
                    <a:pt x="553148" y="304901"/>
                  </a:moveTo>
                  <a:lnTo>
                    <a:pt x="524573" y="304901"/>
                  </a:lnTo>
                  <a:lnTo>
                    <a:pt x="524573" y="314426"/>
                  </a:lnTo>
                  <a:lnTo>
                    <a:pt x="553148" y="314426"/>
                  </a:lnTo>
                  <a:lnTo>
                    <a:pt x="553148" y="304901"/>
                  </a:lnTo>
                  <a:close/>
                </a:path>
                <a:path w="9518650" h="314959">
                  <a:moveTo>
                    <a:pt x="600837" y="304901"/>
                  </a:moveTo>
                  <a:lnTo>
                    <a:pt x="572262" y="304901"/>
                  </a:lnTo>
                  <a:lnTo>
                    <a:pt x="572262" y="314426"/>
                  </a:lnTo>
                  <a:lnTo>
                    <a:pt x="600837" y="314426"/>
                  </a:lnTo>
                  <a:lnTo>
                    <a:pt x="600837" y="304901"/>
                  </a:lnTo>
                  <a:close/>
                </a:path>
                <a:path w="9518650" h="314959">
                  <a:moveTo>
                    <a:pt x="648525" y="304901"/>
                  </a:moveTo>
                  <a:lnTo>
                    <a:pt x="619950" y="304901"/>
                  </a:lnTo>
                  <a:lnTo>
                    <a:pt x="619950" y="314426"/>
                  </a:lnTo>
                  <a:lnTo>
                    <a:pt x="648525" y="314426"/>
                  </a:lnTo>
                  <a:lnTo>
                    <a:pt x="648525" y="304901"/>
                  </a:lnTo>
                  <a:close/>
                </a:path>
                <a:path w="9518650" h="314959">
                  <a:moveTo>
                    <a:pt x="696214" y="304901"/>
                  </a:moveTo>
                  <a:lnTo>
                    <a:pt x="667639" y="304901"/>
                  </a:lnTo>
                  <a:lnTo>
                    <a:pt x="667639" y="314426"/>
                  </a:lnTo>
                  <a:lnTo>
                    <a:pt x="696214" y="314426"/>
                  </a:lnTo>
                  <a:lnTo>
                    <a:pt x="696214" y="304901"/>
                  </a:lnTo>
                  <a:close/>
                </a:path>
                <a:path w="9518650" h="314959">
                  <a:moveTo>
                    <a:pt x="743902" y="304901"/>
                  </a:moveTo>
                  <a:lnTo>
                    <a:pt x="715327" y="304901"/>
                  </a:lnTo>
                  <a:lnTo>
                    <a:pt x="715327" y="314426"/>
                  </a:lnTo>
                  <a:lnTo>
                    <a:pt x="743902" y="314426"/>
                  </a:lnTo>
                  <a:lnTo>
                    <a:pt x="743902" y="304901"/>
                  </a:lnTo>
                  <a:close/>
                </a:path>
                <a:path w="9518650" h="314959">
                  <a:moveTo>
                    <a:pt x="791591" y="304901"/>
                  </a:moveTo>
                  <a:lnTo>
                    <a:pt x="763016" y="304901"/>
                  </a:lnTo>
                  <a:lnTo>
                    <a:pt x="763016" y="314426"/>
                  </a:lnTo>
                  <a:lnTo>
                    <a:pt x="791591" y="314426"/>
                  </a:lnTo>
                  <a:lnTo>
                    <a:pt x="791591" y="304901"/>
                  </a:lnTo>
                  <a:close/>
                </a:path>
                <a:path w="9518650" h="314959">
                  <a:moveTo>
                    <a:pt x="839279" y="304901"/>
                  </a:moveTo>
                  <a:lnTo>
                    <a:pt x="810704" y="304901"/>
                  </a:lnTo>
                  <a:lnTo>
                    <a:pt x="810704" y="314426"/>
                  </a:lnTo>
                  <a:lnTo>
                    <a:pt x="839279" y="314426"/>
                  </a:lnTo>
                  <a:lnTo>
                    <a:pt x="839279" y="304901"/>
                  </a:lnTo>
                  <a:close/>
                </a:path>
                <a:path w="9518650" h="314959">
                  <a:moveTo>
                    <a:pt x="886968" y="304901"/>
                  </a:moveTo>
                  <a:lnTo>
                    <a:pt x="858393" y="304901"/>
                  </a:lnTo>
                  <a:lnTo>
                    <a:pt x="858393" y="314426"/>
                  </a:lnTo>
                  <a:lnTo>
                    <a:pt x="886968" y="314426"/>
                  </a:lnTo>
                  <a:lnTo>
                    <a:pt x="886968" y="304901"/>
                  </a:lnTo>
                  <a:close/>
                </a:path>
                <a:path w="9518650" h="314959">
                  <a:moveTo>
                    <a:pt x="934656" y="304901"/>
                  </a:moveTo>
                  <a:lnTo>
                    <a:pt x="906081" y="304901"/>
                  </a:lnTo>
                  <a:lnTo>
                    <a:pt x="906081" y="314426"/>
                  </a:lnTo>
                  <a:lnTo>
                    <a:pt x="934656" y="314426"/>
                  </a:lnTo>
                  <a:lnTo>
                    <a:pt x="934656" y="304901"/>
                  </a:lnTo>
                  <a:close/>
                </a:path>
                <a:path w="9518650" h="314959">
                  <a:moveTo>
                    <a:pt x="982345" y="304901"/>
                  </a:moveTo>
                  <a:lnTo>
                    <a:pt x="953770" y="304901"/>
                  </a:lnTo>
                  <a:lnTo>
                    <a:pt x="953770" y="314426"/>
                  </a:lnTo>
                  <a:lnTo>
                    <a:pt x="982345" y="314426"/>
                  </a:lnTo>
                  <a:lnTo>
                    <a:pt x="982345" y="304901"/>
                  </a:lnTo>
                  <a:close/>
                </a:path>
                <a:path w="9518650" h="314959">
                  <a:moveTo>
                    <a:pt x="1030033" y="304901"/>
                  </a:moveTo>
                  <a:lnTo>
                    <a:pt x="1001458" y="304901"/>
                  </a:lnTo>
                  <a:lnTo>
                    <a:pt x="1001458" y="314426"/>
                  </a:lnTo>
                  <a:lnTo>
                    <a:pt x="1030033" y="314426"/>
                  </a:lnTo>
                  <a:lnTo>
                    <a:pt x="1030033" y="304901"/>
                  </a:lnTo>
                  <a:close/>
                </a:path>
                <a:path w="9518650" h="314959">
                  <a:moveTo>
                    <a:pt x="1077722" y="304901"/>
                  </a:moveTo>
                  <a:lnTo>
                    <a:pt x="1049134" y="304901"/>
                  </a:lnTo>
                  <a:lnTo>
                    <a:pt x="1049134" y="314426"/>
                  </a:lnTo>
                  <a:lnTo>
                    <a:pt x="1077722" y="314426"/>
                  </a:lnTo>
                  <a:lnTo>
                    <a:pt x="1077722" y="304901"/>
                  </a:lnTo>
                  <a:close/>
                </a:path>
                <a:path w="9518650" h="314959">
                  <a:moveTo>
                    <a:pt x="1125410" y="304901"/>
                  </a:moveTo>
                  <a:lnTo>
                    <a:pt x="1096822" y="304901"/>
                  </a:lnTo>
                  <a:lnTo>
                    <a:pt x="1096822" y="314426"/>
                  </a:lnTo>
                  <a:lnTo>
                    <a:pt x="1125410" y="314426"/>
                  </a:lnTo>
                  <a:lnTo>
                    <a:pt x="1125410" y="304901"/>
                  </a:lnTo>
                  <a:close/>
                </a:path>
                <a:path w="9518650" h="314959">
                  <a:moveTo>
                    <a:pt x="1173099" y="304901"/>
                  </a:moveTo>
                  <a:lnTo>
                    <a:pt x="1144511" y="304901"/>
                  </a:lnTo>
                  <a:lnTo>
                    <a:pt x="1144511" y="314426"/>
                  </a:lnTo>
                  <a:lnTo>
                    <a:pt x="1173099" y="314426"/>
                  </a:lnTo>
                  <a:lnTo>
                    <a:pt x="1173099" y="304901"/>
                  </a:lnTo>
                  <a:close/>
                </a:path>
                <a:path w="9518650" h="314959">
                  <a:moveTo>
                    <a:pt x="1220787" y="304901"/>
                  </a:moveTo>
                  <a:lnTo>
                    <a:pt x="1192199" y="304901"/>
                  </a:lnTo>
                  <a:lnTo>
                    <a:pt x="1192199" y="314426"/>
                  </a:lnTo>
                  <a:lnTo>
                    <a:pt x="1220787" y="314426"/>
                  </a:lnTo>
                  <a:lnTo>
                    <a:pt x="1220787" y="304901"/>
                  </a:lnTo>
                  <a:close/>
                </a:path>
                <a:path w="9518650" h="314959">
                  <a:moveTo>
                    <a:pt x="1268476" y="304901"/>
                  </a:moveTo>
                  <a:lnTo>
                    <a:pt x="1239888" y="304901"/>
                  </a:lnTo>
                  <a:lnTo>
                    <a:pt x="1239888" y="314426"/>
                  </a:lnTo>
                  <a:lnTo>
                    <a:pt x="1268476" y="314426"/>
                  </a:lnTo>
                  <a:lnTo>
                    <a:pt x="1268476" y="304901"/>
                  </a:lnTo>
                  <a:close/>
                </a:path>
                <a:path w="9518650" h="314959">
                  <a:moveTo>
                    <a:pt x="1316164" y="304901"/>
                  </a:moveTo>
                  <a:lnTo>
                    <a:pt x="1287576" y="304901"/>
                  </a:lnTo>
                  <a:lnTo>
                    <a:pt x="1287576" y="314426"/>
                  </a:lnTo>
                  <a:lnTo>
                    <a:pt x="1316164" y="314426"/>
                  </a:lnTo>
                  <a:lnTo>
                    <a:pt x="1316164" y="304901"/>
                  </a:lnTo>
                  <a:close/>
                </a:path>
                <a:path w="9518650" h="314959">
                  <a:moveTo>
                    <a:pt x="1363853" y="304901"/>
                  </a:moveTo>
                  <a:lnTo>
                    <a:pt x="1335265" y="304901"/>
                  </a:lnTo>
                  <a:lnTo>
                    <a:pt x="1335265" y="314426"/>
                  </a:lnTo>
                  <a:lnTo>
                    <a:pt x="1363853" y="314426"/>
                  </a:lnTo>
                  <a:lnTo>
                    <a:pt x="1363853" y="304901"/>
                  </a:lnTo>
                  <a:close/>
                </a:path>
                <a:path w="9518650" h="314959">
                  <a:moveTo>
                    <a:pt x="9518548" y="190563"/>
                  </a:moveTo>
                  <a:lnTo>
                    <a:pt x="9509023" y="190563"/>
                  </a:lnTo>
                  <a:lnTo>
                    <a:pt x="9509023" y="219138"/>
                  </a:lnTo>
                  <a:lnTo>
                    <a:pt x="9518548" y="219138"/>
                  </a:lnTo>
                  <a:lnTo>
                    <a:pt x="9518548" y="190563"/>
                  </a:lnTo>
                  <a:close/>
                </a:path>
                <a:path w="9518650" h="314959">
                  <a:moveTo>
                    <a:pt x="9518548" y="142913"/>
                  </a:moveTo>
                  <a:lnTo>
                    <a:pt x="9509023" y="142913"/>
                  </a:lnTo>
                  <a:lnTo>
                    <a:pt x="9509023" y="171500"/>
                  </a:lnTo>
                  <a:lnTo>
                    <a:pt x="9518548" y="171500"/>
                  </a:lnTo>
                  <a:lnTo>
                    <a:pt x="9518548" y="142913"/>
                  </a:lnTo>
                  <a:close/>
                </a:path>
                <a:path w="9518650" h="314959">
                  <a:moveTo>
                    <a:pt x="9518548" y="95275"/>
                  </a:moveTo>
                  <a:lnTo>
                    <a:pt x="9509023" y="95275"/>
                  </a:lnTo>
                  <a:lnTo>
                    <a:pt x="9509023" y="123863"/>
                  </a:lnTo>
                  <a:lnTo>
                    <a:pt x="9518548" y="123863"/>
                  </a:lnTo>
                  <a:lnTo>
                    <a:pt x="9518548" y="95275"/>
                  </a:lnTo>
                  <a:close/>
                </a:path>
                <a:path w="9518650" h="314959">
                  <a:moveTo>
                    <a:pt x="9518548" y="47637"/>
                  </a:moveTo>
                  <a:lnTo>
                    <a:pt x="9509023" y="47637"/>
                  </a:lnTo>
                  <a:lnTo>
                    <a:pt x="9509023" y="76225"/>
                  </a:lnTo>
                  <a:lnTo>
                    <a:pt x="9518548" y="76225"/>
                  </a:lnTo>
                  <a:lnTo>
                    <a:pt x="9518548" y="47637"/>
                  </a:lnTo>
                  <a:close/>
                </a:path>
                <a:path w="9518650" h="314959">
                  <a:moveTo>
                    <a:pt x="9518548" y="0"/>
                  </a:moveTo>
                  <a:lnTo>
                    <a:pt x="9509023" y="0"/>
                  </a:lnTo>
                  <a:lnTo>
                    <a:pt x="9509023" y="28587"/>
                  </a:lnTo>
                  <a:lnTo>
                    <a:pt x="9518548" y="28587"/>
                  </a:lnTo>
                  <a:lnTo>
                    <a:pt x="95185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3578" y="487471"/>
              <a:ext cx="8135620" cy="0"/>
            </a:xfrm>
            <a:custGeom>
              <a:avLst/>
              <a:gdLst/>
              <a:ahLst/>
              <a:cxnLst/>
              <a:rect l="l" t="t" r="r" b="b"/>
              <a:pathLst>
                <a:path w="8135620">
                  <a:moveTo>
                    <a:pt x="0" y="0"/>
                  </a:moveTo>
                  <a:lnTo>
                    <a:pt x="8135596" y="0"/>
                  </a:lnTo>
                </a:path>
              </a:pathLst>
            </a:custGeom>
            <a:ln w="9528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0613" y="177811"/>
              <a:ext cx="9518650" cy="314960"/>
            </a:xfrm>
            <a:custGeom>
              <a:avLst/>
              <a:gdLst/>
              <a:ahLst/>
              <a:cxnLst/>
              <a:rect l="l" t="t" r="r" b="b"/>
              <a:pathLst>
                <a:path w="9518650" h="314959">
                  <a:moveTo>
                    <a:pt x="9525" y="285838"/>
                  </a:moveTo>
                  <a:lnTo>
                    <a:pt x="0" y="285838"/>
                  </a:lnTo>
                  <a:lnTo>
                    <a:pt x="0" y="314426"/>
                  </a:lnTo>
                  <a:lnTo>
                    <a:pt x="9525" y="314426"/>
                  </a:lnTo>
                  <a:lnTo>
                    <a:pt x="9525" y="285838"/>
                  </a:lnTo>
                  <a:close/>
                </a:path>
                <a:path w="9518650" h="314959">
                  <a:moveTo>
                    <a:pt x="9525" y="238201"/>
                  </a:moveTo>
                  <a:lnTo>
                    <a:pt x="0" y="238201"/>
                  </a:lnTo>
                  <a:lnTo>
                    <a:pt x="0" y="266788"/>
                  </a:lnTo>
                  <a:lnTo>
                    <a:pt x="9525" y="266788"/>
                  </a:lnTo>
                  <a:lnTo>
                    <a:pt x="9525" y="238201"/>
                  </a:lnTo>
                  <a:close/>
                </a:path>
                <a:path w="9518650" h="314959">
                  <a:moveTo>
                    <a:pt x="9525" y="190563"/>
                  </a:moveTo>
                  <a:lnTo>
                    <a:pt x="0" y="190563"/>
                  </a:lnTo>
                  <a:lnTo>
                    <a:pt x="0" y="219138"/>
                  </a:lnTo>
                  <a:lnTo>
                    <a:pt x="9525" y="219138"/>
                  </a:lnTo>
                  <a:lnTo>
                    <a:pt x="9525" y="190563"/>
                  </a:lnTo>
                  <a:close/>
                </a:path>
                <a:path w="9518650" h="314959">
                  <a:moveTo>
                    <a:pt x="9525" y="142913"/>
                  </a:moveTo>
                  <a:lnTo>
                    <a:pt x="0" y="142913"/>
                  </a:lnTo>
                  <a:lnTo>
                    <a:pt x="0" y="171500"/>
                  </a:lnTo>
                  <a:lnTo>
                    <a:pt x="9525" y="171500"/>
                  </a:lnTo>
                  <a:lnTo>
                    <a:pt x="9525" y="142913"/>
                  </a:lnTo>
                  <a:close/>
                </a:path>
                <a:path w="9518650" h="314959">
                  <a:moveTo>
                    <a:pt x="9525" y="95275"/>
                  </a:moveTo>
                  <a:lnTo>
                    <a:pt x="0" y="95275"/>
                  </a:lnTo>
                  <a:lnTo>
                    <a:pt x="0" y="123863"/>
                  </a:lnTo>
                  <a:lnTo>
                    <a:pt x="9525" y="123863"/>
                  </a:lnTo>
                  <a:lnTo>
                    <a:pt x="9525" y="95275"/>
                  </a:lnTo>
                  <a:close/>
                </a:path>
                <a:path w="9518650" h="314959">
                  <a:moveTo>
                    <a:pt x="9525" y="47637"/>
                  </a:moveTo>
                  <a:lnTo>
                    <a:pt x="0" y="47637"/>
                  </a:lnTo>
                  <a:lnTo>
                    <a:pt x="0" y="76225"/>
                  </a:lnTo>
                  <a:lnTo>
                    <a:pt x="9525" y="76225"/>
                  </a:lnTo>
                  <a:lnTo>
                    <a:pt x="9525" y="47637"/>
                  </a:lnTo>
                  <a:close/>
                </a:path>
                <a:path w="9518650" h="314959">
                  <a:moveTo>
                    <a:pt x="9525" y="0"/>
                  </a:moveTo>
                  <a:lnTo>
                    <a:pt x="0" y="0"/>
                  </a:lnTo>
                  <a:lnTo>
                    <a:pt x="0" y="28587"/>
                  </a:lnTo>
                  <a:lnTo>
                    <a:pt x="9525" y="28587"/>
                  </a:lnTo>
                  <a:lnTo>
                    <a:pt x="9525" y="0"/>
                  </a:lnTo>
                  <a:close/>
                </a:path>
                <a:path w="9518650" h="314959">
                  <a:moveTo>
                    <a:pt x="9518548" y="285838"/>
                  </a:moveTo>
                  <a:lnTo>
                    <a:pt x="9509023" y="285838"/>
                  </a:lnTo>
                  <a:lnTo>
                    <a:pt x="9509023" y="314426"/>
                  </a:lnTo>
                  <a:lnTo>
                    <a:pt x="9518548" y="314426"/>
                  </a:lnTo>
                  <a:lnTo>
                    <a:pt x="9518548" y="285838"/>
                  </a:lnTo>
                  <a:close/>
                </a:path>
                <a:path w="9518650" h="314959">
                  <a:moveTo>
                    <a:pt x="9518548" y="238201"/>
                  </a:moveTo>
                  <a:lnTo>
                    <a:pt x="9509023" y="238201"/>
                  </a:lnTo>
                  <a:lnTo>
                    <a:pt x="9509023" y="266788"/>
                  </a:lnTo>
                  <a:lnTo>
                    <a:pt x="9518548" y="266788"/>
                  </a:lnTo>
                  <a:lnTo>
                    <a:pt x="9518548" y="23820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0145" y="231797"/>
            <a:ext cx="94996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ambria Math"/>
                <a:cs typeface="Cambria Math"/>
              </a:rPr>
              <a:t>↳</a:t>
            </a:r>
            <a:r>
              <a:rPr sz="1050" spc="5" dirty="0">
                <a:solidFill>
                  <a:srgbClr val="202020"/>
                </a:solidFill>
                <a:latin typeface="Cambria Math"/>
                <a:cs typeface="Cambria Math"/>
              </a:rPr>
              <a:t> </a:t>
            </a:r>
            <a:r>
              <a:rPr sz="1050" i="1" spc="-15" dirty="0">
                <a:solidFill>
                  <a:srgbClr val="202020"/>
                </a:solidFill>
                <a:latin typeface="Roboto"/>
                <a:cs typeface="Roboto"/>
              </a:rPr>
              <a:t>1</a:t>
            </a:r>
            <a:r>
              <a:rPr sz="1050" i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050" i="1" spc="-15" dirty="0">
                <a:solidFill>
                  <a:srgbClr val="202020"/>
                </a:solidFill>
                <a:latin typeface="Roboto"/>
                <a:cs typeface="Roboto"/>
              </a:rPr>
              <a:t>cell</a:t>
            </a:r>
            <a:r>
              <a:rPr sz="1050" i="1" spc="-20" dirty="0">
                <a:solidFill>
                  <a:srgbClr val="202020"/>
                </a:solidFill>
                <a:latin typeface="Roboto"/>
                <a:cs typeface="Roboto"/>
              </a:rPr>
              <a:t> hidden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030" y="736786"/>
            <a:ext cx="6718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202020"/>
                </a:solidFill>
                <a:latin typeface="Roboto"/>
                <a:cs typeface="Roboto"/>
              </a:rPr>
              <a:t>Cha</a:t>
            </a:r>
            <a:r>
              <a:rPr sz="135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350" spc="-1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350" spc="-24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5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6030" y="1384695"/>
            <a:ext cx="513080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5" dirty="0">
                <a:latin typeface="Roboto"/>
                <a:cs typeface="Roboto"/>
              </a:rPr>
              <a:t>5. Which</a:t>
            </a:r>
            <a:r>
              <a:rPr sz="1950" dirty="0">
                <a:latin typeface="Roboto"/>
                <a:cs typeface="Roboto"/>
              </a:rPr>
              <a:t> </a:t>
            </a:r>
            <a:r>
              <a:rPr sz="1950" spc="-5" dirty="0">
                <a:latin typeface="Roboto"/>
                <a:cs typeface="Roboto"/>
              </a:rPr>
              <a:t>cabin type</a:t>
            </a:r>
            <a:r>
              <a:rPr sz="1950" dirty="0">
                <a:latin typeface="Roboto"/>
                <a:cs typeface="Roboto"/>
              </a:rPr>
              <a:t> </a:t>
            </a:r>
            <a:r>
              <a:rPr sz="1950" spc="-5" dirty="0">
                <a:latin typeface="Roboto"/>
                <a:cs typeface="Roboto"/>
              </a:rPr>
              <a:t>has</a:t>
            </a:r>
            <a:r>
              <a:rPr sz="1950" dirty="0">
                <a:latin typeface="Roboto"/>
                <a:cs typeface="Roboto"/>
              </a:rPr>
              <a:t> </a:t>
            </a:r>
            <a:r>
              <a:rPr sz="1950" spc="10" dirty="0">
                <a:latin typeface="Roboto"/>
                <a:cs typeface="Roboto"/>
              </a:rPr>
              <a:t>more</a:t>
            </a:r>
            <a:r>
              <a:rPr sz="1950" spc="-5" dirty="0">
                <a:latin typeface="Roboto"/>
                <a:cs typeface="Roboto"/>
              </a:rPr>
              <a:t> </a:t>
            </a:r>
            <a:r>
              <a:rPr sz="1950" spc="10" dirty="0">
                <a:latin typeface="Roboto"/>
                <a:cs typeface="Roboto"/>
              </a:rPr>
              <a:t>service</a:t>
            </a:r>
            <a:r>
              <a:rPr sz="1950" dirty="0">
                <a:latin typeface="Roboto"/>
                <a:cs typeface="Roboto"/>
              </a:rPr>
              <a:t> </a:t>
            </a:r>
            <a:r>
              <a:rPr sz="1950" spc="-5" dirty="0">
                <a:latin typeface="Roboto"/>
                <a:cs typeface="Roboto"/>
              </a:rPr>
              <a:t>ratings?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5142" y="1557783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69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269" y="3017165"/>
            <a:ext cx="5812131" cy="302040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96973" y="2106924"/>
            <a:ext cx="8460105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3887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Chart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visualization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code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plt.figure(figsize=(10,5))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sns.boxplot(airline_df.cabin,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airline_df.cabin_service,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hue=airline_df['recommended'],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palette=['orange','purple'])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&lt;AxesSubplot:xlabel='cabin',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ylabel='cabin_service'&gt;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6030" y="6339299"/>
            <a:ext cx="26015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Why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did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pick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5142" y="6426630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23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142" y="881282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69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876" y="142597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30"/>
                </a:moveTo>
                <a:lnTo>
                  <a:pt x="20661" y="47630"/>
                </a:lnTo>
                <a:lnTo>
                  <a:pt x="17622" y="47025"/>
                </a:lnTo>
                <a:lnTo>
                  <a:pt x="0" y="26974"/>
                </a:lnTo>
                <a:lnTo>
                  <a:pt x="0" y="2064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74"/>
                </a:lnTo>
                <a:lnTo>
                  <a:pt x="26978" y="4763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7876" y="1749928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30"/>
                </a:moveTo>
                <a:lnTo>
                  <a:pt x="20661" y="47630"/>
                </a:lnTo>
                <a:lnTo>
                  <a:pt x="17622" y="47017"/>
                </a:lnTo>
                <a:lnTo>
                  <a:pt x="0" y="26974"/>
                </a:lnTo>
                <a:lnTo>
                  <a:pt x="0" y="2064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74"/>
                </a:lnTo>
                <a:lnTo>
                  <a:pt x="26978" y="4763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7876" y="2064354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30"/>
                </a:moveTo>
                <a:lnTo>
                  <a:pt x="20661" y="47630"/>
                </a:lnTo>
                <a:lnTo>
                  <a:pt x="17622" y="47017"/>
                </a:lnTo>
                <a:lnTo>
                  <a:pt x="0" y="26974"/>
                </a:lnTo>
                <a:lnTo>
                  <a:pt x="0" y="2064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74"/>
                </a:lnTo>
                <a:lnTo>
                  <a:pt x="26978" y="4763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90617" y="3121977"/>
            <a:ext cx="9518650" cy="324485"/>
            <a:chOff x="590617" y="3121977"/>
            <a:chExt cx="9518650" cy="324485"/>
          </a:xfrm>
        </p:grpSpPr>
        <p:sp>
          <p:nvSpPr>
            <p:cNvPr id="7" name="object 7"/>
            <p:cNvSpPr/>
            <p:nvPr/>
          </p:nvSpPr>
          <p:spPr>
            <a:xfrm>
              <a:off x="590613" y="3121976"/>
              <a:ext cx="1363980" cy="9525"/>
            </a:xfrm>
            <a:custGeom>
              <a:avLst/>
              <a:gdLst/>
              <a:ahLst/>
              <a:cxnLst/>
              <a:rect l="l" t="t" r="r" b="b"/>
              <a:pathLst>
                <a:path w="1363980" h="9525">
                  <a:moveTo>
                    <a:pt x="28587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8587" y="9525"/>
                  </a:lnTo>
                  <a:lnTo>
                    <a:pt x="28587" y="0"/>
                  </a:lnTo>
                  <a:close/>
                </a:path>
                <a:path w="1363980" h="9525">
                  <a:moveTo>
                    <a:pt x="76276" y="0"/>
                  </a:moveTo>
                  <a:lnTo>
                    <a:pt x="47688" y="0"/>
                  </a:lnTo>
                  <a:lnTo>
                    <a:pt x="47688" y="9525"/>
                  </a:lnTo>
                  <a:lnTo>
                    <a:pt x="76276" y="9525"/>
                  </a:lnTo>
                  <a:lnTo>
                    <a:pt x="76276" y="0"/>
                  </a:lnTo>
                  <a:close/>
                </a:path>
                <a:path w="1363980" h="9525">
                  <a:moveTo>
                    <a:pt x="123964" y="0"/>
                  </a:moveTo>
                  <a:lnTo>
                    <a:pt x="95377" y="0"/>
                  </a:lnTo>
                  <a:lnTo>
                    <a:pt x="95377" y="9525"/>
                  </a:lnTo>
                  <a:lnTo>
                    <a:pt x="123964" y="9525"/>
                  </a:lnTo>
                  <a:lnTo>
                    <a:pt x="123964" y="0"/>
                  </a:lnTo>
                  <a:close/>
                </a:path>
                <a:path w="1363980" h="9525">
                  <a:moveTo>
                    <a:pt x="171653" y="0"/>
                  </a:moveTo>
                  <a:lnTo>
                    <a:pt x="143065" y="0"/>
                  </a:lnTo>
                  <a:lnTo>
                    <a:pt x="143065" y="9525"/>
                  </a:lnTo>
                  <a:lnTo>
                    <a:pt x="171653" y="9525"/>
                  </a:lnTo>
                  <a:lnTo>
                    <a:pt x="171653" y="0"/>
                  </a:lnTo>
                  <a:close/>
                </a:path>
                <a:path w="1363980" h="9525">
                  <a:moveTo>
                    <a:pt x="219341" y="0"/>
                  </a:moveTo>
                  <a:lnTo>
                    <a:pt x="190754" y="0"/>
                  </a:lnTo>
                  <a:lnTo>
                    <a:pt x="190754" y="9525"/>
                  </a:lnTo>
                  <a:lnTo>
                    <a:pt x="219341" y="9525"/>
                  </a:lnTo>
                  <a:lnTo>
                    <a:pt x="219341" y="0"/>
                  </a:lnTo>
                  <a:close/>
                </a:path>
                <a:path w="1363980" h="9525">
                  <a:moveTo>
                    <a:pt x="267017" y="0"/>
                  </a:moveTo>
                  <a:lnTo>
                    <a:pt x="238442" y="0"/>
                  </a:lnTo>
                  <a:lnTo>
                    <a:pt x="238442" y="9525"/>
                  </a:lnTo>
                  <a:lnTo>
                    <a:pt x="267017" y="9525"/>
                  </a:lnTo>
                  <a:lnTo>
                    <a:pt x="267017" y="0"/>
                  </a:lnTo>
                  <a:close/>
                </a:path>
                <a:path w="1363980" h="9525">
                  <a:moveTo>
                    <a:pt x="314706" y="0"/>
                  </a:moveTo>
                  <a:lnTo>
                    <a:pt x="286131" y="0"/>
                  </a:lnTo>
                  <a:lnTo>
                    <a:pt x="286131" y="9525"/>
                  </a:lnTo>
                  <a:lnTo>
                    <a:pt x="314706" y="9525"/>
                  </a:lnTo>
                  <a:lnTo>
                    <a:pt x="314706" y="0"/>
                  </a:lnTo>
                  <a:close/>
                </a:path>
                <a:path w="1363980" h="9525">
                  <a:moveTo>
                    <a:pt x="362394" y="0"/>
                  </a:moveTo>
                  <a:lnTo>
                    <a:pt x="333819" y="0"/>
                  </a:lnTo>
                  <a:lnTo>
                    <a:pt x="333819" y="9525"/>
                  </a:lnTo>
                  <a:lnTo>
                    <a:pt x="362394" y="9525"/>
                  </a:lnTo>
                  <a:lnTo>
                    <a:pt x="362394" y="0"/>
                  </a:lnTo>
                  <a:close/>
                </a:path>
                <a:path w="1363980" h="9525">
                  <a:moveTo>
                    <a:pt x="410083" y="0"/>
                  </a:moveTo>
                  <a:lnTo>
                    <a:pt x="381508" y="0"/>
                  </a:lnTo>
                  <a:lnTo>
                    <a:pt x="381508" y="9525"/>
                  </a:lnTo>
                  <a:lnTo>
                    <a:pt x="410083" y="9525"/>
                  </a:lnTo>
                  <a:lnTo>
                    <a:pt x="410083" y="0"/>
                  </a:lnTo>
                  <a:close/>
                </a:path>
                <a:path w="1363980" h="9525">
                  <a:moveTo>
                    <a:pt x="457771" y="0"/>
                  </a:moveTo>
                  <a:lnTo>
                    <a:pt x="429196" y="0"/>
                  </a:lnTo>
                  <a:lnTo>
                    <a:pt x="429196" y="9525"/>
                  </a:lnTo>
                  <a:lnTo>
                    <a:pt x="457771" y="9525"/>
                  </a:lnTo>
                  <a:lnTo>
                    <a:pt x="457771" y="0"/>
                  </a:lnTo>
                  <a:close/>
                </a:path>
                <a:path w="1363980" h="9525">
                  <a:moveTo>
                    <a:pt x="505460" y="0"/>
                  </a:moveTo>
                  <a:lnTo>
                    <a:pt x="476885" y="0"/>
                  </a:lnTo>
                  <a:lnTo>
                    <a:pt x="476885" y="9525"/>
                  </a:lnTo>
                  <a:lnTo>
                    <a:pt x="505460" y="9525"/>
                  </a:lnTo>
                  <a:lnTo>
                    <a:pt x="505460" y="0"/>
                  </a:lnTo>
                  <a:close/>
                </a:path>
                <a:path w="1363980" h="9525">
                  <a:moveTo>
                    <a:pt x="553148" y="0"/>
                  </a:moveTo>
                  <a:lnTo>
                    <a:pt x="524573" y="0"/>
                  </a:lnTo>
                  <a:lnTo>
                    <a:pt x="524573" y="9525"/>
                  </a:lnTo>
                  <a:lnTo>
                    <a:pt x="553148" y="9525"/>
                  </a:lnTo>
                  <a:lnTo>
                    <a:pt x="553148" y="0"/>
                  </a:lnTo>
                  <a:close/>
                </a:path>
                <a:path w="1363980" h="9525">
                  <a:moveTo>
                    <a:pt x="600837" y="0"/>
                  </a:moveTo>
                  <a:lnTo>
                    <a:pt x="572262" y="0"/>
                  </a:lnTo>
                  <a:lnTo>
                    <a:pt x="572262" y="9525"/>
                  </a:lnTo>
                  <a:lnTo>
                    <a:pt x="600837" y="9525"/>
                  </a:lnTo>
                  <a:lnTo>
                    <a:pt x="600837" y="0"/>
                  </a:lnTo>
                  <a:close/>
                </a:path>
                <a:path w="1363980" h="9525">
                  <a:moveTo>
                    <a:pt x="648525" y="0"/>
                  </a:moveTo>
                  <a:lnTo>
                    <a:pt x="619950" y="0"/>
                  </a:lnTo>
                  <a:lnTo>
                    <a:pt x="619950" y="9525"/>
                  </a:lnTo>
                  <a:lnTo>
                    <a:pt x="648525" y="9525"/>
                  </a:lnTo>
                  <a:lnTo>
                    <a:pt x="648525" y="0"/>
                  </a:lnTo>
                  <a:close/>
                </a:path>
                <a:path w="1363980" h="9525">
                  <a:moveTo>
                    <a:pt x="696214" y="0"/>
                  </a:moveTo>
                  <a:lnTo>
                    <a:pt x="667639" y="0"/>
                  </a:lnTo>
                  <a:lnTo>
                    <a:pt x="667639" y="9525"/>
                  </a:lnTo>
                  <a:lnTo>
                    <a:pt x="696214" y="9525"/>
                  </a:lnTo>
                  <a:lnTo>
                    <a:pt x="696214" y="0"/>
                  </a:lnTo>
                  <a:close/>
                </a:path>
                <a:path w="1363980" h="9525">
                  <a:moveTo>
                    <a:pt x="743902" y="0"/>
                  </a:moveTo>
                  <a:lnTo>
                    <a:pt x="715327" y="0"/>
                  </a:lnTo>
                  <a:lnTo>
                    <a:pt x="715327" y="9525"/>
                  </a:lnTo>
                  <a:lnTo>
                    <a:pt x="743902" y="9525"/>
                  </a:lnTo>
                  <a:lnTo>
                    <a:pt x="743902" y="0"/>
                  </a:lnTo>
                  <a:close/>
                </a:path>
                <a:path w="1363980" h="9525">
                  <a:moveTo>
                    <a:pt x="791591" y="0"/>
                  </a:moveTo>
                  <a:lnTo>
                    <a:pt x="763016" y="0"/>
                  </a:lnTo>
                  <a:lnTo>
                    <a:pt x="763016" y="9525"/>
                  </a:lnTo>
                  <a:lnTo>
                    <a:pt x="791591" y="9525"/>
                  </a:lnTo>
                  <a:lnTo>
                    <a:pt x="791591" y="0"/>
                  </a:lnTo>
                  <a:close/>
                </a:path>
                <a:path w="1363980" h="9525">
                  <a:moveTo>
                    <a:pt x="839279" y="0"/>
                  </a:moveTo>
                  <a:lnTo>
                    <a:pt x="810704" y="0"/>
                  </a:lnTo>
                  <a:lnTo>
                    <a:pt x="810704" y="9525"/>
                  </a:lnTo>
                  <a:lnTo>
                    <a:pt x="839279" y="9525"/>
                  </a:lnTo>
                  <a:lnTo>
                    <a:pt x="839279" y="0"/>
                  </a:lnTo>
                  <a:close/>
                </a:path>
                <a:path w="1363980" h="9525">
                  <a:moveTo>
                    <a:pt x="886968" y="0"/>
                  </a:moveTo>
                  <a:lnTo>
                    <a:pt x="858393" y="0"/>
                  </a:lnTo>
                  <a:lnTo>
                    <a:pt x="858393" y="9525"/>
                  </a:lnTo>
                  <a:lnTo>
                    <a:pt x="886968" y="9525"/>
                  </a:lnTo>
                  <a:lnTo>
                    <a:pt x="886968" y="0"/>
                  </a:lnTo>
                  <a:close/>
                </a:path>
                <a:path w="1363980" h="9525">
                  <a:moveTo>
                    <a:pt x="934656" y="0"/>
                  </a:moveTo>
                  <a:lnTo>
                    <a:pt x="906081" y="0"/>
                  </a:lnTo>
                  <a:lnTo>
                    <a:pt x="906081" y="9525"/>
                  </a:lnTo>
                  <a:lnTo>
                    <a:pt x="934656" y="9525"/>
                  </a:lnTo>
                  <a:lnTo>
                    <a:pt x="934656" y="0"/>
                  </a:lnTo>
                  <a:close/>
                </a:path>
                <a:path w="1363980" h="9525">
                  <a:moveTo>
                    <a:pt x="982345" y="0"/>
                  </a:moveTo>
                  <a:lnTo>
                    <a:pt x="953770" y="0"/>
                  </a:lnTo>
                  <a:lnTo>
                    <a:pt x="953770" y="9525"/>
                  </a:lnTo>
                  <a:lnTo>
                    <a:pt x="982345" y="9525"/>
                  </a:lnTo>
                  <a:lnTo>
                    <a:pt x="982345" y="0"/>
                  </a:lnTo>
                  <a:close/>
                </a:path>
                <a:path w="1363980" h="9525">
                  <a:moveTo>
                    <a:pt x="1030033" y="0"/>
                  </a:moveTo>
                  <a:lnTo>
                    <a:pt x="1001458" y="0"/>
                  </a:lnTo>
                  <a:lnTo>
                    <a:pt x="1001458" y="9525"/>
                  </a:lnTo>
                  <a:lnTo>
                    <a:pt x="1030033" y="9525"/>
                  </a:lnTo>
                  <a:lnTo>
                    <a:pt x="1030033" y="0"/>
                  </a:lnTo>
                  <a:close/>
                </a:path>
                <a:path w="1363980" h="9525">
                  <a:moveTo>
                    <a:pt x="1077722" y="0"/>
                  </a:moveTo>
                  <a:lnTo>
                    <a:pt x="1049134" y="0"/>
                  </a:lnTo>
                  <a:lnTo>
                    <a:pt x="1049134" y="9525"/>
                  </a:lnTo>
                  <a:lnTo>
                    <a:pt x="1077722" y="9525"/>
                  </a:lnTo>
                  <a:lnTo>
                    <a:pt x="1077722" y="0"/>
                  </a:lnTo>
                  <a:close/>
                </a:path>
                <a:path w="1363980" h="9525">
                  <a:moveTo>
                    <a:pt x="1125410" y="0"/>
                  </a:moveTo>
                  <a:lnTo>
                    <a:pt x="1096822" y="0"/>
                  </a:lnTo>
                  <a:lnTo>
                    <a:pt x="1096822" y="9525"/>
                  </a:lnTo>
                  <a:lnTo>
                    <a:pt x="1125410" y="9525"/>
                  </a:lnTo>
                  <a:lnTo>
                    <a:pt x="1125410" y="0"/>
                  </a:lnTo>
                  <a:close/>
                </a:path>
                <a:path w="1363980" h="9525">
                  <a:moveTo>
                    <a:pt x="1173099" y="0"/>
                  </a:moveTo>
                  <a:lnTo>
                    <a:pt x="1144511" y="0"/>
                  </a:lnTo>
                  <a:lnTo>
                    <a:pt x="1144511" y="9525"/>
                  </a:lnTo>
                  <a:lnTo>
                    <a:pt x="1173099" y="9525"/>
                  </a:lnTo>
                  <a:lnTo>
                    <a:pt x="1173099" y="0"/>
                  </a:lnTo>
                  <a:close/>
                </a:path>
                <a:path w="1363980" h="9525">
                  <a:moveTo>
                    <a:pt x="1220787" y="0"/>
                  </a:moveTo>
                  <a:lnTo>
                    <a:pt x="1192199" y="0"/>
                  </a:lnTo>
                  <a:lnTo>
                    <a:pt x="1192199" y="9525"/>
                  </a:lnTo>
                  <a:lnTo>
                    <a:pt x="1220787" y="9525"/>
                  </a:lnTo>
                  <a:lnTo>
                    <a:pt x="1220787" y="0"/>
                  </a:lnTo>
                  <a:close/>
                </a:path>
                <a:path w="1363980" h="9525">
                  <a:moveTo>
                    <a:pt x="1268476" y="0"/>
                  </a:moveTo>
                  <a:lnTo>
                    <a:pt x="1239888" y="0"/>
                  </a:lnTo>
                  <a:lnTo>
                    <a:pt x="1239888" y="9525"/>
                  </a:lnTo>
                  <a:lnTo>
                    <a:pt x="1268476" y="9525"/>
                  </a:lnTo>
                  <a:lnTo>
                    <a:pt x="1268476" y="0"/>
                  </a:lnTo>
                  <a:close/>
                </a:path>
                <a:path w="1363980" h="9525">
                  <a:moveTo>
                    <a:pt x="1316164" y="0"/>
                  </a:moveTo>
                  <a:lnTo>
                    <a:pt x="1287576" y="0"/>
                  </a:lnTo>
                  <a:lnTo>
                    <a:pt x="1287576" y="9525"/>
                  </a:lnTo>
                  <a:lnTo>
                    <a:pt x="1316164" y="9525"/>
                  </a:lnTo>
                  <a:lnTo>
                    <a:pt x="1316164" y="0"/>
                  </a:lnTo>
                  <a:close/>
                </a:path>
                <a:path w="1363980" h="9525">
                  <a:moveTo>
                    <a:pt x="1363853" y="0"/>
                  </a:moveTo>
                  <a:lnTo>
                    <a:pt x="1335265" y="0"/>
                  </a:lnTo>
                  <a:lnTo>
                    <a:pt x="1335265" y="9525"/>
                  </a:lnTo>
                  <a:lnTo>
                    <a:pt x="1363853" y="9525"/>
                  </a:lnTo>
                  <a:lnTo>
                    <a:pt x="136385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73578" y="3126741"/>
              <a:ext cx="8135620" cy="0"/>
            </a:xfrm>
            <a:custGeom>
              <a:avLst/>
              <a:gdLst/>
              <a:ahLst/>
              <a:cxnLst/>
              <a:rect l="l" t="t" r="r" b="b"/>
              <a:pathLst>
                <a:path w="8135620">
                  <a:moveTo>
                    <a:pt x="0" y="0"/>
                  </a:moveTo>
                  <a:lnTo>
                    <a:pt x="8135596" y="0"/>
                  </a:lnTo>
                </a:path>
              </a:pathLst>
            </a:custGeom>
            <a:ln w="9528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99637" y="3121976"/>
              <a:ext cx="9525" cy="226060"/>
            </a:xfrm>
            <a:custGeom>
              <a:avLst/>
              <a:gdLst/>
              <a:ahLst/>
              <a:cxnLst/>
              <a:rect l="l" t="t" r="r" b="b"/>
              <a:pathLst>
                <a:path w="9525" h="226060">
                  <a:moveTo>
                    <a:pt x="9525" y="196913"/>
                  </a:moveTo>
                  <a:lnTo>
                    <a:pt x="0" y="196913"/>
                  </a:lnTo>
                  <a:lnTo>
                    <a:pt x="0" y="225501"/>
                  </a:lnTo>
                  <a:lnTo>
                    <a:pt x="9525" y="225501"/>
                  </a:lnTo>
                  <a:lnTo>
                    <a:pt x="9525" y="196913"/>
                  </a:lnTo>
                  <a:close/>
                </a:path>
                <a:path w="9525" h="226060">
                  <a:moveTo>
                    <a:pt x="9525" y="147688"/>
                  </a:moveTo>
                  <a:lnTo>
                    <a:pt x="0" y="147688"/>
                  </a:lnTo>
                  <a:lnTo>
                    <a:pt x="0" y="176276"/>
                  </a:lnTo>
                  <a:lnTo>
                    <a:pt x="9525" y="176276"/>
                  </a:lnTo>
                  <a:lnTo>
                    <a:pt x="9525" y="147688"/>
                  </a:lnTo>
                  <a:close/>
                </a:path>
                <a:path w="9525" h="226060">
                  <a:moveTo>
                    <a:pt x="9525" y="98450"/>
                  </a:moveTo>
                  <a:lnTo>
                    <a:pt x="0" y="98450"/>
                  </a:lnTo>
                  <a:lnTo>
                    <a:pt x="0" y="127038"/>
                  </a:lnTo>
                  <a:lnTo>
                    <a:pt x="9525" y="127038"/>
                  </a:lnTo>
                  <a:lnTo>
                    <a:pt x="9525" y="98450"/>
                  </a:lnTo>
                  <a:close/>
                </a:path>
                <a:path w="9525" h="226060">
                  <a:moveTo>
                    <a:pt x="9525" y="49237"/>
                  </a:moveTo>
                  <a:lnTo>
                    <a:pt x="0" y="49237"/>
                  </a:lnTo>
                  <a:lnTo>
                    <a:pt x="0" y="77812"/>
                  </a:lnTo>
                  <a:lnTo>
                    <a:pt x="9525" y="77812"/>
                  </a:lnTo>
                  <a:lnTo>
                    <a:pt x="9525" y="49237"/>
                  </a:lnTo>
                  <a:close/>
                </a:path>
                <a:path w="9525" h="226060">
                  <a:moveTo>
                    <a:pt x="9525" y="0"/>
                  </a:moveTo>
                  <a:lnTo>
                    <a:pt x="0" y="0"/>
                  </a:lnTo>
                  <a:lnTo>
                    <a:pt x="0" y="28587"/>
                  </a:lnTo>
                  <a:lnTo>
                    <a:pt x="9525" y="28587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0617" y="3441168"/>
              <a:ext cx="9518650" cy="0"/>
            </a:xfrm>
            <a:custGeom>
              <a:avLst/>
              <a:gdLst/>
              <a:ahLst/>
              <a:cxnLst/>
              <a:rect l="l" t="t" r="r" b="b"/>
              <a:pathLst>
                <a:path w="9518650">
                  <a:moveTo>
                    <a:pt x="0" y="0"/>
                  </a:moveTo>
                  <a:lnTo>
                    <a:pt x="9518556" y="0"/>
                  </a:lnTo>
                </a:path>
              </a:pathLst>
            </a:custGeom>
            <a:ln w="9528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0613" y="3121976"/>
              <a:ext cx="9518650" cy="324485"/>
            </a:xfrm>
            <a:custGeom>
              <a:avLst/>
              <a:gdLst/>
              <a:ahLst/>
              <a:cxnLst/>
              <a:rect l="l" t="t" r="r" b="b"/>
              <a:pathLst>
                <a:path w="9518650" h="324485">
                  <a:moveTo>
                    <a:pt x="9525" y="295376"/>
                  </a:moveTo>
                  <a:lnTo>
                    <a:pt x="0" y="295376"/>
                  </a:lnTo>
                  <a:lnTo>
                    <a:pt x="0" y="323951"/>
                  </a:lnTo>
                  <a:lnTo>
                    <a:pt x="9525" y="323951"/>
                  </a:lnTo>
                  <a:lnTo>
                    <a:pt x="9525" y="295376"/>
                  </a:lnTo>
                  <a:close/>
                </a:path>
                <a:path w="9518650" h="324485">
                  <a:moveTo>
                    <a:pt x="9525" y="246138"/>
                  </a:moveTo>
                  <a:lnTo>
                    <a:pt x="0" y="246138"/>
                  </a:lnTo>
                  <a:lnTo>
                    <a:pt x="0" y="274726"/>
                  </a:lnTo>
                  <a:lnTo>
                    <a:pt x="9525" y="274726"/>
                  </a:lnTo>
                  <a:lnTo>
                    <a:pt x="9525" y="246138"/>
                  </a:lnTo>
                  <a:close/>
                </a:path>
                <a:path w="9518650" h="324485">
                  <a:moveTo>
                    <a:pt x="9525" y="196913"/>
                  </a:moveTo>
                  <a:lnTo>
                    <a:pt x="0" y="196913"/>
                  </a:lnTo>
                  <a:lnTo>
                    <a:pt x="0" y="225501"/>
                  </a:lnTo>
                  <a:lnTo>
                    <a:pt x="9525" y="225501"/>
                  </a:lnTo>
                  <a:lnTo>
                    <a:pt x="9525" y="196913"/>
                  </a:lnTo>
                  <a:close/>
                </a:path>
                <a:path w="9518650" h="324485">
                  <a:moveTo>
                    <a:pt x="9525" y="147688"/>
                  </a:moveTo>
                  <a:lnTo>
                    <a:pt x="0" y="147688"/>
                  </a:lnTo>
                  <a:lnTo>
                    <a:pt x="0" y="176276"/>
                  </a:lnTo>
                  <a:lnTo>
                    <a:pt x="9525" y="176276"/>
                  </a:lnTo>
                  <a:lnTo>
                    <a:pt x="9525" y="147688"/>
                  </a:lnTo>
                  <a:close/>
                </a:path>
                <a:path w="9518650" h="324485">
                  <a:moveTo>
                    <a:pt x="9525" y="98450"/>
                  </a:moveTo>
                  <a:lnTo>
                    <a:pt x="0" y="98450"/>
                  </a:lnTo>
                  <a:lnTo>
                    <a:pt x="0" y="127038"/>
                  </a:lnTo>
                  <a:lnTo>
                    <a:pt x="9525" y="127038"/>
                  </a:lnTo>
                  <a:lnTo>
                    <a:pt x="9525" y="98450"/>
                  </a:lnTo>
                  <a:close/>
                </a:path>
                <a:path w="9518650" h="324485">
                  <a:moveTo>
                    <a:pt x="9525" y="49237"/>
                  </a:moveTo>
                  <a:lnTo>
                    <a:pt x="0" y="49237"/>
                  </a:lnTo>
                  <a:lnTo>
                    <a:pt x="0" y="77812"/>
                  </a:lnTo>
                  <a:lnTo>
                    <a:pt x="9525" y="77812"/>
                  </a:lnTo>
                  <a:lnTo>
                    <a:pt x="9525" y="49237"/>
                  </a:lnTo>
                  <a:close/>
                </a:path>
                <a:path w="9518650" h="324485">
                  <a:moveTo>
                    <a:pt x="9525" y="0"/>
                  </a:moveTo>
                  <a:lnTo>
                    <a:pt x="0" y="0"/>
                  </a:lnTo>
                  <a:lnTo>
                    <a:pt x="0" y="28587"/>
                  </a:lnTo>
                  <a:lnTo>
                    <a:pt x="9525" y="28587"/>
                  </a:lnTo>
                  <a:lnTo>
                    <a:pt x="9525" y="0"/>
                  </a:lnTo>
                  <a:close/>
                </a:path>
                <a:path w="9518650" h="324485">
                  <a:moveTo>
                    <a:pt x="9518548" y="295376"/>
                  </a:moveTo>
                  <a:lnTo>
                    <a:pt x="9509023" y="295376"/>
                  </a:lnTo>
                  <a:lnTo>
                    <a:pt x="9509023" y="323951"/>
                  </a:lnTo>
                  <a:lnTo>
                    <a:pt x="9518548" y="323951"/>
                  </a:lnTo>
                  <a:lnTo>
                    <a:pt x="9518548" y="295376"/>
                  </a:lnTo>
                  <a:close/>
                </a:path>
                <a:path w="9518650" h="324485">
                  <a:moveTo>
                    <a:pt x="9518548" y="246138"/>
                  </a:moveTo>
                  <a:lnTo>
                    <a:pt x="9509023" y="246138"/>
                  </a:lnTo>
                  <a:lnTo>
                    <a:pt x="9509023" y="274726"/>
                  </a:lnTo>
                  <a:lnTo>
                    <a:pt x="9518548" y="274726"/>
                  </a:lnTo>
                  <a:lnTo>
                    <a:pt x="9518548" y="24613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0145" y="260371"/>
            <a:ext cx="9499600" cy="366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boxplot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method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graphically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demonstrating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locality,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spread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skewness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groups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numerical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through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their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quartiles.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91770" indent="-163830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192405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is/are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insight(s)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found from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Roboto"/>
              <a:buAutoNum type="arabicPeriod" startAt="2"/>
            </a:pPr>
            <a:endParaRPr sz="1400">
              <a:latin typeface="Roboto"/>
              <a:cs typeface="Roboto"/>
            </a:endParaRPr>
          </a:p>
          <a:p>
            <a:pPr marL="409575">
              <a:lnSpc>
                <a:spcPct val="100000"/>
              </a:lnSpc>
              <a:spcBef>
                <a:spcPts val="115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First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class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travellers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least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likely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recommended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airlines.</a:t>
            </a:r>
            <a:endParaRPr sz="1200">
              <a:latin typeface="Roboto"/>
              <a:cs typeface="Roboto"/>
            </a:endParaRPr>
          </a:p>
          <a:p>
            <a:pPr marL="409575" marR="2319020">
              <a:lnSpc>
                <a:spcPct val="171900"/>
              </a:lnSpc>
              <a:spcBef>
                <a:spcPts val="7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Recommendation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probable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when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cabin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service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given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full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star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rating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i.e,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out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here.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Economy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class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we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get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ratings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between 4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means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airlines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recommended.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91770" indent="-163830">
              <a:lnSpc>
                <a:spcPct val="100000"/>
              </a:lnSpc>
              <a:spcBef>
                <a:spcPts val="1085"/>
              </a:spcBef>
              <a:buAutoNum type="arabicPeriod" startAt="3"/>
              <a:tabLst>
                <a:tab pos="192405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Will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gained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help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creating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positive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business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impact?</a:t>
            </a:r>
            <a:endParaRPr sz="12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1110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any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lead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negative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growth?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Justify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reason.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50">
              <a:latin typeface="Roboto"/>
              <a:cs typeface="Roboto"/>
            </a:endParaRPr>
          </a:p>
          <a:p>
            <a:pPr marL="1143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ambria Math"/>
                <a:cs typeface="Cambria Math"/>
              </a:rPr>
              <a:t>↳</a:t>
            </a:r>
            <a:r>
              <a:rPr sz="1050" spc="5" dirty="0">
                <a:solidFill>
                  <a:srgbClr val="202020"/>
                </a:solidFill>
                <a:latin typeface="Cambria Math"/>
                <a:cs typeface="Cambria Math"/>
              </a:rPr>
              <a:t> </a:t>
            </a:r>
            <a:r>
              <a:rPr sz="1050" i="1" spc="-15" dirty="0">
                <a:solidFill>
                  <a:srgbClr val="202020"/>
                </a:solidFill>
                <a:latin typeface="Roboto"/>
                <a:cs typeface="Roboto"/>
              </a:rPr>
              <a:t>1</a:t>
            </a:r>
            <a:r>
              <a:rPr sz="1050" i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050" i="1" spc="-15" dirty="0">
                <a:solidFill>
                  <a:srgbClr val="202020"/>
                </a:solidFill>
                <a:latin typeface="Roboto"/>
                <a:cs typeface="Roboto"/>
              </a:rPr>
              <a:t>cell</a:t>
            </a:r>
            <a:r>
              <a:rPr sz="1050" i="1" spc="-20" dirty="0">
                <a:solidFill>
                  <a:srgbClr val="202020"/>
                </a:solidFill>
                <a:latin typeface="Roboto"/>
                <a:cs typeface="Roboto"/>
              </a:rPr>
              <a:t> hidden</a:t>
            </a:r>
            <a:endParaRPr sz="10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</a:pPr>
            <a:r>
              <a:rPr sz="1350" spc="-10" dirty="0">
                <a:solidFill>
                  <a:srgbClr val="202020"/>
                </a:solidFill>
                <a:latin typeface="Roboto"/>
                <a:cs typeface="Roboto"/>
              </a:rPr>
              <a:t>Cha</a:t>
            </a:r>
            <a:r>
              <a:rPr sz="135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350" spc="-1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350" spc="-24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6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5636" y="2565366"/>
            <a:ext cx="52069" cy="103505"/>
          </a:xfrm>
          <a:custGeom>
            <a:avLst/>
            <a:gdLst/>
            <a:ahLst/>
            <a:cxnLst/>
            <a:rect l="l" t="t" r="r" b="b"/>
            <a:pathLst>
              <a:path w="52070" h="103505">
                <a:moveTo>
                  <a:pt x="51610" y="51610"/>
                </a:moveTo>
                <a:lnTo>
                  <a:pt x="0" y="103220"/>
                </a:lnTo>
                <a:lnTo>
                  <a:pt x="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6030" y="4328863"/>
            <a:ext cx="530098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6.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cabin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overall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10" dirty="0">
                <a:solidFill>
                  <a:srgbClr val="202020"/>
                </a:solidFill>
                <a:latin typeface="Roboto"/>
                <a:cs typeface="Roboto"/>
              </a:rPr>
              <a:t>service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ratings?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5142" y="4501949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6973" y="5051092"/>
            <a:ext cx="787336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2770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Chart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visualization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code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plt.figure(figsize=(10,5))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sns.barplot(airline_df.cabin,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airline_df.overall,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hue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airline_df['recommended'],palette=['red','yellow'])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24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569" y="222264"/>
            <a:ext cx="33991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&lt;AxesSubplot:xlabel='cabin',</a:t>
            </a:r>
            <a:r>
              <a:rPr sz="1050" spc="-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ylabel='overall'&gt;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5142" y="406470"/>
            <a:ext cx="9732645" cy="3020695"/>
            <a:chOff x="415142" y="406470"/>
            <a:chExt cx="9732645" cy="3020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269" y="406470"/>
              <a:ext cx="5707322" cy="30204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2505" y="2388311"/>
              <a:ext cx="9594850" cy="438784"/>
            </a:xfrm>
            <a:custGeom>
              <a:avLst/>
              <a:gdLst/>
              <a:ahLst/>
              <a:cxnLst/>
              <a:rect l="l" t="t" r="r" b="b"/>
              <a:pathLst>
                <a:path w="9594850" h="438785">
                  <a:moveTo>
                    <a:pt x="9594781" y="438291"/>
                  </a:moveTo>
                  <a:lnTo>
                    <a:pt x="0" y="438291"/>
                  </a:lnTo>
                  <a:lnTo>
                    <a:pt x="0" y="0"/>
                  </a:lnTo>
                  <a:lnTo>
                    <a:pt x="9594781" y="0"/>
                  </a:lnTo>
                  <a:lnTo>
                    <a:pt x="9594781" y="438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142" y="2558229"/>
              <a:ext cx="103505" cy="52069"/>
            </a:xfrm>
            <a:custGeom>
              <a:avLst/>
              <a:gdLst/>
              <a:ahLst/>
              <a:cxnLst/>
              <a:rect l="l" t="t" r="r" b="b"/>
              <a:pathLst>
                <a:path w="103504" h="52069">
                  <a:moveTo>
                    <a:pt x="51610" y="51610"/>
                  </a:moveTo>
                  <a:lnTo>
                    <a:pt x="0" y="0"/>
                  </a:lnTo>
                  <a:lnTo>
                    <a:pt x="103220" y="0"/>
                  </a:lnTo>
                  <a:lnTo>
                    <a:pt x="51610" y="5161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2505" y="2940940"/>
              <a:ext cx="9594850" cy="410209"/>
            </a:xfrm>
            <a:custGeom>
              <a:avLst/>
              <a:gdLst/>
              <a:ahLst/>
              <a:cxnLst/>
              <a:rect l="l" t="t" r="r" b="b"/>
              <a:pathLst>
                <a:path w="9594850" h="410210">
                  <a:moveTo>
                    <a:pt x="9594781" y="409707"/>
                  </a:moveTo>
                  <a:lnTo>
                    <a:pt x="0" y="409707"/>
                  </a:lnTo>
                  <a:lnTo>
                    <a:pt x="0" y="0"/>
                  </a:lnTo>
                  <a:lnTo>
                    <a:pt x="9594781" y="0"/>
                  </a:lnTo>
                  <a:lnTo>
                    <a:pt x="9594781" y="409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5142" y="3644425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7876" y="4189119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3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7876" y="4427322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30"/>
                </a:lnTo>
                <a:lnTo>
                  <a:pt x="0" y="26964"/>
                </a:lnTo>
                <a:lnTo>
                  <a:pt x="0" y="2063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90617" y="5484945"/>
            <a:ext cx="9518650" cy="314960"/>
            <a:chOff x="590617" y="5484945"/>
            <a:chExt cx="9518650" cy="314960"/>
          </a:xfrm>
        </p:grpSpPr>
        <p:sp>
          <p:nvSpPr>
            <p:cNvPr id="12" name="object 12"/>
            <p:cNvSpPr/>
            <p:nvPr/>
          </p:nvSpPr>
          <p:spPr>
            <a:xfrm>
              <a:off x="590613" y="5484939"/>
              <a:ext cx="1363980" cy="10160"/>
            </a:xfrm>
            <a:custGeom>
              <a:avLst/>
              <a:gdLst/>
              <a:ahLst/>
              <a:cxnLst/>
              <a:rect l="l" t="t" r="r" b="b"/>
              <a:pathLst>
                <a:path w="1363980" h="10160">
                  <a:moveTo>
                    <a:pt x="28587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28587" y="9537"/>
                  </a:lnTo>
                  <a:lnTo>
                    <a:pt x="28587" y="0"/>
                  </a:lnTo>
                  <a:close/>
                </a:path>
                <a:path w="1363980" h="10160">
                  <a:moveTo>
                    <a:pt x="76276" y="0"/>
                  </a:moveTo>
                  <a:lnTo>
                    <a:pt x="47688" y="0"/>
                  </a:lnTo>
                  <a:lnTo>
                    <a:pt x="47688" y="9537"/>
                  </a:lnTo>
                  <a:lnTo>
                    <a:pt x="76276" y="9537"/>
                  </a:lnTo>
                  <a:lnTo>
                    <a:pt x="76276" y="0"/>
                  </a:lnTo>
                  <a:close/>
                </a:path>
                <a:path w="1363980" h="10160">
                  <a:moveTo>
                    <a:pt x="123964" y="0"/>
                  </a:moveTo>
                  <a:lnTo>
                    <a:pt x="95377" y="0"/>
                  </a:lnTo>
                  <a:lnTo>
                    <a:pt x="95377" y="9537"/>
                  </a:lnTo>
                  <a:lnTo>
                    <a:pt x="123964" y="9537"/>
                  </a:lnTo>
                  <a:lnTo>
                    <a:pt x="123964" y="0"/>
                  </a:lnTo>
                  <a:close/>
                </a:path>
                <a:path w="1363980" h="10160">
                  <a:moveTo>
                    <a:pt x="171653" y="0"/>
                  </a:moveTo>
                  <a:lnTo>
                    <a:pt x="143065" y="0"/>
                  </a:lnTo>
                  <a:lnTo>
                    <a:pt x="143065" y="9537"/>
                  </a:lnTo>
                  <a:lnTo>
                    <a:pt x="171653" y="9537"/>
                  </a:lnTo>
                  <a:lnTo>
                    <a:pt x="171653" y="0"/>
                  </a:lnTo>
                  <a:close/>
                </a:path>
                <a:path w="1363980" h="10160">
                  <a:moveTo>
                    <a:pt x="219341" y="0"/>
                  </a:moveTo>
                  <a:lnTo>
                    <a:pt x="190754" y="0"/>
                  </a:lnTo>
                  <a:lnTo>
                    <a:pt x="190754" y="9537"/>
                  </a:lnTo>
                  <a:lnTo>
                    <a:pt x="219341" y="9537"/>
                  </a:lnTo>
                  <a:lnTo>
                    <a:pt x="219341" y="0"/>
                  </a:lnTo>
                  <a:close/>
                </a:path>
                <a:path w="1363980" h="10160">
                  <a:moveTo>
                    <a:pt x="267017" y="0"/>
                  </a:moveTo>
                  <a:lnTo>
                    <a:pt x="238442" y="0"/>
                  </a:lnTo>
                  <a:lnTo>
                    <a:pt x="238442" y="9537"/>
                  </a:lnTo>
                  <a:lnTo>
                    <a:pt x="267017" y="9537"/>
                  </a:lnTo>
                  <a:lnTo>
                    <a:pt x="267017" y="0"/>
                  </a:lnTo>
                  <a:close/>
                </a:path>
                <a:path w="1363980" h="10160">
                  <a:moveTo>
                    <a:pt x="314706" y="0"/>
                  </a:moveTo>
                  <a:lnTo>
                    <a:pt x="286131" y="0"/>
                  </a:lnTo>
                  <a:lnTo>
                    <a:pt x="286131" y="9537"/>
                  </a:lnTo>
                  <a:lnTo>
                    <a:pt x="314706" y="9537"/>
                  </a:lnTo>
                  <a:lnTo>
                    <a:pt x="314706" y="0"/>
                  </a:lnTo>
                  <a:close/>
                </a:path>
                <a:path w="1363980" h="10160">
                  <a:moveTo>
                    <a:pt x="362394" y="0"/>
                  </a:moveTo>
                  <a:lnTo>
                    <a:pt x="333819" y="0"/>
                  </a:lnTo>
                  <a:lnTo>
                    <a:pt x="333819" y="9537"/>
                  </a:lnTo>
                  <a:lnTo>
                    <a:pt x="362394" y="9537"/>
                  </a:lnTo>
                  <a:lnTo>
                    <a:pt x="362394" y="0"/>
                  </a:lnTo>
                  <a:close/>
                </a:path>
                <a:path w="1363980" h="10160">
                  <a:moveTo>
                    <a:pt x="410083" y="0"/>
                  </a:moveTo>
                  <a:lnTo>
                    <a:pt x="381508" y="0"/>
                  </a:lnTo>
                  <a:lnTo>
                    <a:pt x="381508" y="9537"/>
                  </a:lnTo>
                  <a:lnTo>
                    <a:pt x="410083" y="9537"/>
                  </a:lnTo>
                  <a:lnTo>
                    <a:pt x="410083" y="0"/>
                  </a:lnTo>
                  <a:close/>
                </a:path>
                <a:path w="1363980" h="10160">
                  <a:moveTo>
                    <a:pt x="457771" y="0"/>
                  </a:moveTo>
                  <a:lnTo>
                    <a:pt x="429196" y="0"/>
                  </a:lnTo>
                  <a:lnTo>
                    <a:pt x="429196" y="9537"/>
                  </a:lnTo>
                  <a:lnTo>
                    <a:pt x="457771" y="9537"/>
                  </a:lnTo>
                  <a:lnTo>
                    <a:pt x="457771" y="0"/>
                  </a:lnTo>
                  <a:close/>
                </a:path>
                <a:path w="1363980" h="10160">
                  <a:moveTo>
                    <a:pt x="505460" y="0"/>
                  </a:moveTo>
                  <a:lnTo>
                    <a:pt x="476885" y="0"/>
                  </a:lnTo>
                  <a:lnTo>
                    <a:pt x="476885" y="9537"/>
                  </a:lnTo>
                  <a:lnTo>
                    <a:pt x="505460" y="9537"/>
                  </a:lnTo>
                  <a:lnTo>
                    <a:pt x="505460" y="0"/>
                  </a:lnTo>
                  <a:close/>
                </a:path>
                <a:path w="1363980" h="10160">
                  <a:moveTo>
                    <a:pt x="553148" y="0"/>
                  </a:moveTo>
                  <a:lnTo>
                    <a:pt x="524573" y="0"/>
                  </a:lnTo>
                  <a:lnTo>
                    <a:pt x="524573" y="9537"/>
                  </a:lnTo>
                  <a:lnTo>
                    <a:pt x="553148" y="9537"/>
                  </a:lnTo>
                  <a:lnTo>
                    <a:pt x="553148" y="0"/>
                  </a:lnTo>
                  <a:close/>
                </a:path>
                <a:path w="1363980" h="10160">
                  <a:moveTo>
                    <a:pt x="600837" y="0"/>
                  </a:moveTo>
                  <a:lnTo>
                    <a:pt x="572262" y="0"/>
                  </a:lnTo>
                  <a:lnTo>
                    <a:pt x="572262" y="9537"/>
                  </a:lnTo>
                  <a:lnTo>
                    <a:pt x="600837" y="9537"/>
                  </a:lnTo>
                  <a:lnTo>
                    <a:pt x="600837" y="0"/>
                  </a:lnTo>
                  <a:close/>
                </a:path>
                <a:path w="1363980" h="10160">
                  <a:moveTo>
                    <a:pt x="648525" y="0"/>
                  </a:moveTo>
                  <a:lnTo>
                    <a:pt x="619950" y="0"/>
                  </a:lnTo>
                  <a:lnTo>
                    <a:pt x="619950" y="9537"/>
                  </a:lnTo>
                  <a:lnTo>
                    <a:pt x="648525" y="9537"/>
                  </a:lnTo>
                  <a:lnTo>
                    <a:pt x="648525" y="0"/>
                  </a:lnTo>
                  <a:close/>
                </a:path>
                <a:path w="1363980" h="10160">
                  <a:moveTo>
                    <a:pt x="696214" y="0"/>
                  </a:moveTo>
                  <a:lnTo>
                    <a:pt x="667639" y="0"/>
                  </a:lnTo>
                  <a:lnTo>
                    <a:pt x="667639" y="9537"/>
                  </a:lnTo>
                  <a:lnTo>
                    <a:pt x="696214" y="9537"/>
                  </a:lnTo>
                  <a:lnTo>
                    <a:pt x="696214" y="0"/>
                  </a:lnTo>
                  <a:close/>
                </a:path>
                <a:path w="1363980" h="10160">
                  <a:moveTo>
                    <a:pt x="743902" y="0"/>
                  </a:moveTo>
                  <a:lnTo>
                    <a:pt x="715327" y="0"/>
                  </a:lnTo>
                  <a:lnTo>
                    <a:pt x="715327" y="9537"/>
                  </a:lnTo>
                  <a:lnTo>
                    <a:pt x="743902" y="9537"/>
                  </a:lnTo>
                  <a:lnTo>
                    <a:pt x="743902" y="0"/>
                  </a:lnTo>
                  <a:close/>
                </a:path>
                <a:path w="1363980" h="10160">
                  <a:moveTo>
                    <a:pt x="791591" y="0"/>
                  </a:moveTo>
                  <a:lnTo>
                    <a:pt x="763016" y="0"/>
                  </a:lnTo>
                  <a:lnTo>
                    <a:pt x="763016" y="9537"/>
                  </a:lnTo>
                  <a:lnTo>
                    <a:pt x="791591" y="9537"/>
                  </a:lnTo>
                  <a:lnTo>
                    <a:pt x="791591" y="0"/>
                  </a:lnTo>
                  <a:close/>
                </a:path>
                <a:path w="1363980" h="10160">
                  <a:moveTo>
                    <a:pt x="839279" y="0"/>
                  </a:moveTo>
                  <a:lnTo>
                    <a:pt x="810704" y="0"/>
                  </a:lnTo>
                  <a:lnTo>
                    <a:pt x="810704" y="9537"/>
                  </a:lnTo>
                  <a:lnTo>
                    <a:pt x="839279" y="9537"/>
                  </a:lnTo>
                  <a:lnTo>
                    <a:pt x="839279" y="0"/>
                  </a:lnTo>
                  <a:close/>
                </a:path>
                <a:path w="1363980" h="10160">
                  <a:moveTo>
                    <a:pt x="886968" y="0"/>
                  </a:moveTo>
                  <a:lnTo>
                    <a:pt x="858393" y="0"/>
                  </a:lnTo>
                  <a:lnTo>
                    <a:pt x="858393" y="9537"/>
                  </a:lnTo>
                  <a:lnTo>
                    <a:pt x="886968" y="9537"/>
                  </a:lnTo>
                  <a:lnTo>
                    <a:pt x="886968" y="0"/>
                  </a:lnTo>
                  <a:close/>
                </a:path>
                <a:path w="1363980" h="10160">
                  <a:moveTo>
                    <a:pt x="934656" y="0"/>
                  </a:moveTo>
                  <a:lnTo>
                    <a:pt x="906081" y="0"/>
                  </a:lnTo>
                  <a:lnTo>
                    <a:pt x="906081" y="9537"/>
                  </a:lnTo>
                  <a:lnTo>
                    <a:pt x="934656" y="9537"/>
                  </a:lnTo>
                  <a:lnTo>
                    <a:pt x="934656" y="0"/>
                  </a:lnTo>
                  <a:close/>
                </a:path>
                <a:path w="1363980" h="10160">
                  <a:moveTo>
                    <a:pt x="982345" y="0"/>
                  </a:moveTo>
                  <a:lnTo>
                    <a:pt x="953770" y="0"/>
                  </a:lnTo>
                  <a:lnTo>
                    <a:pt x="953770" y="9537"/>
                  </a:lnTo>
                  <a:lnTo>
                    <a:pt x="982345" y="9537"/>
                  </a:lnTo>
                  <a:lnTo>
                    <a:pt x="982345" y="0"/>
                  </a:lnTo>
                  <a:close/>
                </a:path>
                <a:path w="1363980" h="10160">
                  <a:moveTo>
                    <a:pt x="1030033" y="0"/>
                  </a:moveTo>
                  <a:lnTo>
                    <a:pt x="1001458" y="0"/>
                  </a:lnTo>
                  <a:lnTo>
                    <a:pt x="1001458" y="9537"/>
                  </a:lnTo>
                  <a:lnTo>
                    <a:pt x="1030033" y="9537"/>
                  </a:lnTo>
                  <a:lnTo>
                    <a:pt x="1030033" y="0"/>
                  </a:lnTo>
                  <a:close/>
                </a:path>
                <a:path w="1363980" h="10160">
                  <a:moveTo>
                    <a:pt x="1077722" y="0"/>
                  </a:moveTo>
                  <a:lnTo>
                    <a:pt x="1049134" y="0"/>
                  </a:lnTo>
                  <a:lnTo>
                    <a:pt x="1049134" y="9537"/>
                  </a:lnTo>
                  <a:lnTo>
                    <a:pt x="1077722" y="9537"/>
                  </a:lnTo>
                  <a:lnTo>
                    <a:pt x="1077722" y="0"/>
                  </a:lnTo>
                  <a:close/>
                </a:path>
                <a:path w="1363980" h="10160">
                  <a:moveTo>
                    <a:pt x="1125410" y="0"/>
                  </a:moveTo>
                  <a:lnTo>
                    <a:pt x="1096822" y="0"/>
                  </a:lnTo>
                  <a:lnTo>
                    <a:pt x="1096822" y="9537"/>
                  </a:lnTo>
                  <a:lnTo>
                    <a:pt x="1125410" y="9537"/>
                  </a:lnTo>
                  <a:lnTo>
                    <a:pt x="1125410" y="0"/>
                  </a:lnTo>
                  <a:close/>
                </a:path>
                <a:path w="1363980" h="10160">
                  <a:moveTo>
                    <a:pt x="1173099" y="0"/>
                  </a:moveTo>
                  <a:lnTo>
                    <a:pt x="1144511" y="0"/>
                  </a:lnTo>
                  <a:lnTo>
                    <a:pt x="1144511" y="9537"/>
                  </a:lnTo>
                  <a:lnTo>
                    <a:pt x="1173099" y="9537"/>
                  </a:lnTo>
                  <a:lnTo>
                    <a:pt x="1173099" y="0"/>
                  </a:lnTo>
                  <a:close/>
                </a:path>
                <a:path w="1363980" h="10160">
                  <a:moveTo>
                    <a:pt x="1220787" y="0"/>
                  </a:moveTo>
                  <a:lnTo>
                    <a:pt x="1192199" y="0"/>
                  </a:lnTo>
                  <a:lnTo>
                    <a:pt x="1192199" y="9537"/>
                  </a:lnTo>
                  <a:lnTo>
                    <a:pt x="1220787" y="9537"/>
                  </a:lnTo>
                  <a:lnTo>
                    <a:pt x="1220787" y="0"/>
                  </a:lnTo>
                  <a:close/>
                </a:path>
                <a:path w="1363980" h="10160">
                  <a:moveTo>
                    <a:pt x="1268476" y="0"/>
                  </a:moveTo>
                  <a:lnTo>
                    <a:pt x="1239888" y="0"/>
                  </a:lnTo>
                  <a:lnTo>
                    <a:pt x="1239888" y="9537"/>
                  </a:lnTo>
                  <a:lnTo>
                    <a:pt x="1268476" y="9537"/>
                  </a:lnTo>
                  <a:lnTo>
                    <a:pt x="1268476" y="0"/>
                  </a:lnTo>
                  <a:close/>
                </a:path>
                <a:path w="1363980" h="10160">
                  <a:moveTo>
                    <a:pt x="1316164" y="0"/>
                  </a:moveTo>
                  <a:lnTo>
                    <a:pt x="1287576" y="0"/>
                  </a:lnTo>
                  <a:lnTo>
                    <a:pt x="1287576" y="9537"/>
                  </a:lnTo>
                  <a:lnTo>
                    <a:pt x="1316164" y="9537"/>
                  </a:lnTo>
                  <a:lnTo>
                    <a:pt x="1316164" y="0"/>
                  </a:lnTo>
                  <a:close/>
                </a:path>
                <a:path w="1363980" h="10160">
                  <a:moveTo>
                    <a:pt x="1363853" y="0"/>
                  </a:moveTo>
                  <a:lnTo>
                    <a:pt x="1335265" y="0"/>
                  </a:lnTo>
                  <a:lnTo>
                    <a:pt x="1335265" y="9537"/>
                  </a:lnTo>
                  <a:lnTo>
                    <a:pt x="1363853" y="9537"/>
                  </a:lnTo>
                  <a:lnTo>
                    <a:pt x="136385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3578" y="5489709"/>
              <a:ext cx="8135620" cy="0"/>
            </a:xfrm>
            <a:custGeom>
              <a:avLst/>
              <a:gdLst/>
              <a:ahLst/>
              <a:cxnLst/>
              <a:rect l="l" t="t" r="r" b="b"/>
              <a:pathLst>
                <a:path w="8135620">
                  <a:moveTo>
                    <a:pt x="0" y="0"/>
                  </a:moveTo>
                  <a:lnTo>
                    <a:pt x="8135596" y="0"/>
                  </a:lnTo>
                </a:path>
              </a:pathLst>
            </a:custGeom>
            <a:ln w="9528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99637" y="5484939"/>
              <a:ext cx="9525" cy="219710"/>
            </a:xfrm>
            <a:custGeom>
              <a:avLst/>
              <a:gdLst/>
              <a:ahLst/>
              <a:cxnLst/>
              <a:rect l="l" t="t" r="r" b="b"/>
              <a:pathLst>
                <a:path w="9525" h="219710">
                  <a:moveTo>
                    <a:pt x="9525" y="190563"/>
                  </a:moveTo>
                  <a:lnTo>
                    <a:pt x="0" y="190563"/>
                  </a:lnTo>
                  <a:lnTo>
                    <a:pt x="0" y="219151"/>
                  </a:lnTo>
                  <a:lnTo>
                    <a:pt x="9525" y="219151"/>
                  </a:lnTo>
                  <a:lnTo>
                    <a:pt x="9525" y="190563"/>
                  </a:lnTo>
                  <a:close/>
                </a:path>
                <a:path w="9525" h="219710">
                  <a:moveTo>
                    <a:pt x="9525" y="142925"/>
                  </a:moveTo>
                  <a:lnTo>
                    <a:pt x="0" y="142925"/>
                  </a:lnTo>
                  <a:lnTo>
                    <a:pt x="0" y="171513"/>
                  </a:lnTo>
                  <a:lnTo>
                    <a:pt x="9525" y="171513"/>
                  </a:lnTo>
                  <a:lnTo>
                    <a:pt x="9525" y="142925"/>
                  </a:lnTo>
                  <a:close/>
                </a:path>
                <a:path w="9525" h="219710">
                  <a:moveTo>
                    <a:pt x="9525" y="95288"/>
                  </a:moveTo>
                  <a:lnTo>
                    <a:pt x="0" y="95288"/>
                  </a:lnTo>
                  <a:lnTo>
                    <a:pt x="0" y="123875"/>
                  </a:lnTo>
                  <a:lnTo>
                    <a:pt x="9525" y="123875"/>
                  </a:lnTo>
                  <a:lnTo>
                    <a:pt x="9525" y="95288"/>
                  </a:lnTo>
                  <a:close/>
                </a:path>
                <a:path w="9525" h="219710">
                  <a:moveTo>
                    <a:pt x="9525" y="47650"/>
                  </a:moveTo>
                  <a:lnTo>
                    <a:pt x="0" y="47650"/>
                  </a:lnTo>
                  <a:lnTo>
                    <a:pt x="0" y="76225"/>
                  </a:lnTo>
                  <a:lnTo>
                    <a:pt x="9525" y="76225"/>
                  </a:lnTo>
                  <a:lnTo>
                    <a:pt x="9525" y="47650"/>
                  </a:lnTo>
                  <a:close/>
                </a:path>
                <a:path w="9525" h="219710">
                  <a:moveTo>
                    <a:pt x="9525" y="0"/>
                  </a:moveTo>
                  <a:lnTo>
                    <a:pt x="0" y="0"/>
                  </a:lnTo>
                  <a:lnTo>
                    <a:pt x="0" y="28587"/>
                  </a:lnTo>
                  <a:lnTo>
                    <a:pt x="9525" y="28587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617" y="5794607"/>
              <a:ext cx="9518650" cy="0"/>
            </a:xfrm>
            <a:custGeom>
              <a:avLst/>
              <a:gdLst/>
              <a:ahLst/>
              <a:cxnLst/>
              <a:rect l="l" t="t" r="r" b="b"/>
              <a:pathLst>
                <a:path w="9518650">
                  <a:moveTo>
                    <a:pt x="0" y="0"/>
                  </a:moveTo>
                  <a:lnTo>
                    <a:pt x="9518556" y="0"/>
                  </a:lnTo>
                </a:path>
              </a:pathLst>
            </a:custGeom>
            <a:ln w="9528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613" y="5484939"/>
              <a:ext cx="9518650" cy="314960"/>
            </a:xfrm>
            <a:custGeom>
              <a:avLst/>
              <a:gdLst/>
              <a:ahLst/>
              <a:cxnLst/>
              <a:rect l="l" t="t" r="r" b="b"/>
              <a:pathLst>
                <a:path w="9518650" h="314960">
                  <a:moveTo>
                    <a:pt x="9525" y="285851"/>
                  </a:moveTo>
                  <a:lnTo>
                    <a:pt x="0" y="285851"/>
                  </a:lnTo>
                  <a:lnTo>
                    <a:pt x="0" y="314426"/>
                  </a:lnTo>
                  <a:lnTo>
                    <a:pt x="9525" y="314426"/>
                  </a:lnTo>
                  <a:lnTo>
                    <a:pt x="9525" y="285851"/>
                  </a:lnTo>
                  <a:close/>
                </a:path>
                <a:path w="9518650" h="314960">
                  <a:moveTo>
                    <a:pt x="9525" y="238213"/>
                  </a:moveTo>
                  <a:lnTo>
                    <a:pt x="0" y="238213"/>
                  </a:lnTo>
                  <a:lnTo>
                    <a:pt x="0" y="266788"/>
                  </a:lnTo>
                  <a:lnTo>
                    <a:pt x="9525" y="266788"/>
                  </a:lnTo>
                  <a:lnTo>
                    <a:pt x="9525" y="238213"/>
                  </a:lnTo>
                  <a:close/>
                </a:path>
                <a:path w="9518650" h="314960">
                  <a:moveTo>
                    <a:pt x="9525" y="190563"/>
                  </a:moveTo>
                  <a:lnTo>
                    <a:pt x="0" y="190563"/>
                  </a:lnTo>
                  <a:lnTo>
                    <a:pt x="0" y="219151"/>
                  </a:lnTo>
                  <a:lnTo>
                    <a:pt x="9525" y="219151"/>
                  </a:lnTo>
                  <a:lnTo>
                    <a:pt x="9525" y="190563"/>
                  </a:lnTo>
                  <a:close/>
                </a:path>
                <a:path w="9518650" h="314960">
                  <a:moveTo>
                    <a:pt x="9525" y="142925"/>
                  </a:moveTo>
                  <a:lnTo>
                    <a:pt x="0" y="142925"/>
                  </a:lnTo>
                  <a:lnTo>
                    <a:pt x="0" y="171513"/>
                  </a:lnTo>
                  <a:lnTo>
                    <a:pt x="9525" y="171513"/>
                  </a:lnTo>
                  <a:lnTo>
                    <a:pt x="9525" y="142925"/>
                  </a:lnTo>
                  <a:close/>
                </a:path>
                <a:path w="9518650" h="314960">
                  <a:moveTo>
                    <a:pt x="9525" y="95288"/>
                  </a:moveTo>
                  <a:lnTo>
                    <a:pt x="0" y="95288"/>
                  </a:lnTo>
                  <a:lnTo>
                    <a:pt x="0" y="123875"/>
                  </a:lnTo>
                  <a:lnTo>
                    <a:pt x="9525" y="123875"/>
                  </a:lnTo>
                  <a:lnTo>
                    <a:pt x="9525" y="95288"/>
                  </a:lnTo>
                  <a:close/>
                </a:path>
                <a:path w="9518650" h="314960">
                  <a:moveTo>
                    <a:pt x="9525" y="47650"/>
                  </a:moveTo>
                  <a:lnTo>
                    <a:pt x="0" y="47650"/>
                  </a:lnTo>
                  <a:lnTo>
                    <a:pt x="0" y="76225"/>
                  </a:lnTo>
                  <a:lnTo>
                    <a:pt x="9525" y="76225"/>
                  </a:lnTo>
                  <a:lnTo>
                    <a:pt x="9525" y="47650"/>
                  </a:lnTo>
                  <a:close/>
                </a:path>
                <a:path w="9518650" h="314960">
                  <a:moveTo>
                    <a:pt x="9525" y="0"/>
                  </a:moveTo>
                  <a:lnTo>
                    <a:pt x="0" y="0"/>
                  </a:lnTo>
                  <a:lnTo>
                    <a:pt x="0" y="28587"/>
                  </a:lnTo>
                  <a:lnTo>
                    <a:pt x="9525" y="28587"/>
                  </a:lnTo>
                  <a:lnTo>
                    <a:pt x="9525" y="0"/>
                  </a:lnTo>
                  <a:close/>
                </a:path>
                <a:path w="9518650" h="314960">
                  <a:moveTo>
                    <a:pt x="9518548" y="285851"/>
                  </a:moveTo>
                  <a:lnTo>
                    <a:pt x="9509023" y="285851"/>
                  </a:lnTo>
                  <a:lnTo>
                    <a:pt x="9509023" y="314426"/>
                  </a:lnTo>
                  <a:lnTo>
                    <a:pt x="9518548" y="314426"/>
                  </a:lnTo>
                  <a:lnTo>
                    <a:pt x="9518548" y="285851"/>
                  </a:lnTo>
                  <a:close/>
                </a:path>
                <a:path w="9518650" h="314960">
                  <a:moveTo>
                    <a:pt x="9518548" y="238213"/>
                  </a:moveTo>
                  <a:lnTo>
                    <a:pt x="9509023" y="238213"/>
                  </a:lnTo>
                  <a:lnTo>
                    <a:pt x="9509023" y="266788"/>
                  </a:lnTo>
                  <a:lnTo>
                    <a:pt x="9518548" y="266788"/>
                  </a:lnTo>
                  <a:lnTo>
                    <a:pt x="9518548" y="23821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0145" y="2470889"/>
            <a:ext cx="9499600" cy="380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638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92405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Why did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pick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Roboto"/>
              <a:buAutoNum type="arabicPeriod"/>
            </a:pPr>
            <a:endParaRPr sz="14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1230"/>
              </a:spcBef>
            </a:pP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barplot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one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common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types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graphic.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relationship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between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numeric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categoric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variable.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91770" indent="-163830">
              <a:lnSpc>
                <a:spcPct val="100000"/>
              </a:lnSpc>
              <a:spcBef>
                <a:spcPts val="1005"/>
              </a:spcBef>
              <a:buAutoNum type="arabicPeriod" startAt="2"/>
              <a:tabLst>
                <a:tab pos="192405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is/are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insight(s)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found from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Roboto"/>
              <a:buAutoNum type="arabicPeriod" startAt="2"/>
            </a:pPr>
            <a:endParaRPr sz="1400">
              <a:latin typeface="Roboto"/>
              <a:cs typeface="Roboto"/>
            </a:endParaRPr>
          </a:p>
          <a:p>
            <a:pPr marL="409575">
              <a:lnSpc>
                <a:spcPct val="100000"/>
              </a:lnSpc>
              <a:spcBef>
                <a:spcPts val="1230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If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trip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rated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above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8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for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overall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section,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trip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likely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recommended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travellers.</a:t>
            </a:r>
            <a:endParaRPr sz="1200">
              <a:latin typeface="Roboto"/>
              <a:cs typeface="Roboto"/>
            </a:endParaRPr>
          </a:p>
          <a:p>
            <a:pPr marL="409575">
              <a:lnSpc>
                <a:spcPct val="100000"/>
              </a:lnSpc>
              <a:spcBef>
                <a:spcPts val="439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If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below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3,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unhappy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travellers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referred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airlines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their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friends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irrespective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their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cabin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type.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91770" indent="-163830">
              <a:lnSpc>
                <a:spcPct val="100000"/>
              </a:lnSpc>
              <a:spcBef>
                <a:spcPts val="1080"/>
              </a:spcBef>
              <a:buAutoNum type="arabicPeriod" startAt="3"/>
              <a:tabLst>
                <a:tab pos="192405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Will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gained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help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creating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positive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business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impact?</a:t>
            </a:r>
            <a:endParaRPr sz="12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any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lead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negative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growth?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Justify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reason.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Roboto"/>
              <a:cs typeface="Roboto"/>
            </a:endParaRPr>
          </a:p>
          <a:p>
            <a:pPr marL="1143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ambria Math"/>
                <a:cs typeface="Cambria Math"/>
              </a:rPr>
              <a:t>↳</a:t>
            </a:r>
            <a:r>
              <a:rPr sz="1050" spc="5" dirty="0">
                <a:solidFill>
                  <a:srgbClr val="202020"/>
                </a:solidFill>
                <a:latin typeface="Cambria Math"/>
                <a:cs typeface="Cambria Math"/>
              </a:rPr>
              <a:t> </a:t>
            </a:r>
            <a:r>
              <a:rPr sz="1050" i="1" spc="-15" dirty="0">
                <a:solidFill>
                  <a:srgbClr val="202020"/>
                </a:solidFill>
                <a:latin typeface="Roboto"/>
                <a:cs typeface="Roboto"/>
              </a:rPr>
              <a:t>1</a:t>
            </a:r>
            <a:r>
              <a:rPr sz="1050" i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050" i="1" spc="-15" dirty="0">
                <a:solidFill>
                  <a:srgbClr val="202020"/>
                </a:solidFill>
                <a:latin typeface="Roboto"/>
                <a:cs typeface="Roboto"/>
              </a:rPr>
              <a:t>cell</a:t>
            </a:r>
            <a:r>
              <a:rPr sz="1050" i="1" spc="-20" dirty="0">
                <a:solidFill>
                  <a:srgbClr val="202020"/>
                </a:solidFill>
                <a:latin typeface="Roboto"/>
                <a:cs typeface="Roboto"/>
              </a:rPr>
              <a:t> hidden</a:t>
            </a:r>
            <a:endParaRPr sz="10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</a:pPr>
            <a:r>
              <a:rPr sz="1350" spc="-10" dirty="0">
                <a:solidFill>
                  <a:srgbClr val="202020"/>
                </a:solidFill>
                <a:latin typeface="Roboto"/>
                <a:cs typeface="Roboto"/>
              </a:rPr>
              <a:t>Cha</a:t>
            </a:r>
            <a:r>
              <a:rPr sz="135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350" spc="-1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350" spc="-24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7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5636" y="4928340"/>
            <a:ext cx="52069" cy="103505"/>
          </a:xfrm>
          <a:custGeom>
            <a:avLst/>
            <a:gdLst/>
            <a:ahLst/>
            <a:cxnLst/>
            <a:rect l="l" t="t" r="r" b="b"/>
            <a:pathLst>
              <a:path w="52070" h="103504">
                <a:moveTo>
                  <a:pt x="51610" y="51610"/>
                </a:moveTo>
                <a:lnTo>
                  <a:pt x="0" y="103220"/>
                </a:lnTo>
                <a:lnTo>
                  <a:pt x="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25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030" y="317546"/>
            <a:ext cx="578548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5" dirty="0">
                <a:latin typeface="Roboto"/>
                <a:cs typeface="Roboto"/>
              </a:rPr>
              <a:t>7. Which </a:t>
            </a:r>
            <a:r>
              <a:rPr sz="1950" dirty="0">
                <a:latin typeface="Roboto"/>
                <a:cs typeface="Roboto"/>
              </a:rPr>
              <a:t>travellers_type</a:t>
            </a:r>
            <a:r>
              <a:rPr sz="1950" spc="-5" dirty="0">
                <a:latin typeface="Roboto"/>
                <a:cs typeface="Roboto"/>
              </a:rPr>
              <a:t> has</a:t>
            </a:r>
            <a:r>
              <a:rPr sz="1950" dirty="0">
                <a:latin typeface="Roboto"/>
                <a:cs typeface="Roboto"/>
              </a:rPr>
              <a:t> </a:t>
            </a:r>
            <a:r>
              <a:rPr sz="1950" spc="-5" dirty="0">
                <a:latin typeface="Roboto"/>
                <a:cs typeface="Roboto"/>
              </a:rPr>
              <a:t>overall </a:t>
            </a:r>
            <a:r>
              <a:rPr sz="1950" spc="10" dirty="0">
                <a:latin typeface="Roboto"/>
                <a:cs typeface="Roboto"/>
              </a:rPr>
              <a:t>service</a:t>
            </a:r>
            <a:r>
              <a:rPr sz="1950" spc="-5" dirty="0">
                <a:latin typeface="Roboto"/>
                <a:cs typeface="Roboto"/>
              </a:rPr>
              <a:t> ratings?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5142" y="490638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269" y="1950020"/>
            <a:ext cx="5878828" cy="30299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6973" y="1039776"/>
            <a:ext cx="8900160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78930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Chart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7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visualization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code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plt.figure(figsize=(10,5))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sns.scatterplot(airline_df.traveller_type,</a:t>
            </a:r>
            <a:r>
              <a:rPr sz="1050" spc="-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airline_df.overall,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hue=airline_df['recommended'],palette=['indigo','orange'])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&lt;AxesSubplot:xlabel='traveller_type',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ylabel='overall'&gt;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/>
              <a:t>/55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6973" y="5260717"/>
            <a:ext cx="912050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6539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Traveller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type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money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ratings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(out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plt.figure(figsize=(10,5))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sns.barplot(airline_df.traveller_type,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airline_df.value_for_money,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hue=airline_df['recommended'],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palette=['blue','yellow'])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569" y="222264"/>
            <a:ext cx="46462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&lt;AxesSubplot:xlabel='traveller_type',</a:t>
            </a:r>
            <a:r>
              <a:rPr sz="1050" spc="-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ylabel='value_for_money'&gt;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5142" y="406470"/>
            <a:ext cx="9732645" cy="3477895"/>
            <a:chOff x="415142" y="406470"/>
            <a:chExt cx="9732645" cy="3477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269" y="406470"/>
              <a:ext cx="5716850" cy="30299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2505" y="2607465"/>
              <a:ext cx="9594850" cy="429259"/>
            </a:xfrm>
            <a:custGeom>
              <a:avLst/>
              <a:gdLst/>
              <a:ahLst/>
              <a:cxnLst/>
              <a:rect l="l" t="t" r="r" b="b"/>
              <a:pathLst>
                <a:path w="9594850" h="429260">
                  <a:moveTo>
                    <a:pt x="9594781" y="428763"/>
                  </a:moveTo>
                  <a:lnTo>
                    <a:pt x="0" y="428763"/>
                  </a:lnTo>
                  <a:lnTo>
                    <a:pt x="0" y="0"/>
                  </a:lnTo>
                  <a:lnTo>
                    <a:pt x="9594781" y="0"/>
                  </a:lnTo>
                  <a:lnTo>
                    <a:pt x="9594781" y="4287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142" y="2777376"/>
              <a:ext cx="103505" cy="52069"/>
            </a:xfrm>
            <a:custGeom>
              <a:avLst/>
              <a:gdLst/>
              <a:ahLst/>
              <a:cxnLst/>
              <a:rect l="l" t="t" r="r" b="b"/>
              <a:pathLst>
                <a:path w="103504" h="52069">
                  <a:moveTo>
                    <a:pt x="51610" y="51610"/>
                  </a:moveTo>
                  <a:lnTo>
                    <a:pt x="0" y="0"/>
                  </a:lnTo>
                  <a:lnTo>
                    <a:pt x="103220" y="0"/>
                  </a:lnTo>
                  <a:lnTo>
                    <a:pt x="51610" y="5161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2505" y="3150565"/>
              <a:ext cx="9594850" cy="734060"/>
            </a:xfrm>
            <a:custGeom>
              <a:avLst/>
              <a:gdLst/>
              <a:ahLst/>
              <a:cxnLst/>
              <a:rect l="l" t="t" r="r" b="b"/>
              <a:pathLst>
                <a:path w="9594850" h="734060">
                  <a:moveTo>
                    <a:pt x="9594781" y="733662"/>
                  </a:moveTo>
                  <a:lnTo>
                    <a:pt x="0" y="733662"/>
                  </a:lnTo>
                  <a:lnTo>
                    <a:pt x="0" y="0"/>
                  </a:lnTo>
                  <a:lnTo>
                    <a:pt x="9594781" y="0"/>
                  </a:lnTo>
                  <a:lnTo>
                    <a:pt x="9594781" y="733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5142" y="4178003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7876" y="4722700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56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7876" y="5208632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30"/>
                </a:lnTo>
                <a:lnTo>
                  <a:pt x="0" y="26964"/>
                </a:lnTo>
                <a:lnTo>
                  <a:pt x="0" y="20656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90617" y="6266255"/>
            <a:ext cx="9518650" cy="314960"/>
            <a:chOff x="590617" y="6266255"/>
            <a:chExt cx="9518650" cy="314960"/>
          </a:xfrm>
        </p:grpSpPr>
        <p:sp>
          <p:nvSpPr>
            <p:cNvPr id="12" name="object 12"/>
            <p:cNvSpPr/>
            <p:nvPr/>
          </p:nvSpPr>
          <p:spPr>
            <a:xfrm>
              <a:off x="590613" y="6266255"/>
              <a:ext cx="1363980" cy="9525"/>
            </a:xfrm>
            <a:custGeom>
              <a:avLst/>
              <a:gdLst/>
              <a:ahLst/>
              <a:cxnLst/>
              <a:rect l="l" t="t" r="r" b="b"/>
              <a:pathLst>
                <a:path w="1363980" h="9525">
                  <a:moveTo>
                    <a:pt x="28587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8587" y="9525"/>
                  </a:lnTo>
                  <a:lnTo>
                    <a:pt x="28587" y="0"/>
                  </a:lnTo>
                  <a:close/>
                </a:path>
                <a:path w="1363980" h="9525">
                  <a:moveTo>
                    <a:pt x="76276" y="0"/>
                  </a:moveTo>
                  <a:lnTo>
                    <a:pt x="47688" y="0"/>
                  </a:lnTo>
                  <a:lnTo>
                    <a:pt x="47688" y="9525"/>
                  </a:lnTo>
                  <a:lnTo>
                    <a:pt x="76276" y="9525"/>
                  </a:lnTo>
                  <a:lnTo>
                    <a:pt x="76276" y="0"/>
                  </a:lnTo>
                  <a:close/>
                </a:path>
                <a:path w="1363980" h="9525">
                  <a:moveTo>
                    <a:pt x="123964" y="0"/>
                  </a:moveTo>
                  <a:lnTo>
                    <a:pt x="95377" y="0"/>
                  </a:lnTo>
                  <a:lnTo>
                    <a:pt x="95377" y="9525"/>
                  </a:lnTo>
                  <a:lnTo>
                    <a:pt x="123964" y="9525"/>
                  </a:lnTo>
                  <a:lnTo>
                    <a:pt x="123964" y="0"/>
                  </a:lnTo>
                  <a:close/>
                </a:path>
                <a:path w="1363980" h="9525">
                  <a:moveTo>
                    <a:pt x="171653" y="0"/>
                  </a:moveTo>
                  <a:lnTo>
                    <a:pt x="143065" y="0"/>
                  </a:lnTo>
                  <a:lnTo>
                    <a:pt x="143065" y="9525"/>
                  </a:lnTo>
                  <a:lnTo>
                    <a:pt x="171653" y="9525"/>
                  </a:lnTo>
                  <a:lnTo>
                    <a:pt x="171653" y="0"/>
                  </a:lnTo>
                  <a:close/>
                </a:path>
                <a:path w="1363980" h="9525">
                  <a:moveTo>
                    <a:pt x="219341" y="0"/>
                  </a:moveTo>
                  <a:lnTo>
                    <a:pt x="190754" y="0"/>
                  </a:lnTo>
                  <a:lnTo>
                    <a:pt x="190754" y="9525"/>
                  </a:lnTo>
                  <a:lnTo>
                    <a:pt x="219341" y="9525"/>
                  </a:lnTo>
                  <a:lnTo>
                    <a:pt x="219341" y="0"/>
                  </a:lnTo>
                  <a:close/>
                </a:path>
                <a:path w="1363980" h="9525">
                  <a:moveTo>
                    <a:pt x="267017" y="0"/>
                  </a:moveTo>
                  <a:lnTo>
                    <a:pt x="238442" y="0"/>
                  </a:lnTo>
                  <a:lnTo>
                    <a:pt x="238442" y="9525"/>
                  </a:lnTo>
                  <a:lnTo>
                    <a:pt x="267017" y="9525"/>
                  </a:lnTo>
                  <a:lnTo>
                    <a:pt x="267017" y="0"/>
                  </a:lnTo>
                  <a:close/>
                </a:path>
                <a:path w="1363980" h="9525">
                  <a:moveTo>
                    <a:pt x="314706" y="0"/>
                  </a:moveTo>
                  <a:lnTo>
                    <a:pt x="286131" y="0"/>
                  </a:lnTo>
                  <a:lnTo>
                    <a:pt x="286131" y="9525"/>
                  </a:lnTo>
                  <a:lnTo>
                    <a:pt x="314706" y="9525"/>
                  </a:lnTo>
                  <a:lnTo>
                    <a:pt x="314706" y="0"/>
                  </a:lnTo>
                  <a:close/>
                </a:path>
                <a:path w="1363980" h="9525">
                  <a:moveTo>
                    <a:pt x="362394" y="0"/>
                  </a:moveTo>
                  <a:lnTo>
                    <a:pt x="333819" y="0"/>
                  </a:lnTo>
                  <a:lnTo>
                    <a:pt x="333819" y="9525"/>
                  </a:lnTo>
                  <a:lnTo>
                    <a:pt x="362394" y="9525"/>
                  </a:lnTo>
                  <a:lnTo>
                    <a:pt x="362394" y="0"/>
                  </a:lnTo>
                  <a:close/>
                </a:path>
                <a:path w="1363980" h="9525">
                  <a:moveTo>
                    <a:pt x="410083" y="0"/>
                  </a:moveTo>
                  <a:lnTo>
                    <a:pt x="381508" y="0"/>
                  </a:lnTo>
                  <a:lnTo>
                    <a:pt x="381508" y="9525"/>
                  </a:lnTo>
                  <a:lnTo>
                    <a:pt x="410083" y="9525"/>
                  </a:lnTo>
                  <a:lnTo>
                    <a:pt x="410083" y="0"/>
                  </a:lnTo>
                  <a:close/>
                </a:path>
                <a:path w="1363980" h="9525">
                  <a:moveTo>
                    <a:pt x="457771" y="0"/>
                  </a:moveTo>
                  <a:lnTo>
                    <a:pt x="429196" y="0"/>
                  </a:lnTo>
                  <a:lnTo>
                    <a:pt x="429196" y="9525"/>
                  </a:lnTo>
                  <a:lnTo>
                    <a:pt x="457771" y="9525"/>
                  </a:lnTo>
                  <a:lnTo>
                    <a:pt x="457771" y="0"/>
                  </a:lnTo>
                  <a:close/>
                </a:path>
                <a:path w="1363980" h="9525">
                  <a:moveTo>
                    <a:pt x="505460" y="0"/>
                  </a:moveTo>
                  <a:lnTo>
                    <a:pt x="476885" y="0"/>
                  </a:lnTo>
                  <a:lnTo>
                    <a:pt x="476885" y="9525"/>
                  </a:lnTo>
                  <a:lnTo>
                    <a:pt x="505460" y="9525"/>
                  </a:lnTo>
                  <a:lnTo>
                    <a:pt x="505460" y="0"/>
                  </a:lnTo>
                  <a:close/>
                </a:path>
                <a:path w="1363980" h="9525">
                  <a:moveTo>
                    <a:pt x="553148" y="0"/>
                  </a:moveTo>
                  <a:lnTo>
                    <a:pt x="524573" y="0"/>
                  </a:lnTo>
                  <a:lnTo>
                    <a:pt x="524573" y="9525"/>
                  </a:lnTo>
                  <a:lnTo>
                    <a:pt x="553148" y="9525"/>
                  </a:lnTo>
                  <a:lnTo>
                    <a:pt x="553148" y="0"/>
                  </a:lnTo>
                  <a:close/>
                </a:path>
                <a:path w="1363980" h="9525">
                  <a:moveTo>
                    <a:pt x="600837" y="0"/>
                  </a:moveTo>
                  <a:lnTo>
                    <a:pt x="572262" y="0"/>
                  </a:lnTo>
                  <a:lnTo>
                    <a:pt x="572262" y="9525"/>
                  </a:lnTo>
                  <a:lnTo>
                    <a:pt x="600837" y="9525"/>
                  </a:lnTo>
                  <a:lnTo>
                    <a:pt x="600837" y="0"/>
                  </a:lnTo>
                  <a:close/>
                </a:path>
                <a:path w="1363980" h="9525">
                  <a:moveTo>
                    <a:pt x="648525" y="0"/>
                  </a:moveTo>
                  <a:lnTo>
                    <a:pt x="619950" y="0"/>
                  </a:lnTo>
                  <a:lnTo>
                    <a:pt x="619950" y="9525"/>
                  </a:lnTo>
                  <a:lnTo>
                    <a:pt x="648525" y="9525"/>
                  </a:lnTo>
                  <a:lnTo>
                    <a:pt x="648525" y="0"/>
                  </a:lnTo>
                  <a:close/>
                </a:path>
                <a:path w="1363980" h="9525">
                  <a:moveTo>
                    <a:pt x="696214" y="0"/>
                  </a:moveTo>
                  <a:lnTo>
                    <a:pt x="667639" y="0"/>
                  </a:lnTo>
                  <a:lnTo>
                    <a:pt x="667639" y="9525"/>
                  </a:lnTo>
                  <a:lnTo>
                    <a:pt x="696214" y="9525"/>
                  </a:lnTo>
                  <a:lnTo>
                    <a:pt x="696214" y="0"/>
                  </a:lnTo>
                  <a:close/>
                </a:path>
                <a:path w="1363980" h="9525">
                  <a:moveTo>
                    <a:pt x="743902" y="0"/>
                  </a:moveTo>
                  <a:lnTo>
                    <a:pt x="715327" y="0"/>
                  </a:lnTo>
                  <a:lnTo>
                    <a:pt x="715327" y="9525"/>
                  </a:lnTo>
                  <a:lnTo>
                    <a:pt x="743902" y="9525"/>
                  </a:lnTo>
                  <a:lnTo>
                    <a:pt x="743902" y="0"/>
                  </a:lnTo>
                  <a:close/>
                </a:path>
                <a:path w="1363980" h="9525">
                  <a:moveTo>
                    <a:pt x="791591" y="0"/>
                  </a:moveTo>
                  <a:lnTo>
                    <a:pt x="763016" y="0"/>
                  </a:lnTo>
                  <a:lnTo>
                    <a:pt x="763016" y="9525"/>
                  </a:lnTo>
                  <a:lnTo>
                    <a:pt x="791591" y="9525"/>
                  </a:lnTo>
                  <a:lnTo>
                    <a:pt x="791591" y="0"/>
                  </a:lnTo>
                  <a:close/>
                </a:path>
                <a:path w="1363980" h="9525">
                  <a:moveTo>
                    <a:pt x="839279" y="0"/>
                  </a:moveTo>
                  <a:lnTo>
                    <a:pt x="810704" y="0"/>
                  </a:lnTo>
                  <a:lnTo>
                    <a:pt x="810704" y="9525"/>
                  </a:lnTo>
                  <a:lnTo>
                    <a:pt x="839279" y="9525"/>
                  </a:lnTo>
                  <a:lnTo>
                    <a:pt x="839279" y="0"/>
                  </a:lnTo>
                  <a:close/>
                </a:path>
                <a:path w="1363980" h="9525">
                  <a:moveTo>
                    <a:pt x="886968" y="0"/>
                  </a:moveTo>
                  <a:lnTo>
                    <a:pt x="858393" y="0"/>
                  </a:lnTo>
                  <a:lnTo>
                    <a:pt x="858393" y="9525"/>
                  </a:lnTo>
                  <a:lnTo>
                    <a:pt x="886968" y="9525"/>
                  </a:lnTo>
                  <a:lnTo>
                    <a:pt x="886968" y="0"/>
                  </a:lnTo>
                  <a:close/>
                </a:path>
                <a:path w="1363980" h="9525">
                  <a:moveTo>
                    <a:pt x="934656" y="0"/>
                  </a:moveTo>
                  <a:lnTo>
                    <a:pt x="906081" y="0"/>
                  </a:lnTo>
                  <a:lnTo>
                    <a:pt x="906081" y="9525"/>
                  </a:lnTo>
                  <a:lnTo>
                    <a:pt x="934656" y="9525"/>
                  </a:lnTo>
                  <a:lnTo>
                    <a:pt x="934656" y="0"/>
                  </a:lnTo>
                  <a:close/>
                </a:path>
                <a:path w="1363980" h="9525">
                  <a:moveTo>
                    <a:pt x="982345" y="0"/>
                  </a:moveTo>
                  <a:lnTo>
                    <a:pt x="953770" y="0"/>
                  </a:lnTo>
                  <a:lnTo>
                    <a:pt x="953770" y="9525"/>
                  </a:lnTo>
                  <a:lnTo>
                    <a:pt x="982345" y="9525"/>
                  </a:lnTo>
                  <a:lnTo>
                    <a:pt x="982345" y="0"/>
                  </a:lnTo>
                  <a:close/>
                </a:path>
                <a:path w="1363980" h="9525">
                  <a:moveTo>
                    <a:pt x="1030033" y="0"/>
                  </a:moveTo>
                  <a:lnTo>
                    <a:pt x="1001458" y="0"/>
                  </a:lnTo>
                  <a:lnTo>
                    <a:pt x="1001458" y="9525"/>
                  </a:lnTo>
                  <a:lnTo>
                    <a:pt x="1030033" y="9525"/>
                  </a:lnTo>
                  <a:lnTo>
                    <a:pt x="1030033" y="0"/>
                  </a:lnTo>
                  <a:close/>
                </a:path>
                <a:path w="1363980" h="9525">
                  <a:moveTo>
                    <a:pt x="1077722" y="0"/>
                  </a:moveTo>
                  <a:lnTo>
                    <a:pt x="1049134" y="0"/>
                  </a:lnTo>
                  <a:lnTo>
                    <a:pt x="1049134" y="9525"/>
                  </a:lnTo>
                  <a:lnTo>
                    <a:pt x="1077722" y="9525"/>
                  </a:lnTo>
                  <a:lnTo>
                    <a:pt x="1077722" y="0"/>
                  </a:lnTo>
                  <a:close/>
                </a:path>
                <a:path w="1363980" h="9525">
                  <a:moveTo>
                    <a:pt x="1125410" y="0"/>
                  </a:moveTo>
                  <a:lnTo>
                    <a:pt x="1096822" y="0"/>
                  </a:lnTo>
                  <a:lnTo>
                    <a:pt x="1096822" y="9525"/>
                  </a:lnTo>
                  <a:lnTo>
                    <a:pt x="1125410" y="9525"/>
                  </a:lnTo>
                  <a:lnTo>
                    <a:pt x="1125410" y="0"/>
                  </a:lnTo>
                  <a:close/>
                </a:path>
                <a:path w="1363980" h="9525">
                  <a:moveTo>
                    <a:pt x="1173099" y="0"/>
                  </a:moveTo>
                  <a:lnTo>
                    <a:pt x="1144511" y="0"/>
                  </a:lnTo>
                  <a:lnTo>
                    <a:pt x="1144511" y="9525"/>
                  </a:lnTo>
                  <a:lnTo>
                    <a:pt x="1173099" y="9525"/>
                  </a:lnTo>
                  <a:lnTo>
                    <a:pt x="1173099" y="0"/>
                  </a:lnTo>
                  <a:close/>
                </a:path>
                <a:path w="1363980" h="9525">
                  <a:moveTo>
                    <a:pt x="1220787" y="0"/>
                  </a:moveTo>
                  <a:lnTo>
                    <a:pt x="1192199" y="0"/>
                  </a:lnTo>
                  <a:lnTo>
                    <a:pt x="1192199" y="9525"/>
                  </a:lnTo>
                  <a:lnTo>
                    <a:pt x="1220787" y="9525"/>
                  </a:lnTo>
                  <a:lnTo>
                    <a:pt x="1220787" y="0"/>
                  </a:lnTo>
                  <a:close/>
                </a:path>
                <a:path w="1363980" h="9525">
                  <a:moveTo>
                    <a:pt x="1268476" y="0"/>
                  </a:moveTo>
                  <a:lnTo>
                    <a:pt x="1239888" y="0"/>
                  </a:lnTo>
                  <a:lnTo>
                    <a:pt x="1239888" y="9525"/>
                  </a:lnTo>
                  <a:lnTo>
                    <a:pt x="1268476" y="9525"/>
                  </a:lnTo>
                  <a:lnTo>
                    <a:pt x="1268476" y="0"/>
                  </a:lnTo>
                  <a:close/>
                </a:path>
                <a:path w="1363980" h="9525">
                  <a:moveTo>
                    <a:pt x="1316164" y="0"/>
                  </a:moveTo>
                  <a:lnTo>
                    <a:pt x="1287576" y="0"/>
                  </a:lnTo>
                  <a:lnTo>
                    <a:pt x="1287576" y="9525"/>
                  </a:lnTo>
                  <a:lnTo>
                    <a:pt x="1316164" y="9525"/>
                  </a:lnTo>
                  <a:lnTo>
                    <a:pt x="1316164" y="0"/>
                  </a:lnTo>
                  <a:close/>
                </a:path>
                <a:path w="1363980" h="9525">
                  <a:moveTo>
                    <a:pt x="1363853" y="0"/>
                  </a:moveTo>
                  <a:lnTo>
                    <a:pt x="1335265" y="0"/>
                  </a:lnTo>
                  <a:lnTo>
                    <a:pt x="1335265" y="9525"/>
                  </a:lnTo>
                  <a:lnTo>
                    <a:pt x="1363853" y="9525"/>
                  </a:lnTo>
                  <a:lnTo>
                    <a:pt x="136385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3578" y="6271019"/>
              <a:ext cx="8135620" cy="0"/>
            </a:xfrm>
            <a:custGeom>
              <a:avLst/>
              <a:gdLst/>
              <a:ahLst/>
              <a:cxnLst/>
              <a:rect l="l" t="t" r="r" b="b"/>
              <a:pathLst>
                <a:path w="8135620">
                  <a:moveTo>
                    <a:pt x="0" y="0"/>
                  </a:moveTo>
                  <a:lnTo>
                    <a:pt x="8135596" y="0"/>
                  </a:lnTo>
                </a:path>
              </a:pathLst>
            </a:custGeom>
            <a:ln w="9528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0613" y="6266255"/>
              <a:ext cx="9518650" cy="314960"/>
            </a:xfrm>
            <a:custGeom>
              <a:avLst/>
              <a:gdLst/>
              <a:ahLst/>
              <a:cxnLst/>
              <a:rect l="l" t="t" r="r" b="b"/>
              <a:pathLst>
                <a:path w="9518650" h="314959">
                  <a:moveTo>
                    <a:pt x="28587" y="304901"/>
                  </a:moveTo>
                  <a:lnTo>
                    <a:pt x="0" y="304901"/>
                  </a:lnTo>
                  <a:lnTo>
                    <a:pt x="0" y="314426"/>
                  </a:lnTo>
                  <a:lnTo>
                    <a:pt x="28587" y="314426"/>
                  </a:lnTo>
                  <a:lnTo>
                    <a:pt x="28587" y="304901"/>
                  </a:lnTo>
                  <a:close/>
                </a:path>
                <a:path w="9518650" h="314959">
                  <a:moveTo>
                    <a:pt x="76276" y="304901"/>
                  </a:moveTo>
                  <a:lnTo>
                    <a:pt x="47688" y="304901"/>
                  </a:lnTo>
                  <a:lnTo>
                    <a:pt x="47688" y="314426"/>
                  </a:lnTo>
                  <a:lnTo>
                    <a:pt x="76276" y="314426"/>
                  </a:lnTo>
                  <a:lnTo>
                    <a:pt x="76276" y="304901"/>
                  </a:lnTo>
                  <a:close/>
                </a:path>
                <a:path w="9518650" h="314959">
                  <a:moveTo>
                    <a:pt x="123964" y="304901"/>
                  </a:moveTo>
                  <a:lnTo>
                    <a:pt x="95377" y="304901"/>
                  </a:lnTo>
                  <a:lnTo>
                    <a:pt x="95377" y="314426"/>
                  </a:lnTo>
                  <a:lnTo>
                    <a:pt x="123964" y="314426"/>
                  </a:lnTo>
                  <a:lnTo>
                    <a:pt x="123964" y="304901"/>
                  </a:lnTo>
                  <a:close/>
                </a:path>
                <a:path w="9518650" h="314959">
                  <a:moveTo>
                    <a:pt x="171653" y="304901"/>
                  </a:moveTo>
                  <a:lnTo>
                    <a:pt x="143065" y="304901"/>
                  </a:lnTo>
                  <a:lnTo>
                    <a:pt x="143065" y="314426"/>
                  </a:lnTo>
                  <a:lnTo>
                    <a:pt x="171653" y="314426"/>
                  </a:lnTo>
                  <a:lnTo>
                    <a:pt x="171653" y="304901"/>
                  </a:lnTo>
                  <a:close/>
                </a:path>
                <a:path w="9518650" h="314959">
                  <a:moveTo>
                    <a:pt x="219341" y="304901"/>
                  </a:moveTo>
                  <a:lnTo>
                    <a:pt x="190754" y="304901"/>
                  </a:lnTo>
                  <a:lnTo>
                    <a:pt x="190754" y="314426"/>
                  </a:lnTo>
                  <a:lnTo>
                    <a:pt x="219341" y="314426"/>
                  </a:lnTo>
                  <a:lnTo>
                    <a:pt x="219341" y="304901"/>
                  </a:lnTo>
                  <a:close/>
                </a:path>
                <a:path w="9518650" h="314959">
                  <a:moveTo>
                    <a:pt x="267017" y="304901"/>
                  </a:moveTo>
                  <a:lnTo>
                    <a:pt x="238442" y="304901"/>
                  </a:lnTo>
                  <a:lnTo>
                    <a:pt x="238442" y="314426"/>
                  </a:lnTo>
                  <a:lnTo>
                    <a:pt x="267017" y="314426"/>
                  </a:lnTo>
                  <a:lnTo>
                    <a:pt x="267017" y="304901"/>
                  </a:lnTo>
                  <a:close/>
                </a:path>
                <a:path w="9518650" h="314959">
                  <a:moveTo>
                    <a:pt x="314706" y="304901"/>
                  </a:moveTo>
                  <a:lnTo>
                    <a:pt x="286131" y="304901"/>
                  </a:lnTo>
                  <a:lnTo>
                    <a:pt x="286131" y="314426"/>
                  </a:lnTo>
                  <a:lnTo>
                    <a:pt x="314706" y="314426"/>
                  </a:lnTo>
                  <a:lnTo>
                    <a:pt x="314706" y="304901"/>
                  </a:lnTo>
                  <a:close/>
                </a:path>
                <a:path w="9518650" h="314959">
                  <a:moveTo>
                    <a:pt x="362394" y="304901"/>
                  </a:moveTo>
                  <a:lnTo>
                    <a:pt x="333819" y="304901"/>
                  </a:lnTo>
                  <a:lnTo>
                    <a:pt x="333819" y="314426"/>
                  </a:lnTo>
                  <a:lnTo>
                    <a:pt x="362394" y="314426"/>
                  </a:lnTo>
                  <a:lnTo>
                    <a:pt x="362394" y="304901"/>
                  </a:lnTo>
                  <a:close/>
                </a:path>
                <a:path w="9518650" h="314959">
                  <a:moveTo>
                    <a:pt x="410083" y="304901"/>
                  </a:moveTo>
                  <a:lnTo>
                    <a:pt x="381508" y="304901"/>
                  </a:lnTo>
                  <a:lnTo>
                    <a:pt x="381508" y="314426"/>
                  </a:lnTo>
                  <a:lnTo>
                    <a:pt x="410083" y="314426"/>
                  </a:lnTo>
                  <a:lnTo>
                    <a:pt x="410083" y="304901"/>
                  </a:lnTo>
                  <a:close/>
                </a:path>
                <a:path w="9518650" h="314959">
                  <a:moveTo>
                    <a:pt x="457771" y="304901"/>
                  </a:moveTo>
                  <a:lnTo>
                    <a:pt x="429196" y="304901"/>
                  </a:lnTo>
                  <a:lnTo>
                    <a:pt x="429196" y="314426"/>
                  </a:lnTo>
                  <a:lnTo>
                    <a:pt x="457771" y="314426"/>
                  </a:lnTo>
                  <a:lnTo>
                    <a:pt x="457771" y="304901"/>
                  </a:lnTo>
                  <a:close/>
                </a:path>
                <a:path w="9518650" h="314959">
                  <a:moveTo>
                    <a:pt x="505460" y="304901"/>
                  </a:moveTo>
                  <a:lnTo>
                    <a:pt x="476885" y="304901"/>
                  </a:lnTo>
                  <a:lnTo>
                    <a:pt x="476885" y="314426"/>
                  </a:lnTo>
                  <a:lnTo>
                    <a:pt x="505460" y="314426"/>
                  </a:lnTo>
                  <a:lnTo>
                    <a:pt x="505460" y="304901"/>
                  </a:lnTo>
                  <a:close/>
                </a:path>
                <a:path w="9518650" h="314959">
                  <a:moveTo>
                    <a:pt x="553148" y="304901"/>
                  </a:moveTo>
                  <a:lnTo>
                    <a:pt x="524573" y="304901"/>
                  </a:lnTo>
                  <a:lnTo>
                    <a:pt x="524573" y="314426"/>
                  </a:lnTo>
                  <a:lnTo>
                    <a:pt x="553148" y="314426"/>
                  </a:lnTo>
                  <a:lnTo>
                    <a:pt x="553148" y="304901"/>
                  </a:lnTo>
                  <a:close/>
                </a:path>
                <a:path w="9518650" h="314959">
                  <a:moveTo>
                    <a:pt x="600837" y="304901"/>
                  </a:moveTo>
                  <a:lnTo>
                    <a:pt x="572262" y="304901"/>
                  </a:lnTo>
                  <a:lnTo>
                    <a:pt x="572262" y="314426"/>
                  </a:lnTo>
                  <a:lnTo>
                    <a:pt x="600837" y="314426"/>
                  </a:lnTo>
                  <a:lnTo>
                    <a:pt x="600837" y="304901"/>
                  </a:lnTo>
                  <a:close/>
                </a:path>
                <a:path w="9518650" h="314959">
                  <a:moveTo>
                    <a:pt x="648525" y="304901"/>
                  </a:moveTo>
                  <a:lnTo>
                    <a:pt x="619950" y="304901"/>
                  </a:lnTo>
                  <a:lnTo>
                    <a:pt x="619950" y="314426"/>
                  </a:lnTo>
                  <a:lnTo>
                    <a:pt x="648525" y="314426"/>
                  </a:lnTo>
                  <a:lnTo>
                    <a:pt x="648525" y="304901"/>
                  </a:lnTo>
                  <a:close/>
                </a:path>
                <a:path w="9518650" h="314959">
                  <a:moveTo>
                    <a:pt x="696214" y="304901"/>
                  </a:moveTo>
                  <a:lnTo>
                    <a:pt x="667639" y="304901"/>
                  </a:lnTo>
                  <a:lnTo>
                    <a:pt x="667639" y="314426"/>
                  </a:lnTo>
                  <a:lnTo>
                    <a:pt x="696214" y="314426"/>
                  </a:lnTo>
                  <a:lnTo>
                    <a:pt x="696214" y="304901"/>
                  </a:lnTo>
                  <a:close/>
                </a:path>
                <a:path w="9518650" h="314959">
                  <a:moveTo>
                    <a:pt x="743902" y="304901"/>
                  </a:moveTo>
                  <a:lnTo>
                    <a:pt x="715327" y="304901"/>
                  </a:lnTo>
                  <a:lnTo>
                    <a:pt x="715327" y="314426"/>
                  </a:lnTo>
                  <a:lnTo>
                    <a:pt x="743902" y="314426"/>
                  </a:lnTo>
                  <a:lnTo>
                    <a:pt x="743902" y="304901"/>
                  </a:lnTo>
                  <a:close/>
                </a:path>
                <a:path w="9518650" h="314959">
                  <a:moveTo>
                    <a:pt x="791591" y="304901"/>
                  </a:moveTo>
                  <a:lnTo>
                    <a:pt x="763016" y="304901"/>
                  </a:lnTo>
                  <a:lnTo>
                    <a:pt x="763016" y="314426"/>
                  </a:lnTo>
                  <a:lnTo>
                    <a:pt x="791591" y="314426"/>
                  </a:lnTo>
                  <a:lnTo>
                    <a:pt x="791591" y="304901"/>
                  </a:lnTo>
                  <a:close/>
                </a:path>
                <a:path w="9518650" h="314959">
                  <a:moveTo>
                    <a:pt x="839279" y="304901"/>
                  </a:moveTo>
                  <a:lnTo>
                    <a:pt x="810704" y="304901"/>
                  </a:lnTo>
                  <a:lnTo>
                    <a:pt x="810704" y="314426"/>
                  </a:lnTo>
                  <a:lnTo>
                    <a:pt x="839279" y="314426"/>
                  </a:lnTo>
                  <a:lnTo>
                    <a:pt x="839279" y="304901"/>
                  </a:lnTo>
                  <a:close/>
                </a:path>
                <a:path w="9518650" h="314959">
                  <a:moveTo>
                    <a:pt x="886968" y="304901"/>
                  </a:moveTo>
                  <a:lnTo>
                    <a:pt x="858393" y="304901"/>
                  </a:lnTo>
                  <a:lnTo>
                    <a:pt x="858393" y="314426"/>
                  </a:lnTo>
                  <a:lnTo>
                    <a:pt x="886968" y="314426"/>
                  </a:lnTo>
                  <a:lnTo>
                    <a:pt x="886968" y="304901"/>
                  </a:lnTo>
                  <a:close/>
                </a:path>
                <a:path w="9518650" h="314959">
                  <a:moveTo>
                    <a:pt x="934656" y="304901"/>
                  </a:moveTo>
                  <a:lnTo>
                    <a:pt x="906081" y="304901"/>
                  </a:lnTo>
                  <a:lnTo>
                    <a:pt x="906081" y="314426"/>
                  </a:lnTo>
                  <a:lnTo>
                    <a:pt x="934656" y="314426"/>
                  </a:lnTo>
                  <a:lnTo>
                    <a:pt x="934656" y="304901"/>
                  </a:lnTo>
                  <a:close/>
                </a:path>
                <a:path w="9518650" h="314959">
                  <a:moveTo>
                    <a:pt x="982345" y="304901"/>
                  </a:moveTo>
                  <a:lnTo>
                    <a:pt x="953770" y="304901"/>
                  </a:lnTo>
                  <a:lnTo>
                    <a:pt x="953770" y="314426"/>
                  </a:lnTo>
                  <a:lnTo>
                    <a:pt x="982345" y="314426"/>
                  </a:lnTo>
                  <a:lnTo>
                    <a:pt x="982345" y="304901"/>
                  </a:lnTo>
                  <a:close/>
                </a:path>
                <a:path w="9518650" h="314959">
                  <a:moveTo>
                    <a:pt x="1030033" y="304901"/>
                  </a:moveTo>
                  <a:lnTo>
                    <a:pt x="1001458" y="304901"/>
                  </a:lnTo>
                  <a:lnTo>
                    <a:pt x="1001458" y="314426"/>
                  </a:lnTo>
                  <a:lnTo>
                    <a:pt x="1030033" y="314426"/>
                  </a:lnTo>
                  <a:lnTo>
                    <a:pt x="1030033" y="304901"/>
                  </a:lnTo>
                  <a:close/>
                </a:path>
                <a:path w="9518650" h="314959">
                  <a:moveTo>
                    <a:pt x="1077722" y="304901"/>
                  </a:moveTo>
                  <a:lnTo>
                    <a:pt x="1049134" y="304901"/>
                  </a:lnTo>
                  <a:lnTo>
                    <a:pt x="1049134" y="314426"/>
                  </a:lnTo>
                  <a:lnTo>
                    <a:pt x="1077722" y="314426"/>
                  </a:lnTo>
                  <a:lnTo>
                    <a:pt x="1077722" y="304901"/>
                  </a:lnTo>
                  <a:close/>
                </a:path>
                <a:path w="9518650" h="314959">
                  <a:moveTo>
                    <a:pt x="1125410" y="304901"/>
                  </a:moveTo>
                  <a:lnTo>
                    <a:pt x="1096822" y="304901"/>
                  </a:lnTo>
                  <a:lnTo>
                    <a:pt x="1096822" y="314426"/>
                  </a:lnTo>
                  <a:lnTo>
                    <a:pt x="1125410" y="314426"/>
                  </a:lnTo>
                  <a:lnTo>
                    <a:pt x="1125410" y="304901"/>
                  </a:lnTo>
                  <a:close/>
                </a:path>
                <a:path w="9518650" h="314959">
                  <a:moveTo>
                    <a:pt x="1173099" y="304901"/>
                  </a:moveTo>
                  <a:lnTo>
                    <a:pt x="1144511" y="304901"/>
                  </a:lnTo>
                  <a:lnTo>
                    <a:pt x="1144511" y="314426"/>
                  </a:lnTo>
                  <a:lnTo>
                    <a:pt x="1173099" y="314426"/>
                  </a:lnTo>
                  <a:lnTo>
                    <a:pt x="1173099" y="304901"/>
                  </a:lnTo>
                  <a:close/>
                </a:path>
                <a:path w="9518650" h="314959">
                  <a:moveTo>
                    <a:pt x="1220787" y="304901"/>
                  </a:moveTo>
                  <a:lnTo>
                    <a:pt x="1192199" y="304901"/>
                  </a:lnTo>
                  <a:lnTo>
                    <a:pt x="1192199" y="314426"/>
                  </a:lnTo>
                  <a:lnTo>
                    <a:pt x="1220787" y="314426"/>
                  </a:lnTo>
                  <a:lnTo>
                    <a:pt x="1220787" y="304901"/>
                  </a:lnTo>
                  <a:close/>
                </a:path>
                <a:path w="9518650" h="314959">
                  <a:moveTo>
                    <a:pt x="1268476" y="304901"/>
                  </a:moveTo>
                  <a:lnTo>
                    <a:pt x="1239888" y="304901"/>
                  </a:lnTo>
                  <a:lnTo>
                    <a:pt x="1239888" y="314426"/>
                  </a:lnTo>
                  <a:lnTo>
                    <a:pt x="1268476" y="314426"/>
                  </a:lnTo>
                  <a:lnTo>
                    <a:pt x="1268476" y="304901"/>
                  </a:lnTo>
                  <a:close/>
                </a:path>
                <a:path w="9518650" h="314959">
                  <a:moveTo>
                    <a:pt x="1316164" y="304901"/>
                  </a:moveTo>
                  <a:lnTo>
                    <a:pt x="1287576" y="304901"/>
                  </a:lnTo>
                  <a:lnTo>
                    <a:pt x="1287576" y="314426"/>
                  </a:lnTo>
                  <a:lnTo>
                    <a:pt x="1316164" y="314426"/>
                  </a:lnTo>
                  <a:lnTo>
                    <a:pt x="1316164" y="304901"/>
                  </a:lnTo>
                  <a:close/>
                </a:path>
                <a:path w="9518650" h="314959">
                  <a:moveTo>
                    <a:pt x="1363853" y="304901"/>
                  </a:moveTo>
                  <a:lnTo>
                    <a:pt x="1335265" y="304901"/>
                  </a:lnTo>
                  <a:lnTo>
                    <a:pt x="1335265" y="314426"/>
                  </a:lnTo>
                  <a:lnTo>
                    <a:pt x="1363853" y="314426"/>
                  </a:lnTo>
                  <a:lnTo>
                    <a:pt x="1363853" y="304901"/>
                  </a:lnTo>
                  <a:close/>
                </a:path>
                <a:path w="9518650" h="314959">
                  <a:moveTo>
                    <a:pt x="9518548" y="190563"/>
                  </a:moveTo>
                  <a:lnTo>
                    <a:pt x="9509023" y="190563"/>
                  </a:lnTo>
                  <a:lnTo>
                    <a:pt x="9509023" y="219151"/>
                  </a:lnTo>
                  <a:lnTo>
                    <a:pt x="9518548" y="219151"/>
                  </a:lnTo>
                  <a:lnTo>
                    <a:pt x="9518548" y="190563"/>
                  </a:lnTo>
                  <a:close/>
                </a:path>
                <a:path w="9518650" h="314959">
                  <a:moveTo>
                    <a:pt x="9518548" y="142925"/>
                  </a:moveTo>
                  <a:lnTo>
                    <a:pt x="9509023" y="142925"/>
                  </a:lnTo>
                  <a:lnTo>
                    <a:pt x="9509023" y="171500"/>
                  </a:lnTo>
                  <a:lnTo>
                    <a:pt x="9518548" y="171500"/>
                  </a:lnTo>
                  <a:lnTo>
                    <a:pt x="9518548" y="142925"/>
                  </a:lnTo>
                  <a:close/>
                </a:path>
                <a:path w="9518650" h="314959">
                  <a:moveTo>
                    <a:pt x="9518548" y="95275"/>
                  </a:moveTo>
                  <a:lnTo>
                    <a:pt x="9509023" y="95275"/>
                  </a:lnTo>
                  <a:lnTo>
                    <a:pt x="9509023" y="123863"/>
                  </a:lnTo>
                  <a:lnTo>
                    <a:pt x="9518548" y="123863"/>
                  </a:lnTo>
                  <a:lnTo>
                    <a:pt x="9518548" y="95275"/>
                  </a:lnTo>
                  <a:close/>
                </a:path>
                <a:path w="9518650" h="314959">
                  <a:moveTo>
                    <a:pt x="9518548" y="47637"/>
                  </a:moveTo>
                  <a:lnTo>
                    <a:pt x="9509023" y="47637"/>
                  </a:lnTo>
                  <a:lnTo>
                    <a:pt x="9509023" y="76225"/>
                  </a:lnTo>
                  <a:lnTo>
                    <a:pt x="9518548" y="76225"/>
                  </a:lnTo>
                  <a:lnTo>
                    <a:pt x="9518548" y="47637"/>
                  </a:lnTo>
                  <a:close/>
                </a:path>
                <a:path w="9518650" h="314959">
                  <a:moveTo>
                    <a:pt x="9518548" y="0"/>
                  </a:moveTo>
                  <a:lnTo>
                    <a:pt x="9509023" y="0"/>
                  </a:lnTo>
                  <a:lnTo>
                    <a:pt x="9509023" y="28587"/>
                  </a:lnTo>
                  <a:lnTo>
                    <a:pt x="9518548" y="28587"/>
                  </a:lnTo>
                  <a:lnTo>
                    <a:pt x="95185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3578" y="6575918"/>
              <a:ext cx="8135620" cy="0"/>
            </a:xfrm>
            <a:custGeom>
              <a:avLst/>
              <a:gdLst/>
              <a:ahLst/>
              <a:cxnLst/>
              <a:rect l="l" t="t" r="r" b="b"/>
              <a:pathLst>
                <a:path w="8135620">
                  <a:moveTo>
                    <a:pt x="0" y="0"/>
                  </a:moveTo>
                  <a:lnTo>
                    <a:pt x="8135596" y="0"/>
                  </a:lnTo>
                </a:path>
              </a:pathLst>
            </a:custGeom>
            <a:ln w="9528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613" y="6266255"/>
              <a:ext cx="9518650" cy="314960"/>
            </a:xfrm>
            <a:custGeom>
              <a:avLst/>
              <a:gdLst/>
              <a:ahLst/>
              <a:cxnLst/>
              <a:rect l="l" t="t" r="r" b="b"/>
              <a:pathLst>
                <a:path w="9518650" h="314959">
                  <a:moveTo>
                    <a:pt x="9525" y="285838"/>
                  </a:moveTo>
                  <a:lnTo>
                    <a:pt x="0" y="285838"/>
                  </a:lnTo>
                  <a:lnTo>
                    <a:pt x="0" y="314426"/>
                  </a:lnTo>
                  <a:lnTo>
                    <a:pt x="9525" y="314426"/>
                  </a:lnTo>
                  <a:lnTo>
                    <a:pt x="9525" y="285838"/>
                  </a:lnTo>
                  <a:close/>
                </a:path>
                <a:path w="9518650" h="314959">
                  <a:moveTo>
                    <a:pt x="9525" y="238201"/>
                  </a:moveTo>
                  <a:lnTo>
                    <a:pt x="0" y="238201"/>
                  </a:lnTo>
                  <a:lnTo>
                    <a:pt x="0" y="266788"/>
                  </a:lnTo>
                  <a:lnTo>
                    <a:pt x="9525" y="266788"/>
                  </a:lnTo>
                  <a:lnTo>
                    <a:pt x="9525" y="238201"/>
                  </a:lnTo>
                  <a:close/>
                </a:path>
                <a:path w="9518650" h="314959">
                  <a:moveTo>
                    <a:pt x="9525" y="190563"/>
                  </a:moveTo>
                  <a:lnTo>
                    <a:pt x="0" y="190563"/>
                  </a:lnTo>
                  <a:lnTo>
                    <a:pt x="0" y="219151"/>
                  </a:lnTo>
                  <a:lnTo>
                    <a:pt x="9525" y="219151"/>
                  </a:lnTo>
                  <a:lnTo>
                    <a:pt x="9525" y="190563"/>
                  </a:lnTo>
                  <a:close/>
                </a:path>
                <a:path w="9518650" h="314959">
                  <a:moveTo>
                    <a:pt x="9525" y="142925"/>
                  </a:moveTo>
                  <a:lnTo>
                    <a:pt x="0" y="142925"/>
                  </a:lnTo>
                  <a:lnTo>
                    <a:pt x="0" y="171500"/>
                  </a:lnTo>
                  <a:lnTo>
                    <a:pt x="9525" y="171500"/>
                  </a:lnTo>
                  <a:lnTo>
                    <a:pt x="9525" y="142925"/>
                  </a:lnTo>
                  <a:close/>
                </a:path>
                <a:path w="9518650" h="314959">
                  <a:moveTo>
                    <a:pt x="9525" y="95275"/>
                  </a:moveTo>
                  <a:lnTo>
                    <a:pt x="0" y="95275"/>
                  </a:lnTo>
                  <a:lnTo>
                    <a:pt x="0" y="123863"/>
                  </a:lnTo>
                  <a:lnTo>
                    <a:pt x="9525" y="123863"/>
                  </a:lnTo>
                  <a:lnTo>
                    <a:pt x="9525" y="95275"/>
                  </a:lnTo>
                  <a:close/>
                </a:path>
                <a:path w="9518650" h="314959">
                  <a:moveTo>
                    <a:pt x="9525" y="47637"/>
                  </a:moveTo>
                  <a:lnTo>
                    <a:pt x="0" y="47637"/>
                  </a:lnTo>
                  <a:lnTo>
                    <a:pt x="0" y="76225"/>
                  </a:lnTo>
                  <a:lnTo>
                    <a:pt x="9525" y="76225"/>
                  </a:lnTo>
                  <a:lnTo>
                    <a:pt x="9525" y="47637"/>
                  </a:lnTo>
                  <a:close/>
                </a:path>
                <a:path w="9518650" h="314959">
                  <a:moveTo>
                    <a:pt x="9525" y="0"/>
                  </a:moveTo>
                  <a:lnTo>
                    <a:pt x="0" y="0"/>
                  </a:lnTo>
                  <a:lnTo>
                    <a:pt x="0" y="28587"/>
                  </a:lnTo>
                  <a:lnTo>
                    <a:pt x="9525" y="28587"/>
                  </a:lnTo>
                  <a:lnTo>
                    <a:pt x="9525" y="0"/>
                  </a:lnTo>
                  <a:close/>
                </a:path>
                <a:path w="9518650" h="314959">
                  <a:moveTo>
                    <a:pt x="9518548" y="285838"/>
                  </a:moveTo>
                  <a:lnTo>
                    <a:pt x="9509023" y="285838"/>
                  </a:lnTo>
                  <a:lnTo>
                    <a:pt x="9509023" y="314426"/>
                  </a:lnTo>
                  <a:lnTo>
                    <a:pt x="9518548" y="314426"/>
                  </a:lnTo>
                  <a:lnTo>
                    <a:pt x="9518548" y="285838"/>
                  </a:lnTo>
                  <a:close/>
                </a:path>
                <a:path w="9518650" h="314959">
                  <a:moveTo>
                    <a:pt x="9518548" y="238201"/>
                  </a:moveTo>
                  <a:lnTo>
                    <a:pt x="9509023" y="238201"/>
                  </a:lnTo>
                  <a:lnTo>
                    <a:pt x="9509023" y="266788"/>
                  </a:lnTo>
                  <a:lnTo>
                    <a:pt x="9518548" y="266788"/>
                  </a:lnTo>
                  <a:lnTo>
                    <a:pt x="9518548" y="23820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0145" y="2690042"/>
            <a:ext cx="9499600" cy="381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638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92405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Why did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pick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Roboto"/>
              <a:buAutoNum type="arabicPeriod"/>
            </a:pPr>
            <a:endParaRPr sz="14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1155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Graph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1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1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scatter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plot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uses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dots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represent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for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two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different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numeric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variables.</a:t>
            </a:r>
            <a:endParaRPr sz="12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111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Graph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2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1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barplot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one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common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types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graphic.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relationship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between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numeric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categoric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variable.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91770" indent="-163830">
              <a:lnSpc>
                <a:spcPct val="100000"/>
              </a:lnSpc>
              <a:spcBef>
                <a:spcPts val="1005"/>
              </a:spcBef>
              <a:buAutoNum type="arabicPeriod" startAt="2"/>
              <a:tabLst>
                <a:tab pos="192405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is/are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insight(s)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found from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Roboto"/>
              <a:buAutoNum type="arabicPeriod" startAt="2"/>
            </a:pPr>
            <a:endParaRPr sz="2000">
              <a:latin typeface="Roboto"/>
              <a:cs typeface="Roboto"/>
            </a:endParaRPr>
          </a:p>
          <a:p>
            <a:pPr marL="409575" marR="118110">
              <a:lnSpc>
                <a:spcPct val="135500"/>
              </a:lnSpc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When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cabin_service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rated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highly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likely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reviewer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recommended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airlines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travel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irrespective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cabin.</a:t>
            </a:r>
            <a:endParaRPr sz="1200">
              <a:latin typeface="Roboto"/>
              <a:cs typeface="Roboto"/>
            </a:endParaRPr>
          </a:p>
          <a:p>
            <a:pPr marL="409575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Economy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class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recommended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cabin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type,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where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business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class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recommended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one.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91770" indent="-163830">
              <a:lnSpc>
                <a:spcPct val="100000"/>
              </a:lnSpc>
              <a:spcBef>
                <a:spcPts val="1085"/>
              </a:spcBef>
              <a:buAutoNum type="arabicPeriod" startAt="3"/>
              <a:tabLst>
                <a:tab pos="192405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Will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gained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help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creating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positive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business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impact?</a:t>
            </a:r>
            <a:endParaRPr sz="12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any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lead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negative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growth?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Justify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reason.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Roboto"/>
              <a:cs typeface="Roboto"/>
            </a:endParaRPr>
          </a:p>
          <a:p>
            <a:pPr marL="1143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ambria Math"/>
                <a:cs typeface="Cambria Math"/>
              </a:rPr>
              <a:t>↳</a:t>
            </a:r>
            <a:r>
              <a:rPr sz="1050" spc="5" dirty="0">
                <a:solidFill>
                  <a:srgbClr val="202020"/>
                </a:solidFill>
                <a:latin typeface="Cambria Math"/>
                <a:cs typeface="Cambria Math"/>
              </a:rPr>
              <a:t> </a:t>
            </a:r>
            <a:r>
              <a:rPr sz="1050" i="1" spc="-15" dirty="0">
                <a:solidFill>
                  <a:srgbClr val="202020"/>
                </a:solidFill>
                <a:latin typeface="Roboto"/>
                <a:cs typeface="Roboto"/>
              </a:rPr>
              <a:t>1</a:t>
            </a:r>
            <a:r>
              <a:rPr sz="1050" i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050" i="1" spc="-15" dirty="0">
                <a:solidFill>
                  <a:srgbClr val="202020"/>
                </a:solidFill>
                <a:latin typeface="Roboto"/>
                <a:cs typeface="Roboto"/>
              </a:rPr>
              <a:t>cell</a:t>
            </a:r>
            <a:r>
              <a:rPr sz="1050" i="1" spc="-20" dirty="0">
                <a:solidFill>
                  <a:srgbClr val="202020"/>
                </a:solidFill>
                <a:latin typeface="Roboto"/>
                <a:cs typeface="Roboto"/>
              </a:rPr>
              <a:t> hidden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5636" y="5709652"/>
            <a:ext cx="52069" cy="103505"/>
          </a:xfrm>
          <a:custGeom>
            <a:avLst/>
            <a:gdLst/>
            <a:ahLst/>
            <a:cxnLst/>
            <a:rect l="l" t="t" r="r" b="b"/>
            <a:pathLst>
              <a:path w="52070" h="103504">
                <a:moveTo>
                  <a:pt x="51610" y="51610"/>
                </a:moveTo>
                <a:lnTo>
                  <a:pt x="0" y="103220"/>
                </a:lnTo>
                <a:lnTo>
                  <a:pt x="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030" y="269901"/>
            <a:ext cx="6718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202020"/>
                </a:solidFill>
                <a:latin typeface="Roboto"/>
                <a:cs typeface="Roboto"/>
              </a:rPr>
              <a:t>Cha</a:t>
            </a:r>
            <a:r>
              <a:rPr sz="135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350" spc="-1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350" spc="-24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8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030" y="917811"/>
            <a:ext cx="401002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5" dirty="0">
                <a:latin typeface="Roboto"/>
                <a:cs typeface="Roboto"/>
              </a:rPr>
              <a:t>8.</a:t>
            </a:r>
            <a:r>
              <a:rPr sz="1950" spc="-10" dirty="0">
                <a:latin typeface="Roboto"/>
                <a:cs typeface="Roboto"/>
              </a:rPr>
              <a:t> </a:t>
            </a:r>
            <a:r>
              <a:rPr sz="1950" spc="-5" dirty="0">
                <a:latin typeface="Roboto"/>
                <a:cs typeface="Roboto"/>
              </a:rPr>
              <a:t>Which</a:t>
            </a:r>
            <a:r>
              <a:rPr sz="1950" spc="-10" dirty="0">
                <a:latin typeface="Roboto"/>
                <a:cs typeface="Roboto"/>
              </a:rPr>
              <a:t> </a:t>
            </a:r>
            <a:r>
              <a:rPr sz="1950" spc="5" dirty="0">
                <a:latin typeface="Roboto"/>
                <a:cs typeface="Roboto"/>
              </a:rPr>
              <a:t>airline</a:t>
            </a:r>
            <a:r>
              <a:rPr sz="1950" spc="-10" dirty="0">
                <a:latin typeface="Roboto"/>
                <a:cs typeface="Roboto"/>
              </a:rPr>
              <a:t> </a:t>
            </a:r>
            <a:r>
              <a:rPr sz="1950" spc="5" dirty="0">
                <a:latin typeface="Roboto"/>
                <a:cs typeface="Roboto"/>
              </a:rPr>
              <a:t>made</a:t>
            </a:r>
            <a:r>
              <a:rPr sz="1950" spc="-1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highest</a:t>
            </a:r>
            <a:r>
              <a:rPr sz="1950" spc="-10" dirty="0">
                <a:latin typeface="Roboto"/>
                <a:cs typeface="Roboto"/>
              </a:rPr>
              <a:t> </a:t>
            </a:r>
            <a:r>
              <a:rPr sz="1950" spc="-5" dirty="0">
                <a:latin typeface="Roboto"/>
                <a:cs typeface="Roboto"/>
              </a:rPr>
              <a:t>trips?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142" y="1090903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69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973" y="1630512"/>
            <a:ext cx="4059554" cy="7499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Chart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8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visualization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code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number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trips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each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make.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trip_by_airlines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airline_df['airline'].value_counts()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trip_by_airlines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28</a:t>
            </a:fld>
            <a:r>
              <a:rPr dirty="0"/>
              <a:t>/55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8569" y="2526151"/>
            <a:ext cx="1638935" cy="8642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Spirit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Airlines</a:t>
            </a:r>
            <a:endParaRPr sz="1050">
              <a:latin typeface="Consolas"/>
              <a:cs typeface="Consolas"/>
            </a:endParaRPr>
          </a:p>
          <a:p>
            <a:pPr marL="12700" marR="371475">
              <a:lnSpc>
                <a:spcPct val="101200"/>
              </a:lnSpc>
              <a:spcBef>
                <a:spcPts val="7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American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United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British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Airways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Cathay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Pacific</a:t>
            </a:r>
            <a:r>
              <a:rPr sz="1050" spc="-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Airways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8569" y="3538034"/>
            <a:ext cx="134556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QantasLink</a:t>
            </a:r>
            <a:endParaRPr sz="1050">
              <a:latin typeface="Consolas"/>
              <a:cs typeface="Consolas"/>
            </a:endParaRPr>
          </a:p>
          <a:p>
            <a:pPr marL="12700" marR="371475">
              <a:lnSpc>
                <a:spcPct val="1012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Adria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Airways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Arabia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Tunisair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Thai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Smile</a:t>
            </a:r>
            <a:r>
              <a:rPr sz="1050" spc="-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Airways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5414" y="2526151"/>
            <a:ext cx="318770" cy="18548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2934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2867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2829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2811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2402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...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105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85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80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71</a:t>
            </a:r>
            <a:endParaRPr sz="105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48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73" y="4357449"/>
            <a:ext cx="3913504" cy="175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Name: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Length: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81,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dtype: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int64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plt.figure(figsize=(20,5))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trip_by_airlines[:10].plot(kind='bar',color='purple')  plt.xlabel('Airline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Type',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fontsize=12)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plt.ylabel('Count',fontsize=12)</a:t>
            </a:r>
            <a:endParaRPr sz="1050">
              <a:latin typeface="Consolas"/>
              <a:cs typeface="Consolas"/>
            </a:endParaRPr>
          </a:p>
          <a:p>
            <a:pPr marL="12700" marR="95821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plt.title('Top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10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Airlines',fontsize=15)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plt.xticks(rotation='horizontal')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plt.show()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269" y="244492"/>
            <a:ext cx="9156489" cy="262975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5142" y="3082271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69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142" y="4158941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7876" y="502759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3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7876" y="5275324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30"/>
                </a:lnTo>
                <a:lnTo>
                  <a:pt x="0" y="26964"/>
                </a:lnTo>
                <a:lnTo>
                  <a:pt x="0" y="20656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876" y="5513526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3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7876" y="5761256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30"/>
                </a:lnTo>
                <a:lnTo>
                  <a:pt x="0" y="26964"/>
                </a:lnTo>
                <a:lnTo>
                  <a:pt x="0" y="20656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7876" y="5999458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3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7876" y="6247188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56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7876" y="6494918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3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7876" y="6733120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56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6030" y="2994935"/>
            <a:ext cx="8416290" cy="385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 indent="-1638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7653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Why did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pick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Roboto"/>
              <a:buAutoNum type="arabicPeriod"/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barplot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one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common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types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graphic.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relationship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between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numeric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categoric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variable.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75895" indent="-163830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17653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is/are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insight(s)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found from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Roboto"/>
              <a:cs typeface="Roboto"/>
            </a:endParaRPr>
          </a:p>
          <a:p>
            <a:pPr marL="393700" marR="4482465" indent="-381635">
              <a:lnSpc>
                <a:spcPct val="177100"/>
              </a:lnSpc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observed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top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10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airlines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trips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 </a:t>
            </a:r>
            <a:r>
              <a:rPr sz="1200" spc="-204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Spirit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Airlines</a:t>
            </a:r>
            <a:endParaRPr sz="1200">
              <a:latin typeface="Roboto"/>
              <a:cs typeface="Roboto"/>
            </a:endParaRPr>
          </a:p>
          <a:p>
            <a:pPr marL="393700" marR="6821805">
              <a:lnSpc>
                <a:spcPct val="130300"/>
              </a:lnSpc>
              <a:spcBef>
                <a:spcPts val="75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American</a:t>
            </a:r>
            <a:r>
              <a:rPr sz="12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Airlines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British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Airways</a:t>
            </a:r>
            <a:endParaRPr sz="1200">
              <a:latin typeface="Roboto"/>
              <a:cs typeface="Roboto"/>
            </a:endParaRPr>
          </a:p>
          <a:p>
            <a:pPr marL="393700">
              <a:lnSpc>
                <a:spcPct val="100000"/>
              </a:lnSpc>
              <a:spcBef>
                <a:spcPts val="509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Emirates</a:t>
            </a:r>
            <a:endParaRPr sz="1200">
              <a:latin typeface="Roboto"/>
              <a:cs typeface="Roboto"/>
            </a:endParaRPr>
          </a:p>
          <a:p>
            <a:pPr marL="393700" marR="6541134">
              <a:lnSpc>
                <a:spcPts val="1950"/>
              </a:lnSpc>
              <a:spcBef>
                <a:spcPts val="80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China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southern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airline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Frontier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Airlines</a:t>
            </a:r>
            <a:endParaRPr sz="1200">
              <a:latin typeface="Roboto"/>
              <a:cs typeface="Roboto"/>
            </a:endParaRPr>
          </a:p>
          <a:p>
            <a:pPr marL="393700">
              <a:lnSpc>
                <a:spcPct val="100000"/>
              </a:lnSpc>
              <a:spcBef>
                <a:spcPts val="360"/>
              </a:spcBef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Ryanair</a:t>
            </a:r>
            <a:endParaRPr sz="1200">
              <a:latin typeface="Roboto"/>
              <a:cs typeface="Roboto"/>
            </a:endParaRPr>
          </a:p>
          <a:p>
            <a:pPr marL="393700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Delta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Airlines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29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030" y="184155"/>
            <a:ext cx="6553834" cy="373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aircraft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Type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aircraft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traveller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type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Type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traveler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(e.g.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business,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leisure)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cabin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: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Cabin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flight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date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flown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Flight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date</a:t>
            </a:r>
            <a:endParaRPr sz="1200">
              <a:latin typeface="Roboto"/>
              <a:cs typeface="Roboto"/>
            </a:endParaRPr>
          </a:p>
          <a:p>
            <a:pPr marL="12700" marR="4190365">
              <a:lnSpc>
                <a:spcPct val="175400"/>
              </a:lnSpc>
              <a:spcBef>
                <a:spcPts val="25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seat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comfort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: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Rated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between </a:t>
            </a:r>
            <a:r>
              <a:rPr sz="1200" spc="-75" dirty="0">
                <a:solidFill>
                  <a:srgbClr val="202020"/>
                </a:solidFill>
                <a:latin typeface="Roboto"/>
                <a:cs typeface="Roboto"/>
              </a:rPr>
              <a:t>1-5 </a:t>
            </a:r>
            <a:r>
              <a:rPr sz="1200" spc="-7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cabin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service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: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Rated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between </a:t>
            </a:r>
            <a:r>
              <a:rPr sz="1200" spc="-75" dirty="0">
                <a:solidFill>
                  <a:srgbClr val="202020"/>
                </a:solidFill>
                <a:latin typeface="Roboto"/>
                <a:cs typeface="Roboto"/>
              </a:rPr>
              <a:t>1-5 </a:t>
            </a:r>
            <a:r>
              <a:rPr sz="1200" spc="-7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foodbev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: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Rated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between </a:t>
            </a:r>
            <a:r>
              <a:rPr sz="1200" spc="-75" dirty="0">
                <a:solidFill>
                  <a:srgbClr val="202020"/>
                </a:solidFill>
                <a:latin typeface="Roboto"/>
                <a:cs typeface="Roboto"/>
              </a:rPr>
              <a:t>1-5 </a:t>
            </a:r>
            <a:r>
              <a:rPr sz="1200" spc="-7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entertainment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Rated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between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02020"/>
                </a:solidFill>
                <a:latin typeface="Roboto"/>
                <a:cs typeface="Roboto"/>
              </a:rPr>
              <a:t>1-5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ground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service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Rated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between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202020"/>
                </a:solidFill>
                <a:latin typeface="Roboto"/>
                <a:cs typeface="Roboto"/>
              </a:rPr>
              <a:t>1-5</a:t>
            </a:r>
            <a:endParaRPr sz="1200">
              <a:latin typeface="Roboto"/>
              <a:cs typeface="Roboto"/>
            </a:endParaRPr>
          </a:p>
          <a:p>
            <a:pPr marL="12700" marR="3940810">
              <a:lnSpc>
                <a:spcPct val="174500"/>
              </a:lnSpc>
              <a:spcBef>
                <a:spcPts val="40"/>
              </a:spcBef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value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for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money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Rated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between </a:t>
            </a:r>
            <a:r>
              <a:rPr sz="1200" spc="-75" dirty="0">
                <a:solidFill>
                  <a:srgbClr val="202020"/>
                </a:solidFill>
                <a:latin typeface="Roboto"/>
                <a:cs typeface="Roboto"/>
              </a:rPr>
              <a:t>1-5 </a:t>
            </a:r>
            <a:r>
              <a:rPr sz="1200" spc="-7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recommended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: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Binary,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target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variable.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Objective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: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objective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predict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whether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passengers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refer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airline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their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family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friends.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030" y="4233591"/>
            <a:ext cx="148717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GitHub</a:t>
            </a:r>
            <a:r>
              <a:rPr sz="1950" b="1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15" dirty="0">
                <a:solidFill>
                  <a:srgbClr val="202020"/>
                </a:solidFill>
                <a:latin typeface="Roboto"/>
                <a:cs typeface="Roboto"/>
              </a:rPr>
              <a:t>Link</a:t>
            </a:r>
            <a:r>
              <a:rPr sz="1950" b="1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95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142" y="4406681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6030" y="4976782"/>
            <a:ext cx="22872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Roboto"/>
                <a:cs typeface="Roboto"/>
                <a:hlinkClick r:id="rId2"/>
              </a:rPr>
              <a:t>htt</a:t>
            </a:r>
            <a:r>
              <a:rPr sz="1200" spc="-15" dirty="0">
                <a:solidFill>
                  <a:srgbClr val="0000ED"/>
                </a:solidFill>
                <a:latin typeface="Roboto"/>
                <a:cs typeface="Roboto"/>
                <a:hlinkClick r:id="rId2"/>
              </a:rPr>
              <a:t>p</a:t>
            </a:r>
            <a:r>
              <a:rPr sz="1200" u="sng" spc="-15" dirty="0">
                <a:solidFill>
                  <a:srgbClr val="0000ED"/>
                </a:solidFill>
                <a:uFill>
                  <a:solidFill>
                    <a:srgbClr val="0000ED"/>
                  </a:solidFill>
                </a:uFill>
                <a:latin typeface="Roboto"/>
                <a:cs typeface="Roboto"/>
                <a:hlinkClick r:id="rId2"/>
              </a:rPr>
              <a:t>s://github.com/ashamar1511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030" y="5557995"/>
            <a:ext cx="218376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Problem</a:t>
            </a:r>
            <a:r>
              <a:rPr sz="1950" b="1" spc="-5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Statement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142" y="5731084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6030" y="6301186"/>
            <a:ext cx="3440429" cy="53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indent="-126364">
              <a:lnSpc>
                <a:spcPct val="100000"/>
              </a:lnSpc>
              <a:spcBef>
                <a:spcPts val="100"/>
              </a:spcBef>
              <a:buSzPct val="91666"/>
              <a:buAutoNum type="arabicPeriod"/>
              <a:tabLst>
                <a:tab pos="139065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Traveller_type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more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ratings?</a:t>
            </a:r>
            <a:endParaRPr sz="1200">
              <a:latin typeface="Roboto"/>
              <a:cs typeface="Roboto"/>
            </a:endParaRPr>
          </a:p>
          <a:p>
            <a:pPr marL="139065" indent="-126364">
              <a:lnSpc>
                <a:spcPct val="100000"/>
              </a:lnSpc>
              <a:spcBef>
                <a:spcPts val="1110"/>
              </a:spcBef>
              <a:buSzPct val="91666"/>
              <a:buAutoNum type="arabicPeriod"/>
              <a:tabLst>
                <a:tab pos="139065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Cabin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more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recommendation?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876" y="273081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56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90617" y="1273537"/>
            <a:ext cx="9518650" cy="314960"/>
            <a:chOff x="590617" y="1273537"/>
            <a:chExt cx="9518650" cy="314960"/>
          </a:xfrm>
        </p:grpSpPr>
        <p:sp>
          <p:nvSpPr>
            <p:cNvPr id="4" name="object 4"/>
            <p:cNvSpPr/>
            <p:nvPr/>
          </p:nvSpPr>
          <p:spPr>
            <a:xfrm>
              <a:off x="590613" y="1273529"/>
              <a:ext cx="1363980" cy="10160"/>
            </a:xfrm>
            <a:custGeom>
              <a:avLst/>
              <a:gdLst/>
              <a:ahLst/>
              <a:cxnLst/>
              <a:rect l="l" t="t" r="r" b="b"/>
              <a:pathLst>
                <a:path w="1363980" h="10159">
                  <a:moveTo>
                    <a:pt x="28587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28587" y="9537"/>
                  </a:lnTo>
                  <a:lnTo>
                    <a:pt x="28587" y="0"/>
                  </a:lnTo>
                  <a:close/>
                </a:path>
                <a:path w="1363980" h="10159">
                  <a:moveTo>
                    <a:pt x="76276" y="0"/>
                  </a:moveTo>
                  <a:lnTo>
                    <a:pt x="47688" y="0"/>
                  </a:lnTo>
                  <a:lnTo>
                    <a:pt x="47688" y="9537"/>
                  </a:lnTo>
                  <a:lnTo>
                    <a:pt x="76276" y="9537"/>
                  </a:lnTo>
                  <a:lnTo>
                    <a:pt x="76276" y="0"/>
                  </a:lnTo>
                  <a:close/>
                </a:path>
                <a:path w="1363980" h="10159">
                  <a:moveTo>
                    <a:pt x="123964" y="0"/>
                  </a:moveTo>
                  <a:lnTo>
                    <a:pt x="95377" y="0"/>
                  </a:lnTo>
                  <a:lnTo>
                    <a:pt x="95377" y="9537"/>
                  </a:lnTo>
                  <a:lnTo>
                    <a:pt x="123964" y="9537"/>
                  </a:lnTo>
                  <a:lnTo>
                    <a:pt x="123964" y="0"/>
                  </a:lnTo>
                  <a:close/>
                </a:path>
                <a:path w="1363980" h="10159">
                  <a:moveTo>
                    <a:pt x="171653" y="0"/>
                  </a:moveTo>
                  <a:lnTo>
                    <a:pt x="143065" y="0"/>
                  </a:lnTo>
                  <a:lnTo>
                    <a:pt x="143065" y="9537"/>
                  </a:lnTo>
                  <a:lnTo>
                    <a:pt x="171653" y="9537"/>
                  </a:lnTo>
                  <a:lnTo>
                    <a:pt x="171653" y="0"/>
                  </a:lnTo>
                  <a:close/>
                </a:path>
                <a:path w="1363980" h="10159">
                  <a:moveTo>
                    <a:pt x="219341" y="0"/>
                  </a:moveTo>
                  <a:lnTo>
                    <a:pt x="190754" y="0"/>
                  </a:lnTo>
                  <a:lnTo>
                    <a:pt x="190754" y="9537"/>
                  </a:lnTo>
                  <a:lnTo>
                    <a:pt x="219341" y="9537"/>
                  </a:lnTo>
                  <a:lnTo>
                    <a:pt x="219341" y="0"/>
                  </a:lnTo>
                  <a:close/>
                </a:path>
                <a:path w="1363980" h="10159">
                  <a:moveTo>
                    <a:pt x="267017" y="0"/>
                  </a:moveTo>
                  <a:lnTo>
                    <a:pt x="238442" y="0"/>
                  </a:lnTo>
                  <a:lnTo>
                    <a:pt x="238442" y="9537"/>
                  </a:lnTo>
                  <a:lnTo>
                    <a:pt x="267017" y="9537"/>
                  </a:lnTo>
                  <a:lnTo>
                    <a:pt x="267017" y="0"/>
                  </a:lnTo>
                  <a:close/>
                </a:path>
                <a:path w="1363980" h="10159">
                  <a:moveTo>
                    <a:pt x="314706" y="0"/>
                  </a:moveTo>
                  <a:lnTo>
                    <a:pt x="286131" y="0"/>
                  </a:lnTo>
                  <a:lnTo>
                    <a:pt x="286131" y="9537"/>
                  </a:lnTo>
                  <a:lnTo>
                    <a:pt x="314706" y="9537"/>
                  </a:lnTo>
                  <a:lnTo>
                    <a:pt x="314706" y="0"/>
                  </a:lnTo>
                  <a:close/>
                </a:path>
                <a:path w="1363980" h="10159">
                  <a:moveTo>
                    <a:pt x="362394" y="0"/>
                  </a:moveTo>
                  <a:lnTo>
                    <a:pt x="333819" y="0"/>
                  </a:lnTo>
                  <a:lnTo>
                    <a:pt x="333819" y="9537"/>
                  </a:lnTo>
                  <a:lnTo>
                    <a:pt x="362394" y="9537"/>
                  </a:lnTo>
                  <a:lnTo>
                    <a:pt x="362394" y="0"/>
                  </a:lnTo>
                  <a:close/>
                </a:path>
                <a:path w="1363980" h="10159">
                  <a:moveTo>
                    <a:pt x="410083" y="0"/>
                  </a:moveTo>
                  <a:lnTo>
                    <a:pt x="381508" y="0"/>
                  </a:lnTo>
                  <a:lnTo>
                    <a:pt x="381508" y="9537"/>
                  </a:lnTo>
                  <a:lnTo>
                    <a:pt x="410083" y="9537"/>
                  </a:lnTo>
                  <a:lnTo>
                    <a:pt x="410083" y="0"/>
                  </a:lnTo>
                  <a:close/>
                </a:path>
                <a:path w="1363980" h="10159">
                  <a:moveTo>
                    <a:pt x="457771" y="0"/>
                  </a:moveTo>
                  <a:lnTo>
                    <a:pt x="429196" y="0"/>
                  </a:lnTo>
                  <a:lnTo>
                    <a:pt x="429196" y="9537"/>
                  </a:lnTo>
                  <a:lnTo>
                    <a:pt x="457771" y="9537"/>
                  </a:lnTo>
                  <a:lnTo>
                    <a:pt x="457771" y="0"/>
                  </a:lnTo>
                  <a:close/>
                </a:path>
                <a:path w="1363980" h="10159">
                  <a:moveTo>
                    <a:pt x="505460" y="0"/>
                  </a:moveTo>
                  <a:lnTo>
                    <a:pt x="476885" y="0"/>
                  </a:lnTo>
                  <a:lnTo>
                    <a:pt x="476885" y="9537"/>
                  </a:lnTo>
                  <a:lnTo>
                    <a:pt x="505460" y="9537"/>
                  </a:lnTo>
                  <a:lnTo>
                    <a:pt x="505460" y="0"/>
                  </a:lnTo>
                  <a:close/>
                </a:path>
                <a:path w="1363980" h="10159">
                  <a:moveTo>
                    <a:pt x="553148" y="0"/>
                  </a:moveTo>
                  <a:lnTo>
                    <a:pt x="524573" y="0"/>
                  </a:lnTo>
                  <a:lnTo>
                    <a:pt x="524573" y="9537"/>
                  </a:lnTo>
                  <a:lnTo>
                    <a:pt x="553148" y="9537"/>
                  </a:lnTo>
                  <a:lnTo>
                    <a:pt x="553148" y="0"/>
                  </a:lnTo>
                  <a:close/>
                </a:path>
                <a:path w="1363980" h="10159">
                  <a:moveTo>
                    <a:pt x="600837" y="0"/>
                  </a:moveTo>
                  <a:lnTo>
                    <a:pt x="572262" y="0"/>
                  </a:lnTo>
                  <a:lnTo>
                    <a:pt x="572262" y="9537"/>
                  </a:lnTo>
                  <a:lnTo>
                    <a:pt x="600837" y="9537"/>
                  </a:lnTo>
                  <a:lnTo>
                    <a:pt x="600837" y="0"/>
                  </a:lnTo>
                  <a:close/>
                </a:path>
                <a:path w="1363980" h="10159">
                  <a:moveTo>
                    <a:pt x="648525" y="0"/>
                  </a:moveTo>
                  <a:lnTo>
                    <a:pt x="619950" y="0"/>
                  </a:lnTo>
                  <a:lnTo>
                    <a:pt x="619950" y="9537"/>
                  </a:lnTo>
                  <a:lnTo>
                    <a:pt x="648525" y="9537"/>
                  </a:lnTo>
                  <a:lnTo>
                    <a:pt x="648525" y="0"/>
                  </a:lnTo>
                  <a:close/>
                </a:path>
                <a:path w="1363980" h="10159">
                  <a:moveTo>
                    <a:pt x="696214" y="0"/>
                  </a:moveTo>
                  <a:lnTo>
                    <a:pt x="667639" y="0"/>
                  </a:lnTo>
                  <a:lnTo>
                    <a:pt x="667639" y="9537"/>
                  </a:lnTo>
                  <a:lnTo>
                    <a:pt x="696214" y="9537"/>
                  </a:lnTo>
                  <a:lnTo>
                    <a:pt x="696214" y="0"/>
                  </a:lnTo>
                  <a:close/>
                </a:path>
                <a:path w="1363980" h="10159">
                  <a:moveTo>
                    <a:pt x="743902" y="0"/>
                  </a:moveTo>
                  <a:lnTo>
                    <a:pt x="715327" y="0"/>
                  </a:lnTo>
                  <a:lnTo>
                    <a:pt x="715327" y="9537"/>
                  </a:lnTo>
                  <a:lnTo>
                    <a:pt x="743902" y="9537"/>
                  </a:lnTo>
                  <a:lnTo>
                    <a:pt x="743902" y="0"/>
                  </a:lnTo>
                  <a:close/>
                </a:path>
                <a:path w="1363980" h="10159">
                  <a:moveTo>
                    <a:pt x="791591" y="0"/>
                  </a:moveTo>
                  <a:lnTo>
                    <a:pt x="763016" y="0"/>
                  </a:lnTo>
                  <a:lnTo>
                    <a:pt x="763016" y="9537"/>
                  </a:lnTo>
                  <a:lnTo>
                    <a:pt x="791591" y="9537"/>
                  </a:lnTo>
                  <a:lnTo>
                    <a:pt x="791591" y="0"/>
                  </a:lnTo>
                  <a:close/>
                </a:path>
                <a:path w="1363980" h="10159">
                  <a:moveTo>
                    <a:pt x="839279" y="0"/>
                  </a:moveTo>
                  <a:lnTo>
                    <a:pt x="810704" y="0"/>
                  </a:lnTo>
                  <a:lnTo>
                    <a:pt x="810704" y="9537"/>
                  </a:lnTo>
                  <a:lnTo>
                    <a:pt x="839279" y="9537"/>
                  </a:lnTo>
                  <a:lnTo>
                    <a:pt x="839279" y="0"/>
                  </a:lnTo>
                  <a:close/>
                </a:path>
                <a:path w="1363980" h="10159">
                  <a:moveTo>
                    <a:pt x="886968" y="0"/>
                  </a:moveTo>
                  <a:lnTo>
                    <a:pt x="858393" y="0"/>
                  </a:lnTo>
                  <a:lnTo>
                    <a:pt x="858393" y="9537"/>
                  </a:lnTo>
                  <a:lnTo>
                    <a:pt x="886968" y="9537"/>
                  </a:lnTo>
                  <a:lnTo>
                    <a:pt x="886968" y="0"/>
                  </a:lnTo>
                  <a:close/>
                </a:path>
                <a:path w="1363980" h="10159">
                  <a:moveTo>
                    <a:pt x="934656" y="0"/>
                  </a:moveTo>
                  <a:lnTo>
                    <a:pt x="906081" y="0"/>
                  </a:lnTo>
                  <a:lnTo>
                    <a:pt x="906081" y="9537"/>
                  </a:lnTo>
                  <a:lnTo>
                    <a:pt x="934656" y="9537"/>
                  </a:lnTo>
                  <a:lnTo>
                    <a:pt x="934656" y="0"/>
                  </a:lnTo>
                  <a:close/>
                </a:path>
                <a:path w="1363980" h="10159">
                  <a:moveTo>
                    <a:pt x="982345" y="0"/>
                  </a:moveTo>
                  <a:lnTo>
                    <a:pt x="953770" y="0"/>
                  </a:lnTo>
                  <a:lnTo>
                    <a:pt x="953770" y="9537"/>
                  </a:lnTo>
                  <a:lnTo>
                    <a:pt x="982345" y="9537"/>
                  </a:lnTo>
                  <a:lnTo>
                    <a:pt x="982345" y="0"/>
                  </a:lnTo>
                  <a:close/>
                </a:path>
                <a:path w="1363980" h="10159">
                  <a:moveTo>
                    <a:pt x="1030033" y="0"/>
                  </a:moveTo>
                  <a:lnTo>
                    <a:pt x="1001458" y="0"/>
                  </a:lnTo>
                  <a:lnTo>
                    <a:pt x="1001458" y="9537"/>
                  </a:lnTo>
                  <a:lnTo>
                    <a:pt x="1030033" y="9537"/>
                  </a:lnTo>
                  <a:lnTo>
                    <a:pt x="1030033" y="0"/>
                  </a:lnTo>
                  <a:close/>
                </a:path>
                <a:path w="1363980" h="10159">
                  <a:moveTo>
                    <a:pt x="1077722" y="0"/>
                  </a:moveTo>
                  <a:lnTo>
                    <a:pt x="1049134" y="0"/>
                  </a:lnTo>
                  <a:lnTo>
                    <a:pt x="1049134" y="9537"/>
                  </a:lnTo>
                  <a:lnTo>
                    <a:pt x="1077722" y="9537"/>
                  </a:lnTo>
                  <a:lnTo>
                    <a:pt x="1077722" y="0"/>
                  </a:lnTo>
                  <a:close/>
                </a:path>
                <a:path w="1363980" h="10159">
                  <a:moveTo>
                    <a:pt x="1125410" y="0"/>
                  </a:moveTo>
                  <a:lnTo>
                    <a:pt x="1096822" y="0"/>
                  </a:lnTo>
                  <a:lnTo>
                    <a:pt x="1096822" y="9537"/>
                  </a:lnTo>
                  <a:lnTo>
                    <a:pt x="1125410" y="9537"/>
                  </a:lnTo>
                  <a:lnTo>
                    <a:pt x="1125410" y="0"/>
                  </a:lnTo>
                  <a:close/>
                </a:path>
                <a:path w="1363980" h="10159">
                  <a:moveTo>
                    <a:pt x="1173099" y="0"/>
                  </a:moveTo>
                  <a:lnTo>
                    <a:pt x="1144511" y="0"/>
                  </a:lnTo>
                  <a:lnTo>
                    <a:pt x="1144511" y="9537"/>
                  </a:lnTo>
                  <a:lnTo>
                    <a:pt x="1173099" y="9537"/>
                  </a:lnTo>
                  <a:lnTo>
                    <a:pt x="1173099" y="0"/>
                  </a:lnTo>
                  <a:close/>
                </a:path>
                <a:path w="1363980" h="10159">
                  <a:moveTo>
                    <a:pt x="1220787" y="0"/>
                  </a:moveTo>
                  <a:lnTo>
                    <a:pt x="1192199" y="0"/>
                  </a:lnTo>
                  <a:lnTo>
                    <a:pt x="1192199" y="9537"/>
                  </a:lnTo>
                  <a:lnTo>
                    <a:pt x="1220787" y="9537"/>
                  </a:lnTo>
                  <a:lnTo>
                    <a:pt x="1220787" y="0"/>
                  </a:lnTo>
                  <a:close/>
                </a:path>
                <a:path w="1363980" h="10159">
                  <a:moveTo>
                    <a:pt x="1268476" y="0"/>
                  </a:moveTo>
                  <a:lnTo>
                    <a:pt x="1239888" y="0"/>
                  </a:lnTo>
                  <a:lnTo>
                    <a:pt x="1239888" y="9537"/>
                  </a:lnTo>
                  <a:lnTo>
                    <a:pt x="1268476" y="9537"/>
                  </a:lnTo>
                  <a:lnTo>
                    <a:pt x="1268476" y="0"/>
                  </a:lnTo>
                  <a:close/>
                </a:path>
                <a:path w="1363980" h="10159">
                  <a:moveTo>
                    <a:pt x="1316164" y="0"/>
                  </a:moveTo>
                  <a:lnTo>
                    <a:pt x="1287576" y="0"/>
                  </a:lnTo>
                  <a:lnTo>
                    <a:pt x="1287576" y="9537"/>
                  </a:lnTo>
                  <a:lnTo>
                    <a:pt x="1316164" y="9537"/>
                  </a:lnTo>
                  <a:lnTo>
                    <a:pt x="1316164" y="0"/>
                  </a:lnTo>
                  <a:close/>
                </a:path>
                <a:path w="1363980" h="10159">
                  <a:moveTo>
                    <a:pt x="1363853" y="0"/>
                  </a:moveTo>
                  <a:lnTo>
                    <a:pt x="1335265" y="0"/>
                  </a:lnTo>
                  <a:lnTo>
                    <a:pt x="1335265" y="9537"/>
                  </a:lnTo>
                  <a:lnTo>
                    <a:pt x="1363853" y="9537"/>
                  </a:lnTo>
                  <a:lnTo>
                    <a:pt x="136385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73578" y="1278301"/>
              <a:ext cx="8135620" cy="0"/>
            </a:xfrm>
            <a:custGeom>
              <a:avLst/>
              <a:gdLst/>
              <a:ahLst/>
              <a:cxnLst/>
              <a:rect l="l" t="t" r="r" b="b"/>
              <a:pathLst>
                <a:path w="8135620">
                  <a:moveTo>
                    <a:pt x="0" y="0"/>
                  </a:moveTo>
                  <a:lnTo>
                    <a:pt x="8135596" y="0"/>
                  </a:lnTo>
                </a:path>
              </a:pathLst>
            </a:custGeom>
            <a:ln w="9528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0613" y="1273529"/>
              <a:ext cx="9518650" cy="314960"/>
            </a:xfrm>
            <a:custGeom>
              <a:avLst/>
              <a:gdLst/>
              <a:ahLst/>
              <a:cxnLst/>
              <a:rect l="l" t="t" r="r" b="b"/>
              <a:pathLst>
                <a:path w="9518650" h="314959">
                  <a:moveTo>
                    <a:pt x="28587" y="304901"/>
                  </a:moveTo>
                  <a:lnTo>
                    <a:pt x="0" y="304901"/>
                  </a:lnTo>
                  <a:lnTo>
                    <a:pt x="0" y="314426"/>
                  </a:lnTo>
                  <a:lnTo>
                    <a:pt x="28587" y="314426"/>
                  </a:lnTo>
                  <a:lnTo>
                    <a:pt x="28587" y="304901"/>
                  </a:lnTo>
                  <a:close/>
                </a:path>
                <a:path w="9518650" h="314959">
                  <a:moveTo>
                    <a:pt x="76276" y="304901"/>
                  </a:moveTo>
                  <a:lnTo>
                    <a:pt x="47688" y="304901"/>
                  </a:lnTo>
                  <a:lnTo>
                    <a:pt x="47688" y="314426"/>
                  </a:lnTo>
                  <a:lnTo>
                    <a:pt x="76276" y="314426"/>
                  </a:lnTo>
                  <a:lnTo>
                    <a:pt x="76276" y="304901"/>
                  </a:lnTo>
                  <a:close/>
                </a:path>
                <a:path w="9518650" h="314959">
                  <a:moveTo>
                    <a:pt x="123964" y="304901"/>
                  </a:moveTo>
                  <a:lnTo>
                    <a:pt x="95377" y="304901"/>
                  </a:lnTo>
                  <a:lnTo>
                    <a:pt x="95377" y="314426"/>
                  </a:lnTo>
                  <a:lnTo>
                    <a:pt x="123964" y="314426"/>
                  </a:lnTo>
                  <a:lnTo>
                    <a:pt x="123964" y="304901"/>
                  </a:lnTo>
                  <a:close/>
                </a:path>
                <a:path w="9518650" h="314959">
                  <a:moveTo>
                    <a:pt x="171653" y="304901"/>
                  </a:moveTo>
                  <a:lnTo>
                    <a:pt x="143065" y="304901"/>
                  </a:lnTo>
                  <a:lnTo>
                    <a:pt x="143065" y="314426"/>
                  </a:lnTo>
                  <a:lnTo>
                    <a:pt x="171653" y="314426"/>
                  </a:lnTo>
                  <a:lnTo>
                    <a:pt x="171653" y="304901"/>
                  </a:lnTo>
                  <a:close/>
                </a:path>
                <a:path w="9518650" h="314959">
                  <a:moveTo>
                    <a:pt x="219341" y="304901"/>
                  </a:moveTo>
                  <a:lnTo>
                    <a:pt x="190754" y="304901"/>
                  </a:lnTo>
                  <a:lnTo>
                    <a:pt x="190754" y="314426"/>
                  </a:lnTo>
                  <a:lnTo>
                    <a:pt x="219341" y="314426"/>
                  </a:lnTo>
                  <a:lnTo>
                    <a:pt x="219341" y="304901"/>
                  </a:lnTo>
                  <a:close/>
                </a:path>
                <a:path w="9518650" h="314959">
                  <a:moveTo>
                    <a:pt x="267017" y="304901"/>
                  </a:moveTo>
                  <a:lnTo>
                    <a:pt x="238442" y="304901"/>
                  </a:lnTo>
                  <a:lnTo>
                    <a:pt x="238442" y="314426"/>
                  </a:lnTo>
                  <a:lnTo>
                    <a:pt x="267017" y="314426"/>
                  </a:lnTo>
                  <a:lnTo>
                    <a:pt x="267017" y="304901"/>
                  </a:lnTo>
                  <a:close/>
                </a:path>
                <a:path w="9518650" h="314959">
                  <a:moveTo>
                    <a:pt x="314706" y="304901"/>
                  </a:moveTo>
                  <a:lnTo>
                    <a:pt x="286131" y="304901"/>
                  </a:lnTo>
                  <a:lnTo>
                    <a:pt x="286131" y="314426"/>
                  </a:lnTo>
                  <a:lnTo>
                    <a:pt x="314706" y="314426"/>
                  </a:lnTo>
                  <a:lnTo>
                    <a:pt x="314706" y="304901"/>
                  </a:lnTo>
                  <a:close/>
                </a:path>
                <a:path w="9518650" h="314959">
                  <a:moveTo>
                    <a:pt x="362394" y="304901"/>
                  </a:moveTo>
                  <a:lnTo>
                    <a:pt x="333819" y="304901"/>
                  </a:lnTo>
                  <a:lnTo>
                    <a:pt x="333819" y="314426"/>
                  </a:lnTo>
                  <a:lnTo>
                    <a:pt x="362394" y="314426"/>
                  </a:lnTo>
                  <a:lnTo>
                    <a:pt x="362394" y="304901"/>
                  </a:lnTo>
                  <a:close/>
                </a:path>
                <a:path w="9518650" h="314959">
                  <a:moveTo>
                    <a:pt x="410083" y="304901"/>
                  </a:moveTo>
                  <a:lnTo>
                    <a:pt x="381508" y="304901"/>
                  </a:lnTo>
                  <a:lnTo>
                    <a:pt x="381508" y="314426"/>
                  </a:lnTo>
                  <a:lnTo>
                    <a:pt x="410083" y="314426"/>
                  </a:lnTo>
                  <a:lnTo>
                    <a:pt x="410083" y="304901"/>
                  </a:lnTo>
                  <a:close/>
                </a:path>
                <a:path w="9518650" h="314959">
                  <a:moveTo>
                    <a:pt x="457771" y="304901"/>
                  </a:moveTo>
                  <a:lnTo>
                    <a:pt x="429196" y="304901"/>
                  </a:lnTo>
                  <a:lnTo>
                    <a:pt x="429196" y="314426"/>
                  </a:lnTo>
                  <a:lnTo>
                    <a:pt x="457771" y="314426"/>
                  </a:lnTo>
                  <a:lnTo>
                    <a:pt x="457771" y="304901"/>
                  </a:lnTo>
                  <a:close/>
                </a:path>
                <a:path w="9518650" h="314959">
                  <a:moveTo>
                    <a:pt x="505460" y="304901"/>
                  </a:moveTo>
                  <a:lnTo>
                    <a:pt x="476885" y="304901"/>
                  </a:lnTo>
                  <a:lnTo>
                    <a:pt x="476885" y="314426"/>
                  </a:lnTo>
                  <a:lnTo>
                    <a:pt x="505460" y="314426"/>
                  </a:lnTo>
                  <a:lnTo>
                    <a:pt x="505460" y="304901"/>
                  </a:lnTo>
                  <a:close/>
                </a:path>
                <a:path w="9518650" h="314959">
                  <a:moveTo>
                    <a:pt x="553148" y="304901"/>
                  </a:moveTo>
                  <a:lnTo>
                    <a:pt x="524573" y="304901"/>
                  </a:lnTo>
                  <a:lnTo>
                    <a:pt x="524573" y="314426"/>
                  </a:lnTo>
                  <a:lnTo>
                    <a:pt x="553148" y="314426"/>
                  </a:lnTo>
                  <a:lnTo>
                    <a:pt x="553148" y="304901"/>
                  </a:lnTo>
                  <a:close/>
                </a:path>
                <a:path w="9518650" h="314959">
                  <a:moveTo>
                    <a:pt x="600837" y="304901"/>
                  </a:moveTo>
                  <a:lnTo>
                    <a:pt x="572262" y="304901"/>
                  </a:lnTo>
                  <a:lnTo>
                    <a:pt x="572262" y="314426"/>
                  </a:lnTo>
                  <a:lnTo>
                    <a:pt x="600837" y="314426"/>
                  </a:lnTo>
                  <a:lnTo>
                    <a:pt x="600837" y="304901"/>
                  </a:lnTo>
                  <a:close/>
                </a:path>
                <a:path w="9518650" h="314959">
                  <a:moveTo>
                    <a:pt x="648525" y="304901"/>
                  </a:moveTo>
                  <a:lnTo>
                    <a:pt x="619950" y="304901"/>
                  </a:lnTo>
                  <a:lnTo>
                    <a:pt x="619950" y="314426"/>
                  </a:lnTo>
                  <a:lnTo>
                    <a:pt x="648525" y="314426"/>
                  </a:lnTo>
                  <a:lnTo>
                    <a:pt x="648525" y="304901"/>
                  </a:lnTo>
                  <a:close/>
                </a:path>
                <a:path w="9518650" h="314959">
                  <a:moveTo>
                    <a:pt x="696214" y="304901"/>
                  </a:moveTo>
                  <a:lnTo>
                    <a:pt x="667639" y="304901"/>
                  </a:lnTo>
                  <a:lnTo>
                    <a:pt x="667639" y="314426"/>
                  </a:lnTo>
                  <a:lnTo>
                    <a:pt x="696214" y="314426"/>
                  </a:lnTo>
                  <a:lnTo>
                    <a:pt x="696214" y="304901"/>
                  </a:lnTo>
                  <a:close/>
                </a:path>
                <a:path w="9518650" h="314959">
                  <a:moveTo>
                    <a:pt x="743902" y="304901"/>
                  </a:moveTo>
                  <a:lnTo>
                    <a:pt x="715327" y="304901"/>
                  </a:lnTo>
                  <a:lnTo>
                    <a:pt x="715327" y="314426"/>
                  </a:lnTo>
                  <a:lnTo>
                    <a:pt x="743902" y="314426"/>
                  </a:lnTo>
                  <a:lnTo>
                    <a:pt x="743902" y="304901"/>
                  </a:lnTo>
                  <a:close/>
                </a:path>
                <a:path w="9518650" h="314959">
                  <a:moveTo>
                    <a:pt x="791591" y="304901"/>
                  </a:moveTo>
                  <a:lnTo>
                    <a:pt x="763016" y="304901"/>
                  </a:lnTo>
                  <a:lnTo>
                    <a:pt x="763016" y="314426"/>
                  </a:lnTo>
                  <a:lnTo>
                    <a:pt x="791591" y="314426"/>
                  </a:lnTo>
                  <a:lnTo>
                    <a:pt x="791591" y="304901"/>
                  </a:lnTo>
                  <a:close/>
                </a:path>
                <a:path w="9518650" h="314959">
                  <a:moveTo>
                    <a:pt x="839279" y="304901"/>
                  </a:moveTo>
                  <a:lnTo>
                    <a:pt x="810704" y="304901"/>
                  </a:lnTo>
                  <a:lnTo>
                    <a:pt x="810704" y="314426"/>
                  </a:lnTo>
                  <a:lnTo>
                    <a:pt x="839279" y="314426"/>
                  </a:lnTo>
                  <a:lnTo>
                    <a:pt x="839279" y="304901"/>
                  </a:lnTo>
                  <a:close/>
                </a:path>
                <a:path w="9518650" h="314959">
                  <a:moveTo>
                    <a:pt x="886968" y="304901"/>
                  </a:moveTo>
                  <a:lnTo>
                    <a:pt x="858393" y="304901"/>
                  </a:lnTo>
                  <a:lnTo>
                    <a:pt x="858393" y="314426"/>
                  </a:lnTo>
                  <a:lnTo>
                    <a:pt x="886968" y="314426"/>
                  </a:lnTo>
                  <a:lnTo>
                    <a:pt x="886968" y="304901"/>
                  </a:lnTo>
                  <a:close/>
                </a:path>
                <a:path w="9518650" h="314959">
                  <a:moveTo>
                    <a:pt x="934656" y="304901"/>
                  </a:moveTo>
                  <a:lnTo>
                    <a:pt x="906081" y="304901"/>
                  </a:lnTo>
                  <a:lnTo>
                    <a:pt x="906081" y="314426"/>
                  </a:lnTo>
                  <a:lnTo>
                    <a:pt x="934656" y="314426"/>
                  </a:lnTo>
                  <a:lnTo>
                    <a:pt x="934656" y="304901"/>
                  </a:lnTo>
                  <a:close/>
                </a:path>
                <a:path w="9518650" h="314959">
                  <a:moveTo>
                    <a:pt x="982345" y="304901"/>
                  </a:moveTo>
                  <a:lnTo>
                    <a:pt x="953770" y="304901"/>
                  </a:lnTo>
                  <a:lnTo>
                    <a:pt x="953770" y="314426"/>
                  </a:lnTo>
                  <a:lnTo>
                    <a:pt x="982345" y="314426"/>
                  </a:lnTo>
                  <a:lnTo>
                    <a:pt x="982345" y="304901"/>
                  </a:lnTo>
                  <a:close/>
                </a:path>
                <a:path w="9518650" h="314959">
                  <a:moveTo>
                    <a:pt x="1030033" y="304901"/>
                  </a:moveTo>
                  <a:lnTo>
                    <a:pt x="1001458" y="304901"/>
                  </a:lnTo>
                  <a:lnTo>
                    <a:pt x="1001458" y="314426"/>
                  </a:lnTo>
                  <a:lnTo>
                    <a:pt x="1030033" y="314426"/>
                  </a:lnTo>
                  <a:lnTo>
                    <a:pt x="1030033" y="304901"/>
                  </a:lnTo>
                  <a:close/>
                </a:path>
                <a:path w="9518650" h="314959">
                  <a:moveTo>
                    <a:pt x="1077722" y="304901"/>
                  </a:moveTo>
                  <a:lnTo>
                    <a:pt x="1049134" y="304901"/>
                  </a:lnTo>
                  <a:lnTo>
                    <a:pt x="1049134" y="314426"/>
                  </a:lnTo>
                  <a:lnTo>
                    <a:pt x="1077722" y="314426"/>
                  </a:lnTo>
                  <a:lnTo>
                    <a:pt x="1077722" y="304901"/>
                  </a:lnTo>
                  <a:close/>
                </a:path>
                <a:path w="9518650" h="314959">
                  <a:moveTo>
                    <a:pt x="1125410" y="304901"/>
                  </a:moveTo>
                  <a:lnTo>
                    <a:pt x="1096822" y="304901"/>
                  </a:lnTo>
                  <a:lnTo>
                    <a:pt x="1096822" y="314426"/>
                  </a:lnTo>
                  <a:lnTo>
                    <a:pt x="1125410" y="314426"/>
                  </a:lnTo>
                  <a:lnTo>
                    <a:pt x="1125410" y="304901"/>
                  </a:lnTo>
                  <a:close/>
                </a:path>
                <a:path w="9518650" h="314959">
                  <a:moveTo>
                    <a:pt x="1173099" y="304901"/>
                  </a:moveTo>
                  <a:lnTo>
                    <a:pt x="1144511" y="304901"/>
                  </a:lnTo>
                  <a:lnTo>
                    <a:pt x="1144511" y="314426"/>
                  </a:lnTo>
                  <a:lnTo>
                    <a:pt x="1173099" y="314426"/>
                  </a:lnTo>
                  <a:lnTo>
                    <a:pt x="1173099" y="304901"/>
                  </a:lnTo>
                  <a:close/>
                </a:path>
                <a:path w="9518650" h="314959">
                  <a:moveTo>
                    <a:pt x="1220787" y="304901"/>
                  </a:moveTo>
                  <a:lnTo>
                    <a:pt x="1192199" y="304901"/>
                  </a:lnTo>
                  <a:lnTo>
                    <a:pt x="1192199" y="314426"/>
                  </a:lnTo>
                  <a:lnTo>
                    <a:pt x="1220787" y="314426"/>
                  </a:lnTo>
                  <a:lnTo>
                    <a:pt x="1220787" y="304901"/>
                  </a:lnTo>
                  <a:close/>
                </a:path>
                <a:path w="9518650" h="314959">
                  <a:moveTo>
                    <a:pt x="1268476" y="304901"/>
                  </a:moveTo>
                  <a:lnTo>
                    <a:pt x="1239888" y="304901"/>
                  </a:lnTo>
                  <a:lnTo>
                    <a:pt x="1239888" y="314426"/>
                  </a:lnTo>
                  <a:lnTo>
                    <a:pt x="1268476" y="314426"/>
                  </a:lnTo>
                  <a:lnTo>
                    <a:pt x="1268476" y="304901"/>
                  </a:lnTo>
                  <a:close/>
                </a:path>
                <a:path w="9518650" h="314959">
                  <a:moveTo>
                    <a:pt x="1316164" y="304901"/>
                  </a:moveTo>
                  <a:lnTo>
                    <a:pt x="1287576" y="304901"/>
                  </a:lnTo>
                  <a:lnTo>
                    <a:pt x="1287576" y="314426"/>
                  </a:lnTo>
                  <a:lnTo>
                    <a:pt x="1316164" y="314426"/>
                  </a:lnTo>
                  <a:lnTo>
                    <a:pt x="1316164" y="304901"/>
                  </a:lnTo>
                  <a:close/>
                </a:path>
                <a:path w="9518650" h="314959">
                  <a:moveTo>
                    <a:pt x="1363853" y="304901"/>
                  </a:moveTo>
                  <a:lnTo>
                    <a:pt x="1335265" y="304901"/>
                  </a:lnTo>
                  <a:lnTo>
                    <a:pt x="1335265" y="314426"/>
                  </a:lnTo>
                  <a:lnTo>
                    <a:pt x="1363853" y="314426"/>
                  </a:lnTo>
                  <a:lnTo>
                    <a:pt x="1363853" y="304901"/>
                  </a:lnTo>
                  <a:close/>
                </a:path>
                <a:path w="9518650" h="314959">
                  <a:moveTo>
                    <a:pt x="9518548" y="190563"/>
                  </a:moveTo>
                  <a:lnTo>
                    <a:pt x="9509023" y="190563"/>
                  </a:lnTo>
                  <a:lnTo>
                    <a:pt x="9509023" y="219151"/>
                  </a:lnTo>
                  <a:lnTo>
                    <a:pt x="9518548" y="219151"/>
                  </a:lnTo>
                  <a:lnTo>
                    <a:pt x="9518548" y="190563"/>
                  </a:lnTo>
                  <a:close/>
                </a:path>
                <a:path w="9518650" h="314959">
                  <a:moveTo>
                    <a:pt x="9518548" y="142925"/>
                  </a:moveTo>
                  <a:lnTo>
                    <a:pt x="9509023" y="142925"/>
                  </a:lnTo>
                  <a:lnTo>
                    <a:pt x="9509023" y="171513"/>
                  </a:lnTo>
                  <a:lnTo>
                    <a:pt x="9518548" y="171513"/>
                  </a:lnTo>
                  <a:lnTo>
                    <a:pt x="9518548" y="142925"/>
                  </a:lnTo>
                  <a:close/>
                </a:path>
                <a:path w="9518650" h="314959">
                  <a:moveTo>
                    <a:pt x="9518548" y="95288"/>
                  </a:moveTo>
                  <a:lnTo>
                    <a:pt x="9509023" y="95288"/>
                  </a:lnTo>
                  <a:lnTo>
                    <a:pt x="9509023" y="123875"/>
                  </a:lnTo>
                  <a:lnTo>
                    <a:pt x="9518548" y="123875"/>
                  </a:lnTo>
                  <a:lnTo>
                    <a:pt x="9518548" y="95288"/>
                  </a:lnTo>
                  <a:close/>
                </a:path>
                <a:path w="9518650" h="314959">
                  <a:moveTo>
                    <a:pt x="9518548" y="47650"/>
                  </a:moveTo>
                  <a:lnTo>
                    <a:pt x="9509023" y="47650"/>
                  </a:lnTo>
                  <a:lnTo>
                    <a:pt x="9509023" y="76225"/>
                  </a:lnTo>
                  <a:lnTo>
                    <a:pt x="9518548" y="76225"/>
                  </a:lnTo>
                  <a:lnTo>
                    <a:pt x="9518548" y="47650"/>
                  </a:lnTo>
                  <a:close/>
                </a:path>
                <a:path w="9518650" h="314959">
                  <a:moveTo>
                    <a:pt x="9518548" y="0"/>
                  </a:moveTo>
                  <a:lnTo>
                    <a:pt x="9509023" y="0"/>
                  </a:lnTo>
                  <a:lnTo>
                    <a:pt x="9509023" y="28587"/>
                  </a:lnTo>
                  <a:lnTo>
                    <a:pt x="9518548" y="28587"/>
                  </a:lnTo>
                  <a:lnTo>
                    <a:pt x="95185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3578" y="1583199"/>
              <a:ext cx="8135620" cy="0"/>
            </a:xfrm>
            <a:custGeom>
              <a:avLst/>
              <a:gdLst/>
              <a:ahLst/>
              <a:cxnLst/>
              <a:rect l="l" t="t" r="r" b="b"/>
              <a:pathLst>
                <a:path w="8135620">
                  <a:moveTo>
                    <a:pt x="0" y="0"/>
                  </a:moveTo>
                  <a:lnTo>
                    <a:pt x="8135596" y="0"/>
                  </a:lnTo>
                </a:path>
              </a:pathLst>
            </a:custGeom>
            <a:ln w="9528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0613" y="1273529"/>
              <a:ext cx="9518650" cy="314960"/>
            </a:xfrm>
            <a:custGeom>
              <a:avLst/>
              <a:gdLst/>
              <a:ahLst/>
              <a:cxnLst/>
              <a:rect l="l" t="t" r="r" b="b"/>
              <a:pathLst>
                <a:path w="9518650" h="314959">
                  <a:moveTo>
                    <a:pt x="9525" y="285851"/>
                  </a:moveTo>
                  <a:lnTo>
                    <a:pt x="0" y="285851"/>
                  </a:lnTo>
                  <a:lnTo>
                    <a:pt x="0" y="314426"/>
                  </a:lnTo>
                  <a:lnTo>
                    <a:pt x="9525" y="314426"/>
                  </a:lnTo>
                  <a:lnTo>
                    <a:pt x="9525" y="285851"/>
                  </a:lnTo>
                  <a:close/>
                </a:path>
                <a:path w="9518650" h="314959">
                  <a:moveTo>
                    <a:pt x="9525" y="238213"/>
                  </a:moveTo>
                  <a:lnTo>
                    <a:pt x="0" y="238213"/>
                  </a:lnTo>
                  <a:lnTo>
                    <a:pt x="0" y="266788"/>
                  </a:lnTo>
                  <a:lnTo>
                    <a:pt x="9525" y="266788"/>
                  </a:lnTo>
                  <a:lnTo>
                    <a:pt x="9525" y="238213"/>
                  </a:lnTo>
                  <a:close/>
                </a:path>
                <a:path w="9518650" h="314959">
                  <a:moveTo>
                    <a:pt x="9525" y="190563"/>
                  </a:moveTo>
                  <a:lnTo>
                    <a:pt x="0" y="190563"/>
                  </a:lnTo>
                  <a:lnTo>
                    <a:pt x="0" y="219151"/>
                  </a:lnTo>
                  <a:lnTo>
                    <a:pt x="9525" y="219151"/>
                  </a:lnTo>
                  <a:lnTo>
                    <a:pt x="9525" y="190563"/>
                  </a:lnTo>
                  <a:close/>
                </a:path>
                <a:path w="9518650" h="314959">
                  <a:moveTo>
                    <a:pt x="9525" y="142925"/>
                  </a:moveTo>
                  <a:lnTo>
                    <a:pt x="0" y="142925"/>
                  </a:lnTo>
                  <a:lnTo>
                    <a:pt x="0" y="171513"/>
                  </a:lnTo>
                  <a:lnTo>
                    <a:pt x="9525" y="171513"/>
                  </a:lnTo>
                  <a:lnTo>
                    <a:pt x="9525" y="142925"/>
                  </a:lnTo>
                  <a:close/>
                </a:path>
                <a:path w="9518650" h="314959">
                  <a:moveTo>
                    <a:pt x="9525" y="95288"/>
                  </a:moveTo>
                  <a:lnTo>
                    <a:pt x="0" y="95288"/>
                  </a:lnTo>
                  <a:lnTo>
                    <a:pt x="0" y="123875"/>
                  </a:lnTo>
                  <a:lnTo>
                    <a:pt x="9525" y="123875"/>
                  </a:lnTo>
                  <a:lnTo>
                    <a:pt x="9525" y="95288"/>
                  </a:lnTo>
                  <a:close/>
                </a:path>
                <a:path w="9518650" h="314959">
                  <a:moveTo>
                    <a:pt x="9525" y="47650"/>
                  </a:moveTo>
                  <a:lnTo>
                    <a:pt x="0" y="47650"/>
                  </a:lnTo>
                  <a:lnTo>
                    <a:pt x="0" y="76225"/>
                  </a:lnTo>
                  <a:lnTo>
                    <a:pt x="9525" y="76225"/>
                  </a:lnTo>
                  <a:lnTo>
                    <a:pt x="9525" y="47650"/>
                  </a:lnTo>
                  <a:close/>
                </a:path>
                <a:path w="9518650" h="314959">
                  <a:moveTo>
                    <a:pt x="9525" y="0"/>
                  </a:moveTo>
                  <a:lnTo>
                    <a:pt x="0" y="0"/>
                  </a:lnTo>
                  <a:lnTo>
                    <a:pt x="0" y="28587"/>
                  </a:lnTo>
                  <a:lnTo>
                    <a:pt x="9525" y="28587"/>
                  </a:lnTo>
                  <a:lnTo>
                    <a:pt x="9525" y="0"/>
                  </a:lnTo>
                  <a:close/>
                </a:path>
                <a:path w="9518650" h="314959">
                  <a:moveTo>
                    <a:pt x="9518548" y="285851"/>
                  </a:moveTo>
                  <a:lnTo>
                    <a:pt x="9509023" y="285851"/>
                  </a:lnTo>
                  <a:lnTo>
                    <a:pt x="9509023" y="314426"/>
                  </a:lnTo>
                  <a:lnTo>
                    <a:pt x="9518548" y="314426"/>
                  </a:lnTo>
                  <a:lnTo>
                    <a:pt x="9518548" y="285851"/>
                  </a:lnTo>
                  <a:close/>
                </a:path>
                <a:path w="9518650" h="314959">
                  <a:moveTo>
                    <a:pt x="9518548" y="238213"/>
                  </a:moveTo>
                  <a:lnTo>
                    <a:pt x="9509023" y="238213"/>
                  </a:lnTo>
                  <a:lnTo>
                    <a:pt x="9509023" y="266788"/>
                  </a:lnTo>
                  <a:lnTo>
                    <a:pt x="9518548" y="266788"/>
                  </a:lnTo>
                  <a:lnTo>
                    <a:pt x="9518548" y="23821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0145" y="184152"/>
            <a:ext cx="9499600" cy="187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Turklish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Airlines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3. Will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gained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help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creating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positive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business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impact?</a:t>
            </a:r>
            <a:endParaRPr sz="120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any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lead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negative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growth?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Justify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reason.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Roboto"/>
              <a:cs typeface="Roboto"/>
            </a:endParaRPr>
          </a:p>
          <a:p>
            <a:pPr marL="1143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ambria Math"/>
                <a:cs typeface="Cambria Math"/>
              </a:rPr>
              <a:t>↳</a:t>
            </a:r>
            <a:r>
              <a:rPr sz="1050" spc="5" dirty="0">
                <a:solidFill>
                  <a:srgbClr val="202020"/>
                </a:solidFill>
                <a:latin typeface="Cambria Math"/>
                <a:cs typeface="Cambria Math"/>
              </a:rPr>
              <a:t> </a:t>
            </a:r>
            <a:r>
              <a:rPr sz="1050" i="1" spc="-15" dirty="0">
                <a:solidFill>
                  <a:srgbClr val="202020"/>
                </a:solidFill>
                <a:latin typeface="Roboto"/>
                <a:cs typeface="Roboto"/>
              </a:rPr>
              <a:t>1</a:t>
            </a:r>
            <a:r>
              <a:rPr sz="1050" i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050" i="1" spc="-15" dirty="0">
                <a:solidFill>
                  <a:srgbClr val="202020"/>
                </a:solidFill>
                <a:latin typeface="Roboto"/>
                <a:cs typeface="Roboto"/>
              </a:rPr>
              <a:t>cell</a:t>
            </a:r>
            <a:r>
              <a:rPr sz="1050" i="1" spc="-20" dirty="0">
                <a:solidFill>
                  <a:srgbClr val="202020"/>
                </a:solidFill>
                <a:latin typeface="Roboto"/>
                <a:cs typeface="Roboto"/>
              </a:rPr>
              <a:t> hidden</a:t>
            </a:r>
            <a:endParaRPr sz="10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Roboto"/>
              <a:cs typeface="Roboto"/>
            </a:endParaRPr>
          </a:p>
          <a:p>
            <a:pPr marL="28575">
              <a:lnSpc>
                <a:spcPct val="100000"/>
              </a:lnSpc>
            </a:pPr>
            <a:r>
              <a:rPr sz="1350" spc="-10" dirty="0">
                <a:solidFill>
                  <a:srgbClr val="202020"/>
                </a:solidFill>
                <a:latin typeface="Roboto"/>
                <a:cs typeface="Roboto"/>
              </a:rPr>
              <a:t>Cha</a:t>
            </a:r>
            <a:r>
              <a:rPr sz="135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350" spc="-1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350" spc="-24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9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5636" y="707396"/>
            <a:ext cx="52069" cy="103505"/>
          </a:xfrm>
          <a:custGeom>
            <a:avLst/>
            <a:gdLst/>
            <a:ahLst/>
            <a:cxnLst/>
            <a:rect l="l" t="t" r="r" b="b"/>
            <a:pathLst>
              <a:path w="52070" h="103504">
                <a:moveTo>
                  <a:pt x="51610" y="51610"/>
                </a:moveTo>
                <a:lnTo>
                  <a:pt x="0" y="103220"/>
                </a:lnTo>
                <a:lnTo>
                  <a:pt x="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6030" y="2480421"/>
            <a:ext cx="567944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9.</a:t>
            </a:r>
            <a:r>
              <a:rPr sz="1950" b="1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Comparison</a:t>
            </a:r>
            <a:r>
              <a:rPr sz="1950" b="1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950" b="1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all</a:t>
            </a:r>
            <a:r>
              <a:rPr sz="1950" b="1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independent</a:t>
            </a:r>
            <a:r>
              <a:rPr sz="1950" b="1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variable/features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142" y="2653515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69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6973" y="3202650"/>
            <a:ext cx="4206875" cy="7499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Chart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9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visualization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code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frequency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distribution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using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histogram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airline_df.hist(bins=50,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figsize=(20,15),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color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'blue')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plt.show()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30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5142" y="244492"/>
            <a:ext cx="9732645" cy="6746240"/>
            <a:chOff x="415142" y="244492"/>
            <a:chExt cx="9732645" cy="6746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269" y="244492"/>
              <a:ext cx="9156489" cy="67458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505" y="5742207"/>
              <a:ext cx="9594850" cy="429259"/>
            </a:xfrm>
            <a:custGeom>
              <a:avLst/>
              <a:gdLst/>
              <a:ahLst/>
              <a:cxnLst/>
              <a:rect l="l" t="t" r="r" b="b"/>
              <a:pathLst>
                <a:path w="9594850" h="429260">
                  <a:moveTo>
                    <a:pt x="9594781" y="428763"/>
                  </a:moveTo>
                  <a:lnTo>
                    <a:pt x="0" y="428763"/>
                  </a:lnTo>
                  <a:lnTo>
                    <a:pt x="0" y="0"/>
                  </a:lnTo>
                  <a:lnTo>
                    <a:pt x="9594781" y="0"/>
                  </a:lnTo>
                  <a:lnTo>
                    <a:pt x="9594781" y="4287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5142" y="5912125"/>
              <a:ext cx="103505" cy="52069"/>
            </a:xfrm>
            <a:custGeom>
              <a:avLst/>
              <a:gdLst/>
              <a:ahLst/>
              <a:cxnLst/>
              <a:rect l="l" t="t" r="r" b="b"/>
              <a:pathLst>
                <a:path w="103504" h="52070">
                  <a:moveTo>
                    <a:pt x="51610" y="51610"/>
                  </a:moveTo>
                  <a:lnTo>
                    <a:pt x="0" y="0"/>
                  </a:lnTo>
                  <a:lnTo>
                    <a:pt x="103220" y="0"/>
                  </a:lnTo>
                  <a:lnTo>
                    <a:pt x="51610" y="5161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2505" y="6285308"/>
              <a:ext cx="9594850" cy="657860"/>
            </a:xfrm>
            <a:custGeom>
              <a:avLst/>
              <a:gdLst/>
              <a:ahLst/>
              <a:cxnLst/>
              <a:rect l="l" t="t" r="r" b="b"/>
              <a:pathLst>
                <a:path w="9594850" h="657859">
                  <a:moveTo>
                    <a:pt x="9594781" y="657437"/>
                  </a:moveTo>
                  <a:lnTo>
                    <a:pt x="0" y="657437"/>
                  </a:lnTo>
                  <a:lnTo>
                    <a:pt x="0" y="0"/>
                  </a:lnTo>
                  <a:lnTo>
                    <a:pt x="9594781" y="0"/>
                  </a:lnTo>
                  <a:lnTo>
                    <a:pt x="9594781" y="657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6030" y="5824783"/>
            <a:ext cx="9282430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Why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did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pick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Roboto"/>
              <a:cs typeface="Roboto"/>
            </a:endParaRPr>
          </a:p>
          <a:p>
            <a:pPr marL="12700" marR="5080">
              <a:lnSpc>
                <a:spcPct val="135500"/>
              </a:lnSpc>
            </a:pP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histogram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graphical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representation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distribution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data.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histogram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represented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set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rectangles,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adjacent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each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other,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where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each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bar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represent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kind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data.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31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269" y="177807"/>
            <a:ext cx="9156489" cy="95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5142" y="423951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7876" y="129259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56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7876" y="1930975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3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7876" y="2245402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3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876" y="2569357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30"/>
                </a:lnTo>
                <a:lnTo>
                  <a:pt x="0" y="26964"/>
                </a:lnTo>
                <a:lnTo>
                  <a:pt x="0" y="2063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7876" y="3131514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3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6030" y="327081"/>
            <a:ext cx="9250045" cy="317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2. What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is/are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insight(s)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found from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From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above</a:t>
            </a:r>
            <a:r>
              <a:rPr sz="12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plot:</a:t>
            </a:r>
            <a:endParaRPr sz="1200">
              <a:latin typeface="Roboto"/>
              <a:cs typeface="Roboto"/>
            </a:endParaRPr>
          </a:p>
          <a:p>
            <a:pPr marL="393700">
              <a:lnSpc>
                <a:spcPct val="100000"/>
              </a:lnSpc>
              <a:spcBef>
                <a:spcPts val="1110"/>
              </a:spcBef>
            </a:pPr>
            <a:r>
              <a:rPr sz="1200" b="1" spc="2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overall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feature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ratings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1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2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occur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more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frequently.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From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Seat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comfort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feature,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can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say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rating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1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highest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rating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4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the second highest.</a:t>
            </a:r>
            <a:endParaRPr sz="1200">
              <a:latin typeface="Roboto"/>
              <a:cs typeface="Roboto"/>
            </a:endParaRPr>
          </a:p>
          <a:p>
            <a:pPr marL="393700">
              <a:lnSpc>
                <a:spcPct val="100000"/>
              </a:lnSpc>
              <a:spcBef>
                <a:spcPts val="1110"/>
              </a:spcBef>
            </a:pP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From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cabin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service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feature,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can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say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rating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5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highest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rating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1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the second highest.</a:t>
            </a:r>
            <a:endParaRPr sz="1200">
              <a:latin typeface="Roboto"/>
              <a:cs typeface="Roboto"/>
            </a:endParaRPr>
          </a:p>
          <a:p>
            <a:pPr marL="393700">
              <a:lnSpc>
                <a:spcPct val="100000"/>
              </a:lnSpc>
              <a:spcBef>
                <a:spcPts val="1040"/>
              </a:spcBef>
            </a:pPr>
            <a:r>
              <a:rPr sz="1200" b="1" spc="2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food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bev</a:t>
            </a:r>
            <a:r>
              <a:rPr sz="1200" b="1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ratings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b="1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2,4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b="1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5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are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varies</a:t>
            </a:r>
            <a:r>
              <a:rPr sz="1200" b="1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equally.Which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their</a:t>
            </a:r>
            <a:r>
              <a:rPr sz="1200" b="1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frequency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are</a:t>
            </a:r>
            <a:r>
              <a:rPr sz="1200" b="1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approximately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equal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393700" marR="253365">
              <a:lnSpc>
                <a:spcPct val="130300"/>
              </a:lnSpc>
              <a:spcBef>
                <a:spcPts val="675"/>
              </a:spcBef>
            </a:pPr>
            <a:r>
              <a:rPr sz="1200" b="1" spc="2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features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of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entertainment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&amp;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ground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service,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can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say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ratings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of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3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ratings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1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second </a:t>
            </a:r>
            <a:r>
              <a:rPr sz="1200" b="1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highest.</a:t>
            </a:r>
            <a:endParaRPr sz="1200">
              <a:latin typeface="Roboto"/>
              <a:cs typeface="Roboto"/>
            </a:endParaRPr>
          </a:p>
          <a:p>
            <a:pPr marL="393700" marR="5080">
              <a:lnSpc>
                <a:spcPct val="135500"/>
              </a:lnSpc>
              <a:spcBef>
                <a:spcPts val="595"/>
              </a:spcBef>
            </a:pP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From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value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for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money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feature,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clearly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of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passenger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gives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ratings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of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1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highest.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From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10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say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that </a:t>
            </a:r>
            <a:r>
              <a:rPr sz="1200" b="1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the airline does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provide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good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service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2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passenger.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030" y="3871528"/>
            <a:ext cx="359029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Dropping</a:t>
            </a:r>
            <a:r>
              <a:rPr sz="1950" b="1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Unnecessary</a:t>
            </a:r>
            <a:r>
              <a:rPr sz="1950" b="1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Columns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5142" y="4044618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6973" y="4593757"/>
            <a:ext cx="5379720" cy="177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7901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Checking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Percentage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wise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missing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values.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def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missing_values_per_check(df):</a:t>
            </a:r>
            <a:endParaRPr sz="105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percent_missing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airline_df.isnull().sum()*100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/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len(airline_df)</a:t>
            </a:r>
            <a:endParaRPr sz="105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missing_values_df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pd.DataFrame({'column_name':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airline_df.columns,</a:t>
            </a:r>
            <a:endParaRPr sz="1050">
              <a:latin typeface="Consolas"/>
              <a:cs typeface="Consolas"/>
            </a:endParaRPr>
          </a:p>
          <a:p>
            <a:pPr marL="159385" marR="5080" indent="249301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'percent_missing': percent_missing})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return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missing_values_df.sort_values('percent_missing',ascending=False)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 marL="12700" marR="227901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Checking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Percentage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wise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missing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values.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missing_values_per_check(airline_df)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32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265" y="539876"/>
            <a:ext cx="3620770" cy="10160"/>
          </a:xfrm>
          <a:custGeom>
            <a:avLst/>
            <a:gdLst/>
            <a:ahLst/>
            <a:cxnLst/>
            <a:rect l="l" t="t" r="r" b="b"/>
            <a:pathLst>
              <a:path w="3620770" h="10159">
                <a:moveTo>
                  <a:pt x="3620668" y="0"/>
                </a:moveTo>
                <a:lnTo>
                  <a:pt x="2391549" y="0"/>
                </a:lnTo>
                <a:lnTo>
                  <a:pt x="1229118" y="0"/>
                </a:lnTo>
                <a:lnTo>
                  <a:pt x="0" y="0"/>
                </a:lnTo>
                <a:lnTo>
                  <a:pt x="0" y="9537"/>
                </a:lnTo>
                <a:lnTo>
                  <a:pt x="1229118" y="9537"/>
                </a:lnTo>
                <a:lnTo>
                  <a:pt x="2391549" y="9537"/>
                </a:lnTo>
                <a:lnTo>
                  <a:pt x="3620668" y="9537"/>
                </a:lnTo>
                <a:lnTo>
                  <a:pt x="362066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2641" y="288973"/>
            <a:ext cx="83248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column_name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2795" y="288973"/>
            <a:ext cx="11258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percent_missing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7731" y="593871"/>
            <a:ext cx="4781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aircraft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1629" y="593871"/>
            <a:ext cx="4330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aircraft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2351" y="593871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85.050229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223" y="898770"/>
            <a:ext cx="101917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ground_service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7237" y="898770"/>
            <a:ext cx="93789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ground_service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2351" y="898770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70.159597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5504" y="1194140"/>
            <a:ext cx="72263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date_flown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4172" y="1194140"/>
            <a:ext cx="6711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date_flown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2351" y="1194140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69.951097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7133" y="1489511"/>
            <a:ext cx="3594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route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5247" y="1489511"/>
            <a:ext cx="32956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route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2351" y="1489511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69.880587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0049" y="1794410"/>
            <a:ext cx="89344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traveller_type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88596" y="1794410"/>
            <a:ext cx="82676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traveller_type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2351" y="1794410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69.858600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2903" y="2089781"/>
            <a:ext cx="90805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entertainment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73708" y="2089781"/>
            <a:ext cx="84137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entertainment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2351" y="2089781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66.493802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7462" y="2394679"/>
            <a:ext cx="61849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food_bev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40495" y="2394679"/>
            <a:ext cx="57467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food_bev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02326" y="2394679"/>
            <a:ext cx="64643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60.</a:t>
            </a:r>
            <a:r>
              <a:rPr sz="1050" spc="-80" dirty="0">
                <a:solidFill>
                  <a:srgbClr val="202020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13727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5086" y="2690050"/>
            <a:ext cx="8636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seat_comfort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18222" y="2690050"/>
            <a:ext cx="796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seat_comfort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92351" y="2690050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53.992949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2605" y="2985421"/>
            <a:ext cx="90805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cabin_service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73708" y="2985421"/>
            <a:ext cx="84137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cabin_service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92351" y="2985421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53.967171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9689" y="3290319"/>
            <a:ext cx="37401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cabin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70509" y="3290319"/>
            <a:ext cx="34480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cabin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92351" y="3290319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52.005004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35265" y="3585690"/>
            <a:ext cx="11226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value_for_money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66026" y="3585690"/>
            <a:ext cx="104902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value_for_money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92351" y="3585690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51.495508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68897" y="3881061"/>
            <a:ext cx="45593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overall</a:t>
            </a:r>
            <a:endParaRPr sz="10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96368" y="3881061"/>
            <a:ext cx="41846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overall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92351" y="3881061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51.463664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28015" y="4185959"/>
            <a:ext cx="9372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recommended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36638" y="4185959"/>
            <a:ext cx="87820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recommended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92351" y="4185959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51.142955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38838" y="4481330"/>
            <a:ext cx="11156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customer_review</a:t>
            </a:r>
            <a:endParaRPr sz="10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81062" y="4481330"/>
            <a:ext cx="10337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customer_review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92351" y="4481330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50.000379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02007" y="4776701"/>
            <a:ext cx="78930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review_date</a:t>
            </a:r>
            <a:endParaRPr sz="10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70031" y="4776701"/>
            <a:ext cx="7448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review_date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92351" y="4776701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50.000379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892351" y="5081599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50.000379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00058" y="5402305"/>
            <a:ext cx="313563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  <a:tabLst>
                <a:tab pos="1545590" algn="l"/>
                <a:tab pos="2504440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airline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airline	50.000379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52" name="object 5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3399" y="287380"/>
            <a:ext cx="195373" cy="195325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552505" y="5332516"/>
            <a:ext cx="9594850" cy="1219835"/>
          </a:xfrm>
          <a:custGeom>
            <a:avLst/>
            <a:gdLst/>
            <a:ahLst/>
            <a:cxnLst/>
            <a:rect l="l" t="t" r="r" b="b"/>
            <a:pathLst>
              <a:path w="9594850" h="1219834">
                <a:moveTo>
                  <a:pt x="9594781" y="1219594"/>
                </a:moveTo>
                <a:lnTo>
                  <a:pt x="0" y="1219594"/>
                </a:lnTo>
                <a:lnTo>
                  <a:pt x="0" y="0"/>
                </a:lnTo>
                <a:lnTo>
                  <a:pt x="9594781" y="0"/>
                </a:lnTo>
                <a:lnTo>
                  <a:pt x="9594781" y="12195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96973" y="5081599"/>
            <a:ext cx="2717800" cy="70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1845">
              <a:lnSpc>
                <a:spcPct val="100000"/>
              </a:lnSpc>
              <a:spcBef>
                <a:spcPts val="100"/>
              </a:spcBef>
              <a:tabLst>
                <a:tab pos="2326640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author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author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3017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Showing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unique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aircraft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names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airline_df.aircraft.unique()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/55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968569" y="5939137"/>
            <a:ext cx="4939665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array([nan,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'A330',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'Boeing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737-800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/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A330-300',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...,</a:t>
            </a:r>
            <a:endParaRPr sz="1050">
              <a:latin typeface="Consolas"/>
              <a:cs typeface="Consolas"/>
            </a:endParaRPr>
          </a:p>
          <a:p>
            <a:pPr marL="52578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'Boeing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737-800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Embraer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190',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'Boeing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737-400/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737-800',</a:t>
            </a:r>
            <a:endParaRPr sz="1050">
              <a:latin typeface="Consolas"/>
              <a:cs typeface="Consolas"/>
            </a:endParaRPr>
          </a:p>
          <a:p>
            <a:pPr marL="52578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'boeing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767'],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dtype=object)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73" y="144149"/>
            <a:ext cx="7506970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79290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Checking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number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unique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aircrafts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airline_df.aircraft.nunique()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2088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31750">
              <a:lnSpc>
                <a:spcPct val="100000"/>
              </a:lnSpc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Dropping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aircraft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column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null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values.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airline_df.drop(['aircraft'],axis=1)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dropping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cloumns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which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are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not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our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use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airline_df.drop(['author','review_date','route','date_flown','customer_review'],axis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airline_df.head()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3628" y="4617889"/>
            <a:ext cx="9204325" cy="191135"/>
            <a:chOff x="933628" y="4617889"/>
            <a:chExt cx="9204325" cy="191135"/>
          </a:xfrm>
        </p:grpSpPr>
        <p:sp>
          <p:nvSpPr>
            <p:cNvPr id="4" name="object 4"/>
            <p:cNvSpPr/>
            <p:nvPr/>
          </p:nvSpPr>
          <p:spPr>
            <a:xfrm>
              <a:off x="933628" y="4617889"/>
              <a:ext cx="200660" cy="191135"/>
            </a:xfrm>
            <a:custGeom>
              <a:avLst/>
              <a:gdLst/>
              <a:ahLst/>
              <a:cxnLst/>
              <a:rect l="l" t="t" r="r" b="b"/>
              <a:pathLst>
                <a:path w="200659" h="191135">
                  <a:moveTo>
                    <a:pt x="0" y="0"/>
                  </a:moveTo>
                  <a:lnTo>
                    <a:pt x="200089" y="0"/>
                  </a:lnTo>
                  <a:lnTo>
                    <a:pt x="200089" y="190561"/>
                  </a:lnTo>
                  <a:lnTo>
                    <a:pt x="0" y="190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9853" y="4675057"/>
              <a:ext cx="48260" cy="86360"/>
            </a:xfrm>
            <a:custGeom>
              <a:avLst/>
              <a:gdLst/>
              <a:ahLst/>
              <a:cxnLst/>
              <a:rect l="l" t="t" r="r" b="b"/>
              <a:pathLst>
                <a:path w="48259" h="86360">
                  <a:moveTo>
                    <a:pt x="47640" y="85752"/>
                  </a:moveTo>
                  <a:lnTo>
                    <a:pt x="0" y="42876"/>
                  </a:lnTo>
                  <a:lnTo>
                    <a:pt x="47640" y="0"/>
                  </a:lnTo>
                  <a:lnTo>
                    <a:pt x="47640" y="85752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47197" y="4617889"/>
              <a:ext cx="191135" cy="191135"/>
            </a:xfrm>
            <a:custGeom>
              <a:avLst/>
              <a:gdLst/>
              <a:ahLst/>
              <a:cxnLst/>
              <a:rect l="l" t="t" r="r" b="b"/>
              <a:pathLst>
                <a:path w="191134" h="191135">
                  <a:moveTo>
                    <a:pt x="190561" y="190561"/>
                  </a:moveTo>
                  <a:lnTo>
                    <a:pt x="0" y="190561"/>
                  </a:lnTo>
                  <a:lnTo>
                    <a:pt x="0" y="0"/>
                  </a:lnTo>
                  <a:lnTo>
                    <a:pt x="190561" y="0"/>
                  </a:lnTo>
                  <a:lnTo>
                    <a:pt x="190561" y="19056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23421" y="4675057"/>
              <a:ext cx="48260" cy="86360"/>
            </a:xfrm>
            <a:custGeom>
              <a:avLst/>
              <a:gdLst/>
              <a:ahLst/>
              <a:cxnLst/>
              <a:rect l="l" t="t" r="r" b="b"/>
              <a:pathLst>
                <a:path w="48259" h="86360">
                  <a:moveTo>
                    <a:pt x="0" y="85752"/>
                  </a:moveTo>
                  <a:lnTo>
                    <a:pt x="0" y="0"/>
                  </a:lnTo>
                  <a:lnTo>
                    <a:pt x="47640" y="42876"/>
                  </a:lnTo>
                  <a:lnTo>
                    <a:pt x="0" y="85752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3718" y="4617889"/>
              <a:ext cx="8813800" cy="191135"/>
            </a:xfrm>
            <a:custGeom>
              <a:avLst/>
              <a:gdLst/>
              <a:ahLst/>
              <a:cxnLst/>
              <a:rect l="l" t="t" r="r" b="b"/>
              <a:pathLst>
                <a:path w="8813800" h="191135">
                  <a:moveTo>
                    <a:pt x="8813478" y="190561"/>
                  </a:moveTo>
                  <a:lnTo>
                    <a:pt x="0" y="190561"/>
                  </a:lnTo>
                  <a:lnTo>
                    <a:pt x="0" y="0"/>
                  </a:lnTo>
                  <a:lnTo>
                    <a:pt x="8813478" y="0"/>
                  </a:lnTo>
                  <a:lnTo>
                    <a:pt x="8813478" y="19056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3718" y="4636945"/>
              <a:ext cx="7632065" cy="162560"/>
            </a:xfrm>
            <a:custGeom>
              <a:avLst/>
              <a:gdLst/>
              <a:ahLst/>
              <a:cxnLst/>
              <a:rect l="l" t="t" r="r" b="b"/>
              <a:pathLst>
                <a:path w="7632065" h="162560">
                  <a:moveTo>
                    <a:pt x="7631995" y="161977"/>
                  </a:moveTo>
                  <a:lnTo>
                    <a:pt x="0" y="161977"/>
                  </a:lnTo>
                  <a:lnTo>
                    <a:pt x="0" y="0"/>
                  </a:lnTo>
                  <a:lnTo>
                    <a:pt x="7631995" y="0"/>
                  </a:lnTo>
                  <a:lnTo>
                    <a:pt x="7631995" y="161977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81269" y="3003855"/>
          <a:ext cx="9157333" cy="1194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71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8640">
                <a:tc gridSpan="2">
                  <a:txBody>
                    <a:bodyPr/>
                    <a:lstStyle/>
                    <a:p>
                      <a:pPr marL="274320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airline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overall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traveller_type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cabin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seat_comfort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cabin_service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food_bev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entertainment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ground_service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value_for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93">
                <a:tc gridSpan="2">
                  <a:txBody>
                    <a:bodyPr/>
                    <a:lstStyle/>
                    <a:p>
                      <a:pPr marL="66675">
                        <a:lnSpc>
                          <a:spcPts val="1175"/>
                        </a:lnSpc>
                        <a:spcBef>
                          <a:spcPts val="484"/>
                        </a:spcBef>
                        <a:tabLst>
                          <a:tab pos="520700" algn="l"/>
                        </a:tabLst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29845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04775" marR="59055" indent="4445">
                        <a:lnSpc>
                          <a:spcPct val="101200"/>
                        </a:lnSpc>
                      </a:pPr>
                      <a:r>
                        <a:rPr sz="1050" spc="-4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urkish  Airlines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905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7.0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905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Business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5905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Economy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R="5905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905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4.0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905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5.0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905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4.0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905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4.0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2.0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97">
                <a:tc>
                  <a:txBody>
                    <a:bodyPr/>
                    <a:lstStyle/>
                    <a:p>
                      <a:pPr marR="29845" algn="ct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035265" y="4405098"/>
            <a:ext cx="996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9024" y="4328874"/>
            <a:ext cx="462915" cy="347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4445">
              <a:lnSpc>
                <a:spcPct val="101200"/>
              </a:lnSpc>
              <a:spcBef>
                <a:spcPts val="85"/>
              </a:spcBef>
            </a:pPr>
            <a:r>
              <a:rPr sz="1050" spc="-40" dirty="0">
                <a:solidFill>
                  <a:srgbClr val="202020"/>
                </a:solidFill>
                <a:latin typeface="Arial MT"/>
                <a:cs typeface="Arial MT"/>
              </a:rPr>
              <a:t>T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urkish  Airlines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7790" y="4405098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2.0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6130" y="4405098"/>
            <a:ext cx="8928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Family Leisure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6876" y="4328874"/>
            <a:ext cx="581660" cy="34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Economy</a:t>
            </a:r>
            <a:endParaRPr sz="10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Class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0979" y="4405098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4.0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7925" y="4405098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88040" y="4405098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74986" y="4405098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35179" y="4405098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7876" y="5418261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56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7876" y="5656464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30"/>
                </a:lnTo>
                <a:lnTo>
                  <a:pt x="0" y="26964"/>
                </a:lnTo>
                <a:lnTo>
                  <a:pt x="0" y="2063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7876" y="5904194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3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7876" y="6142396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3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7876" y="6390126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3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6030" y="5005377"/>
            <a:ext cx="9373870" cy="150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Reason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dropping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columns:-</a:t>
            </a:r>
            <a:endParaRPr sz="1200">
              <a:latin typeface="Roboto"/>
              <a:cs typeface="Roboto"/>
            </a:endParaRPr>
          </a:p>
          <a:p>
            <a:pPr marL="393700">
              <a:lnSpc>
                <a:spcPct val="100000"/>
              </a:lnSpc>
              <a:spcBef>
                <a:spcPts val="1110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Author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1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Being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categorical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high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Variability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required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for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prediction.</a:t>
            </a:r>
            <a:endParaRPr sz="1200">
              <a:latin typeface="Roboto"/>
              <a:cs typeface="Roboto"/>
            </a:endParaRPr>
          </a:p>
          <a:p>
            <a:pPr marL="393700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Route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17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needed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building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model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independent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Services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Quality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travel.</a:t>
            </a:r>
            <a:endParaRPr sz="1200">
              <a:latin typeface="Roboto"/>
              <a:cs typeface="Roboto"/>
            </a:endParaRPr>
          </a:p>
          <a:p>
            <a:pPr marL="393700" marR="5080">
              <a:lnSpc>
                <a:spcPct val="130300"/>
              </a:lnSpc>
              <a:spcBef>
                <a:spcPts val="7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Date_flown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1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needed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for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building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model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data,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some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common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period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between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2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dates.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Review_date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1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Similar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Date_flown</a:t>
            </a:r>
            <a:endParaRPr sz="1200">
              <a:latin typeface="Roboto"/>
              <a:cs typeface="Roboto"/>
            </a:endParaRPr>
          </a:p>
          <a:p>
            <a:pPr marL="393700">
              <a:lnSpc>
                <a:spcPct val="100000"/>
              </a:lnSpc>
              <a:spcBef>
                <a:spcPts val="509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Customer_review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17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related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overall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review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feature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datasets.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34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876" y="673265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78" y="47640"/>
                </a:moveTo>
                <a:lnTo>
                  <a:pt x="20661" y="47640"/>
                </a:lnTo>
                <a:lnTo>
                  <a:pt x="17622" y="47030"/>
                </a:lnTo>
                <a:lnTo>
                  <a:pt x="0" y="26964"/>
                </a:lnTo>
                <a:lnTo>
                  <a:pt x="0" y="2063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4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876" y="987692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21"/>
                </a:moveTo>
                <a:lnTo>
                  <a:pt x="20661" y="47621"/>
                </a:lnTo>
                <a:lnTo>
                  <a:pt x="17622" y="47011"/>
                </a:lnTo>
                <a:lnTo>
                  <a:pt x="0" y="26964"/>
                </a:lnTo>
                <a:lnTo>
                  <a:pt x="0" y="20637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64"/>
                </a:lnTo>
                <a:lnTo>
                  <a:pt x="26978" y="4762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73" y="260381"/>
            <a:ext cx="5528310" cy="632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basis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value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percentage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we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divide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our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two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parts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endParaRPr sz="1200">
              <a:latin typeface="Roboto"/>
              <a:cs typeface="Roboto"/>
            </a:endParaRPr>
          </a:p>
          <a:p>
            <a:pPr marL="412750" marR="851535">
              <a:lnSpc>
                <a:spcPct val="171900"/>
              </a:lnSpc>
              <a:spcBef>
                <a:spcPts val="75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high_null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=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Columns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high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percentage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values.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low_null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=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Columns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low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percentage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values.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Splitting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numeric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</a:t>
            </a:r>
            <a:endParaRPr sz="1050">
              <a:latin typeface="Consolas"/>
              <a:cs typeface="Consolas"/>
            </a:endParaRPr>
          </a:p>
          <a:p>
            <a:pPr marL="12700" marR="29972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low_null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['overall','seat_comfort','cabin_service','value_for_money']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high_null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['food_bev','entertainment','ground_service']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 marL="12700" marR="220726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Imputation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technique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using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Quantile-1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def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impute_by_q1_values(df,column):</a:t>
            </a:r>
            <a:endParaRPr sz="1050">
              <a:latin typeface="Consolas"/>
              <a:cs typeface="Consolas"/>
            </a:endParaRPr>
          </a:p>
          <a:p>
            <a:pPr marL="158750" marR="176720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Q1=np.percentile(np.sort(df[column].dropna()),25)  df[column].fillna(Q1,inplace=True)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 marL="12700" marR="3160395">
              <a:lnSpc>
                <a:spcPct val="1131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Loopping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null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low_null:</a:t>
            </a:r>
            <a:endParaRPr sz="105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impute_by_q1_values(airline_df,col)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31750">
              <a:lnSpc>
                <a:spcPct val="100000"/>
              </a:lnSpc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Imputed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null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Quantile-1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fro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columns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low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value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percentage.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2700" marR="2133600">
              <a:lnSpc>
                <a:spcPct val="113100"/>
              </a:lnSpc>
              <a:spcBef>
                <a:spcPts val="84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Imputation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technique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using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Median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imputation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def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median_imputation(df,column):</a:t>
            </a:r>
            <a:endParaRPr sz="105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df[column].fillna(df[column].median(),inplace=True)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 marL="12700" marR="323405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Looping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null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high_null:</a:t>
            </a:r>
            <a:endParaRPr sz="105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median_imputation(airline_df,col)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nsolas"/>
              <a:cs typeface="Consolas"/>
            </a:endParaRPr>
          </a:p>
          <a:p>
            <a:pPr marL="31750">
              <a:lnSpc>
                <a:spcPct val="100000"/>
              </a:lnSpc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Imputed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null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Median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imputation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for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columns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high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percentage.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35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3628" y="1225913"/>
            <a:ext cx="9204325" cy="191135"/>
            <a:chOff x="933628" y="1225913"/>
            <a:chExt cx="9204325" cy="191135"/>
          </a:xfrm>
        </p:grpSpPr>
        <p:sp>
          <p:nvSpPr>
            <p:cNvPr id="3" name="object 3"/>
            <p:cNvSpPr/>
            <p:nvPr/>
          </p:nvSpPr>
          <p:spPr>
            <a:xfrm>
              <a:off x="933628" y="1225913"/>
              <a:ext cx="200660" cy="191135"/>
            </a:xfrm>
            <a:custGeom>
              <a:avLst/>
              <a:gdLst/>
              <a:ahLst/>
              <a:cxnLst/>
              <a:rect l="l" t="t" r="r" b="b"/>
              <a:pathLst>
                <a:path w="200659" h="191134">
                  <a:moveTo>
                    <a:pt x="0" y="0"/>
                  </a:moveTo>
                  <a:lnTo>
                    <a:pt x="200089" y="0"/>
                  </a:lnTo>
                  <a:lnTo>
                    <a:pt x="200089" y="190561"/>
                  </a:lnTo>
                  <a:lnTo>
                    <a:pt x="0" y="190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9853" y="1283081"/>
              <a:ext cx="48260" cy="86360"/>
            </a:xfrm>
            <a:custGeom>
              <a:avLst/>
              <a:gdLst/>
              <a:ahLst/>
              <a:cxnLst/>
              <a:rect l="l" t="t" r="r" b="b"/>
              <a:pathLst>
                <a:path w="48259" h="86359">
                  <a:moveTo>
                    <a:pt x="47640" y="85752"/>
                  </a:moveTo>
                  <a:lnTo>
                    <a:pt x="0" y="42876"/>
                  </a:lnTo>
                  <a:lnTo>
                    <a:pt x="47640" y="0"/>
                  </a:lnTo>
                  <a:lnTo>
                    <a:pt x="47640" y="85752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47197" y="1225913"/>
              <a:ext cx="191135" cy="191135"/>
            </a:xfrm>
            <a:custGeom>
              <a:avLst/>
              <a:gdLst/>
              <a:ahLst/>
              <a:cxnLst/>
              <a:rect l="l" t="t" r="r" b="b"/>
              <a:pathLst>
                <a:path w="191134" h="191134">
                  <a:moveTo>
                    <a:pt x="190561" y="190561"/>
                  </a:moveTo>
                  <a:lnTo>
                    <a:pt x="0" y="190561"/>
                  </a:lnTo>
                  <a:lnTo>
                    <a:pt x="0" y="0"/>
                  </a:lnTo>
                  <a:lnTo>
                    <a:pt x="190561" y="0"/>
                  </a:lnTo>
                  <a:lnTo>
                    <a:pt x="190561" y="19056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23421" y="1283081"/>
              <a:ext cx="48260" cy="86360"/>
            </a:xfrm>
            <a:custGeom>
              <a:avLst/>
              <a:gdLst/>
              <a:ahLst/>
              <a:cxnLst/>
              <a:rect l="l" t="t" r="r" b="b"/>
              <a:pathLst>
                <a:path w="48259" h="86359">
                  <a:moveTo>
                    <a:pt x="0" y="85752"/>
                  </a:moveTo>
                  <a:lnTo>
                    <a:pt x="0" y="0"/>
                  </a:lnTo>
                  <a:lnTo>
                    <a:pt x="47640" y="42876"/>
                  </a:lnTo>
                  <a:lnTo>
                    <a:pt x="0" y="85752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3718" y="1225913"/>
              <a:ext cx="8813800" cy="191135"/>
            </a:xfrm>
            <a:custGeom>
              <a:avLst/>
              <a:gdLst/>
              <a:ahLst/>
              <a:cxnLst/>
              <a:rect l="l" t="t" r="r" b="b"/>
              <a:pathLst>
                <a:path w="8813800" h="191134">
                  <a:moveTo>
                    <a:pt x="8813478" y="190561"/>
                  </a:moveTo>
                  <a:lnTo>
                    <a:pt x="0" y="190561"/>
                  </a:lnTo>
                  <a:lnTo>
                    <a:pt x="0" y="0"/>
                  </a:lnTo>
                  <a:lnTo>
                    <a:pt x="8813478" y="0"/>
                  </a:lnTo>
                  <a:lnTo>
                    <a:pt x="8813478" y="19056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3718" y="1244968"/>
              <a:ext cx="7765415" cy="162560"/>
            </a:xfrm>
            <a:custGeom>
              <a:avLst/>
              <a:gdLst/>
              <a:ahLst/>
              <a:cxnLst/>
              <a:rect l="l" t="t" r="r" b="b"/>
              <a:pathLst>
                <a:path w="7765415" h="162559">
                  <a:moveTo>
                    <a:pt x="7765389" y="161977"/>
                  </a:moveTo>
                  <a:lnTo>
                    <a:pt x="0" y="161977"/>
                  </a:lnTo>
                  <a:lnTo>
                    <a:pt x="0" y="0"/>
                  </a:lnTo>
                  <a:lnTo>
                    <a:pt x="7765389" y="0"/>
                  </a:lnTo>
                  <a:lnTo>
                    <a:pt x="7765389" y="161977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81265" y="1006778"/>
            <a:ext cx="9156700" cy="9525"/>
          </a:xfrm>
          <a:custGeom>
            <a:avLst/>
            <a:gdLst/>
            <a:ahLst/>
            <a:cxnLst/>
            <a:rect l="l" t="t" r="r" b="b"/>
            <a:pathLst>
              <a:path w="9156700" h="9525">
                <a:moveTo>
                  <a:pt x="9156484" y="0"/>
                </a:moveTo>
                <a:lnTo>
                  <a:pt x="9156484" y="0"/>
                </a:lnTo>
                <a:lnTo>
                  <a:pt x="0" y="0"/>
                </a:lnTo>
                <a:lnTo>
                  <a:pt x="0" y="9525"/>
                </a:lnTo>
                <a:lnTo>
                  <a:pt x="9156484" y="9525"/>
                </a:lnTo>
                <a:lnTo>
                  <a:pt x="915648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17711" y="755864"/>
            <a:ext cx="97916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entertainment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4658" y="755864"/>
            <a:ext cx="10521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ground_service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4850" y="755864"/>
            <a:ext cx="9055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value_for_mo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5265" y="1060763"/>
            <a:ext cx="996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2948" y="755864"/>
            <a:ext cx="566737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130" algn="l"/>
                <a:tab pos="1306195" algn="l"/>
                <a:tab pos="2466340" algn="l"/>
                <a:tab pos="2966720" algn="l"/>
                <a:tab pos="3980179" algn="l"/>
                <a:tab pos="5066665" algn="l"/>
              </a:tabLst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airline	overall	traveller_type	cabin	seat_comfort	cabin_service	food_bev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tabLst>
                <a:tab pos="987425" algn="l"/>
                <a:tab pos="2065655" algn="l"/>
                <a:tab pos="2566035" algn="l"/>
                <a:tab pos="3661410" algn="l"/>
                <a:tab pos="4747895" algn="l"/>
                <a:tab pos="5467985" algn="l"/>
              </a:tabLst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	1.0	NaN	NaN	1.0	2.0	3.0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85765" y="1060763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3.0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45957" y="1060763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3.0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73" y="144153"/>
            <a:ext cx="2005964" cy="38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After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imputed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null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airline_df.head(1)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6973" y="1613383"/>
            <a:ext cx="5673725" cy="320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Now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left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traveller_type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cabin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recommended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column.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Remove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recommended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null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row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airline_df.dropna(subset=['recommended'],inplace=True)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airline_df['traveller_type'].fillna(method="ffill",inplace=True)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airline_df['cabin'].fillna(airline_df['cabin'].mode().values[0],inplace=True)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onsolas"/>
              <a:cs typeface="Consolas"/>
            </a:endParaRPr>
          </a:p>
          <a:p>
            <a:pPr marL="31750" marR="2192020">
              <a:lnSpc>
                <a:spcPct val="171900"/>
              </a:lnSpc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Filling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traveller_type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column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Mode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Imputation </a:t>
            </a:r>
            <a:r>
              <a:rPr sz="1200" b="1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Cabin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column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Forward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fill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method.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airline_df.head(1)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33628" y="5513544"/>
            <a:ext cx="9204325" cy="191135"/>
            <a:chOff x="933628" y="5513544"/>
            <a:chExt cx="9204325" cy="191135"/>
          </a:xfrm>
        </p:grpSpPr>
        <p:sp>
          <p:nvSpPr>
            <p:cNvPr id="20" name="object 20"/>
            <p:cNvSpPr/>
            <p:nvPr/>
          </p:nvSpPr>
          <p:spPr>
            <a:xfrm>
              <a:off x="933628" y="5513544"/>
              <a:ext cx="200660" cy="191135"/>
            </a:xfrm>
            <a:custGeom>
              <a:avLst/>
              <a:gdLst/>
              <a:ahLst/>
              <a:cxnLst/>
              <a:rect l="l" t="t" r="r" b="b"/>
              <a:pathLst>
                <a:path w="200659" h="191135">
                  <a:moveTo>
                    <a:pt x="0" y="0"/>
                  </a:moveTo>
                  <a:lnTo>
                    <a:pt x="200089" y="0"/>
                  </a:lnTo>
                  <a:lnTo>
                    <a:pt x="200089" y="190561"/>
                  </a:lnTo>
                  <a:lnTo>
                    <a:pt x="0" y="190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9853" y="5570712"/>
              <a:ext cx="48260" cy="86360"/>
            </a:xfrm>
            <a:custGeom>
              <a:avLst/>
              <a:gdLst/>
              <a:ahLst/>
              <a:cxnLst/>
              <a:rect l="l" t="t" r="r" b="b"/>
              <a:pathLst>
                <a:path w="48259" h="86360">
                  <a:moveTo>
                    <a:pt x="47640" y="85752"/>
                  </a:moveTo>
                  <a:lnTo>
                    <a:pt x="0" y="42876"/>
                  </a:lnTo>
                  <a:lnTo>
                    <a:pt x="47640" y="0"/>
                  </a:lnTo>
                  <a:lnTo>
                    <a:pt x="47640" y="85752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47197" y="5513544"/>
              <a:ext cx="191135" cy="191135"/>
            </a:xfrm>
            <a:custGeom>
              <a:avLst/>
              <a:gdLst/>
              <a:ahLst/>
              <a:cxnLst/>
              <a:rect l="l" t="t" r="r" b="b"/>
              <a:pathLst>
                <a:path w="191134" h="191135">
                  <a:moveTo>
                    <a:pt x="190561" y="190561"/>
                  </a:moveTo>
                  <a:lnTo>
                    <a:pt x="0" y="190561"/>
                  </a:lnTo>
                  <a:lnTo>
                    <a:pt x="0" y="0"/>
                  </a:lnTo>
                  <a:lnTo>
                    <a:pt x="190561" y="0"/>
                  </a:lnTo>
                  <a:lnTo>
                    <a:pt x="190561" y="19056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23421" y="5570712"/>
              <a:ext cx="48260" cy="86360"/>
            </a:xfrm>
            <a:custGeom>
              <a:avLst/>
              <a:gdLst/>
              <a:ahLst/>
              <a:cxnLst/>
              <a:rect l="l" t="t" r="r" b="b"/>
              <a:pathLst>
                <a:path w="48259" h="86360">
                  <a:moveTo>
                    <a:pt x="0" y="85752"/>
                  </a:moveTo>
                  <a:lnTo>
                    <a:pt x="0" y="0"/>
                  </a:lnTo>
                  <a:lnTo>
                    <a:pt x="47640" y="42876"/>
                  </a:lnTo>
                  <a:lnTo>
                    <a:pt x="0" y="85752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33718" y="5513544"/>
              <a:ext cx="8813800" cy="191135"/>
            </a:xfrm>
            <a:custGeom>
              <a:avLst/>
              <a:gdLst/>
              <a:ahLst/>
              <a:cxnLst/>
              <a:rect l="l" t="t" r="r" b="b"/>
              <a:pathLst>
                <a:path w="8813800" h="191135">
                  <a:moveTo>
                    <a:pt x="8813478" y="190561"/>
                  </a:moveTo>
                  <a:lnTo>
                    <a:pt x="0" y="190561"/>
                  </a:lnTo>
                  <a:lnTo>
                    <a:pt x="0" y="0"/>
                  </a:lnTo>
                  <a:lnTo>
                    <a:pt x="8813478" y="0"/>
                  </a:lnTo>
                  <a:lnTo>
                    <a:pt x="8813478" y="19056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33718" y="5532600"/>
              <a:ext cx="7632065" cy="162560"/>
            </a:xfrm>
            <a:custGeom>
              <a:avLst/>
              <a:gdLst/>
              <a:ahLst/>
              <a:cxnLst/>
              <a:rect l="l" t="t" r="r" b="b"/>
              <a:pathLst>
                <a:path w="7632065" h="162560">
                  <a:moveTo>
                    <a:pt x="7631995" y="161977"/>
                  </a:moveTo>
                  <a:lnTo>
                    <a:pt x="0" y="161977"/>
                  </a:lnTo>
                  <a:lnTo>
                    <a:pt x="0" y="0"/>
                  </a:lnTo>
                  <a:lnTo>
                    <a:pt x="7631995" y="0"/>
                  </a:lnTo>
                  <a:lnTo>
                    <a:pt x="7631995" y="161977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981265" y="5294400"/>
            <a:ext cx="9156700" cy="9525"/>
          </a:xfrm>
          <a:custGeom>
            <a:avLst/>
            <a:gdLst/>
            <a:ahLst/>
            <a:cxnLst/>
            <a:rect l="l" t="t" r="r" b="b"/>
            <a:pathLst>
              <a:path w="9156700" h="9525">
                <a:moveTo>
                  <a:pt x="8422818" y="0"/>
                </a:moveTo>
                <a:lnTo>
                  <a:pt x="8422818" y="0"/>
                </a:lnTo>
                <a:lnTo>
                  <a:pt x="0" y="0"/>
                </a:lnTo>
                <a:lnTo>
                  <a:pt x="0" y="9525"/>
                </a:lnTo>
                <a:lnTo>
                  <a:pt x="8422818" y="9525"/>
                </a:lnTo>
                <a:lnTo>
                  <a:pt x="8422818" y="0"/>
                </a:lnTo>
                <a:close/>
              </a:path>
              <a:path w="9156700" h="9525">
                <a:moveTo>
                  <a:pt x="9156484" y="0"/>
                </a:moveTo>
                <a:lnTo>
                  <a:pt x="8422830" y="0"/>
                </a:lnTo>
                <a:lnTo>
                  <a:pt x="8422830" y="9525"/>
                </a:lnTo>
                <a:lnTo>
                  <a:pt x="9156484" y="9525"/>
                </a:lnTo>
                <a:lnTo>
                  <a:pt x="915648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42948" y="5043495"/>
            <a:ext cx="23463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130" algn="l"/>
                <a:tab pos="1306195" algn="l"/>
              </a:tabLst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airline	overall	traveller_type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36</a:t>
            </a:fld>
            <a:r>
              <a:rPr dirty="0"/>
              <a:t>/55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886098" y="5043495"/>
            <a:ext cx="62534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445" algn="l"/>
                <a:tab pos="1525905" algn="l"/>
                <a:tab pos="2613025" algn="l"/>
                <a:tab pos="3333115" algn="l"/>
                <a:tab pos="4420235" algn="l"/>
                <a:tab pos="5580380" algn="l"/>
              </a:tabLst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cabin	seat_comfort	cabin_service	food_bev	entertainment	ground_service	value_for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23937" y="5348394"/>
            <a:ext cx="45783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40" dirty="0">
                <a:solidFill>
                  <a:srgbClr val="202020"/>
                </a:solidFill>
                <a:latin typeface="Arial MT"/>
                <a:cs typeface="Arial MT"/>
              </a:rPr>
              <a:t>T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urkish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96876" y="5348394"/>
            <a:ext cx="5816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Economy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6973" y="5880059"/>
            <a:ext cx="2959100" cy="38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Checking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new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null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percentage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missing_values_per_check(airline_df)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81269" y="335998"/>
          <a:ext cx="3620770" cy="312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column_name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percent_missing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airline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airline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0.0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overall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overall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0.0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traveller_type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traveller_type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0.0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cabin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cabin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0.0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seat_comfort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seat_comfort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0.0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cabin_service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cabin_service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0.0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food_bev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food_bev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0.0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entertainment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entertainment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0.0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ground_service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ground_service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0.0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961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5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value_for_money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value_for_money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175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0.0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40715" y="3611026"/>
            <a:ext cx="339534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  <a:tabLst>
                <a:tab pos="1308100" algn="l"/>
                <a:tab pos="3209290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recommended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recommended	0.0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3399" y="287380"/>
            <a:ext cx="195373" cy="1953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2505" y="3436417"/>
            <a:ext cx="9594850" cy="705485"/>
          </a:xfrm>
          <a:custGeom>
            <a:avLst/>
            <a:gdLst/>
            <a:ahLst/>
            <a:cxnLst/>
            <a:rect l="l" t="t" r="r" b="b"/>
            <a:pathLst>
              <a:path w="9594850" h="705485">
                <a:moveTo>
                  <a:pt x="9594781" y="705078"/>
                </a:moveTo>
                <a:lnTo>
                  <a:pt x="0" y="705078"/>
                </a:lnTo>
                <a:lnTo>
                  <a:pt x="0" y="0"/>
                </a:lnTo>
                <a:lnTo>
                  <a:pt x="9594781" y="0"/>
                </a:lnTo>
                <a:lnTo>
                  <a:pt x="9594781" y="7050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973" y="3518993"/>
            <a:ext cx="4720590" cy="118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26154" algn="r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airline_df.shape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R="3521075" algn="r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(64440,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11)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Converting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targeted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airline_df['recommended'].replace({'yes':1,'no':0},inplace=True)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3628" y="6180508"/>
            <a:ext cx="9204325" cy="191135"/>
            <a:chOff x="933628" y="6180508"/>
            <a:chExt cx="9204325" cy="191135"/>
          </a:xfrm>
        </p:grpSpPr>
        <p:sp>
          <p:nvSpPr>
            <p:cNvPr id="8" name="object 8"/>
            <p:cNvSpPr/>
            <p:nvPr/>
          </p:nvSpPr>
          <p:spPr>
            <a:xfrm>
              <a:off x="933628" y="6180508"/>
              <a:ext cx="200660" cy="191135"/>
            </a:xfrm>
            <a:custGeom>
              <a:avLst/>
              <a:gdLst/>
              <a:ahLst/>
              <a:cxnLst/>
              <a:rect l="l" t="t" r="r" b="b"/>
              <a:pathLst>
                <a:path w="200659" h="191135">
                  <a:moveTo>
                    <a:pt x="0" y="0"/>
                  </a:moveTo>
                  <a:lnTo>
                    <a:pt x="200089" y="0"/>
                  </a:lnTo>
                  <a:lnTo>
                    <a:pt x="200089" y="190561"/>
                  </a:lnTo>
                  <a:lnTo>
                    <a:pt x="0" y="190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9853" y="6237676"/>
              <a:ext cx="48260" cy="86360"/>
            </a:xfrm>
            <a:custGeom>
              <a:avLst/>
              <a:gdLst/>
              <a:ahLst/>
              <a:cxnLst/>
              <a:rect l="l" t="t" r="r" b="b"/>
              <a:pathLst>
                <a:path w="48259" h="86360">
                  <a:moveTo>
                    <a:pt x="47640" y="85752"/>
                  </a:moveTo>
                  <a:lnTo>
                    <a:pt x="0" y="42876"/>
                  </a:lnTo>
                  <a:lnTo>
                    <a:pt x="47640" y="0"/>
                  </a:lnTo>
                  <a:lnTo>
                    <a:pt x="47640" y="85752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47197" y="6180508"/>
              <a:ext cx="191135" cy="191135"/>
            </a:xfrm>
            <a:custGeom>
              <a:avLst/>
              <a:gdLst/>
              <a:ahLst/>
              <a:cxnLst/>
              <a:rect l="l" t="t" r="r" b="b"/>
              <a:pathLst>
                <a:path w="191134" h="191135">
                  <a:moveTo>
                    <a:pt x="190561" y="190561"/>
                  </a:moveTo>
                  <a:lnTo>
                    <a:pt x="0" y="190561"/>
                  </a:lnTo>
                  <a:lnTo>
                    <a:pt x="0" y="0"/>
                  </a:lnTo>
                  <a:lnTo>
                    <a:pt x="190561" y="0"/>
                  </a:lnTo>
                  <a:lnTo>
                    <a:pt x="190561" y="19056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23421" y="6237676"/>
              <a:ext cx="48260" cy="86360"/>
            </a:xfrm>
            <a:custGeom>
              <a:avLst/>
              <a:gdLst/>
              <a:ahLst/>
              <a:cxnLst/>
              <a:rect l="l" t="t" r="r" b="b"/>
              <a:pathLst>
                <a:path w="48259" h="86360">
                  <a:moveTo>
                    <a:pt x="0" y="85752"/>
                  </a:moveTo>
                  <a:lnTo>
                    <a:pt x="0" y="0"/>
                  </a:lnTo>
                  <a:lnTo>
                    <a:pt x="47640" y="42876"/>
                  </a:lnTo>
                  <a:lnTo>
                    <a:pt x="0" y="85752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3718" y="6180508"/>
              <a:ext cx="8813800" cy="191135"/>
            </a:xfrm>
            <a:custGeom>
              <a:avLst/>
              <a:gdLst/>
              <a:ahLst/>
              <a:cxnLst/>
              <a:rect l="l" t="t" r="r" b="b"/>
              <a:pathLst>
                <a:path w="8813800" h="191135">
                  <a:moveTo>
                    <a:pt x="8813478" y="190561"/>
                  </a:moveTo>
                  <a:lnTo>
                    <a:pt x="0" y="190561"/>
                  </a:lnTo>
                  <a:lnTo>
                    <a:pt x="0" y="0"/>
                  </a:lnTo>
                  <a:lnTo>
                    <a:pt x="8813478" y="0"/>
                  </a:lnTo>
                  <a:lnTo>
                    <a:pt x="8813478" y="19056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3718" y="6199564"/>
              <a:ext cx="7632065" cy="162560"/>
            </a:xfrm>
            <a:custGeom>
              <a:avLst/>
              <a:gdLst/>
              <a:ahLst/>
              <a:cxnLst/>
              <a:rect l="l" t="t" r="r" b="b"/>
              <a:pathLst>
                <a:path w="7632065" h="162560">
                  <a:moveTo>
                    <a:pt x="7631995" y="161977"/>
                  </a:moveTo>
                  <a:lnTo>
                    <a:pt x="0" y="161977"/>
                  </a:lnTo>
                  <a:lnTo>
                    <a:pt x="0" y="0"/>
                  </a:lnTo>
                  <a:lnTo>
                    <a:pt x="7631995" y="0"/>
                  </a:lnTo>
                  <a:lnTo>
                    <a:pt x="7631995" y="161977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981265" y="5666002"/>
            <a:ext cx="9156700" cy="9525"/>
          </a:xfrm>
          <a:custGeom>
            <a:avLst/>
            <a:gdLst/>
            <a:ahLst/>
            <a:cxnLst/>
            <a:rect l="l" t="t" r="r" b="b"/>
            <a:pathLst>
              <a:path w="9156700" h="9525">
                <a:moveTo>
                  <a:pt x="8422818" y="0"/>
                </a:moveTo>
                <a:lnTo>
                  <a:pt x="8422818" y="0"/>
                </a:lnTo>
                <a:lnTo>
                  <a:pt x="0" y="0"/>
                </a:lnTo>
                <a:lnTo>
                  <a:pt x="0" y="9525"/>
                </a:lnTo>
                <a:lnTo>
                  <a:pt x="8422818" y="9525"/>
                </a:lnTo>
                <a:lnTo>
                  <a:pt x="8422818" y="0"/>
                </a:lnTo>
                <a:close/>
              </a:path>
              <a:path w="9156700" h="9525">
                <a:moveTo>
                  <a:pt x="9156484" y="0"/>
                </a:moveTo>
                <a:lnTo>
                  <a:pt x="8422830" y="0"/>
                </a:lnTo>
                <a:lnTo>
                  <a:pt x="8422830" y="9525"/>
                </a:lnTo>
                <a:lnTo>
                  <a:pt x="9156484" y="9525"/>
                </a:lnTo>
                <a:lnTo>
                  <a:pt x="915648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6973" y="5005379"/>
            <a:ext cx="2992120" cy="59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airline_df.head(2)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658495">
              <a:lnSpc>
                <a:spcPct val="100000"/>
              </a:lnSpc>
              <a:spcBef>
                <a:spcPts val="795"/>
              </a:spcBef>
              <a:tabLst>
                <a:tab pos="1304925" algn="l"/>
                <a:tab pos="1951989" algn="l"/>
              </a:tabLst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airline	overall	traveller_type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6098" y="5415089"/>
            <a:ext cx="140589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445" algn="l"/>
              </a:tabLst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cabin	seat_comfort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99873" y="5415089"/>
            <a:ext cx="4740275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086485" algn="l"/>
                <a:tab pos="1806575" algn="l"/>
                <a:tab pos="2893695" algn="l"/>
                <a:tab pos="4053840" algn="l"/>
              </a:tabLst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cabin_service	food_bev	entertainment	ground_service	value_for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R="17780" algn="ctr">
              <a:lnSpc>
                <a:spcPct val="100000"/>
              </a:lnSpc>
              <a:spcBef>
                <a:spcPts val="645"/>
              </a:spcBef>
              <a:tabLst>
                <a:tab pos="719455" algn="l"/>
                <a:tab pos="1806575" algn="l"/>
                <a:tab pos="2966720" algn="l"/>
              </a:tabLst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5.0	4.0	4.0	2.0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5265" y="5805740"/>
            <a:ext cx="996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9024" y="5708554"/>
            <a:ext cx="46291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7200"/>
              </a:lnSpc>
              <a:spcBef>
                <a:spcPts val="100"/>
              </a:spcBef>
            </a:pPr>
            <a:r>
              <a:rPr sz="1050" spc="-40" dirty="0">
                <a:solidFill>
                  <a:srgbClr val="202020"/>
                </a:solidFill>
                <a:latin typeface="Arial MT"/>
                <a:cs typeface="Arial MT"/>
              </a:rPr>
              <a:t>T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urkish  Airlines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7790" y="5805740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7.0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22169" y="5805740"/>
            <a:ext cx="5670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Business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96876" y="5708554"/>
            <a:ext cx="581660" cy="3689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Economy</a:t>
            </a:r>
            <a:endParaRPr sz="10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Class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80979" y="5805740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4.0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6030" y="6577508"/>
            <a:ext cx="768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202020"/>
                </a:solidFill>
                <a:latin typeface="Roboto"/>
                <a:cs typeface="Roboto"/>
              </a:rPr>
              <a:t>Cha</a:t>
            </a:r>
            <a:r>
              <a:rPr sz="1350" spc="25" dirty="0">
                <a:solidFill>
                  <a:srgbClr val="202020"/>
                </a:solidFill>
                <a:latin typeface="Roboto"/>
                <a:cs typeface="Roboto"/>
              </a:rPr>
              <a:t>r</a:t>
            </a:r>
            <a:r>
              <a:rPr sz="1350" spc="-15" dirty="0">
                <a:solidFill>
                  <a:srgbClr val="202020"/>
                </a:solidFill>
                <a:latin typeface="Roboto"/>
                <a:cs typeface="Roboto"/>
              </a:rPr>
              <a:t>t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350" spc="-24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350" spc="-5" dirty="0">
                <a:solidFill>
                  <a:srgbClr val="202020"/>
                </a:solidFill>
                <a:latin typeface="Roboto"/>
                <a:cs typeface="Roboto"/>
              </a:rPr>
              <a:t> 10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5142" y="6693425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37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38</a:t>
            </a:fld>
            <a:r>
              <a:rPr dirty="0"/>
              <a:t>/55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96973" y="334697"/>
            <a:ext cx="3032760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850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Chart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10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visualization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code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plt.figure(figsize=(12,10))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sns.heatmap(airline_df.corr(),annot=True)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569" y="222276"/>
            <a:ext cx="10521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&lt;AxesSubplot:&gt;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5142" y="406481"/>
            <a:ext cx="9732645" cy="6231890"/>
            <a:chOff x="415142" y="406481"/>
            <a:chExt cx="9732645" cy="6231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269" y="406481"/>
              <a:ext cx="6907860" cy="62313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2505" y="882895"/>
              <a:ext cx="9594850" cy="438784"/>
            </a:xfrm>
            <a:custGeom>
              <a:avLst/>
              <a:gdLst/>
              <a:ahLst/>
              <a:cxnLst/>
              <a:rect l="l" t="t" r="r" b="b"/>
              <a:pathLst>
                <a:path w="9594850" h="438784">
                  <a:moveTo>
                    <a:pt x="9594781" y="438291"/>
                  </a:moveTo>
                  <a:lnTo>
                    <a:pt x="0" y="438291"/>
                  </a:lnTo>
                  <a:lnTo>
                    <a:pt x="0" y="0"/>
                  </a:lnTo>
                  <a:lnTo>
                    <a:pt x="9594781" y="0"/>
                  </a:lnTo>
                  <a:lnTo>
                    <a:pt x="9594781" y="438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142" y="1062340"/>
              <a:ext cx="103505" cy="52069"/>
            </a:xfrm>
            <a:custGeom>
              <a:avLst/>
              <a:gdLst/>
              <a:ahLst/>
              <a:cxnLst/>
              <a:rect l="l" t="t" r="r" b="b"/>
              <a:pathLst>
                <a:path w="103504" h="52069">
                  <a:moveTo>
                    <a:pt x="51610" y="51610"/>
                  </a:moveTo>
                  <a:lnTo>
                    <a:pt x="0" y="0"/>
                  </a:lnTo>
                  <a:lnTo>
                    <a:pt x="103220" y="0"/>
                  </a:lnTo>
                  <a:lnTo>
                    <a:pt x="51610" y="5161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2500" y="1435518"/>
              <a:ext cx="9594850" cy="962660"/>
            </a:xfrm>
            <a:custGeom>
              <a:avLst/>
              <a:gdLst/>
              <a:ahLst/>
              <a:cxnLst/>
              <a:rect l="l" t="t" r="r" b="b"/>
              <a:pathLst>
                <a:path w="9594850" h="962660">
                  <a:moveTo>
                    <a:pt x="9594774" y="524040"/>
                  </a:moveTo>
                  <a:lnTo>
                    <a:pt x="0" y="524040"/>
                  </a:lnTo>
                  <a:lnTo>
                    <a:pt x="0" y="962342"/>
                  </a:lnTo>
                  <a:lnTo>
                    <a:pt x="9594774" y="962342"/>
                  </a:lnTo>
                  <a:lnTo>
                    <a:pt x="9594774" y="524040"/>
                  </a:lnTo>
                  <a:close/>
                </a:path>
                <a:path w="9594850" h="962660">
                  <a:moveTo>
                    <a:pt x="9594774" y="0"/>
                  </a:moveTo>
                  <a:lnTo>
                    <a:pt x="0" y="0"/>
                  </a:lnTo>
                  <a:lnTo>
                    <a:pt x="0" y="409714"/>
                  </a:lnTo>
                  <a:lnTo>
                    <a:pt x="9594774" y="409714"/>
                  </a:lnTo>
                  <a:lnTo>
                    <a:pt x="9594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5142" y="2138999"/>
              <a:ext cx="103505" cy="52069"/>
            </a:xfrm>
            <a:custGeom>
              <a:avLst/>
              <a:gdLst/>
              <a:ahLst/>
              <a:cxnLst/>
              <a:rect l="l" t="t" r="r" b="b"/>
              <a:pathLst>
                <a:path w="103504" h="52069">
                  <a:moveTo>
                    <a:pt x="51610" y="51610"/>
                  </a:moveTo>
                  <a:lnTo>
                    <a:pt x="0" y="0"/>
                  </a:lnTo>
                  <a:lnTo>
                    <a:pt x="103220" y="0"/>
                  </a:lnTo>
                  <a:lnTo>
                    <a:pt x="51610" y="5161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2505" y="2512197"/>
              <a:ext cx="9594850" cy="410209"/>
            </a:xfrm>
            <a:custGeom>
              <a:avLst/>
              <a:gdLst/>
              <a:ahLst/>
              <a:cxnLst/>
              <a:rect l="l" t="t" r="r" b="b"/>
              <a:pathLst>
                <a:path w="9594850" h="410210">
                  <a:moveTo>
                    <a:pt x="9594781" y="409707"/>
                  </a:moveTo>
                  <a:lnTo>
                    <a:pt x="0" y="409707"/>
                  </a:lnTo>
                  <a:lnTo>
                    <a:pt x="0" y="0"/>
                  </a:lnTo>
                  <a:lnTo>
                    <a:pt x="9594781" y="0"/>
                  </a:lnTo>
                  <a:lnTo>
                    <a:pt x="9594781" y="409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6030" y="965470"/>
            <a:ext cx="7584440" cy="1837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 indent="-1638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7653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Why did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pick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Roboto"/>
              <a:buAutoNum type="arabicPeriod"/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heatmap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graphical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representation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uses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system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color-coding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represent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different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values.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75895" indent="-163830">
              <a:lnSpc>
                <a:spcPct val="100000"/>
              </a:lnSpc>
              <a:spcBef>
                <a:spcPts val="1005"/>
              </a:spcBef>
              <a:buAutoNum type="arabicPeriod" startAt="2"/>
              <a:tabLst>
                <a:tab pos="17653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is/are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insight(s)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found from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Drop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overall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column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correlation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value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others.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2505" y="3036242"/>
            <a:ext cx="9594850" cy="686435"/>
          </a:xfrm>
          <a:custGeom>
            <a:avLst/>
            <a:gdLst/>
            <a:ahLst/>
            <a:cxnLst/>
            <a:rect l="l" t="t" r="r" b="b"/>
            <a:pathLst>
              <a:path w="9594850" h="686435">
                <a:moveTo>
                  <a:pt x="9594781" y="686022"/>
                </a:moveTo>
                <a:lnTo>
                  <a:pt x="0" y="686022"/>
                </a:lnTo>
                <a:lnTo>
                  <a:pt x="0" y="0"/>
                </a:lnTo>
                <a:lnTo>
                  <a:pt x="9594781" y="0"/>
                </a:lnTo>
                <a:lnTo>
                  <a:pt x="9594781" y="6860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6030" y="3175985"/>
            <a:ext cx="399542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Removing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Multicollinearity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features</a:t>
            </a:r>
            <a:endParaRPr sz="195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5142" y="3349078"/>
            <a:ext cx="9732645" cy="3641725"/>
            <a:chOff x="415142" y="3349078"/>
            <a:chExt cx="9732645" cy="3641725"/>
          </a:xfrm>
        </p:grpSpPr>
        <p:sp>
          <p:nvSpPr>
            <p:cNvPr id="14" name="object 14"/>
            <p:cNvSpPr/>
            <p:nvPr/>
          </p:nvSpPr>
          <p:spPr>
            <a:xfrm>
              <a:off x="415142" y="3349078"/>
              <a:ext cx="103505" cy="52069"/>
            </a:xfrm>
            <a:custGeom>
              <a:avLst/>
              <a:gdLst/>
              <a:ahLst/>
              <a:cxnLst/>
              <a:rect l="l" t="t" r="r" b="b"/>
              <a:pathLst>
                <a:path w="103504" h="52070">
                  <a:moveTo>
                    <a:pt x="51610" y="51610"/>
                  </a:moveTo>
                  <a:lnTo>
                    <a:pt x="0" y="0"/>
                  </a:lnTo>
                  <a:lnTo>
                    <a:pt x="103220" y="0"/>
                  </a:lnTo>
                  <a:lnTo>
                    <a:pt x="51610" y="5161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500" y="3836593"/>
              <a:ext cx="9594850" cy="3154045"/>
            </a:xfrm>
            <a:custGeom>
              <a:avLst/>
              <a:gdLst/>
              <a:ahLst/>
              <a:cxnLst/>
              <a:rect l="l" t="t" r="r" b="b"/>
              <a:pathLst>
                <a:path w="9594850" h="3154045">
                  <a:moveTo>
                    <a:pt x="9594774" y="1934210"/>
                  </a:moveTo>
                  <a:lnTo>
                    <a:pt x="0" y="1934210"/>
                  </a:lnTo>
                  <a:lnTo>
                    <a:pt x="0" y="3153803"/>
                  </a:lnTo>
                  <a:lnTo>
                    <a:pt x="9594774" y="3153803"/>
                  </a:lnTo>
                  <a:lnTo>
                    <a:pt x="9594774" y="1934210"/>
                  </a:lnTo>
                  <a:close/>
                </a:path>
                <a:path w="9594850" h="3154045">
                  <a:moveTo>
                    <a:pt x="9594774" y="0"/>
                  </a:moveTo>
                  <a:lnTo>
                    <a:pt x="0" y="0"/>
                  </a:lnTo>
                  <a:lnTo>
                    <a:pt x="0" y="1819871"/>
                  </a:lnTo>
                  <a:lnTo>
                    <a:pt x="9594774" y="1819871"/>
                  </a:lnTo>
                  <a:lnTo>
                    <a:pt x="9594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6973" y="3898215"/>
            <a:ext cx="8827770" cy="2141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33060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Creating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function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to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remove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multicollinear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def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calc_vif(X):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Calculating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VIF</a:t>
            </a:r>
            <a:endParaRPr sz="105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vif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pd.DataFrame()</a:t>
            </a:r>
            <a:endParaRPr sz="105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vif["variables"]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X.columns</a:t>
            </a:r>
            <a:endParaRPr sz="105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vif["VIF"]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[variance_inflation_factor(X.values,i)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range(X.shape[1])]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return(vif)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calc_vif(airline_df[[i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airline_df.describe().columns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if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not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['recommended','value_for_money','overall']]])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39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030" y="184156"/>
            <a:ext cx="6765290" cy="213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indent="-126364">
              <a:lnSpc>
                <a:spcPct val="100000"/>
              </a:lnSpc>
              <a:spcBef>
                <a:spcPts val="100"/>
              </a:spcBef>
              <a:buSzPct val="91666"/>
              <a:buAutoNum type="arabicPeriod" startAt="3"/>
              <a:tabLst>
                <a:tab pos="139065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Solo Leisure worth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Money?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71900"/>
              </a:lnSpc>
              <a:spcBef>
                <a:spcPts val="75"/>
              </a:spcBef>
              <a:buSzPct val="91666"/>
              <a:buAutoNum type="arabicPeriod" startAt="3"/>
              <a:tabLst>
                <a:tab pos="139065" algn="l"/>
              </a:tabLst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Economy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Class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what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average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ratings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Food_bev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entertainment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given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passenger?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5.Which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cabin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more service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ratings?</a:t>
            </a:r>
            <a:endParaRPr sz="1200">
              <a:latin typeface="Roboto"/>
              <a:cs typeface="Roboto"/>
            </a:endParaRPr>
          </a:p>
          <a:p>
            <a:pPr marL="139065" indent="-126364">
              <a:lnSpc>
                <a:spcPct val="100000"/>
              </a:lnSpc>
              <a:spcBef>
                <a:spcPts val="1110"/>
              </a:spcBef>
              <a:buSzPct val="91666"/>
              <a:buAutoNum type="arabicPeriod" startAt="6"/>
              <a:tabLst>
                <a:tab pos="139065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cabin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type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 overall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service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ratings?</a:t>
            </a:r>
            <a:endParaRPr sz="1200">
              <a:latin typeface="Roboto"/>
              <a:cs typeface="Roboto"/>
            </a:endParaRPr>
          </a:p>
          <a:p>
            <a:pPr marL="12700" marR="3321685">
              <a:lnSpc>
                <a:spcPts val="2550"/>
              </a:lnSpc>
              <a:spcBef>
                <a:spcPts val="195"/>
              </a:spcBef>
              <a:buSzPct val="91666"/>
              <a:buAutoNum type="arabicPeriod" startAt="6"/>
              <a:tabLst>
                <a:tab pos="139065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travellers_type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overall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service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ratings?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8.Which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airline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made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trips?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9.Comparison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all independent variable/features?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030" y="2632874"/>
            <a:ext cx="237680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10" dirty="0">
                <a:solidFill>
                  <a:srgbClr val="202020"/>
                </a:solidFill>
                <a:latin typeface="Roboto"/>
                <a:cs typeface="Roboto"/>
              </a:rPr>
              <a:t>General</a:t>
            </a:r>
            <a:r>
              <a:rPr sz="1950" b="1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Guidelines</a:t>
            </a:r>
            <a:r>
              <a:rPr sz="1950" b="1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spc="-20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95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spc="-345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142" y="2805963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69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2254" y="3376065"/>
            <a:ext cx="9351010" cy="315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1644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8135" algn="l"/>
              </a:tabLst>
            </a:pP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Well-structured,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formatted,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commented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code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required.</a:t>
            </a:r>
            <a:endParaRPr sz="1200">
              <a:latin typeface="Roboto"/>
              <a:cs typeface="Roboto"/>
            </a:endParaRPr>
          </a:p>
          <a:p>
            <a:pPr marL="317500" marR="5080" indent="-163830">
              <a:lnSpc>
                <a:spcPct val="135500"/>
              </a:lnSpc>
              <a:spcBef>
                <a:spcPts val="525"/>
              </a:spcBef>
              <a:buAutoNum type="arabicPeriod"/>
              <a:tabLst>
                <a:tab pos="318135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Exception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Handling,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Production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Grade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Code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&amp;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Deployment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Ready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Code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plus.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Those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students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awarded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some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additional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credits.</a:t>
            </a:r>
            <a:endParaRPr sz="120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1110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additional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credits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advantages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over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other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students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during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Star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Student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selection.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Roboto"/>
              <a:cs typeface="Roboto"/>
            </a:endParaRPr>
          </a:p>
          <a:p>
            <a:pPr marL="1449705" marR="877569" indent="-754380">
              <a:lnSpc>
                <a:spcPct val="154800"/>
              </a:lnSpc>
            </a:pP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[ Note: -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Deployment Ready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Code is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defined as,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the whole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.ipynb notebook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should be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executable in</a:t>
            </a:r>
            <a:r>
              <a:rPr sz="1050" spc="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one go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without</a:t>
            </a: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spc="15" dirty="0">
                <a:solidFill>
                  <a:srgbClr val="202020"/>
                </a:solidFill>
                <a:latin typeface="Consolas"/>
                <a:cs typeface="Consolas"/>
              </a:rPr>
              <a:t>a single error logged. 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onsolas"/>
              <a:cs typeface="Consolas"/>
            </a:endParaRPr>
          </a:p>
          <a:p>
            <a:pPr marL="317500" indent="-164465">
              <a:lnSpc>
                <a:spcPct val="100000"/>
              </a:lnSpc>
              <a:buAutoNum type="arabicPeriod" startAt="3"/>
              <a:tabLst>
                <a:tab pos="318135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Each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every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logic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should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proper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comments.</a:t>
            </a:r>
            <a:endParaRPr sz="1200">
              <a:latin typeface="Roboto"/>
              <a:cs typeface="Roboto"/>
            </a:endParaRPr>
          </a:p>
          <a:p>
            <a:pPr marL="317500" indent="-164465">
              <a:lnSpc>
                <a:spcPct val="100000"/>
              </a:lnSpc>
              <a:spcBef>
                <a:spcPts val="1110"/>
              </a:spcBef>
              <a:buAutoNum type="arabicPeriod" startAt="3"/>
              <a:tabLst>
                <a:tab pos="318135" algn="l"/>
              </a:tabLst>
            </a:pP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may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add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many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number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want.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Make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Sure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for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each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every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following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format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should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answered.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950" spc="-5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9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202020"/>
                </a:solidFill>
                <a:latin typeface="Consolas"/>
                <a:cs typeface="Consolas"/>
              </a:rPr>
              <a:t>Chart</a:t>
            </a:r>
            <a:r>
              <a:rPr sz="9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202020"/>
                </a:solidFill>
                <a:latin typeface="Consolas"/>
                <a:cs typeface="Consolas"/>
              </a:rPr>
              <a:t>visualization</a:t>
            </a:r>
            <a:r>
              <a:rPr sz="9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202020"/>
                </a:solidFill>
                <a:latin typeface="Consolas"/>
                <a:cs typeface="Consolas"/>
              </a:rPr>
              <a:t>code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265" y="539876"/>
            <a:ext cx="2020570" cy="10160"/>
          </a:xfrm>
          <a:custGeom>
            <a:avLst/>
            <a:gdLst/>
            <a:ahLst/>
            <a:cxnLst/>
            <a:rect l="l" t="t" r="r" b="b"/>
            <a:pathLst>
              <a:path w="2020570" h="10159">
                <a:moveTo>
                  <a:pt x="2019947" y="0"/>
                </a:moveTo>
                <a:lnTo>
                  <a:pt x="1257706" y="0"/>
                </a:lnTo>
                <a:lnTo>
                  <a:pt x="209613" y="0"/>
                </a:lnTo>
                <a:lnTo>
                  <a:pt x="0" y="0"/>
                </a:lnTo>
                <a:lnTo>
                  <a:pt x="0" y="9537"/>
                </a:lnTo>
                <a:lnTo>
                  <a:pt x="209613" y="9537"/>
                </a:lnTo>
                <a:lnTo>
                  <a:pt x="1257706" y="9537"/>
                </a:lnTo>
                <a:lnTo>
                  <a:pt x="2019947" y="9537"/>
                </a:lnTo>
                <a:lnTo>
                  <a:pt x="20199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4995" y="288973"/>
            <a:ext cx="6858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variables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9107" y="288973"/>
            <a:ext cx="2457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VIF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5265" y="593871"/>
            <a:ext cx="996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3934" y="593871"/>
            <a:ext cx="7969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seat_comfort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8506" y="593871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10.951034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5265" y="898770"/>
            <a:ext cx="114554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230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1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cabin_service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8506" y="898770"/>
            <a:ext cx="6559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13.238540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7965" y="1514847"/>
            <a:ext cx="188404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  <a:tabLst>
                <a:tab pos="303530" algn="l"/>
                <a:tab pos="1356995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3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entertainment	9.5</a:t>
            </a:r>
            <a:r>
              <a:rPr sz="1050" spc="-80" dirty="0">
                <a:solidFill>
                  <a:srgbClr val="202020"/>
                </a:solidFill>
                <a:latin typeface="Arial MT"/>
                <a:cs typeface="Arial MT"/>
              </a:rPr>
              <a:t>111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14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207010" algn="l"/>
                <a:tab pos="1336675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4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ground_service	8.</a:t>
            </a:r>
            <a:r>
              <a:rPr sz="1050" spc="-80" dirty="0">
                <a:solidFill>
                  <a:srgbClr val="202020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15697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2681" y="287380"/>
            <a:ext cx="195373" cy="19532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52505" y="1416460"/>
            <a:ext cx="9594850" cy="553085"/>
          </a:xfrm>
          <a:custGeom>
            <a:avLst/>
            <a:gdLst/>
            <a:ahLst/>
            <a:cxnLst/>
            <a:rect l="l" t="t" r="r" b="b"/>
            <a:pathLst>
              <a:path w="9594850" h="553085">
                <a:moveTo>
                  <a:pt x="9594781" y="552628"/>
                </a:moveTo>
                <a:lnTo>
                  <a:pt x="0" y="552628"/>
                </a:lnTo>
                <a:lnTo>
                  <a:pt x="0" y="0"/>
                </a:lnTo>
                <a:lnTo>
                  <a:pt x="9594781" y="0"/>
                </a:lnTo>
                <a:lnTo>
                  <a:pt x="9594781" y="552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6973" y="1194140"/>
            <a:ext cx="5344160" cy="1666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00"/>
              </a:spcBef>
              <a:tabLst>
                <a:tab pos="1021715" algn="l"/>
                <a:tab pos="1703705" algn="l"/>
              </a:tabLst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2	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food_bev	12.842290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Drop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overall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airline_df.drop(["overall"],axis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inplace=True)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airline_df.drop(["airline"],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axis=1,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inplace=True)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nsolas"/>
              <a:cs typeface="Consolas"/>
            </a:endParaRPr>
          </a:p>
          <a:p>
            <a:pPr marL="31750">
              <a:lnSpc>
                <a:spcPct val="100000"/>
              </a:lnSpc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Here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dropping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airline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column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from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oour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usecase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further.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6030" y="3242675"/>
            <a:ext cx="561086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Defining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the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dependent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95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independent variables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5142" y="3406228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6973" y="3955376"/>
            <a:ext cx="6117590" cy="173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282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Separating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dependent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Nad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independent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variables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airline_df['recommended']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airline_df.drop(columns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'recommended')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x.columns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897255" marR="5080" indent="-513715">
              <a:lnSpc>
                <a:spcPct val="1012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Index(['traveller_type',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'cabin',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'seat_comfort',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'cabin_service',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'food_bev',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'entertainment',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'ground_service',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'value_for_money'],</a:t>
            </a:r>
            <a:endParaRPr sz="1050">
              <a:latin typeface="Consolas"/>
              <a:cs typeface="Consolas"/>
            </a:endParaRPr>
          </a:p>
          <a:p>
            <a:pPr marL="82423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dtype='object')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030" y="6034404"/>
            <a:ext cx="198247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10" dirty="0">
                <a:solidFill>
                  <a:srgbClr val="202020"/>
                </a:solidFill>
                <a:latin typeface="Roboto"/>
                <a:cs typeface="Roboto"/>
              </a:rPr>
              <a:t>One</a:t>
            </a:r>
            <a:r>
              <a:rPr sz="1950" b="1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10" dirty="0">
                <a:solidFill>
                  <a:srgbClr val="202020"/>
                </a:solidFill>
                <a:latin typeface="Roboto"/>
                <a:cs typeface="Roboto"/>
              </a:rPr>
              <a:t>hot</a:t>
            </a:r>
            <a:r>
              <a:rPr sz="1950" b="1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encoding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5142" y="6207483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40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73" y="165118"/>
            <a:ext cx="1565910" cy="149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pd.get_dummies(x)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x.shape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(64440,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14)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x.head(2)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3628" y="3407837"/>
            <a:ext cx="9204325" cy="200660"/>
            <a:chOff x="933628" y="3407837"/>
            <a:chExt cx="9204325" cy="200660"/>
          </a:xfrm>
        </p:grpSpPr>
        <p:sp>
          <p:nvSpPr>
            <p:cNvPr id="4" name="object 4"/>
            <p:cNvSpPr/>
            <p:nvPr/>
          </p:nvSpPr>
          <p:spPr>
            <a:xfrm>
              <a:off x="933628" y="3407837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59" h="200660">
                  <a:moveTo>
                    <a:pt x="200089" y="200089"/>
                  </a:moveTo>
                  <a:lnTo>
                    <a:pt x="0" y="200089"/>
                  </a:lnTo>
                  <a:lnTo>
                    <a:pt x="0" y="0"/>
                  </a:lnTo>
                  <a:lnTo>
                    <a:pt x="200089" y="0"/>
                  </a:lnTo>
                  <a:lnTo>
                    <a:pt x="200089" y="20008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9853" y="3465005"/>
              <a:ext cx="48260" cy="86360"/>
            </a:xfrm>
            <a:custGeom>
              <a:avLst/>
              <a:gdLst/>
              <a:ahLst/>
              <a:cxnLst/>
              <a:rect l="l" t="t" r="r" b="b"/>
              <a:pathLst>
                <a:path w="48259" h="86360">
                  <a:moveTo>
                    <a:pt x="47640" y="85752"/>
                  </a:moveTo>
                  <a:lnTo>
                    <a:pt x="0" y="42876"/>
                  </a:lnTo>
                  <a:lnTo>
                    <a:pt x="47640" y="0"/>
                  </a:lnTo>
                  <a:lnTo>
                    <a:pt x="47640" y="85752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47197" y="3407837"/>
              <a:ext cx="191135" cy="200660"/>
            </a:xfrm>
            <a:custGeom>
              <a:avLst/>
              <a:gdLst/>
              <a:ahLst/>
              <a:cxnLst/>
              <a:rect l="l" t="t" r="r" b="b"/>
              <a:pathLst>
                <a:path w="191134" h="200660">
                  <a:moveTo>
                    <a:pt x="0" y="0"/>
                  </a:moveTo>
                  <a:lnTo>
                    <a:pt x="190561" y="0"/>
                  </a:lnTo>
                  <a:lnTo>
                    <a:pt x="190561" y="200089"/>
                  </a:lnTo>
                  <a:lnTo>
                    <a:pt x="0" y="200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23421" y="3465005"/>
              <a:ext cx="48260" cy="86360"/>
            </a:xfrm>
            <a:custGeom>
              <a:avLst/>
              <a:gdLst/>
              <a:ahLst/>
              <a:cxnLst/>
              <a:rect l="l" t="t" r="r" b="b"/>
              <a:pathLst>
                <a:path w="48259" h="86360">
                  <a:moveTo>
                    <a:pt x="0" y="85752"/>
                  </a:moveTo>
                  <a:lnTo>
                    <a:pt x="0" y="0"/>
                  </a:lnTo>
                  <a:lnTo>
                    <a:pt x="47640" y="42876"/>
                  </a:lnTo>
                  <a:lnTo>
                    <a:pt x="0" y="85752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3718" y="3407837"/>
              <a:ext cx="8813800" cy="200660"/>
            </a:xfrm>
            <a:custGeom>
              <a:avLst/>
              <a:gdLst/>
              <a:ahLst/>
              <a:cxnLst/>
              <a:rect l="l" t="t" r="r" b="b"/>
              <a:pathLst>
                <a:path w="8813800" h="200660">
                  <a:moveTo>
                    <a:pt x="8813478" y="200089"/>
                  </a:moveTo>
                  <a:lnTo>
                    <a:pt x="0" y="200089"/>
                  </a:lnTo>
                  <a:lnTo>
                    <a:pt x="0" y="0"/>
                  </a:lnTo>
                  <a:lnTo>
                    <a:pt x="8813478" y="0"/>
                  </a:lnTo>
                  <a:lnTo>
                    <a:pt x="8813478" y="20008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3718" y="3426893"/>
              <a:ext cx="4631055" cy="162560"/>
            </a:xfrm>
            <a:custGeom>
              <a:avLst/>
              <a:gdLst/>
              <a:ahLst/>
              <a:cxnLst/>
              <a:rect l="l" t="t" r="r" b="b"/>
              <a:pathLst>
                <a:path w="4631055" h="162560">
                  <a:moveTo>
                    <a:pt x="4630649" y="161977"/>
                  </a:moveTo>
                  <a:lnTo>
                    <a:pt x="0" y="161977"/>
                  </a:lnTo>
                  <a:lnTo>
                    <a:pt x="0" y="0"/>
                  </a:lnTo>
                  <a:lnTo>
                    <a:pt x="4630649" y="0"/>
                  </a:lnTo>
                  <a:lnTo>
                    <a:pt x="4630649" y="161977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981265" y="2302585"/>
            <a:ext cx="9156700" cy="9525"/>
          </a:xfrm>
          <a:custGeom>
            <a:avLst/>
            <a:gdLst/>
            <a:ahLst/>
            <a:cxnLst/>
            <a:rect l="l" t="t" r="r" b="b"/>
            <a:pathLst>
              <a:path w="9156700" h="9525">
                <a:moveTo>
                  <a:pt x="9156484" y="0"/>
                </a:moveTo>
                <a:lnTo>
                  <a:pt x="9156484" y="0"/>
                </a:lnTo>
                <a:lnTo>
                  <a:pt x="0" y="0"/>
                </a:lnTo>
                <a:lnTo>
                  <a:pt x="0" y="9525"/>
                </a:lnTo>
                <a:lnTo>
                  <a:pt x="9156484" y="9525"/>
                </a:lnTo>
                <a:lnTo>
                  <a:pt x="915648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42948" y="1965924"/>
            <a:ext cx="9055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seat_comfort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6498" y="1965924"/>
            <a:ext cx="97916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cabin_service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3444" y="1965924"/>
            <a:ext cx="61214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food_bev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3559" y="1965924"/>
            <a:ext cx="97916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entertainment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0504" y="1965924"/>
            <a:ext cx="10521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ground_service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10698" y="1965924"/>
            <a:ext cx="11258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value_for_money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44287" y="1965924"/>
            <a:ext cx="17125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traveller_type_Business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64598" y="1880171"/>
            <a:ext cx="7588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traveller_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5265" y="2356576"/>
            <a:ext cx="996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37605" y="2356576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4.0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24551" y="2356576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5.0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44666" y="2356576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4.0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1612" y="2356576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4.0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91805" y="2356576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2.0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25394" y="2356576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4.0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6915" y="2356576"/>
            <a:ext cx="996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5265" y="2651946"/>
            <a:ext cx="996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37605" y="2651946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4.0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24551" y="2651946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44666" y="2651946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31612" y="2651946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91805" y="2651946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25394" y="2651946"/>
            <a:ext cx="2114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1.0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56915" y="2651946"/>
            <a:ext cx="996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390" y="3060062"/>
            <a:ext cx="195373" cy="195325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96973" y="3783884"/>
            <a:ext cx="774700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179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print("The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Percentage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labels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Target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variables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is",np.round(y.value_counts()[0]/len(y)*100))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print("The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Percentage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Yes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labels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Target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Variable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is",np.round(y.value_counts()[1]/len(y)*100))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50">
              <a:latin typeface="Consolas"/>
              <a:cs typeface="Consolas"/>
            </a:endParaRPr>
          </a:p>
          <a:p>
            <a:pPr marL="384175" marR="3320415">
              <a:lnSpc>
                <a:spcPct val="1072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Percentage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labels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Target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variables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53.0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Percentage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Yes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labels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Target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Variable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47.0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onsolas"/>
              <a:cs typeface="Consolas"/>
            </a:endParaRPr>
          </a:p>
          <a:p>
            <a:pPr marL="31750">
              <a:lnSpc>
                <a:spcPct val="100000"/>
              </a:lnSpc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percentage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labels('yes','no')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approximately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equal.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So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need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handling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class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imbalance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technique.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6030" y="5567542"/>
            <a:ext cx="317246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10" dirty="0">
                <a:solidFill>
                  <a:srgbClr val="202020"/>
                </a:solidFill>
                <a:latin typeface="Roboto"/>
                <a:cs typeface="Roboto"/>
              </a:rPr>
              <a:t>Splitting</a:t>
            </a:r>
            <a:r>
              <a:rPr sz="1950" b="1" spc="-7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Train</a:t>
            </a:r>
            <a:r>
              <a:rPr sz="195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950" b="1" spc="-6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Test</a:t>
            </a:r>
            <a:r>
              <a:rPr sz="195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950" b="1" spc="-15" dirty="0">
                <a:solidFill>
                  <a:srgbClr val="202020"/>
                </a:solidFill>
                <a:latin typeface="Roboto"/>
                <a:cs typeface="Roboto"/>
              </a:rPr>
              <a:t>Data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5142" y="5740639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96973" y="6280243"/>
            <a:ext cx="6333490" cy="3879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split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x_train,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x_test,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y_train,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train_test_split(x,y,test_size=0.2,random_state=42)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41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73" y="144148"/>
            <a:ext cx="2519045" cy="260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shape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x_train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x_test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print(x_train.shape)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print(x_test.shape)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(51552,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14)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(12888,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14)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Shape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y_train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print(y_train.shape)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print(y_test.shape)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(51552,)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(12888,)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614" y="3124534"/>
            <a:ext cx="468376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solidFill>
                  <a:srgbClr val="202020"/>
                </a:solidFill>
                <a:latin typeface="Consolas"/>
                <a:cs typeface="Consolas"/>
              </a:rPr>
              <a:t>Model-1 :- Fitting Logistic Regression</a:t>
            </a:r>
            <a:endParaRPr sz="17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142" y="3272854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973" y="3821990"/>
            <a:ext cx="4646295" cy="13881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logistic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regression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fitting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log_reg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LogisticRegression(fit_intercept=True,max_iter=10000)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log_reg.fit(x_train,y_train)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LogisticRegression(max_iter=10000)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log_reg.coef_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42</a:t>
            </a:fld>
            <a:r>
              <a:rPr dirty="0"/>
              <a:t>/55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49519" y="5414470"/>
          <a:ext cx="5353685" cy="467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49"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array([[</a:t>
                      </a:r>
                      <a:r>
                        <a:rPr sz="1050" spc="-7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0.12156446,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0.56141512,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0.46541611,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 marR="3175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0.29235549,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0.73563495,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R="2857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1.65749217,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0.08577989,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-0.05202588,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17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-0.11451842,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0.08281098,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685">
                <a:tc>
                  <a:txBody>
                    <a:bodyPr/>
                    <a:lstStyle/>
                    <a:p>
                      <a:pPr marR="28575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0.12708132,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-0.09080577,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0.14719719,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-0.18142616]])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96973" y="6177332"/>
            <a:ext cx="193738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log_reg.intercept_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array([-11.67281998])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43</a:t>
            </a:fld>
            <a:r>
              <a:rPr dirty="0"/>
              <a:t>/55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96973" y="193685"/>
            <a:ext cx="3545840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58595" algn="ctr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log_reg.score(x_test,y_test)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R="1449070" algn="ctr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0.9340471756672873</a:t>
            </a:r>
            <a:endParaRPr sz="1050">
              <a:latin typeface="Consolas"/>
              <a:cs typeface="Consolas"/>
            </a:endParaRPr>
          </a:p>
          <a:p>
            <a:pPr marL="12700" marR="1177925">
              <a:lnSpc>
                <a:spcPts val="3829"/>
              </a:lnSpc>
              <a:spcBef>
                <a:spcPts val="47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log_reg.predict(x_test)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report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logistic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regression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ts val="865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report_lR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classification_report(y_test,y_pred)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print(report_lR)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9519" y="2251136"/>
          <a:ext cx="3950970" cy="1296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4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precision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recall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f1-score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support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6886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54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accuracy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12888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54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macro</a:t>
                      </a:r>
                      <a:r>
                        <a:rPr sz="1050" spc="-65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avg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12888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49"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weighted</a:t>
                      </a:r>
                      <a:r>
                        <a:rPr sz="1050" spc="-7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avg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12888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6973" y="4004919"/>
            <a:ext cx="4059554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93%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accuracy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Logistic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Regression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confusion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matrix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logistic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regression</a:t>
            </a:r>
            <a:endParaRPr sz="1050">
              <a:latin typeface="Consolas"/>
              <a:cs typeface="Consolas"/>
            </a:endParaRPr>
          </a:p>
          <a:p>
            <a:pPr marL="12700" marR="29845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confuse_matrix_lr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confusion_matrix(y_test,y_pred)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plotting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confusion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matrix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sns.heatmap(confuse_matrix_lr,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annot=True,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fmt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".1f")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569" y="222276"/>
            <a:ext cx="10521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&lt;AxesSubplot:&gt;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2505" y="406481"/>
            <a:ext cx="9594850" cy="3916045"/>
            <a:chOff x="552505" y="406481"/>
            <a:chExt cx="9594850" cy="3916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269" y="406481"/>
              <a:ext cx="5297614" cy="39160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2505" y="2931437"/>
              <a:ext cx="9594850" cy="686435"/>
            </a:xfrm>
            <a:custGeom>
              <a:avLst/>
              <a:gdLst/>
              <a:ahLst/>
              <a:cxnLst/>
              <a:rect l="l" t="t" r="r" b="b"/>
              <a:pathLst>
                <a:path w="9594850" h="686435">
                  <a:moveTo>
                    <a:pt x="9594781" y="686022"/>
                  </a:moveTo>
                  <a:lnTo>
                    <a:pt x="0" y="686022"/>
                  </a:lnTo>
                  <a:lnTo>
                    <a:pt x="0" y="0"/>
                  </a:lnTo>
                  <a:lnTo>
                    <a:pt x="9594781" y="0"/>
                  </a:lnTo>
                  <a:lnTo>
                    <a:pt x="9594781" y="6860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6030" y="3071181"/>
            <a:ext cx="558101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latin typeface="Roboto"/>
                <a:cs typeface="Roboto"/>
              </a:rPr>
              <a:t>Implementing </a:t>
            </a:r>
            <a:r>
              <a:rPr sz="1950" spc="-10" dirty="0">
                <a:latin typeface="Roboto"/>
                <a:cs typeface="Roboto"/>
              </a:rPr>
              <a:t>Cross-validated</a:t>
            </a:r>
            <a:r>
              <a:rPr sz="1950" spc="5" dirty="0">
                <a:latin typeface="Roboto"/>
                <a:cs typeface="Roboto"/>
              </a:rPr>
              <a:t> </a:t>
            </a:r>
            <a:r>
              <a:rPr sz="1950" spc="-5" dirty="0">
                <a:latin typeface="Roboto"/>
                <a:cs typeface="Roboto"/>
              </a:rPr>
              <a:t>Logistic</a:t>
            </a:r>
            <a:r>
              <a:rPr sz="1950" spc="5" dirty="0">
                <a:latin typeface="Roboto"/>
                <a:cs typeface="Roboto"/>
              </a:rPr>
              <a:t> regression</a:t>
            </a:r>
            <a:endParaRPr sz="195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142" y="3244280"/>
            <a:ext cx="9732645" cy="1345565"/>
            <a:chOff x="415142" y="3244280"/>
            <a:chExt cx="9732645" cy="1345565"/>
          </a:xfrm>
        </p:grpSpPr>
        <p:sp>
          <p:nvSpPr>
            <p:cNvPr id="8" name="object 8"/>
            <p:cNvSpPr/>
            <p:nvPr/>
          </p:nvSpPr>
          <p:spPr>
            <a:xfrm>
              <a:off x="415142" y="3244280"/>
              <a:ext cx="103505" cy="52069"/>
            </a:xfrm>
            <a:custGeom>
              <a:avLst/>
              <a:gdLst/>
              <a:ahLst/>
              <a:cxnLst/>
              <a:rect l="l" t="t" r="r" b="b"/>
              <a:pathLst>
                <a:path w="103504" h="52070">
                  <a:moveTo>
                    <a:pt x="51610" y="51610"/>
                  </a:moveTo>
                  <a:lnTo>
                    <a:pt x="0" y="0"/>
                  </a:lnTo>
                  <a:lnTo>
                    <a:pt x="103220" y="0"/>
                  </a:lnTo>
                  <a:lnTo>
                    <a:pt x="51610" y="5161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2500" y="3731792"/>
              <a:ext cx="9594850" cy="857885"/>
            </a:xfrm>
            <a:custGeom>
              <a:avLst/>
              <a:gdLst/>
              <a:ahLst/>
              <a:cxnLst/>
              <a:rect l="l" t="t" r="r" b="b"/>
              <a:pathLst>
                <a:path w="9594850" h="857885">
                  <a:moveTo>
                    <a:pt x="9594774" y="485927"/>
                  </a:moveTo>
                  <a:lnTo>
                    <a:pt x="0" y="485927"/>
                  </a:lnTo>
                  <a:lnTo>
                    <a:pt x="0" y="857529"/>
                  </a:lnTo>
                  <a:lnTo>
                    <a:pt x="9594774" y="857529"/>
                  </a:lnTo>
                  <a:lnTo>
                    <a:pt x="9594774" y="485927"/>
                  </a:lnTo>
                  <a:close/>
                </a:path>
                <a:path w="9594850" h="857885">
                  <a:moveTo>
                    <a:pt x="9594774" y="0"/>
                  </a:moveTo>
                  <a:lnTo>
                    <a:pt x="0" y="0"/>
                  </a:lnTo>
                  <a:lnTo>
                    <a:pt x="0" y="371589"/>
                  </a:lnTo>
                  <a:lnTo>
                    <a:pt x="9594774" y="371589"/>
                  </a:lnTo>
                  <a:lnTo>
                    <a:pt x="9594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6973" y="3814371"/>
            <a:ext cx="4279900" cy="133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logistic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LogisticRegression()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sklearn.model_selection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cross_val_score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scores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cross_val_score(log_reg,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x_train,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y_train,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cv=10)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print('Cross-Validation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Scores',scores)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44</a:t>
            </a:fld>
            <a:r>
              <a:rPr dirty="0"/>
              <a:t>/55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8569" y="5310280"/>
            <a:ext cx="4792980" cy="34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Cross-Validation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Scores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[0.94336695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0.93735454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0.9371484</a:t>
            </a:r>
            <a:endParaRPr sz="10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0.93656644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0.93579049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0.93967022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0.9414161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2362" y="5310280"/>
            <a:ext cx="22993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0.93928225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0.93094083</a:t>
            </a:r>
            <a:r>
              <a:rPr sz="1050" spc="-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0.9371484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973" y="5927700"/>
            <a:ext cx="4724400" cy="7308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scores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pd.Series(scores)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scores.min(),scores.mean(),scores.max()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(0.9309408341416101,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0.9378684632106784,</a:t>
            </a:r>
            <a:r>
              <a:rPr sz="1050" spc="-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0.943366951124903)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614" y="342330"/>
            <a:ext cx="529653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Model-2 :-</a:t>
            </a:r>
            <a:r>
              <a:rPr spc="5" dirty="0"/>
              <a:t> </a:t>
            </a:r>
            <a:r>
              <a:rPr dirty="0"/>
              <a:t>Fitting Decision</a:t>
            </a:r>
            <a:r>
              <a:rPr spc="5" dirty="0"/>
              <a:t> </a:t>
            </a:r>
            <a:r>
              <a:rPr dirty="0"/>
              <a:t>Tree</a:t>
            </a:r>
            <a:r>
              <a:rPr spc="5" dirty="0"/>
              <a:t> </a:t>
            </a:r>
            <a:r>
              <a:rPr dirty="0"/>
              <a:t>Classifier</a:t>
            </a:r>
          </a:p>
        </p:txBody>
      </p:sp>
      <p:sp>
        <p:nvSpPr>
          <p:cNvPr id="3" name="object 3"/>
          <p:cNvSpPr/>
          <p:nvPr/>
        </p:nvSpPr>
        <p:spPr>
          <a:xfrm>
            <a:off x="415142" y="490650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73" y="1039786"/>
            <a:ext cx="6553200" cy="376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9854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Initializing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Decison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object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tree_classify=DecisionTreeClassifier()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with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tree_classify.fit(x_train,y_train)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DecisionTreeClassifier()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print("Training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Decision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is",tree_classify.score(x_train,y_train))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print("Testing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Decision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is",tree_classify.score(x_test,y_test))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384175" marR="1687195">
              <a:lnSpc>
                <a:spcPct val="1012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Decision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0.974588764742396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Decision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0.9243482309124768</a:t>
            </a:r>
            <a:endParaRPr sz="1050">
              <a:latin typeface="Consolas"/>
              <a:cs typeface="Consolas"/>
            </a:endParaRPr>
          </a:p>
          <a:p>
            <a:pPr marL="12700" marR="3745229">
              <a:lnSpc>
                <a:spcPct val="3037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tree_classify.predict(x_test)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#report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decision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</a:t>
            </a:r>
            <a:endParaRPr sz="1050">
              <a:latin typeface="Consolas"/>
              <a:cs typeface="Consolas"/>
            </a:endParaRPr>
          </a:p>
          <a:p>
            <a:pPr marL="12700" marR="257175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report_dec_tree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classification_report(y_test,y_pred)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print(report_dec_tree)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45</a:t>
            </a:fld>
            <a:r>
              <a:rPr dirty="0"/>
              <a:t>/55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9519" y="5014288"/>
          <a:ext cx="3950970" cy="128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precision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recall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f1-score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support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6886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accuracy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12888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macro</a:t>
                      </a:r>
                      <a:r>
                        <a:rPr sz="1050" spc="-65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avg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12888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685"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weighted</a:t>
                      </a:r>
                      <a:r>
                        <a:rPr sz="1050" spc="-7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avg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12888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030" y="260378"/>
            <a:ext cx="84766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our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model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Overfitted.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Hyperparameter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tuning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done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prune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Decision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Tree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preserve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Generalized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Model.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030" y="851120"/>
            <a:ext cx="462026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5" dirty="0">
                <a:latin typeface="Roboto"/>
                <a:cs typeface="Roboto"/>
              </a:rPr>
              <a:t>Hyperparameter</a:t>
            </a:r>
            <a:r>
              <a:rPr sz="1950" spc="-7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Tuning</a:t>
            </a:r>
            <a:r>
              <a:rPr sz="1950" spc="-10" dirty="0">
                <a:latin typeface="Roboto"/>
                <a:cs typeface="Roboto"/>
              </a:rPr>
              <a:t> </a:t>
            </a:r>
            <a:r>
              <a:rPr sz="1950" spc="15" dirty="0">
                <a:latin typeface="Roboto"/>
                <a:cs typeface="Roboto"/>
              </a:rPr>
              <a:t>for</a:t>
            </a:r>
            <a:r>
              <a:rPr sz="1950" spc="-1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Decision</a:t>
            </a:r>
            <a:r>
              <a:rPr sz="1950" spc="-70" dirty="0">
                <a:latin typeface="Roboto"/>
                <a:cs typeface="Roboto"/>
              </a:rPr>
              <a:t> </a:t>
            </a:r>
            <a:r>
              <a:rPr sz="1950" spc="20" dirty="0">
                <a:latin typeface="Roboto"/>
                <a:cs typeface="Roboto"/>
              </a:rPr>
              <a:t>Tree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142" y="1024216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69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973" y="1563820"/>
            <a:ext cx="8388350" cy="48088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setting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parameter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metric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parameters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{"criterion":["gini","entropy"],"max_depth":[5,7],"min_samples_split":[5,7],"min_samples_leaf":[2,3]}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scoring_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 ['f1','recall','precision','accuracy']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Consolas"/>
              <a:cs typeface="Consolas"/>
            </a:endParaRPr>
          </a:p>
          <a:p>
            <a:pPr marL="12700" marR="4553585">
              <a:lnSpc>
                <a:spcPct val="2263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#performing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hyperparameter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tuning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using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gridsearchcv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#setting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estimator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crossvalidation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tree_cv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GridSearchCV(estimator=tree_classify,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param_grid=parameters,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scoring=scoring_,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cv=5,refit='accuracy')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2700" marR="235331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#Fitting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to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gridsearchcv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using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estimator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Decision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classifier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tree_cv.fit(x_train,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y_train)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GridSearchCV(cv=5,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estimator=DecisionTreeClassifier(),</a:t>
            </a:r>
            <a:endParaRPr sz="1050">
              <a:latin typeface="Consolas"/>
              <a:cs typeface="Consolas"/>
            </a:endParaRPr>
          </a:p>
          <a:p>
            <a:pPr marL="133731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param_grid={'criterion':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['gini',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'entropy'],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'max_depth':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[5,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7],</a:t>
            </a:r>
            <a:endParaRPr sz="1050">
              <a:latin typeface="Consolas"/>
              <a:cs typeface="Consolas"/>
            </a:endParaRPr>
          </a:p>
          <a:p>
            <a:pPr marL="221742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'min_samples_leaf':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[2,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3],</a:t>
            </a:r>
            <a:endParaRPr sz="1050">
              <a:latin typeface="Consolas"/>
              <a:cs typeface="Consolas"/>
            </a:endParaRPr>
          </a:p>
          <a:p>
            <a:pPr marL="221742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'min_samples_split':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[5,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7]},</a:t>
            </a:r>
            <a:endParaRPr sz="1050">
              <a:latin typeface="Consolas"/>
              <a:cs typeface="Consolas"/>
            </a:endParaRPr>
          </a:p>
          <a:p>
            <a:pPr marL="133731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refit='accuracy',</a:t>
            </a:r>
            <a:endParaRPr sz="1050">
              <a:latin typeface="Consolas"/>
              <a:cs typeface="Consolas"/>
            </a:endParaRPr>
          </a:p>
          <a:p>
            <a:pPr marL="133731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scoring=['f1',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'recall',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'precision',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'accuracy'])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onsolas"/>
              <a:cs typeface="Consolas"/>
            </a:endParaRPr>
          </a:p>
          <a:p>
            <a:pPr marL="12700" marR="6753859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#calling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best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params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tree_cv.best_params_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50">
              <a:latin typeface="Consolas"/>
              <a:cs typeface="Consolas"/>
            </a:endParaRPr>
          </a:p>
          <a:p>
            <a:pPr marL="457200" marR="6455410" indent="-73660">
              <a:lnSpc>
                <a:spcPct val="1072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{'criterion':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'gini',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'max_depth':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7,</a:t>
            </a:r>
            <a:endParaRPr sz="105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'min_samples_leaf':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3,</a:t>
            </a:r>
            <a:endParaRPr sz="105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'min_samples_split':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46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73" y="144149"/>
            <a:ext cx="4817745" cy="122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5691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#calling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best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score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tree_cv.best_score_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0.9372284173644845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31750">
              <a:lnSpc>
                <a:spcPct val="100000"/>
              </a:lnSpc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93%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accuracy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Decision</a:t>
            </a:r>
            <a:r>
              <a:rPr sz="1200" b="1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10" dirty="0">
                <a:solidFill>
                  <a:srgbClr val="202020"/>
                </a:solidFill>
                <a:latin typeface="Roboto"/>
                <a:cs typeface="Roboto"/>
              </a:rPr>
              <a:t>Tree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help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hyperparameter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tuning.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614" y="1781075"/>
            <a:ext cx="3948429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solidFill>
                  <a:srgbClr val="202020"/>
                </a:solidFill>
                <a:latin typeface="Consolas"/>
                <a:cs typeface="Consolas"/>
              </a:rPr>
              <a:t>Model-3</a:t>
            </a:r>
            <a:r>
              <a:rPr sz="1750" b="1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750" b="1" dirty="0">
                <a:solidFill>
                  <a:srgbClr val="202020"/>
                </a:solidFill>
                <a:latin typeface="Consolas"/>
                <a:cs typeface="Consolas"/>
              </a:rPr>
              <a:t>:-</a:t>
            </a:r>
            <a:r>
              <a:rPr sz="1750" b="1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750" b="1" dirty="0">
                <a:solidFill>
                  <a:srgbClr val="202020"/>
                </a:solidFill>
                <a:latin typeface="Consolas"/>
                <a:cs typeface="Consolas"/>
              </a:rPr>
              <a:t>Fitting</a:t>
            </a:r>
            <a:r>
              <a:rPr sz="1750" b="1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750" b="1" dirty="0">
                <a:solidFill>
                  <a:srgbClr val="202020"/>
                </a:solidFill>
                <a:latin typeface="Consolas"/>
                <a:cs typeface="Consolas"/>
              </a:rPr>
              <a:t>Random Forest</a:t>
            </a:r>
            <a:endParaRPr sz="17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142" y="1929401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69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973" y="2478531"/>
            <a:ext cx="4132579" cy="238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78560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random_forest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RandomForestClassifier()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random_forest.fit(x_train,y_train)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RandomForestClassifier()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384175" marR="1618615" indent="-372110">
              <a:lnSpc>
                <a:spcPct val="2144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random_forest.score(x_test,y_test)  0.9349006828057107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report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decision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report_ran_forest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classification_report(y_test,y_pred)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print(report_ran_forest)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47</a:t>
            </a:fld>
            <a:r>
              <a:rPr dirty="0"/>
              <a:t>/55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49519" y="5071460"/>
          <a:ext cx="3950970" cy="1296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4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precision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recall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f1-score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support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6886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54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6002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730"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accuracy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12888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654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macro</a:t>
                      </a:r>
                      <a:r>
                        <a:rPr sz="1050" spc="-65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avg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12888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49"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weighted</a:t>
                      </a:r>
                      <a:r>
                        <a:rPr sz="1050" spc="-7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avg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12888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030" y="260385"/>
            <a:ext cx="23628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92%</a:t>
            </a:r>
            <a:r>
              <a:rPr sz="12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accuracy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Random Forest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030" y="851127"/>
            <a:ext cx="513969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latin typeface="Roboto"/>
                <a:cs typeface="Roboto"/>
              </a:rPr>
              <a:t>Implementing</a:t>
            </a:r>
            <a:r>
              <a:rPr sz="1950" spc="5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Cross-validated</a:t>
            </a:r>
            <a:r>
              <a:rPr sz="1950" spc="5" dirty="0">
                <a:latin typeface="Roboto"/>
                <a:cs typeface="Roboto"/>
              </a:rPr>
              <a:t> </a:t>
            </a:r>
            <a:r>
              <a:rPr sz="1950" spc="-5" dirty="0">
                <a:latin typeface="Roboto"/>
                <a:cs typeface="Roboto"/>
              </a:rPr>
              <a:t>Random</a:t>
            </a:r>
            <a:r>
              <a:rPr sz="1950" spc="5" dirty="0">
                <a:latin typeface="Roboto"/>
                <a:cs typeface="Roboto"/>
              </a:rPr>
              <a:t> </a:t>
            </a:r>
            <a:r>
              <a:rPr sz="1950" spc="-5" dirty="0">
                <a:latin typeface="Roboto"/>
                <a:cs typeface="Roboto"/>
              </a:rPr>
              <a:t>Forest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142" y="1024216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69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973" y="1563827"/>
            <a:ext cx="4425950" cy="1054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random_forest_gridcv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4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GridSearchCV(estimator=random_forest,</a:t>
            </a:r>
            <a:endParaRPr sz="1050">
              <a:latin typeface="Consolas"/>
              <a:cs typeface="Consolas"/>
            </a:endParaRPr>
          </a:p>
          <a:p>
            <a:pPr marL="2652395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param_grid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parameters,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cv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verbose=2)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random_forest_gridcv.fit(x_train,y_train)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37668" y="2731341"/>
            <a:ext cx="200660" cy="4259580"/>
            <a:chOff x="9937668" y="2731341"/>
            <a:chExt cx="200660" cy="42595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7668" y="2731341"/>
              <a:ext cx="200089" cy="2006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37669" y="2931431"/>
              <a:ext cx="200660" cy="4059554"/>
            </a:xfrm>
            <a:custGeom>
              <a:avLst/>
              <a:gdLst/>
              <a:ahLst/>
              <a:cxnLst/>
              <a:rect l="l" t="t" r="r" b="b"/>
              <a:pathLst>
                <a:path w="200659" h="4059554">
                  <a:moveTo>
                    <a:pt x="0" y="0"/>
                  </a:moveTo>
                  <a:lnTo>
                    <a:pt x="200089" y="0"/>
                  </a:lnTo>
                  <a:lnTo>
                    <a:pt x="200089" y="4058942"/>
                  </a:lnTo>
                  <a:lnTo>
                    <a:pt x="0" y="4058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56725" y="5951833"/>
              <a:ext cx="162560" cy="1038860"/>
            </a:xfrm>
            <a:custGeom>
              <a:avLst/>
              <a:gdLst/>
              <a:ahLst/>
              <a:cxnLst/>
              <a:rect l="l" t="t" r="r" b="b"/>
              <a:pathLst>
                <a:path w="162559" h="1038859">
                  <a:moveTo>
                    <a:pt x="0" y="0"/>
                  </a:moveTo>
                  <a:lnTo>
                    <a:pt x="161977" y="0"/>
                  </a:lnTo>
                  <a:lnTo>
                    <a:pt x="161977" y="1038539"/>
                  </a:lnTo>
                  <a:lnTo>
                    <a:pt x="0" y="1038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48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37668" y="177807"/>
            <a:ext cx="200660" cy="5545455"/>
            <a:chOff x="9937668" y="177807"/>
            <a:chExt cx="200660" cy="55454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7668" y="177807"/>
              <a:ext cx="200089" cy="20065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37669" y="377898"/>
              <a:ext cx="200660" cy="5345430"/>
            </a:xfrm>
            <a:custGeom>
              <a:avLst/>
              <a:gdLst/>
              <a:ahLst/>
              <a:cxnLst/>
              <a:rect l="l" t="t" r="r" b="b"/>
              <a:pathLst>
                <a:path w="200659" h="5345430">
                  <a:moveTo>
                    <a:pt x="0" y="5345273"/>
                  </a:moveTo>
                  <a:lnTo>
                    <a:pt x="200089" y="5345273"/>
                  </a:lnTo>
                  <a:lnTo>
                    <a:pt x="200089" y="0"/>
                  </a:lnTo>
                  <a:lnTo>
                    <a:pt x="0" y="0"/>
                  </a:lnTo>
                  <a:lnTo>
                    <a:pt x="0" y="534527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56725" y="3398301"/>
              <a:ext cx="162560" cy="2325370"/>
            </a:xfrm>
            <a:custGeom>
              <a:avLst/>
              <a:gdLst/>
              <a:ahLst/>
              <a:cxnLst/>
              <a:rect l="l" t="t" r="r" b="b"/>
              <a:pathLst>
                <a:path w="162559" h="2325370">
                  <a:moveTo>
                    <a:pt x="0" y="2324870"/>
                  </a:moveTo>
                  <a:lnTo>
                    <a:pt x="161977" y="2324870"/>
                  </a:lnTo>
                  <a:lnTo>
                    <a:pt x="161977" y="0"/>
                  </a:lnTo>
                  <a:lnTo>
                    <a:pt x="0" y="0"/>
                  </a:lnTo>
                  <a:lnTo>
                    <a:pt x="0" y="232487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937669" y="6409193"/>
            <a:ext cx="200660" cy="114935"/>
            <a:chOff x="9937669" y="6409193"/>
            <a:chExt cx="200660" cy="114935"/>
          </a:xfrm>
        </p:grpSpPr>
        <p:sp>
          <p:nvSpPr>
            <p:cNvPr id="7" name="object 7"/>
            <p:cNvSpPr/>
            <p:nvPr/>
          </p:nvSpPr>
          <p:spPr>
            <a:xfrm>
              <a:off x="9937669" y="6409193"/>
              <a:ext cx="200660" cy="114935"/>
            </a:xfrm>
            <a:custGeom>
              <a:avLst/>
              <a:gdLst/>
              <a:ahLst/>
              <a:cxnLst/>
              <a:rect l="l" t="t" r="r" b="b"/>
              <a:pathLst>
                <a:path w="200659" h="114934">
                  <a:moveTo>
                    <a:pt x="0" y="114337"/>
                  </a:moveTo>
                  <a:lnTo>
                    <a:pt x="200089" y="114337"/>
                  </a:lnTo>
                  <a:lnTo>
                    <a:pt x="200089" y="0"/>
                  </a:lnTo>
                  <a:lnTo>
                    <a:pt x="0" y="0"/>
                  </a:lnTo>
                  <a:lnTo>
                    <a:pt x="0" y="11433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56725" y="6409193"/>
              <a:ext cx="162560" cy="114935"/>
            </a:xfrm>
            <a:custGeom>
              <a:avLst/>
              <a:gdLst/>
              <a:ahLst/>
              <a:cxnLst/>
              <a:rect l="l" t="t" r="r" b="b"/>
              <a:pathLst>
                <a:path w="162559" h="114934">
                  <a:moveTo>
                    <a:pt x="0" y="114337"/>
                  </a:moveTo>
                  <a:lnTo>
                    <a:pt x="161977" y="114337"/>
                  </a:lnTo>
                  <a:lnTo>
                    <a:pt x="161977" y="0"/>
                  </a:lnTo>
                  <a:lnTo>
                    <a:pt x="0" y="0"/>
                  </a:lnTo>
                  <a:lnTo>
                    <a:pt x="0" y="114337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49519" y="135908"/>
          <a:ext cx="7397750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9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7685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max_depth=5,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min_samples_split=5;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3.5s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max_depth=5,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min_samples_split=5;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3.2s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max_depth=5,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min_samples_split=5;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1.8s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max_depth=5,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min_samples_split=7;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2.6s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max_depth=5,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min_samples_split=7;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4.9s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77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max_depth=5,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min_samples_split=7;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2.8s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max_depth=5,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min_samples_split=7;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2.8s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max_depth=5,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min_samples_split=7;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1.7s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77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min_samples_split=5;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2.3s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min_samples_split=5;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3.7s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min_samples_split=5;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2.9s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77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min_samples_split=5;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1.8s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min_samples_split=5;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1.8s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min_samples_split=7;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2.0s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977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min_samples_split=7;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4.7s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min_samples_split=7;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2.1s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min_samples_split=7;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2.9s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min_samples_leaf=2,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min_samples_split=7;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2.1s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min_samples_split=5;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1.8s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977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min_samples_split=5;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1.9s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min_samples_split=5;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2.7s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min_samples_split=5;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2.3s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977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min_samples_split=5;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2.1s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min_samples_split=7;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3.4s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min_samples_split=7;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2.2s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977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min_samples_split=7;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2.0s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L="31750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min_samples_split=7;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2.8s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2449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[CV]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criterion=entropy,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max_depth=7,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min_samples_leaf=3,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min_samples_split=7;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time=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3.2s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68569" y="4719532"/>
            <a:ext cx="5819775" cy="852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GridSearchCV(cv=5,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estimator=RandomForestClassifier(),</a:t>
            </a:r>
            <a:endParaRPr sz="1050">
              <a:latin typeface="Consolas"/>
              <a:cs typeface="Consolas"/>
            </a:endParaRPr>
          </a:p>
          <a:p>
            <a:pPr marL="96583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param_grid={'criterion':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['gini',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'entropy'],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'max_depth':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[5,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7],</a:t>
            </a:r>
            <a:endParaRPr sz="1050">
              <a:latin typeface="Consolas"/>
              <a:cs typeface="Consolas"/>
            </a:endParaRPr>
          </a:p>
          <a:p>
            <a:pPr marL="1845945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'min_samples_leaf':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[2,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3],</a:t>
            </a:r>
            <a:endParaRPr sz="1050">
              <a:latin typeface="Consolas"/>
              <a:cs typeface="Consolas"/>
            </a:endParaRPr>
          </a:p>
          <a:p>
            <a:pPr marL="184594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'min_samples_split':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[5,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7]},</a:t>
            </a:r>
            <a:endParaRPr sz="1050">
              <a:latin typeface="Consolas"/>
              <a:cs typeface="Consolas"/>
            </a:endParaRPr>
          </a:p>
          <a:p>
            <a:pPr marL="965835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verbose=2)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614" y="5887686"/>
            <a:ext cx="370332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solidFill>
                  <a:srgbClr val="202020"/>
                </a:solidFill>
                <a:latin typeface="Consolas"/>
                <a:cs typeface="Consolas"/>
              </a:rPr>
              <a:t>Model-4</a:t>
            </a:r>
            <a:r>
              <a:rPr sz="1750" b="1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750" b="1" dirty="0">
                <a:solidFill>
                  <a:srgbClr val="202020"/>
                </a:solidFill>
                <a:latin typeface="Consolas"/>
                <a:cs typeface="Consolas"/>
              </a:rPr>
              <a:t>:-</a:t>
            </a:r>
            <a:r>
              <a:rPr sz="1750" b="1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750" b="1" dirty="0">
                <a:solidFill>
                  <a:srgbClr val="202020"/>
                </a:solidFill>
                <a:latin typeface="Consolas"/>
                <a:cs typeface="Consolas"/>
              </a:rPr>
              <a:t>K-Nearest</a:t>
            </a:r>
            <a:r>
              <a:rPr sz="1750" b="1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750" b="1" dirty="0">
                <a:solidFill>
                  <a:srgbClr val="202020"/>
                </a:solidFill>
                <a:latin typeface="Consolas"/>
                <a:cs typeface="Consolas"/>
              </a:rPr>
              <a:t>Neighbour</a:t>
            </a:r>
            <a:endParaRPr sz="175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142" y="6036009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49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876" y="27308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26978" y="47638"/>
                </a:moveTo>
                <a:lnTo>
                  <a:pt x="20661" y="47638"/>
                </a:lnTo>
                <a:lnTo>
                  <a:pt x="17622" y="47033"/>
                </a:lnTo>
                <a:lnTo>
                  <a:pt x="0" y="26976"/>
                </a:lnTo>
                <a:lnTo>
                  <a:pt x="0" y="20661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76"/>
                </a:lnTo>
                <a:lnTo>
                  <a:pt x="26978" y="47638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876" y="520812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78" y="47638"/>
                </a:moveTo>
                <a:lnTo>
                  <a:pt x="20661" y="47638"/>
                </a:lnTo>
                <a:lnTo>
                  <a:pt x="17622" y="47033"/>
                </a:lnTo>
                <a:lnTo>
                  <a:pt x="0" y="26976"/>
                </a:lnTo>
                <a:lnTo>
                  <a:pt x="0" y="20658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76"/>
                </a:lnTo>
                <a:lnTo>
                  <a:pt x="26978" y="47638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7876" y="75901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78" y="47638"/>
                </a:moveTo>
                <a:lnTo>
                  <a:pt x="20661" y="47638"/>
                </a:lnTo>
                <a:lnTo>
                  <a:pt x="17622" y="47030"/>
                </a:lnTo>
                <a:lnTo>
                  <a:pt x="0" y="26976"/>
                </a:lnTo>
                <a:lnTo>
                  <a:pt x="0" y="20658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76"/>
                </a:lnTo>
                <a:lnTo>
                  <a:pt x="26978" y="47638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6030" y="119366"/>
            <a:ext cx="9108440" cy="268414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610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Why did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pick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 marL="393700">
              <a:lnSpc>
                <a:spcPct val="100000"/>
              </a:lnSpc>
              <a:spcBef>
                <a:spcPts val="509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is/are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insight(s)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found from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chart?</a:t>
            </a:r>
            <a:endParaRPr sz="1200">
              <a:latin typeface="Roboto"/>
              <a:cs typeface="Roboto"/>
            </a:endParaRPr>
          </a:p>
          <a:p>
            <a:pPr marL="393700" marR="5080">
              <a:lnSpc>
                <a:spcPts val="1950"/>
              </a:lnSpc>
              <a:spcBef>
                <a:spcPts val="75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gained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help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creating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positive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business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impact?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Are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there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any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negative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growth?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Justify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specific reason.</a:t>
            </a:r>
            <a:endParaRPr sz="1200">
              <a:latin typeface="Roboto"/>
              <a:cs typeface="Roboto"/>
            </a:endParaRPr>
          </a:p>
          <a:p>
            <a:pPr marL="229870">
              <a:lnSpc>
                <a:spcPct val="100000"/>
              </a:lnSpc>
              <a:spcBef>
                <a:spcPts val="885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You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create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20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logical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&amp;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meaningful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charts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having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important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insights.</a:t>
            </a:r>
            <a:endParaRPr sz="1200">
              <a:latin typeface="Roboto"/>
              <a:cs typeface="Roboto"/>
            </a:endParaRPr>
          </a:p>
          <a:p>
            <a:pPr marL="12700" marR="3910965">
              <a:lnSpc>
                <a:spcPct val="177100"/>
              </a:lnSpc>
              <a:spcBef>
                <a:spcPts val="60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[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Hints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: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1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Do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Vizualization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structured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way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while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following 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"UBM"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Rule.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U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1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Univariate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Analysis,</a:t>
            </a:r>
            <a:endParaRPr sz="1200">
              <a:latin typeface="Roboto"/>
              <a:cs typeface="Roboto"/>
            </a:endParaRPr>
          </a:p>
          <a:p>
            <a:pPr marL="12700" marR="2640330">
              <a:lnSpc>
                <a:spcPts val="2550"/>
              </a:lnSpc>
              <a:spcBef>
                <a:spcPts val="25"/>
              </a:spcBef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B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1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Bivariate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Analysis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(Numerical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1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Categorical, Numerical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1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Numerical, Categorical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1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Categorical)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M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10" dirty="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r>
              <a:rPr sz="1200" spc="-1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Multivariate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Analysis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]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030" y="3118806"/>
            <a:ext cx="1795780" cy="1750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i="1" spc="45" dirty="0">
                <a:solidFill>
                  <a:srgbClr val="202020"/>
                </a:solidFill>
                <a:latin typeface="Roboto Cn"/>
                <a:cs typeface="Roboto Cn"/>
              </a:rPr>
              <a:t>Let's</a:t>
            </a:r>
            <a:r>
              <a:rPr sz="1950" b="1" i="1" spc="20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950" b="1" i="1" spc="105" dirty="0">
                <a:solidFill>
                  <a:srgbClr val="202020"/>
                </a:solidFill>
                <a:latin typeface="Roboto Cn"/>
                <a:cs typeface="Roboto Cn"/>
              </a:rPr>
              <a:t>Begin</a:t>
            </a:r>
            <a:r>
              <a:rPr sz="1950" b="1" i="1" spc="25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950" b="1" i="1" spc="40" dirty="0">
                <a:solidFill>
                  <a:srgbClr val="202020"/>
                </a:solidFill>
                <a:latin typeface="Roboto Cn"/>
                <a:cs typeface="Roboto Cn"/>
              </a:rPr>
              <a:t>!</a:t>
            </a:r>
            <a:endParaRPr sz="1950">
              <a:latin typeface="Roboto Cn"/>
              <a:cs typeface="Roboto C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</a:pPr>
            <a:r>
              <a:rPr sz="1700" b="1" i="1" spc="55" dirty="0">
                <a:solidFill>
                  <a:srgbClr val="202020"/>
                </a:solidFill>
                <a:latin typeface="Roboto Cn"/>
                <a:cs typeface="Roboto Cn"/>
              </a:rPr>
              <a:t>1.</a:t>
            </a:r>
            <a:r>
              <a:rPr sz="1700" b="1" i="1" spc="25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135" dirty="0">
                <a:solidFill>
                  <a:srgbClr val="202020"/>
                </a:solidFill>
                <a:latin typeface="Roboto Cn"/>
                <a:cs typeface="Roboto Cn"/>
              </a:rPr>
              <a:t>Know</a:t>
            </a:r>
            <a:r>
              <a:rPr sz="1700" b="1" i="1" spc="25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85" dirty="0">
                <a:solidFill>
                  <a:srgbClr val="202020"/>
                </a:solidFill>
                <a:latin typeface="Roboto Cn"/>
                <a:cs typeface="Roboto Cn"/>
              </a:rPr>
              <a:t>Your</a:t>
            </a:r>
            <a:r>
              <a:rPr sz="1700" b="1" i="1" spc="30" dirty="0">
                <a:solidFill>
                  <a:srgbClr val="202020"/>
                </a:solidFill>
                <a:latin typeface="Roboto Cn"/>
                <a:cs typeface="Roboto Cn"/>
              </a:rPr>
              <a:t> </a:t>
            </a:r>
            <a:r>
              <a:rPr sz="1700" b="1" i="1" spc="95" dirty="0">
                <a:solidFill>
                  <a:srgbClr val="202020"/>
                </a:solidFill>
                <a:latin typeface="Roboto Cn"/>
                <a:cs typeface="Roboto Cn"/>
              </a:rPr>
              <a:t>Data</a:t>
            </a:r>
            <a:endParaRPr sz="1700">
              <a:latin typeface="Roboto Cn"/>
              <a:cs typeface="Roboto C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202020"/>
                </a:solidFill>
                <a:latin typeface="Roboto"/>
                <a:cs typeface="Roboto"/>
              </a:rPr>
              <a:t>Import</a:t>
            </a:r>
            <a:r>
              <a:rPr sz="15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Libraries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142" y="3291895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5142" y="4054143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142" y="4730636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6973" y="5213078"/>
            <a:ext cx="2299335" cy="183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4555" algn="just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Libraries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 Import Libraries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 numpy as np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pandas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endParaRPr sz="1050">
              <a:latin typeface="Consolas"/>
              <a:cs typeface="Consolas"/>
            </a:endParaRPr>
          </a:p>
          <a:p>
            <a:pPr marL="12700" marR="5080" algn="just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matplotlib.pyplot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plt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seaborn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as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sns</a:t>
            </a:r>
            <a:endParaRPr sz="1050">
              <a:latin typeface="Consolas"/>
              <a:cs typeface="Consolas"/>
            </a:endParaRPr>
          </a:p>
          <a:p>
            <a:pPr marL="12700" marR="958215">
              <a:lnSpc>
                <a:spcPct val="2263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%matplotlib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inline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lightgbm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50</a:t>
            </a:fld>
            <a:r>
              <a:rPr dirty="0"/>
              <a:t>/55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96973" y="144149"/>
            <a:ext cx="4352925" cy="617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65300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k_neighbor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KNeighborsClassifier()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k_neighbor.fit(x_train,y_train)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KNeighborsClassifier()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k_neighbor.predict(x_test)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Compute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on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endParaRPr sz="1050">
              <a:latin typeface="Consolas"/>
              <a:cs typeface="Consolas"/>
            </a:endParaRPr>
          </a:p>
          <a:p>
            <a:pPr marL="12700" marR="59118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train_accuracy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k_neighbor.score(x_train,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y_train)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print(train_accuracy)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Compute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on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set</a:t>
            </a:r>
            <a:endParaRPr sz="1050">
              <a:latin typeface="Consolas"/>
              <a:cs typeface="Consolas"/>
            </a:endParaRPr>
          </a:p>
          <a:p>
            <a:pPr marL="12700" marR="81153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test_accuracy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k_neighbor.score(x_test,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y_test)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print(test_accuracy)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0.9508263500931099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0.9328833022967101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31750">
              <a:lnSpc>
                <a:spcPct val="100000"/>
              </a:lnSpc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93%</a:t>
            </a:r>
            <a:r>
              <a:rPr sz="1200" b="1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accuracy with 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K-Nearest-Neighbor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Confusion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matrix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k_neighbor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confuse_matrix_k_neighbor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confusion_matrix(y_test,y_pred)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confuse_matrix_k_neighbor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  <a:tabLst>
                <a:tab pos="1483995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array([[6467,	419],</a:t>
            </a:r>
            <a:endParaRPr sz="1050">
              <a:latin typeface="Consolas"/>
              <a:cs typeface="Consolas"/>
            </a:endParaRPr>
          </a:p>
          <a:p>
            <a:pPr marL="89725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446,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5556]])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Area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under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ROC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curve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roc_auc_score(y_test,y_pred)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0.9324216692993129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614" y="342323"/>
            <a:ext cx="407098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Model-5</a:t>
            </a:r>
            <a:r>
              <a:rPr spc="-5" dirty="0"/>
              <a:t> </a:t>
            </a:r>
            <a:r>
              <a:rPr dirty="0"/>
              <a:t>:-</a:t>
            </a:r>
            <a:r>
              <a:rPr spc="-5" dirty="0"/>
              <a:t> </a:t>
            </a:r>
            <a:r>
              <a:rPr dirty="0"/>
              <a:t>Support Vector</a:t>
            </a:r>
            <a:r>
              <a:rPr spc="-5" dirty="0"/>
              <a:t> </a:t>
            </a:r>
            <a:r>
              <a:rPr dirty="0"/>
              <a:t>Machine</a:t>
            </a:r>
          </a:p>
        </p:txBody>
      </p:sp>
      <p:sp>
        <p:nvSpPr>
          <p:cNvPr id="3" name="object 3"/>
          <p:cNvSpPr/>
          <p:nvPr/>
        </p:nvSpPr>
        <p:spPr>
          <a:xfrm>
            <a:off x="415142" y="490650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73" y="1039779"/>
            <a:ext cx="4132579" cy="4094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8270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support_vector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SVC(kernel='linear')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support_vector.fit(x_train,y_train)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SVC(kernel='linear')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nsolas"/>
              <a:cs typeface="Consolas"/>
            </a:endParaRPr>
          </a:p>
          <a:p>
            <a:pPr marL="12700" marR="1544955">
              <a:lnSpc>
                <a:spcPct val="1131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 score for support vector machine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support_vector.score(x_test,y_test)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0.9318746120422098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31750">
              <a:lnSpc>
                <a:spcPct val="100000"/>
              </a:lnSpc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93%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accuracy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support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vector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machine</a:t>
            </a:r>
            <a:endParaRPr sz="1200">
              <a:latin typeface="Roboto"/>
              <a:cs typeface="Roboto"/>
            </a:endParaRPr>
          </a:p>
          <a:p>
            <a:pPr marL="12700" marR="1251585">
              <a:lnSpc>
                <a:spcPct val="303700"/>
              </a:lnSpc>
              <a:spcBef>
                <a:spcPts val="19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support_vector.predict(x_test)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#confusion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matrix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support_vector_con_mat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confusion_matrix(y_test,y_pred)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support_vector_con_mat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tabLst>
                <a:tab pos="1483995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array([[6369,	517],</a:t>
            </a:r>
            <a:endParaRPr sz="1050">
              <a:latin typeface="Consolas"/>
              <a:cs typeface="Consolas"/>
            </a:endParaRPr>
          </a:p>
          <a:p>
            <a:pPr marL="89725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[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361,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5641]])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614" y="5516074"/>
            <a:ext cx="407098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solidFill>
                  <a:srgbClr val="202020"/>
                </a:solidFill>
                <a:latin typeface="Consolas"/>
                <a:cs typeface="Consolas"/>
              </a:rPr>
              <a:t>Model-6</a:t>
            </a:r>
            <a:r>
              <a:rPr sz="1750" b="1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750" b="1" dirty="0">
                <a:solidFill>
                  <a:srgbClr val="202020"/>
                </a:solidFill>
                <a:latin typeface="Consolas"/>
                <a:cs typeface="Consolas"/>
              </a:rPr>
              <a:t>:-</a:t>
            </a:r>
            <a:r>
              <a:rPr sz="1750" b="1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750" b="1" dirty="0">
                <a:solidFill>
                  <a:srgbClr val="202020"/>
                </a:solidFill>
                <a:latin typeface="Consolas"/>
                <a:cs typeface="Consolas"/>
              </a:rPr>
              <a:t>Naive Bayes</a:t>
            </a:r>
            <a:r>
              <a:rPr sz="1750" b="1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750" b="1" dirty="0">
                <a:solidFill>
                  <a:srgbClr val="202020"/>
                </a:solidFill>
                <a:latin typeface="Consolas"/>
                <a:cs typeface="Consolas"/>
              </a:rPr>
              <a:t>Classifier</a:t>
            </a:r>
            <a:endParaRPr sz="17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5142" y="5664392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6973" y="6204001"/>
            <a:ext cx="2446020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10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Implimanting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naive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bayes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naive_bayes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GaussianNB()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naive_bayes.fit(x_train,</a:t>
            </a:r>
            <a:r>
              <a:rPr sz="1050" spc="-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y_train)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51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52</a:t>
            </a:fld>
            <a:r>
              <a:rPr dirty="0"/>
              <a:t>/55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96973" y="222284"/>
            <a:ext cx="6920230" cy="6569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GaussianNB()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#score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naive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bayes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naive_bayes.score(x_train,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y_train)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0.9166472687771571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nsolas"/>
              <a:cs typeface="Consolas"/>
            </a:endParaRPr>
          </a:p>
          <a:p>
            <a:pPr marL="12700" indent="19050">
              <a:lnSpc>
                <a:spcPct val="100000"/>
              </a:lnSpc>
            </a:pP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91%</a:t>
            </a:r>
            <a:r>
              <a:rPr sz="1200" b="1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accuracy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naive bayes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classifier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 marL="12700" marR="4112260">
              <a:lnSpc>
                <a:spcPct val="113100"/>
              </a:lnSpc>
              <a:spcBef>
                <a:spcPts val="84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making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prediction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set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naive_bayes.predict(x_test)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50">
              <a:latin typeface="Consolas"/>
              <a:cs typeface="Consolas"/>
            </a:endParaRPr>
          </a:p>
          <a:p>
            <a:pPr marL="12700" marR="738505">
              <a:lnSpc>
                <a:spcPct val="1131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comparing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actual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response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(y_test)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with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predicted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rersponse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(y_pred)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 import metrics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print("Gaussian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Naive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Bayes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accuracy(in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%):",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metrics.accuracy_score(y_test,y_pred)*100)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Gaussian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Naive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Bayes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accuracy(in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%):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91.32526381129733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31750">
              <a:lnSpc>
                <a:spcPct val="100000"/>
              </a:lnSpc>
              <a:spcBef>
                <a:spcPts val="5"/>
              </a:spcBef>
            </a:pP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Accuracy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Metrics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for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10" dirty="0">
                <a:solidFill>
                  <a:srgbClr val="202020"/>
                </a:solidFill>
                <a:latin typeface="Roboto"/>
                <a:cs typeface="Roboto"/>
              </a:rPr>
              <a:t>All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Fitted 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Model</a:t>
            </a:r>
            <a:endParaRPr sz="1200">
              <a:latin typeface="Roboto"/>
              <a:cs typeface="Roboto"/>
            </a:endParaRPr>
          </a:p>
          <a:p>
            <a:pPr marL="12700" marR="2792095">
              <a:lnSpc>
                <a:spcPct val="226300"/>
              </a:lnSpc>
              <a:spcBef>
                <a:spcPts val="109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#Creating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function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to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return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all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Models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Score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def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accuracy_of_each_model(model,X_train,X_test):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#predicting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datas</a:t>
            </a:r>
            <a:endParaRPr sz="105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y_train_preds=model.predict(X_train)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#predicting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datas</a:t>
            </a:r>
            <a:endParaRPr sz="105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y_test_preds=model.predict(X_test)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58750" marR="469900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#storing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all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training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scores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train_scores=[]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53</a:t>
            </a:fld>
            <a:r>
              <a:rPr dirty="0"/>
              <a:t>/55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96973" y="144146"/>
            <a:ext cx="9633585" cy="665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770572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#storing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all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scores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test_scores=[]</a:t>
            </a:r>
            <a:endParaRPr sz="105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metrics=['Accuracy_Score','Precsion_Score','Recall_Score','Roc_Auc_Score']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Get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scores</a:t>
            </a:r>
            <a:endParaRPr sz="1050">
              <a:latin typeface="Consolas"/>
              <a:cs typeface="Consolas"/>
            </a:endParaRPr>
          </a:p>
          <a:p>
            <a:pPr marL="158750" marR="506539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train_accuracy_score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accuracy_score(y_train,y_train_preds)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test_accuracy_score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accuracy_score(y_test,y_test_preds)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58750" marR="645922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train_scores.append(train_accuracy_score)  test_scores.append(test_accuracy_score)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Get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precision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scores</a:t>
            </a:r>
            <a:endParaRPr sz="1050">
              <a:latin typeface="Consolas"/>
              <a:cs typeface="Consolas"/>
            </a:endParaRPr>
          </a:p>
          <a:p>
            <a:pPr marL="158750" marR="491871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train_precision_score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precision_score(y_train,y_train_preds) </a:t>
            </a:r>
            <a:r>
              <a:rPr sz="1050" spc="-56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test_precision_score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precision_score(y_test,y_test_preds)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58750" marR="638556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train_scores.append(train_precision_score)  test_scores.append(test_precision_score)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Get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recall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scores</a:t>
            </a:r>
            <a:endParaRPr sz="1050">
              <a:latin typeface="Consolas"/>
              <a:cs typeface="Consolas"/>
            </a:endParaRPr>
          </a:p>
          <a:p>
            <a:pPr marL="158750" marR="5431790">
              <a:lnSpc>
                <a:spcPct val="1131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train_recall_score</a:t>
            </a:r>
            <a:r>
              <a:rPr sz="1050" spc="-9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=recall_score(y_train,y_train_preds)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test_recall_score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=recall_score(y_test,y_test_preds)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58750" marR="660590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train_scores.append(train_recall_score)  test_scores.append(test_recall_score)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Get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roc_auc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scores</a:t>
            </a:r>
            <a:endParaRPr sz="1050">
              <a:latin typeface="Consolas"/>
              <a:cs typeface="Consolas"/>
            </a:endParaRPr>
          </a:p>
          <a:p>
            <a:pPr marL="158750" marR="535876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train_roc_auc_score=roc_auc_score(y_train,y_train_preds)  test_roc_auc_score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=roc_auc_score(y_test,y_test_preds)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nsolas"/>
              <a:cs typeface="Consolas"/>
            </a:endParaRPr>
          </a:p>
          <a:p>
            <a:pPr marL="158750" marR="653224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train_scores.append(train_roc_auc_score)  test_scores.append(test_roc_auc_score)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return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train_scores,test_scores,metrics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models=[log_reg,tree_cv,random_forest,k_neighbor,support_vector,naive_bayes]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name=['Logistic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Regression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Model','Decision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After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Hyperparameter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Tuning','Random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Forest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After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Hyperparameter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Tunin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54</a:t>
            </a:fld>
            <a:r>
              <a:rPr dirty="0"/>
              <a:t>/55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96973" y="268002"/>
            <a:ext cx="7360284" cy="14547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model_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range(len(models)):</a:t>
            </a:r>
            <a:endParaRPr sz="1050">
              <a:latin typeface="Consolas"/>
              <a:cs typeface="Consolas"/>
            </a:endParaRPr>
          </a:p>
          <a:p>
            <a:pPr marL="159385" marR="812165" indent="-63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train_score_,test_score_,metrics_=accuracy_of_each_model(models[model_],x_train,x_test)  print("-*-*-"*3+f"{name[model_]}"+"-*-*-"*4)</a:t>
            </a:r>
            <a:endParaRPr sz="1050">
              <a:latin typeface="Consolas"/>
              <a:cs typeface="Consolas"/>
            </a:endParaRPr>
          </a:p>
          <a:p>
            <a:pPr marL="159385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print("")</a:t>
            </a:r>
            <a:endParaRPr sz="1050">
              <a:latin typeface="Consolas"/>
              <a:cs typeface="Consolas"/>
            </a:endParaRPr>
          </a:p>
          <a:p>
            <a:pPr marL="159385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print(pd.DataFrame(data={'Metrics':metrics_,'Train_Score':train_score_,'Test_Score':test_score_}))  print("")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-*-*--*-*--*-*-Logistic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Regression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Model-*-*--*-*--*-*--*-*-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9519" y="1917650"/>
          <a:ext cx="3143885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685"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Metrics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Train_Score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Test_Score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	Accuracy_Score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0.937772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0.934047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	Precsion_Score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0.926959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0.919544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77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366395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	Recall_Score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0.943652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0.940686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85"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  <a:tabLst>
                          <a:tab pos="292735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	Roc_Auc_Score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0.938040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0.934473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68569" y="2861546"/>
            <a:ext cx="603948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-*-*--*-*--*-*-Decision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Tree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After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Hyperparameter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Tuning-*-*--*-*--*-*--*-*-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9519" y="3242054"/>
          <a:ext cx="3143885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685"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Metrics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Train_Score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Test_Score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	Accuracy_Score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0.941360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0.934435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	Precsion_Score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0.937579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0.927116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77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366395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	Recall_Score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0.939374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0.932522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85"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  <a:tabLst>
                          <a:tab pos="292735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	Roc_Auc_Score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0.941270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0.934312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68569" y="4185950"/>
            <a:ext cx="603948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-*-*--*-*--*-*-Random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Forest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After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Hyperparameter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Tuning-*-*--*-*--*-*--*-*-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49519" y="4566458"/>
          <a:ext cx="3143885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685"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Metrics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Train_Score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Test_Score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77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	Accuracy_Score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0.974589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0.934901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	Precsion_Score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0.970400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0.929177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  <a:tabLst>
                          <a:tab pos="366395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	Recall_Score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0.976410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0.931190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85"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  <a:tabLst>
                          <a:tab pos="292735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	Roc_Auc_Score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0.974672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0.934662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68569" y="5510353"/>
            <a:ext cx="332612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-*-*--*-*--*-*-k_neighbor-*-*--*-*--*-*--*-*-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49519" y="5890862"/>
          <a:ext cx="3143885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685"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Metrics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Train_Score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Test_Score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77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	Accuracy_Score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0.950826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0.932883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	Precsion_Score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0.950801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0.929874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  <a:tabLst>
                          <a:tab pos="366395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	Recall_Score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0.945649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0.925691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85"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  <a:tabLst>
                          <a:tab pos="292735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	Roc_Auc_Score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0.950590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0.932422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569" y="155584"/>
            <a:ext cx="36195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-*-*--*-*--*-*-support</a:t>
            </a:r>
            <a:r>
              <a:rPr sz="1050" spc="-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vector-*-*--*-*--*-*--*-*-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9519" y="536092"/>
          <a:ext cx="3143885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685"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Metrics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Train_Score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Test_Score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77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	Accuracy_Score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0.935444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0.931875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	Precsion_Score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0.923372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0.916044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  <a:tabLst>
                          <a:tab pos="366395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	Recall_Score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0.942634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0.939853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85"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  <a:tabLst>
                          <a:tab pos="292735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	Roc_Auc_Score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0.935772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0.932387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68569" y="1479988"/>
            <a:ext cx="33991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-*-*--*-*--*-*-naive</a:t>
            </a:r>
            <a:r>
              <a:rPr sz="1050" spc="-8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bayes-*-*--*-*--*-*--*-*-</a:t>
            </a:r>
            <a:endParaRPr sz="105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9519" y="1860496"/>
          <a:ext cx="3143885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685"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Metrics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Train_Score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Test_Score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77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	Accuracy_Score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0.916647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0.913253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  <a:tabLst>
                          <a:tab pos="21971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1	Precsion_Score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0.919592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0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0.911804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41"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  <a:tabLst>
                          <a:tab pos="366395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2	Recall_Score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0.903968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4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0.900866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85"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  <a:tabLst>
                          <a:tab pos="292735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3	Roc_Auc_Score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0.916069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0.912458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16030" y="3175987"/>
            <a:ext cx="127190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202020"/>
                </a:solidFill>
                <a:latin typeface="Roboto"/>
                <a:cs typeface="Roboto"/>
              </a:rPr>
              <a:t>Conclusion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142" y="3349078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7876" y="594231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26978" y="47640"/>
                </a:moveTo>
                <a:lnTo>
                  <a:pt x="20661" y="47640"/>
                </a:lnTo>
                <a:lnTo>
                  <a:pt x="17622" y="47049"/>
                </a:lnTo>
                <a:lnTo>
                  <a:pt x="0" y="26945"/>
                </a:lnTo>
                <a:lnTo>
                  <a:pt x="0" y="20656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45"/>
                </a:lnTo>
                <a:lnTo>
                  <a:pt x="26978" y="4764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6030" y="3909650"/>
            <a:ext cx="9175750" cy="2638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Models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used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for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Classsification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problem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are:</a:t>
            </a:r>
            <a:endParaRPr sz="1200">
              <a:latin typeface="Roboto"/>
              <a:cs typeface="Roboto"/>
            </a:endParaRPr>
          </a:p>
          <a:p>
            <a:pPr marL="393700" indent="-164465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394335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Logistic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Regression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Model</a:t>
            </a:r>
            <a:endParaRPr sz="1200">
              <a:latin typeface="Roboto"/>
              <a:cs typeface="Roboto"/>
            </a:endParaRPr>
          </a:p>
          <a:p>
            <a:pPr marL="393700" indent="-164465">
              <a:lnSpc>
                <a:spcPct val="100000"/>
              </a:lnSpc>
              <a:spcBef>
                <a:spcPts val="509"/>
              </a:spcBef>
              <a:buAutoNum type="arabicPeriod"/>
              <a:tabLst>
                <a:tab pos="394335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Decision</a:t>
            </a:r>
            <a:r>
              <a:rPr sz="12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Tree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Model</a:t>
            </a:r>
            <a:endParaRPr sz="1200">
              <a:latin typeface="Roboto"/>
              <a:cs typeface="Roboto"/>
            </a:endParaRPr>
          </a:p>
          <a:p>
            <a:pPr marL="393700" indent="-1644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394335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Random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Forest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Model</a:t>
            </a:r>
            <a:endParaRPr sz="1200">
              <a:latin typeface="Roboto"/>
              <a:cs typeface="Roboto"/>
            </a:endParaRPr>
          </a:p>
          <a:p>
            <a:pPr marL="393700" indent="-164465">
              <a:lnSpc>
                <a:spcPct val="100000"/>
              </a:lnSpc>
              <a:spcBef>
                <a:spcPts val="509"/>
              </a:spcBef>
              <a:buAutoNum type="arabicPeriod"/>
              <a:tabLst>
                <a:tab pos="394335" algn="l"/>
              </a:tabLst>
            </a:pP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K-Nearest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Neighbor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Model</a:t>
            </a:r>
            <a:endParaRPr sz="1200">
              <a:latin typeface="Roboto"/>
              <a:cs typeface="Roboto"/>
            </a:endParaRPr>
          </a:p>
          <a:p>
            <a:pPr marL="393700" indent="-1644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394335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Support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Vector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Machine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Model</a:t>
            </a:r>
            <a:endParaRPr sz="1200">
              <a:latin typeface="Roboto"/>
              <a:cs typeface="Roboto"/>
            </a:endParaRPr>
          </a:p>
          <a:p>
            <a:pPr marL="393700" indent="-164465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394335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Naive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Bayes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Roboto"/>
              <a:cs typeface="Roboto"/>
            </a:endParaRPr>
          </a:p>
          <a:p>
            <a:pPr marL="393700">
              <a:lnSpc>
                <a:spcPct val="100000"/>
              </a:lnSpc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performed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Hyperparameter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tuning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using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Gridsearch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CV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method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for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Decision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Tree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Model,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Random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Forest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Model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K-Nearest</a:t>
            </a:r>
            <a:endParaRPr sz="1200">
              <a:latin typeface="Roboto"/>
              <a:cs typeface="Roboto"/>
            </a:endParaRPr>
          </a:p>
          <a:p>
            <a:pPr marL="393700" marR="5080">
              <a:lnSpc>
                <a:spcPts val="1950"/>
              </a:lnSpc>
              <a:spcBef>
                <a:spcPts val="2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Neighbor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,Support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Vector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Machine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Naive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Bayes.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increase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accuracy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avoid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Overfitting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Criteria,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done.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After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we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finalized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Gradient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Boosting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model 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fine-tuning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hyperparameters.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55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3202" y="2185093"/>
            <a:ext cx="114299" cy="85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47876" y="349319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02"/>
                </a:moveTo>
                <a:lnTo>
                  <a:pt x="20661" y="47602"/>
                </a:lnTo>
                <a:lnTo>
                  <a:pt x="17622" y="47011"/>
                </a:lnTo>
                <a:lnTo>
                  <a:pt x="0" y="26945"/>
                </a:lnTo>
                <a:lnTo>
                  <a:pt x="0" y="20618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45"/>
                </a:lnTo>
                <a:lnTo>
                  <a:pt x="26978" y="47602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7876" y="91147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78" y="47640"/>
                </a:moveTo>
                <a:lnTo>
                  <a:pt x="20661" y="47640"/>
                </a:lnTo>
                <a:lnTo>
                  <a:pt x="17622" y="47011"/>
                </a:lnTo>
                <a:lnTo>
                  <a:pt x="0" y="26945"/>
                </a:lnTo>
                <a:lnTo>
                  <a:pt x="0" y="20656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45"/>
                </a:lnTo>
                <a:lnTo>
                  <a:pt x="26978" y="4764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7876" y="147363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02"/>
                </a:moveTo>
                <a:lnTo>
                  <a:pt x="20661" y="47602"/>
                </a:lnTo>
                <a:lnTo>
                  <a:pt x="17622" y="46973"/>
                </a:lnTo>
                <a:lnTo>
                  <a:pt x="0" y="26945"/>
                </a:lnTo>
                <a:lnTo>
                  <a:pt x="0" y="20656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45"/>
                </a:lnTo>
                <a:lnTo>
                  <a:pt x="26978" y="47602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7876" y="2045318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59" h="47625">
                <a:moveTo>
                  <a:pt x="26978" y="47602"/>
                </a:moveTo>
                <a:lnTo>
                  <a:pt x="20661" y="47602"/>
                </a:lnTo>
                <a:lnTo>
                  <a:pt x="17622" y="47011"/>
                </a:lnTo>
                <a:lnTo>
                  <a:pt x="0" y="26945"/>
                </a:lnTo>
                <a:lnTo>
                  <a:pt x="0" y="20656"/>
                </a:lnTo>
                <a:lnTo>
                  <a:pt x="20661" y="0"/>
                </a:lnTo>
                <a:lnTo>
                  <a:pt x="26978" y="0"/>
                </a:lnTo>
                <a:lnTo>
                  <a:pt x="47640" y="23820"/>
                </a:lnTo>
                <a:lnTo>
                  <a:pt x="47640" y="26945"/>
                </a:lnTo>
                <a:lnTo>
                  <a:pt x="26978" y="47602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91571" y="2185059"/>
            <a:ext cx="101632" cy="1016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8299" y="195596"/>
            <a:ext cx="9829800" cy="211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0" marR="196215">
              <a:lnSpc>
                <a:spcPct val="135500"/>
              </a:lnSpc>
              <a:spcBef>
                <a:spcPts val="100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Based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knowledge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business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problem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usecase.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Classification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metrics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Recall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given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first</a:t>
            </a:r>
            <a:r>
              <a:rPr sz="1200" b="1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priority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,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Accuray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given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second priority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,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ROC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AUC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given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third</a:t>
            </a:r>
            <a:r>
              <a:rPr sz="1200" b="1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Roboto"/>
                <a:cs typeface="Roboto"/>
              </a:rPr>
              <a:t>priority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  <a:p>
            <a:pPr marL="641350" marR="164465">
              <a:lnSpc>
                <a:spcPct val="135500"/>
              </a:lnSpc>
              <a:spcBef>
                <a:spcPts val="520"/>
              </a:spcBef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built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classifier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models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using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6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different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types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classifiers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these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able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give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accuracy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more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90%.*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conclude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LogisticRegression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gives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best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model.</a:t>
            </a:r>
            <a:endParaRPr sz="1200">
              <a:latin typeface="Roboto"/>
              <a:cs typeface="Roboto"/>
            </a:endParaRPr>
          </a:p>
          <a:p>
            <a:pPr marL="641350" marR="259715">
              <a:lnSpc>
                <a:spcPct val="135500"/>
              </a:lnSpc>
              <a:spcBef>
                <a:spcPts val="525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Model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evaluation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metrics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comparison,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Support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Vector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Machine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being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model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accuracy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rate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very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margin,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works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best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among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experimented models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for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given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dataset.</a:t>
            </a:r>
            <a:endParaRPr sz="1200">
              <a:latin typeface="Roboto"/>
              <a:cs typeface="Roboto"/>
            </a:endParaRPr>
          </a:p>
          <a:p>
            <a:pPr algn="ctr">
              <a:lnSpc>
                <a:spcPts val="1395"/>
              </a:lnSpc>
              <a:spcBef>
                <a:spcPts val="1115"/>
              </a:spcBef>
              <a:tabLst>
                <a:tab pos="628650" algn="l"/>
                <a:tab pos="9803765" algn="l"/>
              </a:tabLst>
            </a:pPr>
            <a:r>
              <a:rPr sz="1200" u="sng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u="sng" spc="-10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The</a:t>
            </a:r>
            <a:r>
              <a:rPr sz="1200" u="sng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most</a:t>
            </a:r>
            <a:r>
              <a:rPr sz="1200" u="sng" spc="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10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important</a:t>
            </a:r>
            <a:r>
              <a:rPr sz="1200" u="sng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10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feature</a:t>
            </a:r>
            <a:r>
              <a:rPr sz="1200" u="sng" spc="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10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are</a:t>
            </a:r>
            <a:r>
              <a:rPr sz="1200" u="sng" spc="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1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overall</a:t>
            </a:r>
            <a:r>
              <a:rPr sz="1200" u="sng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20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rating</a:t>
            </a:r>
            <a:r>
              <a:rPr sz="1200" u="sng" spc="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1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and</a:t>
            </a:r>
            <a:r>
              <a:rPr sz="1200" u="sng" spc="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1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Value</a:t>
            </a:r>
            <a:r>
              <a:rPr sz="1200" u="sng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for</a:t>
            </a:r>
            <a:r>
              <a:rPr sz="1200" u="sng" spc="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1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money</a:t>
            </a:r>
            <a:r>
              <a:rPr sz="1200" u="sng" spc="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1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that</a:t>
            </a:r>
            <a:r>
              <a:rPr sz="1200" u="sng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10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contribute</a:t>
            </a:r>
            <a:r>
              <a:rPr sz="1200" u="sng" spc="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1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to</a:t>
            </a:r>
            <a:r>
              <a:rPr sz="1200" u="sng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10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a</a:t>
            </a:r>
            <a:r>
              <a:rPr sz="1200" u="sng" spc="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20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model's</a:t>
            </a:r>
            <a:r>
              <a:rPr sz="1200" u="sng" spc="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10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prediction</a:t>
            </a:r>
            <a:r>
              <a:rPr sz="1200" u="sng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10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whether</a:t>
            </a:r>
            <a:r>
              <a:rPr sz="1200" u="sng" spc="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10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a</a:t>
            </a:r>
            <a:r>
              <a:rPr sz="1200" u="sng" spc="5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10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passenger</a:t>
            </a:r>
            <a:r>
              <a:rPr sz="1200" u="sng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 </a:t>
            </a:r>
            <a:r>
              <a:rPr sz="1200" u="sng" spc="-10" dirty="0">
                <a:solidFill>
                  <a:srgbClr val="202020"/>
                </a:solidFill>
                <a:uFill>
                  <a:solidFill>
                    <a:srgbClr val="D9D9D9"/>
                  </a:solidFill>
                </a:uFill>
                <a:latin typeface="Roboto"/>
                <a:cs typeface="Roboto"/>
              </a:rPr>
              <a:t>will	</a:t>
            </a:r>
            <a:endParaRPr sz="1200">
              <a:latin typeface="Roboto"/>
              <a:cs typeface="Roboto"/>
            </a:endParaRPr>
          </a:p>
          <a:p>
            <a:pPr marR="316230" algn="ctr">
              <a:lnSpc>
                <a:spcPts val="1215"/>
              </a:lnSpc>
              <a:tabLst>
                <a:tab pos="408940" algn="l"/>
              </a:tabLst>
            </a:pPr>
            <a:r>
              <a:rPr sz="1050" spc="-5" dirty="0">
                <a:solidFill>
                  <a:srgbClr val="202020"/>
                </a:solidFill>
                <a:latin typeface="Roboto"/>
                <a:cs typeface="Roboto"/>
              </a:rPr>
              <a:t>46s	completed </a:t>
            </a:r>
            <a:r>
              <a:rPr sz="1050" spc="-10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050" spc="-5" dirty="0">
                <a:solidFill>
                  <a:srgbClr val="202020"/>
                </a:solidFill>
                <a:latin typeface="Roboto"/>
                <a:cs typeface="Roboto"/>
              </a:rPr>
              <a:t> 3:13</a:t>
            </a:r>
            <a:r>
              <a:rPr sz="1050" spc="-1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050" spc="10" dirty="0">
                <a:solidFill>
                  <a:srgbClr val="202020"/>
                </a:solidFill>
                <a:latin typeface="Roboto"/>
                <a:cs typeface="Roboto"/>
              </a:rPr>
              <a:t>AM</a:t>
            </a:r>
            <a:endParaRPr sz="105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26597" y="2191411"/>
            <a:ext cx="88928" cy="8892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56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73" y="391867"/>
            <a:ext cx="5452745" cy="64096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warnings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warnings.filterwarnings('ignore')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12700" marR="445134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Importing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all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to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be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used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our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building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sklearn.linear_model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LogisticRegression</a:t>
            </a:r>
            <a:endParaRPr sz="1050">
              <a:latin typeface="Consolas"/>
              <a:cs typeface="Consolas"/>
            </a:endParaRPr>
          </a:p>
          <a:p>
            <a:pPr marL="12700" marR="1691639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sklearn.ensemble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RandomForestClassifier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sklearn.tree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DecisionTreeClassifier</a:t>
            </a:r>
            <a:endParaRPr sz="1050">
              <a:latin typeface="Consolas"/>
              <a:cs typeface="Consolas"/>
            </a:endParaRPr>
          </a:p>
          <a:p>
            <a:pPr marL="12700" marR="1764664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sklearn.neighbors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KNeighborsClassifier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sklearn.preprocessing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LabelEncoder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sklearn.svm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SVC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sklearn.naive_bayes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GaussianNB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model_selection</a:t>
            </a:r>
            <a:endParaRPr sz="1050">
              <a:latin typeface="Consolas"/>
              <a:cs typeface="Consolas"/>
            </a:endParaRPr>
          </a:p>
          <a:p>
            <a:pPr marL="12700" marR="1617980">
              <a:lnSpc>
                <a:spcPct val="1131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sklearn.model_selection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train_test_split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sklearn.model_selection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GridSearchCV</a:t>
            </a:r>
            <a:endParaRPr sz="1050">
              <a:latin typeface="Consolas"/>
              <a:cs typeface="Consolas"/>
            </a:endParaRPr>
          </a:p>
          <a:p>
            <a:pPr marL="12700" marR="301180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sklearn.svm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LinearSVC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time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statsmodels.stats.outliers_influence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variance_inflation_factor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sklearn.naive_bayes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 MultinomialNB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12700" marR="183832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Importing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metrics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evaluation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for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our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models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metrics</a:t>
            </a:r>
            <a:endParaRPr sz="1050">
              <a:latin typeface="Consolas"/>
              <a:cs typeface="Consolas"/>
            </a:endParaRPr>
          </a:p>
          <a:p>
            <a:pPr marL="12700" marR="59118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sklearn.metrics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classification_report,confusion_matrix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sklearn.metrics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accuracy_score,precision_score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sklearn.metrics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recall_score,f1_score,roc_curve,roc_auc_score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onsolas"/>
              <a:cs typeface="Consolas"/>
            </a:endParaRPr>
          </a:p>
          <a:p>
            <a:pPr marL="31750">
              <a:lnSpc>
                <a:spcPct val="100000"/>
              </a:lnSpc>
            </a:pP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Dataset</a:t>
            </a:r>
            <a:r>
              <a:rPr sz="15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Loading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Load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Dataset</a:t>
            </a:r>
            <a:endParaRPr sz="1050">
              <a:latin typeface="Consolas"/>
              <a:cs typeface="Consolas"/>
            </a:endParaRPr>
          </a:p>
          <a:p>
            <a:pPr marL="12700" marR="3231515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from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google.colab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import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drive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drive.mount('/content/drive')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5142" y="5750140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73" y="222268"/>
            <a:ext cx="9633585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Mounted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at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/content/drive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pd.read_excel('/content/drive/MyDrive/AlmaBetter/Capstone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Project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Classification/Airlines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Passengers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Referral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Predicti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onsolas"/>
              <a:cs typeface="Consolas"/>
            </a:endParaRPr>
          </a:p>
          <a:p>
            <a:pPr marL="31750">
              <a:lnSpc>
                <a:spcPct val="100000"/>
              </a:lnSpc>
            </a:pP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Dataset</a:t>
            </a:r>
            <a:r>
              <a:rPr sz="15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First</a:t>
            </a:r>
            <a:r>
              <a:rPr sz="15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Roboto"/>
                <a:cs typeface="Roboto"/>
              </a:rPr>
              <a:t>View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Roboto"/>
              <a:cs typeface="Roboto"/>
            </a:endParaRPr>
          </a:p>
          <a:p>
            <a:pPr marL="12700" marR="814578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Dataset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First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Look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airline_df.head()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5142" y="1338637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69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33628" y="5342020"/>
            <a:ext cx="9204325" cy="200660"/>
            <a:chOff x="933628" y="5342020"/>
            <a:chExt cx="9204325" cy="200660"/>
          </a:xfrm>
        </p:grpSpPr>
        <p:sp>
          <p:nvSpPr>
            <p:cNvPr id="5" name="object 5"/>
            <p:cNvSpPr/>
            <p:nvPr/>
          </p:nvSpPr>
          <p:spPr>
            <a:xfrm>
              <a:off x="933628" y="5342020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59" h="200660">
                  <a:moveTo>
                    <a:pt x="200089" y="200089"/>
                  </a:moveTo>
                  <a:lnTo>
                    <a:pt x="0" y="200089"/>
                  </a:lnTo>
                  <a:lnTo>
                    <a:pt x="0" y="0"/>
                  </a:lnTo>
                  <a:lnTo>
                    <a:pt x="200089" y="0"/>
                  </a:lnTo>
                  <a:lnTo>
                    <a:pt x="200089" y="20008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9853" y="5399188"/>
              <a:ext cx="48260" cy="86360"/>
            </a:xfrm>
            <a:custGeom>
              <a:avLst/>
              <a:gdLst/>
              <a:ahLst/>
              <a:cxnLst/>
              <a:rect l="l" t="t" r="r" b="b"/>
              <a:pathLst>
                <a:path w="48259" h="86360">
                  <a:moveTo>
                    <a:pt x="47640" y="85752"/>
                  </a:moveTo>
                  <a:lnTo>
                    <a:pt x="0" y="42876"/>
                  </a:lnTo>
                  <a:lnTo>
                    <a:pt x="47640" y="0"/>
                  </a:lnTo>
                  <a:lnTo>
                    <a:pt x="47640" y="85752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47197" y="5342020"/>
              <a:ext cx="191135" cy="200660"/>
            </a:xfrm>
            <a:custGeom>
              <a:avLst/>
              <a:gdLst/>
              <a:ahLst/>
              <a:cxnLst/>
              <a:rect l="l" t="t" r="r" b="b"/>
              <a:pathLst>
                <a:path w="191134" h="200660">
                  <a:moveTo>
                    <a:pt x="0" y="200089"/>
                  </a:moveTo>
                  <a:lnTo>
                    <a:pt x="0" y="0"/>
                  </a:lnTo>
                  <a:lnTo>
                    <a:pt x="190561" y="0"/>
                  </a:lnTo>
                  <a:lnTo>
                    <a:pt x="190561" y="200089"/>
                  </a:lnTo>
                  <a:lnTo>
                    <a:pt x="0" y="20008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23421" y="5399188"/>
              <a:ext cx="48260" cy="86360"/>
            </a:xfrm>
            <a:custGeom>
              <a:avLst/>
              <a:gdLst/>
              <a:ahLst/>
              <a:cxnLst/>
              <a:rect l="l" t="t" r="r" b="b"/>
              <a:pathLst>
                <a:path w="48259" h="86360">
                  <a:moveTo>
                    <a:pt x="0" y="85752"/>
                  </a:moveTo>
                  <a:lnTo>
                    <a:pt x="0" y="0"/>
                  </a:lnTo>
                  <a:lnTo>
                    <a:pt x="47640" y="42876"/>
                  </a:lnTo>
                  <a:lnTo>
                    <a:pt x="0" y="85752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3718" y="5342020"/>
              <a:ext cx="8813800" cy="200660"/>
            </a:xfrm>
            <a:custGeom>
              <a:avLst/>
              <a:gdLst/>
              <a:ahLst/>
              <a:cxnLst/>
              <a:rect l="l" t="t" r="r" b="b"/>
              <a:pathLst>
                <a:path w="8813800" h="200660">
                  <a:moveTo>
                    <a:pt x="8813478" y="200089"/>
                  </a:moveTo>
                  <a:lnTo>
                    <a:pt x="0" y="200089"/>
                  </a:lnTo>
                  <a:lnTo>
                    <a:pt x="0" y="0"/>
                  </a:lnTo>
                  <a:lnTo>
                    <a:pt x="8813478" y="0"/>
                  </a:lnTo>
                  <a:lnTo>
                    <a:pt x="8813478" y="20008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3718" y="5361076"/>
              <a:ext cx="5088255" cy="162560"/>
            </a:xfrm>
            <a:custGeom>
              <a:avLst/>
              <a:gdLst/>
              <a:ahLst/>
              <a:cxnLst/>
              <a:rect l="l" t="t" r="r" b="b"/>
              <a:pathLst>
                <a:path w="5088255" h="162560">
                  <a:moveTo>
                    <a:pt x="5087997" y="161977"/>
                  </a:moveTo>
                  <a:lnTo>
                    <a:pt x="0" y="161977"/>
                  </a:lnTo>
                  <a:lnTo>
                    <a:pt x="0" y="0"/>
                  </a:lnTo>
                  <a:lnTo>
                    <a:pt x="5087997" y="0"/>
                  </a:lnTo>
                  <a:lnTo>
                    <a:pt x="5087997" y="161977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051511" y="4205006"/>
            <a:ext cx="54483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00:00:00</a:t>
            </a:r>
            <a:endParaRPr sz="1050">
              <a:latin typeface="Arial MT"/>
              <a:cs typeface="Arial M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81269" y="2470279"/>
          <a:ext cx="9170031" cy="233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4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3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8640">
                <a:tc gridSpan="2">
                  <a:txBody>
                    <a:bodyPr/>
                    <a:lstStyle/>
                    <a:p>
                      <a:pPr marL="274320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airline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overall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author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review_date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customer_review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aircraft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traveller_type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cabin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route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date_flown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seat_c</a:t>
                      </a:r>
                      <a:endParaRPr sz="10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93">
                <a:tc gridSpan="2">
                  <a:txBody>
                    <a:bodyPr/>
                    <a:lstStyle/>
                    <a:p>
                      <a:pPr marL="66675">
                        <a:lnSpc>
                          <a:spcPts val="1175"/>
                        </a:lnSpc>
                        <a:spcBef>
                          <a:spcPts val="484"/>
                        </a:spcBef>
                        <a:tabLst>
                          <a:tab pos="520700" algn="l"/>
                        </a:tabLst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0	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75"/>
                        </a:lnSpc>
                        <a:spcBef>
                          <a:spcPts val="484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1594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28"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65785" algn="r">
                        <a:lnSpc>
                          <a:spcPts val="969"/>
                        </a:lnSpc>
                        <a:tabLst>
                          <a:tab pos="1212215" algn="l"/>
                          <a:tab pos="2367280" algn="l"/>
                          <a:tab pos="3000375" algn="l"/>
                          <a:tab pos="6089650" algn="l"/>
                          <a:tab pos="6786245" algn="l"/>
                          <a:tab pos="7564120" algn="l"/>
                        </a:tabLst>
                      </a:pPr>
                      <a:r>
                        <a:rPr sz="1050" spc="-1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Turkish	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Christopher	8th May	</a:t>
                      </a:r>
                      <a:r>
                        <a:rPr sz="1575" baseline="31746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âœ…</a:t>
                      </a:r>
                      <a:r>
                        <a:rPr sz="1575" spc="-30" baseline="31746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75" spc="-15" baseline="31746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Trip</a:t>
                      </a:r>
                      <a:r>
                        <a:rPr sz="1575" spc="7" baseline="31746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75" spc="-15" baseline="31746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Verified	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Economy	</a:t>
                      </a:r>
                      <a:r>
                        <a:rPr sz="1575" baseline="31746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London to	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2019-05-01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R="565785" algn="r">
                        <a:lnSpc>
                          <a:spcPts val="969"/>
                        </a:lnSpc>
                        <a:tabLst>
                          <a:tab pos="283210" algn="l"/>
                          <a:tab pos="1182370" algn="l"/>
                          <a:tab pos="1716405" algn="l"/>
                          <a:tab pos="2834005" algn="l"/>
                          <a:tab pos="3373120" algn="l"/>
                          <a:tab pos="4817745" algn="l"/>
                          <a:tab pos="5703570" algn="l"/>
                          <a:tab pos="6600190" algn="l"/>
                          <a:tab pos="7171690" algn="l"/>
                          <a:tab pos="8015605" algn="l"/>
                        </a:tabLst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1	</a:t>
                      </a:r>
                      <a:r>
                        <a:rPr sz="1575" baseline="-37037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Airlines	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7.0	</a:t>
                      </a:r>
                      <a:r>
                        <a:rPr sz="1575" baseline="-37037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Hackley	2019	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| London to Izmir	NaN	Business	</a:t>
                      </a:r>
                      <a:r>
                        <a:rPr sz="1575" baseline="-37037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Class	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Izmir via	</a:t>
                      </a:r>
                      <a:r>
                        <a:rPr sz="1575" baseline="-37037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00:00:00</a:t>
                      </a:r>
                      <a:endParaRPr sz="1575" baseline="-37037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9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6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via</a:t>
                      </a:r>
                      <a:r>
                        <a:rPr sz="1050" spc="-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Istanb...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6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Istanbul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61">
                <a:tc>
                  <a:txBody>
                    <a:bodyPr/>
                    <a:lstStyle/>
                    <a:p>
                      <a:pPr marL="66675">
                        <a:lnSpc>
                          <a:spcPts val="1175"/>
                        </a:lnSpc>
                        <a:spcBef>
                          <a:spcPts val="51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ts val="1175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ts val="1175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 gridSpan="2">
                  <a:txBody>
                    <a:bodyPr/>
                    <a:lstStyle/>
                    <a:p>
                      <a:pPr marR="32384" algn="ctr">
                        <a:lnSpc>
                          <a:spcPts val="1175"/>
                        </a:lnSpc>
                        <a:spcBef>
                          <a:spcPts val="5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5404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9050" marR="59055" indent="4445">
                        <a:lnSpc>
                          <a:spcPts val="1280"/>
                        </a:lnSpc>
                      </a:pPr>
                      <a:r>
                        <a:rPr sz="1050" spc="-4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urkish  Airlines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18351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2.0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905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Adriana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R="59055" algn="r">
                        <a:lnSpc>
                          <a:spcPts val="675"/>
                        </a:lnSpc>
                        <a:spcBef>
                          <a:spcPts val="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Pisoi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905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7th May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R="59055" algn="r">
                        <a:lnSpc>
                          <a:spcPts val="675"/>
                        </a:lnSpc>
                        <a:spcBef>
                          <a:spcPts val="1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2019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905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âœ…</a:t>
                      </a:r>
                      <a:r>
                        <a:rPr sz="1050" spc="-6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Trip</a:t>
                      </a:r>
                      <a:r>
                        <a:rPr sz="1050" spc="-4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Verified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R="590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|</a:t>
                      </a:r>
                      <a:r>
                        <a:rPr sz="1050" spc="-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Istanbul</a:t>
                      </a:r>
                      <a:r>
                        <a:rPr sz="1050" spc="-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5905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26060">
                        <a:lnSpc>
                          <a:spcPts val="930"/>
                        </a:lnSpc>
                        <a:tabLst>
                          <a:tab pos="1226820" algn="l"/>
                        </a:tabLst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Family Leisure	</a:t>
                      </a:r>
                      <a:r>
                        <a:rPr sz="1575" baseline="37037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Economy</a:t>
                      </a:r>
                      <a:endParaRPr sz="1575" baseline="37037">
                        <a:latin typeface="Arial MT"/>
                        <a:cs typeface="Arial MT"/>
                      </a:endParaRPr>
                    </a:p>
                    <a:p>
                      <a:pPr marR="59055" algn="r">
                        <a:lnSpc>
                          <a:spcPts val="345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57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9055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Istanbul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R="590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2019-05-01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6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Bucharest.</a:t>
                      </a:r>
                      <a:r>
                        <a:rPr sz="1050" spc="-35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We</a:t>
                      </a:r>
                      <a:r>
                        <a:rPr sz="1050" spc="-3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...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60"/>
                        </a:lnSpc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Bucharest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97">
                <a:tc>
                  <a:txBody>
                    <a:bodyPr/>
                    <a:lstStyle/>
                    <a:p>
                      <a:pPr marL="66675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b="1" dirty="0">
                          <a:solidFill>
                            <a:srgbClr val="2020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 gridSpan="2">
                  <a:txBody>
                    <a:bodyPr/>
                    <a:lstStyle/>
                    <a:p>
                      <a:pPr marR="32384" algn="ctr">
                        <a:lnSpc>
                          <a:spcPts val="1175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202020"/>
                          </a:solidFill>
                          <a:latin typeface="Arial MT"/>
                          <a:cs typeface="Arial MT"/>
                        </a:rPr>
                        <a:t>NaN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032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390" y="4994245"/>
            <a:ext cx="195373" cy="19532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96973" y="5739028"/>
            <a:ext cx="127254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airline_df.tail()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7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265" y="539876"/>
            <a:ext cx="9156700" cy="9525"/>
          </a:xfrm>
          <a:custGeom>
            <a:avLst/>
            <a:gdLst/>
            <a:ahLst/>
            <a:cxnLst/>
            <a:rect l="l" t="t" r="r" b="b"/>
            <a:pathLst>
              <a:path w="9156700" h="9525">
                <a:moveTo>
                  <a:pt x="9156484" y="0"/>
                </a:moveTo>
                <a:lnTo>
                  <a:pt x="9156484" y="0"/>
                </a:lnTo>
                <a:lnTo>
                  <a:pt x="0" y="0"/>
                </a:lnTo>
                <a:lnTo>
                  <a:pt x="0" y="9525"/>
                </a:lnTo>
                <a:lnTo>
                  <a:pt x="9156484" y="9525"/>
                </a:lnTo>
                <a:lnTo>
                  <a:pt x="915648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4582" y="288963"/>
            <a:ext cx="53911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airline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1450" y="288963"/>
            <a:ext cx="53911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overall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6000" y="288963"/>
            <a:ext cx="4654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author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9472" y="288963"/>
            <a:ext cx="83248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review_date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9626" y="288963"/>
            <a:ext cx="11258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customer_review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3215" y="288963"/>
            <a:ext cx="61214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aircraft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3329" y="288963"/>
            <a:ext cx="10521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traveller_type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63523" y="288963"/>
            <a:ext cx="39243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cabin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63747" y="288963"/>
            <a:ext cx="39243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route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3972" y="288963"/>
            <a:ext cx="75882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date_flown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30879" y="288963"/>
            <a:ext cx="3187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Consolas"/>
                <a:cs typeface="Consolas"/>
              </a:rPr>
              <a:t>seat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5265" y="841593"/>
            <a:ext cx="47053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131890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3799" y="765368"/>
            <a:ext cx="760095" cy="347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7432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Ukraine  International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27989" y="841593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8318" y="765368"/>
            <a:ext cx="673735" cy="347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6924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Andriy  </a:t>
            </a:r>
            <a:r>
              <a:rPr sz="1050" spc="-100" dirty="0">
                <a:solidFill>
                  <a:srgbClr val="202020"/>
                </a:solidFill>
                <a:latin typeface="Arial MT"/>
                <a:cs typeface="Arial MT"/>
              </a:rPr>
              <a:t>Y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esypenko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67474" y="582430"/>
            <a:ext cx="1807845" cy="69278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Kiev</a:t>
            </a:r>
            <a:r>
              <a:rPr sz="1050" spc="-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-</a:t>
            </a:r>
            <a:r>
              <a:rPr sz="1050" spc="-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London</a:t>
            </a:r>
            <a:endParaRPr sz="1050">
              <a:latin typeface="Arial MT"/>
              <a:cs typeface="Arial MT"/>
            </a:endParaRPr>
          </a:p>
          <a:p>
            <a:pPr marL="264160" marR="5080" indent="-252095" algn="r">
              <a:lnSpc>
                <a:spcPct val="101200"/>
              </a:lnSpc>
              <a:spcBef>
                <a:spcPts val="75"/>
              </a:spcBef>
              <a:tabLst>
                <a:tab pos="741680" algn="l"/>
                <a:tab pos="1090295" algn="l"/>
              </a:tabLst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19th May		(Gatwick) in  2006	business</a:t>
            </a:r>
            <a:r>
              <a:rPr sz="1050" spc="-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class</a:t>
            </a:r>
            <a:r>
              <a:rPr sz="1050" spc="-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(in</a:t>
            </a:r>
            <a:endParaRPr sz="10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...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3001" y="841593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63194" y="841593"/>
            <a:ext cx="12928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445" algn="l"/>
                <a:tab pos="1012825" algn="l"/>
              </a:tabLst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	NaN	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30550" y="841593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5265" y="1394222"/>
            <a:ext cx="47053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131891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81122" y="1394222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27989" y="1394222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09143" y="1394222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49297" y="1394222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82886" y="1394222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03001" y="1394222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63194" y="1394222"/>
            <a:ext cx="12928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445" algn="l"/>
                <a:tab pos="1012825" algn="l"/>
              </a:tabLst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	NaN	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30550" y="1394222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5265" y="1861097"/>
            <a:ext cx="47053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131892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13799" y="1775345"/>
            <a:ext cx="760095" cy="347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7432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Ukraine  International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27989" y="1861097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34764" y="1775345"/>
            <a:ext cx="567055" cy="347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6040">
              <a:lnSpc>
                <a:spcPct val="101200"/>
              </a:lnSpc>
              <a:spcBef>
                <a:spcPts val="85"/>
              </a:spcBef>
            </a:pPr>
            <a:r>
              <a:rPr sz="1050" spc="-60" dirty="0">
                <a:solidFill>
                  <a:srgbClr val="202020"/>
                </a:solidFill>
                <a:latin typeface="Arial MT"/>
                <a:cs typeface="Arial MT"/>
              </a:rPr>
              <a:t>V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olodya  Bilotkach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60030" y="1775345"/>
            <a:ext cx="581660" cy="34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29th</a:t>
            </a:r>
            <a:r>
              <a:rPr sz="1050" spc="-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April</a:t>
            </a:r>
            <a:endParaRPr sz="10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2006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41482" y="1678158"/>
            <a:ext cx="1033780" cy="53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5080" indent="-32384">
              <a:lnSpc>
                <a:spcPct val="1072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Several</a:t>
            </a:r>
            <a:r>
              <a:rPr sz="1050" spc="-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flights</a:t>
            </a:r>
            <a:r>
              <a:rPr sz="1050" spc="-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- </a:t>
            </a:r>
            <a:r>
              <a:rPr sz="1050" spc="-27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KBP</a:t>
            </a:r>
            <a:r>
              <a:rPr sz="105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to</a:t>
            </a:r>
            <a:r>
              <a:rPr sz="1050" spc="-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AMS (3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times</a:t>
            </a:r>
            <a:r>
              <a:rPr sz="1050" spc="-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one</a:t>
            </a:r>
            <a:r>
              <a:rPr sz="1050" spc="-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way)...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03001" y="1861097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63194" y="1861097"/>
            <a:ext cx="12928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445" algn="l"/>
                <a:tab pos="1012825" algn="l"/>
              </a:tabLst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	NaN	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30550" y="1861097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35265" y="2318445"/>
            <a:ext cx="47053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131893</a:t>
            </a:r>
            <a:endParaRPr sz="1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81122" y="2318445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27989" y="2318445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09143" y="2318445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49297" y="2318445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82886" y="2318445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03001" y="2318445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63194" y="2318445"/>
            <a:ext cx="12928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445" algn="l"/>
                <a:tab pos="1012825" algn="l"/>
              </a:tabLst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	NaN	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430550" y="2318445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35265" y="2785322"/>
            <a:ext cx="47053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02020"/>
                </a:solidFill>
                <a:latin typeface="Arial"/>
                <a:cs typeface="Arial"/>
              </a:rPr>
              <a:t>131894</a:t>
            </a:r>
            <a:endParaRPr sz="10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13799" y="2688135"/>
            <a:ext cx="76009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72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Ukraine  International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27989" y="2785322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79129" y="2688135"/>
            <a:ext cx="52260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295">
              <a:lnSpc>
                <a:spcPct val="1072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Kasper  Hettinga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82362" y="2623344"/>
            <a:ext cx="1793239" cy="5099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73685" algn="r">
              <a:lnSpc>
                <a:spcPct val="101200"/>
              </a:lnSpc>
              <a:spcBef>
                <a:spcPts val="85"/>
              </a:spcBef>
              <a:tabLst>
                <a:tab pos="529590" algn="l"/>
                <a:tab pos="860425" algn="l"/>
                <a:tab pos="904875" algn="l"/>
              </a:tabLst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10th		KBP-AMS with  February	UIA.</a:t>
            </a:r>
            <a:r>
              <a:rPr sz="1050" spc="-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Although it  2006	was</a:t>
            </a:r>
            <a:r>
              <a:rPr sz="105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02020"/>
                </a:solidFill>
                <a:latin typeface="Arial MT"/>
                <a:cs typeface="Arial MT"/>
              </a:rPr>
              <a:t>relatively...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03001" y="2785322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63194" y="2785322"/>
            <a:ext cx="12928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445" algn="l"/>
                <a:tab pos="1012825" algn="l"/>
              </a:tabLst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	NaN	NaN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430550" y="2785322"/>
            <a:ext cx="29273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Arial MT"/>
                <a:cs typeface="Arial MT"/>
              </a:rPr>
              <a:t>NaN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15142" y="3064809"/>
            <a:ext cx="9732645" cy="534035"/>
            <a:chOff x="415142" y="3064809"/>
            <a:chExt cx="9732645" cy="534035"/>
          </a:xfrm>
        </p:grpSpPr>
        <p:sp>
          <p:nvSpPr>
            <p:cNvPr id="58" name="object 58"/>
            <p:cNvSpPr/>
            <p:nvPr/>
          </p:nvSpPr>
          <p:spPr>
            <a:xfrm>
              <a:off x="552505" y="3064809"/>
              <a:ext cx="9594850" cy="534035"/>
            </a:xfrm>
            <a:custGeom>
              <a:avLst/>
              <a:gdLst/>
              <a:ahLst/>
              <a:cxnLst/>
              <a:rect l="l" t="t" r="r" b="b"/>
              <a:pathLst>
                <a:path w="9594850" h="534035">
                  <a:moveTo>
                    <a:pt x="9594781" y="533572"/>
                  </a:moveTo>
                  <a:lnTo>
                    <a:pt x="0" y="533572"/>
                  </a:lnTo>
                  <a:lnTo>
                    <a:pt x="0" y="0"/>
                  </a:lnTo>
                  <a:lnTo>
                    <a:pt x="9594781" y="0"/>
                  </a:lnTo>
                  <a:lnTo>
                    <a:pt x="9594781" y="533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5142" y="3301424"/>
              <a:ext cx="103505" cy="52069"/>
            </a:xfrm>
            <a:custGeom>
              <a:avLst/>
              <a:gdLst/>
              <a:ahLst/>
              <a:cxnLst/>
              <a:rect l="l" t="t" r="r" b="b"/>
              <a:pathLst>
                <a:path w="103504" h="52070">
                  <a:moveTo>
                    <a:pt x="51610" y="51610"/>
                  </a:moveTo>
                  <a:lnTo>
                    <a:pt x="0" y="0"/>
                  </a:lnTo>
                  <a:lnTo>
                    <a:pt x="103220" y="0"/>
                  </a:lnTo>
                  <a:lnTo>
                    <a:pt x="51610" y="5161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96973" y="3175973"/>
            <a:ext cx="5677535" cy="328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Dataset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Rows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202020"/>
                </a:solidFill>
                <a:latin typeface="Roboto"/>
                <a:cs typeface="Roboto"/>
              </a:rPr>
              <a:t>&amp;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 Columns </a:t>
            </a: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count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Roboto"/>
              <a:cs typeface="Roboto"/>
            </a:endParaRPr>
          </a:p>
          <a:p>
            <a:pPr marL="12700" marR="3456940">
              <a:lnSpc>
                <a:spcPct val="1131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Dataset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Rows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&amp;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count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print(airline_df.columns)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rows=airline_df.shape[0]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columns=airline_df.shape[1]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print(f"the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number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rows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{rows}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number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is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{columns}")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onsolas"/>
              <a:cs typeface="Consolas"/>
            </a:endParaRPr>
          </a:p>
          <a:p>
            <a:pPr marL="897255" marR="5080" indent="-513715">
              <a:lnSpc>
                <a:spcPct val="1072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Index(['airline',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'overall',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'author',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'review_date',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'customer_review',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'aircraft',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'traveller_type',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'cabin',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'route',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'date_flown',</a:t>
            </a:r>
            <a:endParaRPr sz="1050">
              <a:latin typeface="Consolas"/>
              <a:cs typeface="Consolas"/>
            </a:endParaRPr>
          </a:p>
          <a:p>
            <a:pPr marL="897255" marR="297815">
              <a:lnSpc>
                <a:spcPct val="1012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'seat_comfort',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'cabin_service',</a:t>
            </a:r>
            <a:r>
              <a:rPr sz="1050" spc="-3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'food_bev',</a:t>
            </a:r>
            <a:r>
              <a:rPr sz="1050" spc="-3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'entertainment',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'ground_service',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'value_for_money',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'recommended'],</a:t>
            </a:r>
            <a:endParaRPr sz="1050">
              <a:latin typeface="Consolas"/>
              <a:cs typeface="Consolas"/>
            </a:endParaRPr>
          </a:p>
          <a:p>
            <a:pPr marL="82423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dtype='object')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the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number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rows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131895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and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number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of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is</a:t>
            </a:r>
            <a:r>
              <a:rPr sz="1050" spc="-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17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onsolas"/>
              <a:cs typeface="Consolas"/>
            </a:endParaRPr>
          </a:p>
          <a:p>
            <a:pPr marL="31750">
              <a:lnSpc>
                <a:spcPct val="100000"/>
              </a:lnSpc>
            </a:pPr>
            <a:r>
              <a:rPr sz="1500" spc="-15" dirty="0">
                <a:solidFill>
                  <a:srgbClr val="202020"/>
                </a:solidFill>
                <a:latin typeface="Roboto"/>
                <a:cs typeface="Roboto"/>
              </a:rPr>
              <a:t>Dataset</a:t>
            </a:r>
            <a:r>
              <a:rPr sz="15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02020"/>
                </a:solidFill>
                <a:latin typeface="Roboto"/>
                <a:cs typeface="Roboto"/>
              </a:rPr>
              <a:t>Information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5142" y="6321825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8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73" y="144137"/>
            <a:ext cx="3550920" cy="12261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Dataset</a:t>
            </a:r>
            <a:r>
              <a:rPr sz="1050" spc="-4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Info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airline_df.info()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&lt;class</a:t>
            </a:r>
            <a:r>
              <a:rPr sz="1050" spc="-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'pandas.core.frame.DataFrame'&gt;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RangeIndex: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131895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entries,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0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to</a:t>
            </a:r>
            <a:r>
              <a:rPr sz="1050" spc="-1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131894</a:t>
            </a:r>
            <a:endParaRPr sz="105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(total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17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columns):</a:t>
            </a:r>
            <a:endParaRPr sz="105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  <a:spcBef>
                <a:spcPts val="15"/>
              </a:spcBef>
              <a:tabLst>
                <a:tab pos="750570" algn="l"/>
                <a:tab pos="1997710" algn="l"/>
                <a:tab pos="3170555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	Column	Non-Null Count	Dtype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269" y="1457192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>
                <a:moveTo>
                  <a:pt x="0" y="0"/>
                </a:moveTo>
                <a:lnTo>
                  <a:pt x="220020" y="0"/>
                </a:lnTo>
              </a:path>
            </a:pathLst>
          </a:custGeom>
          <a:ln w="10671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7970" y="1457192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40041" y="0"/>
                </a:lnTo>
              </a:path>
            </a:pathLst>
          </a:custGeom>
          <a:ln w="10671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4753" y="1457192"/>
            <a:ext cx="1026794" cy="0"/>
          </a:xfrm>
          <a:custGeom>
            <a:avLst/>
            <a:gdLst/>
            <a:ahLst/>
            <a:cxnLst/>
            <a:rect l="l" t="t" r="r" b="b"/>
            <a:pathLst>
              <a:path w="1026795">
                <a:moveTo>
                  <a:pt x="0" y="0"/>
                </a:moveTo>
                <a:lnTo>
                  <a:pt x="1026762" y="0"/>
                </a:lnTo>
              </a:path>
            </a:pathLst>
          </a:custGeom>
          <a:ln w="10671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8196" y="1457192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701" y="0"/>
                </a:lnTo>
              </a:path>
            </a:pathLst>
          </a:custGeom>
          <a:ln w="10671">
            <a:solidFill>
              <a:srgbClr val="1F1F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1909" y="1518087"/>
            <a:ext cx="1419225" cy="283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indent="-29337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</a:t>
            </a:r>
            <a:endParaRPr sz="1050">
              <a:latin typeface="Consolas"/>
              <a:cs typeface="Consolas"/>
            </a:endParaRPr>
          </a:p>
          <a:p>
            <a:pPr marL="305435" indent="-29337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overall</a:t>
            </a:r>
            <a:endParaRPr sz="1050">
              <a:latin typeface="Consolas"/>
              <a:cs typeface="Consolas"/>
            </a:endParaRPr>
          </a:p>
          <a:p>
            <a:pPr marL="305435" indent="-29337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author</a:t>
            </a:r>
            <a:endParaRPr sz="1050">
              <a:latin typeface="Consolas"/>
              <a:cs typeface="Consolas"/>
            </a:endParaRPr>
          </a:p>
          <a:p>
            <a:pPr marL="305435" indent="-29337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review_date</a:t>
            </a:r>
            <a:endParaRPr sz="1050">
              <a:latin typeface="Consolas"/>
              <a:cs typeface="Consolas"/>
            </a:endParaRPr>
          </a:p>
          <a:p>
            <a:pPr marL="305435" indent="-29337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customer_review</a:t>
            </a:r>
            <a:endParaRPr sz="1050">
              <a:latin typeface="Consolas"/>
              <a:cs typeface="Consolas"/>
            </a:endParaRPr>
          </a:p>
          <a:p>
            <a:pPr marL="305435" indent="-29337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aircraft</a:t>
            </a:r>
            <a:endParaRPr sz="1050">
              <a:latin typeface="Consolas"/>
              <a:cs typeface="Consolas"/>
            </a:endParaRPr>
          </a:p>
          <a:p>
            <a:pPr marL="305435" indent="-29337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traveller_type</a:t>
            </a:r>
            <a:endParaRPr sz="1050">
              <a:latin typeface="Consolas"/>
              <a:cs typeface="Consolas"/>
            </a:endParaRPr>
          </a:p>
          <a:p>
            <a:pPr marL="305435" indent="-29337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cabin</a:t>
            </a:r>
            <a:endParaRPr sz="1050">
              <a:latin typeface="Consolas"/>
              <a:cs typeface="Consolas"/>
            </a:endParaRPr>
          </a:p>
          <a:p>
            <a:pPr marL="305435" indent="-29337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route</a:t>
            </a:r>
            <a:endParaRPr sz="1050">
              <a:latin typeface="Consolas"/>
              <a:cs typeface="Consolas"/>
            </a:endParaRPr>
          </a:p>
          <a:p>
            <a:pPr marL="305435" indent="-293370">
              <a:lnSpc>
                <a:spcPct val="100000"/>
              </a:lnSpc>
              <a:spcBef>
                <a:spcPts val="20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date_flown</a:t>
            </a:r>
            <a:endParaRPr sz="1050">
              <a:latin typeface="Consolas"/>
              <a:cs typeface="Consolas"/>
            </a:endParaRPr>
          </a:p>
          <a:p>
            <a:pPr marL="305435" indent="-29337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seat_comfort</a:t>
            </a:r>
            <a:endParaRPr sz="1050">
              <a:latin typeface="Consolas"/>
              <a:cs typeface="Consolas"/>
            </a:endParaRPr>
          </a:p>
          <a:p>
            <a:pPr marL="305435" indent="-29337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cabin_service</a:t>
            </a:r>
            <a:endParaRPr sz="1050">
              <a:latin typeface="Consolas"/>
              <a:cs typeface="Consolas"/>
            </a:endParaRPr>
          </a:p>
          <a:p>
            <a:pPr marL="305435" indent="-29337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food_bev</a:t>
            </a:r>
            <a:endParaRPr sz="1050">
              <a:latin typeface="Consolas"/>
              <a:cs typeface="Consolas"/>
            </a:endParaRPr>
          </a:p>
          <a:p>
            <a:pPr marL="305435" indent="-29337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entertainment</a:t>
            </a:r>
            <a:endParaRPr sz="1050">
              <a:latin typeface="Consolas"/>
              <a:cs typeface="Consolas"/>
            </a:endParaRPr>
          </a:p>
          <a:p>
            <a:pPr marL="305435" indent="-29337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ground_service</a:t>
            </a:r>
            <a:endParaRPr sz="1050">
              <a:latin typeface="Consolas"/>
              <a:cs typeface="Consolas"/>
            </a:endParaRPr>
          </a:p>
          <a:p>
            <a:pPr marL="305435" indent="-29337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value_for_money</a:t>
            </a:r>
            <a:endParaRPr sz="1050">
              <a:latin typeface="Consolas"/>
              <a:cs typeface="Consolas"/>
            </a:endParaRPr>
          </a:p>
          <a:p>
            <a:pPr marL="305435" indent="-29337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305435" algn="l"/>
                <a:tab pos="306070" algn="l"/>
              </a:tabLst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recommended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053" y="1518087"/>
            <a:ext cx="1052195" cy="283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65947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64017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65947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65947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65947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19718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39755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63303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39726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39633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60681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60715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52608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44193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39358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63975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64440</a:t>
            </a:r>
            <a:r>
              <a:rPr sz="1050" spc="-10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non-null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5496" y="1518087"/>
            <a:ext cx="539115" cy="28346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5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object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float64  object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object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object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object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object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object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object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object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float64  float64  float64  float64  float64  float64  object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973" y="4328872"/>
            <a:ext cx="2666365" cy="24345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4175" marR="7366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dtypes: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float64(7),</a:t>
            </a:r>
            <a:r>
              <a:rPr sz="1050" spc="-5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object(10) </a:t>
            </a:r>
            <a:r>
              <a:rPr sz="1050" spc="-56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memory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usage: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17.1+</a:t>
            </a:r>
            <a:r>
              <a:rPr sz="1050" spc="-1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MB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nsolas"/>
              <a:cs typeface="Consolas"/>
            </a:endParaRPr>
          </a:p>
          <a:p>
            <a:pPr marL="31750">
              <a:lnSpc>
                <a:spcPct val="100000"/>
              </a:lnSpc>
            </a:pPr>
            <a:r>
              <a:rPr sz="1350" spc="-15" dirty="0">
                <a:solidFill>
                  <a:srgbClr val="202020"/>
                </a:solidFill>
                <a:latin typeface="Roboto"/>
                <a:cs typeface="Roboto"/>
              </a:rPr>
              <a:t>Duplicate</a:t>
            </a:r>
            <a:r>
              <a:rPr sz="135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350" spc="-15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6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#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Dataset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Duplicate</a:t>
            </a:r>
            <a:r>
              <a:rPr sz="1050" spc="-25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Value</a:t>
            </a:r>
            <a:r>
              <a:rPr sz="1050" spc="-20" dirty="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Count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print(airline_df.duplicated().sum())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70711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02020"/>
                </a:solidFill>
                <a:latin typeface="Consolas"/>
                <a:cs typeface="Consolas"/>
              </a:rPr>
              <a:t>airline_df.isnull().sum()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5142" y="5092701"/>
            <a:ext cx="103505" cy="52069"/>
          </a:xfrm>
          <a:custGeom>
            <a:avLst/>
            <a:gdLst/>
            <a:ahLst/>
            <a:cxnLst/>
            <a:rect l="l" t="t" r="r" b="b"/>
            <a:pathLst>
              <a:path w="103504" h="52070">
                <a:moveTo>
                  <a:pt x="51610" y="51610"/>
                </a:moveTo>
                <a:lnTo>
                  <a:pt x="0" y="0"/>
                </a:lnTo>
                <a:lnTo>
                  <a:pt x="103220" y="0"/>
                </a:lnTo>
                <a:lnTo>
                  <a:pt x="51610" y="5161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https://colab.research.google.com/drive/1pLHuk5ml8brfq76USc0n0suZU4FLxCqd#scrollTo=vncDsAP0Gaoa&amp;printMode=true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9</a:t>
            </a:fld>
            <a:r>
              <a:rPr dirty="0"/>
              <a:t>/55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E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10672</Words>
  <Application>Microsoft Office PowerPoint</Application>
  <PresentationFormat>Custom</PresentationFormat>
  <Paragraphs>1931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Arial Black</vt:lpstr>
      <vt:lpstr>Arial MT</vt:lpstr>
      <vt:lpstr>Calibri</vt:lpstr>
      <vt:lpstr>Cambria Math</vt:lpstr>
      <vt:lpstr>Consolas</vt:lpstr>
      <vt:lpstr>Roboto</vt:lpstr>
      <vt:lpstr>Roboto Cn</vt:lpstr>
      <vt:lpstr>Times New Roman</vt:lpstr>
      <vt:lpstr>Office Theme</vt:lpstr>
      <vt:lpstr>By:- Amar Kumar Vishwakarma Resham Kumari</vt:lpstr>
      <vt:lpstr>Project Name - Airline Passenger Referral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Understanding Your Variables</vt:lpstr>
      <vt:lpstr>PowerPoint Presentation</vt:lpstr>
      <vt:lpstr>PowerPoint Presentation</vt:lpstr>
      <vt:lpstr>PowerPoint Presentation</vt:lpstr>
      <vt:lpstr>PowerPoint Presentation</vt:lpstr>
      <vt:lpstr>2. Which type of Cabin has more recommendation?</vt:lpstr>
      <vt:lpstr>PowerPoint Presentation</vt:lpstr>
      <vt:lpstr>PowerPoint Presentation</vt:lpstr>
      <vt:lpstr>4. In Economy Class what is the average ratings of Food_bev and entertainment  given by passenger?</vt:lpstr>
      <vt:lpstr>PowerPoint Presentation</vt:lpstr>
      <vt:lpstr>5. Which cabin type has more service ratings?</vt:lpstr>
      <vt:lpstr>PowerPoint Presentation</vt:lpstr>
      <vt:lpstr>PowerPoint Presentation</vt:lpstr>
      <vt:lpstr>7. Which travellers_type has overall service ratings?</vt:lpstr>
      <vt:lpstr>PowerPoint Presentation</vt:lpstr>
      <vt:lpstr>8. Which airline made highest trips?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Cross-validated Logistic regression</vt:lpstr>
      <vt:lpstr>Model-2 :- Fitting Decision Tree Classifier</vt:lpstr>
      <vt:lpstr>Hyperparameter Tuning for Decision Tree</vt:lpstr>
      <vt:lpstr>PowerPoint Presentation</vt:lpstr>
      <vt:lpstr>Implementing Cross-validated Random Forest</vt:lpstr>
      <vt:lpstr>PowerPoint Presentation</vt:lpstr>
      <vt:lpstr>PowerPoint Presentation</vt:lpstr>
      <vt:lpstr>Model-5 :- Support Vector Machine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By:- Amar Kumar Vishwakarma Resham Kumari</dc:title>
  <cp:lastModifiedBy>9263</cp:lastModifiedBy>
  <cp:revision>1</cp:revision>
  <dcterms:created xsi:type="dcterms:W3CDTF">2023-03-01T21:55:43Z</dcterms:created>
  <dcterms:modified xsi:type="dcterms:W3CDTF">2023-03-01T22:05:36Z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2023-03-01T00:00:00Z</vt:filetime>
  </property>
  <property fmtid="{D5CDD505-2E9C-101B-9397-08002B2CF9AE}" pid="3" name="Creator">
    <vt:lpwstr>Mozilla/5.0 (Windows NT 10.0; Win64; x64) AppleWebKit/537.36 (KHTML, like Gecko) Chrome/110.0.0.0 Safari/537.36</vt:lpwstr>
  </property>
  <property fmtid="{D5CDD505-2E9C-101B-9397-08002B2CF9AE}" pid="4" name="LastSaved">
    <vt:filetime>2023-03-01T00:00:00Z</vt:filetime>
  </property>
</Properties>
</file>