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78DAF-E509-4D73-B880-444852DD923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9F43F0-FCEF-42FD-97FD-9D50912C15AD}">
      <dgm:prSet custT="1"/>
      <dgm:spPr/>
      <dgm:t>
        <a:bodyPr/>
        <a:lstStyle/>
        <a:p>
          <a:r>
            <a:rPr lang="en-US" sz="1600" b="1" i="0"/>
            <a:t>Regular Audits:</a:t>
          </a:r>
          <a:endParaRPr lang="en-US" sz="1600"/>
        </a:p>
      </dgm:t>
    </dgm:pt>
    <dgm:pt modelId="{361A3E05-9756-4BD2-93A9-26637B9705E0}" type="parTrans" cxnId="{39358CCA-0CD8-472E-B0AF-90888B6AD514}">
      <dgm:prSet/>
      <dgm:spPr/>
      <dgm:t>
        <a:bodyPr/>
        <a:lstStyle/>
        <a:p>
          <a:endParaRPr lang="en-US" sz="1600"/>
        </a:p>
      </dgm:t>
    </dgm:pt>
    <dgm:pt modelId="{7FE7C300-D232-4AFD-B97E-60F51D60A465}" type="sibTrans" cxnId="{39358CCA-0CD8-472E-B0AF-90888B6AD514}">
      <dgm:prSet/>
      <dgm:spPr/>
      <dgm:t>
        <a:bodyPr/>
        <a:lstStyle/>
        <a:p>
          <a:endParaRPr lang="en-US" sz="1600"/>
        </a:p>
      </dgm:t>
    </dgm:pt>
    <dgm:pt modelId="{EE8318D1-B4A8-4203-A88F-8CB684B61264}">
      <dgm:prSet custT="1"/>
      <dgm:spPr/>
      <dgm:t>
        <a:bodyPr/>
        <a:lstStyle/>
        <a:p>
          <a:r>
            <a:rPr lang="en-US" sz="1600" b="0" i="0"/>
            <a:t>Conduct internal and external security audits.</a:t>
          </a:r>
          <a:endParaRPr lang="en-US" sz="1600"/>
        </a:p>
      </dgm:t>
    </dgm:pt>
    <dgm:pt modelId="{E1586C10-E0DE-4712-B615-6221AF1EE867}" type="parTrans" cxnId="{CB379B7A-91C0-4456-8A3F-34F873DBA21A}">
      <dgm:prSet/>
      <dgm:spPr/>
      <dgm:t>
        <a:bodyPr/>
        <a:lstStyle/>
        <a:p>
          <a:endParaRPr lang="en-US" sz="1600"/>
        </a:p>
      </dgm:t>
    </dgm:pt>
    <dgm:pt modelId="{2F925025-6A52-4A12-A997-5F9E2F5DD515}" type="sibTrans" cxnId="{CB379B7A-91C0-4456-8A3F-34F873DBA21A}">
      <dgm:prSet/>
      <dgm:spPr/>
      <dgm:t>
        <a:bodyPr/>
        <a:lstStyle/>
        <a:p>
          <a:endParaRPr lang="en-US" sz="1600"/>
        </a:p>
      </dgm:t>
    </dgm:pt>
    <dgm:pt modelId="{16FF4231-D994-4FF8-8DD0-A7D725473DE1}">
      <dgm:prSet custT="1"/>
      <dgm:spPr/>
      <dgm:t>
        <a:bodyPr/>
        <a:lstStyle/>
        <a:p>
          <a:r>
            <a:rPr lang="en-US" sz="1600" b="0" i="0"/>
            <a:t>Use qualified assessors for assessments and penetration testing.</a:t>
          </a:r>
          <a:endParaRPr lang="en-US" sz="1600"/>
        </a:p>
      </dgm:t>
    </dgm:pt>
    <dgm:pt modelId="{1BD73581-39D2-49F4-BC24-EC05C705DFD1}" type="parTrans" cxnId="{360B9D27-F257-4249-BECF-81CB21DFBBFD}">
      <dgm:prSet/>
      <dgm:spPr/>
      <dgm:t>
        <a:bodyPr/>
        <a:lstStyle/>
        <a:p>
          <a:endParaRPr lang="en-US" sz="1600"/>
        </a:p>
      </dgm:t>
    </dgm:pt>
    <dgm:pt modelId="{843AD847-410B-4167-88FF-EB97B0D8EDF3}" type="sibTrans" cxnId="{360B9D27-F257-4249-BECF-81CB21DFBBFD}">
      <dgm:prSet/>
      <dgm:spPr/>
      <dgm:t>
        <a:bodyPr/>
        <a:lstStyle/>
        <a:p>
          <a:endParaRPr lang="en-US" sz="1600"/>
        </a:p>
      </dgm:t>
    </dgm:pt>
    <dgm:pt modelId="{EE803CE1-FE27-41C7-8AB5-DCE2A9D80A78}">
      <dgm:prSet custT="1"/>
      <dgm:spPr/>
      <dgm:t>
        <a:bodyPr/>
        <a:lstStyle/>
        <a:p>
          <a:r>
            <a:rPr lang="en-US" sz="1600" b="1" i="0"/>
            <a:t>Employee Training:</a:t>
          </a:r>
          <a:endParaRPr lang="en-US" sz="1600"/>
        </a:p>
      </dgm:t>
    </dgm:pt>
    <dgm:pt modelId="{AD63538B-470B-43FD-921C-109860F257AC}" type="parTrans" cxnId="{FA6EF95F-B52B-44D2-ABB9-3C9480CD2841}">
      <dgm:prSet/>
      <dgm:spPr/>
      <dgm:t>
        <a:bodyPr/>
        <a:lstStyle/>
        <a:p>
          <a:endParaRPr lang="en-US" sz="1600"/>
        </a:p>
      </dgm:t>
    </dgm:pt>
    <dgm:pt modelId="{27FD1669-BC79-49D2-AA2B-EF343A66CBE7}" type="sibTrans" cxnId="{FA6EF95F-B52B-44D2-ABB9-3C9480CD2841}">
      <dgm:prSet/>
      <dgm:spPr/>
      <dgm:t>
        <a:bodyPr/>
        <a:lstStyle/>
        <a:p>
          <a:endParaRPr lang="en-US" sz="1600"/>
        </a:p>
      </dgm:t>
    </dgm:pt>
    <dgm:pt modelId="{9E40FD3A-E178-4B0D-AEBC-38E461885736}">
      <dgm:prSet custT="1"/>
      <dgm:spPr/>
      <dgm:t>
        <a:bodyPr/>
        <a:lstStyle/>
        <a:p>
          <a:r>
            <a:rPr lang="en-US" sz="1600" b="0" i="0"/>
            <a:t>Train staff on security and PCI DSS requirements.</a:t>
          </a:r>
          <a:endParaRPr lang="en-US" sz="1600"/>
        </a:p>
      </dgm:t>
    </dgm:pt>
    <dgm:pt modelId="{D95B923B-AAFC-437E-8AD7-6A7CD431DB7D}" type="parTrans" cxnId="{1EB135AF-103B-4122-89F9-AA28169051E3}">
      <dgm:prSet/>
      <dgm:spPr/>
      <dgm:t>
        <a:bodyPr/>
        <a:lstStyle/>
        <a:p>
          <a:endParaRPr lang="en-US" sz="1600"/>
        </a:p>
      </dgm:t>
    </dgm:pt>
    <dgm:pt modelId="{FAD24242-6DEA-4EB2-87D4-589D0FB638A1}" type="sibTrans" cxnId="{1EB135AF-103B-4122-89F9-AA28169051E3}">
      <dgm:prSet/>
      <dgm:spPr/>
      <dgm:t>
        <a:bodyPr/>
        <a:lstStyle/>
        <a:p>
          <a:endParaRPr lang="en-US" sz="1600"/>
        </a:p>
      </dgm:t>
    </dgm:pt>
    <dgm:pt modelId="{68957DE5-3181-45FD-BDC5-089FE1FFB26F}">
      <dgm:prSet custT="1"/>
      <dgm:spPr/>
      <dgm:t>
        <a:bodyPr/>
        <a:lstStyle/>
        <a:p>
          <a:r>
            <a:rPr lang="en-US" sz="1600" b="0" i="0"/>
            <a:t>Ensure everyone understands their compliance roles.</a:t>
          </a:r>
          <a:endParaRPr lang="en-US" sz="1600"/>
        </a:p>
      </dgm:t>
    </dgm:pt>
    <dgm:pt modelId="{52DF6E6E-88A6-491B-8F55-F1EA68A8C717}" type="parTrans" cxnId="{68A2ABEB-0968-4DF0-BE65-87C92E745248}">
      <dgm:prSet/>
      <dgm:spPr/>
      <dgm:t>
        <a:bodyPr/>
        <a:lstStyle/>
        <a:p>
          <a:endParaRPr lang="en-US" sz="1600"/>
        </a:p>
      </dgm:t>
    </dgm:pt>
    <dgm:pt modelId="{0AC551CD-A2A2-439B-842A-DF3841846365}" type="sibTrans" cxnId="{68A2ABEB-0968-4DF0-BE65-87C92E745248}">
      <dgm:prSet/>
      <dgm:spPr/>
      <dgm:t>
        <a:bodyPr/>
        <a:lstStyle/>
        <a:p>
          <a:endParaRPr lang="en-US" sz="1600"/>
        </a:p>
      </dgm:t>
    </dgm:pt>
    <dgm:pt modelId="{0BDFA38B-BF96-4ADF-AFC4-CBCA1DD38AE0}">
      <dgm:prSet custT="1"/>
      <dgm:spPr/>
      <dgm:t>
        <a:bodyPr/>
        <a:lstStyle/>
        <a:p>
          <a:r>
            <a:rPr lang="en-US" sz="1600" b="1" i="0"/>
            <a:t>Data Encryption:</a:t>
          </a:r>
          <a:endParaRPr lang="en-US" sz="1600"/>
        </a:p>
      </dgm:t>
    </dgm:pt>
    <dgm:pt modelId="{380FF695-EB26-4E03-8B6C-70119F186EDF}" type="parTrans" cxnId="{31C9DB28-3E47-42FD-96E3-F250EB3C2B07}">
      <dgm:prSet/>
      <dgm:spPr/>
      <dgm:t>
        <a:bodyPr/>
        <a:lstStyle/>
        <a:p>
          <a:endParaRPr lang="en-US" sz="1600"/>
        </a:p>
      </dgm:t>
    </dgm:pt>
    <dgm:pt modelId="{AE3622B6-60BA-4221-844F-EBB4FAA91B4D}" type="sibTrans" cxnId="{31C9DB28-3E47-42FD-96E3-F250EB3C2B07}">
      <dgm:prSet/>
      <dgm:spPr/>
      <dgm:t>
        <a:bodyPr/>
        <a:lstStyle/>
        <a:p>
          <a:endParaRPr lang="en-US" sz="1600"/>
        </a:p>
      </dgm:t>
    </dgm:pt>
    <dgm:pt modelId="{DA2BCD9E-2688-4AAD-929F-D88252A8C188}">
      <dgm:prSet custT="1"/>
      <dgm:spPr/>
      <dgm:t>
        <a:bodyPr/>
        <a:lstStyle/>
        <a:p>
          <a:r>
            <a:rPr lang="en-US" sz="1600" b="0" i="0" dirty="0"/>
            <a:t>Encrypt sensitive data at rest and in transit.</a:t>
          </a:r>
          <a:endParaRPr lang="en-US" sz="1600" dirty="0"/>
        </a:p>
      </dgm:t>
    </dgm:pt>
    <dgm:pt modelId="{FB558A12-6225-40BA-819C-2C393DAA9089}" type="parTrans" cxnId="{4D9647E0-9CDD-46BB-B7F3-4DD8D39EDDD0}">
      <dgm:prSet/>
      <dgm:spPr/>
      <dgm:t>
        <a:bodyPr/>
        <a:lstStyle/>
        <a:p>
          <a:endParaRPr lang="en-US" sz="1600"/>
        </a:p>
      </dgm:t>
    </dgm:pt>
    <dgm:pt modelId="{EDA5541C-CDFA-49BA-80D7-37917CF8B8F2}" type="sibTrans" cxnId="{4D9647E0-9CDD-46BB-B7F3-4DD8D39EDDD0}">
      <dgm:prSet/>
      <dgm:spPr/>
      <dgm:t>
        <a:bodyPr/>
        <a:lstStyle/>
        <a:p>
          <a:endParaRPr lang="en-US" sz="1600"/>
        </a:p>
      </dgm:t>
    </dgm:pt>
    <dgm:pt modelId="{6ACCC8F9-48DB-4CBE-9658-908BB7DA43A8}">
      <dgm:prSet custT="1"/>
      <dgm:spPr/>
      <dgm:t>
        <a:bodyPr/>
        <a:lstStyle/>
        <a:p>
          <a:r>
            <a:rPr lang="en-US" sz="1600" b="0" i="0"/>
            <a:t>Use compliant encryption solutions.</a:t>
          </a:r>
          <a:endParaRPr lang="en-US" sz="1600"/>
        </a:p>
      </dgm:t>
    </dgm:pt>
    <dgm:pt modelId="{5D94EB28-98C9-4C52-8635-3C8CFF42B422}" type="parTrans" cxnId="{8311C471-899B-490B-A5B6-ECE1AE7084E7}">
      <dgm:prSet/>
      <dgm:spPr/>
      <dgm:t>
        <a:bodyPr/>
        <a:lstStyle/>
        <a:p>
          <a:endParaRPr lang="en-US" sz="1600"/>
        </a:p>
      </dgm:t>
    </dgm:pt>
    <dgm:pt modelId="{13382C21-9107-4CEB-A900-469DAAD05495}" type="sibTrans" cxnId="{8311C471-899B-490B-A5B6-ECE1AE7084E7}">
      <dgm:prSet/>
      <dgm:spPr/>
      <dgm:t>
        <a:bodyPr/>
        <a:lstStyle/>
        <a:p>
          <a:endParaRPr lang="en-US" sz="1600"/>
        </a:p>
      </dgm:t>
    </dgm:pt>
    <dgm:pt modelId="{CB287699-718C-444C-B8E1-5983FD6C10E6}">
      <dgm:prSet custT="1"/>
      <dgm:spPr/>
      <dgm:t>
        <a:bodyPr/>
        <a:lstStyle/>
        <a:p>
          <a:r>
            <a:rPr lang="en-US" sz="1600" b="1" i="0"/>
            <a:t>Access Control:</a:t>
          </a:r>
          <a:endParaRPr lang="en-US" sz="1600"/>
        </a:p>
      </dgm:t>
    </dgm:pt>
    <dgm:pt modelId="{D9BCFD34-01FE-4893-B4B1-69C9DE33190F}" type="parTrans" cxnId="{0676039A-FE8F-4DD8-92D4-F7D29DCD22B2}">
      <dgm:prSet/>
      <dgm:spPr/>
      <dgm:t>
        <a:bodyPr/>
        <a:lstStyle/>
        <a:p>
          <a:endParaRPr lang="en-US" sz="1600"/>
        </a:p>
      </dgm:t>
    </dgm:pt>
    <dgm:pt modelId="{A8C1F4C2-8EE4-4D6C-AC32-5AAD8F046FD9}" type="sibTrans" cxnId="{0676039A-FE8F-4DD8-92D4-F7D29DCD22B2}">
      <dgm:prSet/>
      <dgm:spPr/>
      <dgm:t>
        <a:bodyPr/>
        <a:lstStyle/>
        <a:p>
          <a:endParaRPr lang="en-US" sz="1600"/>
        </a:p>
      </dgm:t>
    </dgm:pt>
    <dgm:pt modelId="{B5C7B209-D687-482D-A2EE-E2039BAB72B0}">
      <dgm:prSet custT="1"/>
      <dgm:spPr/>
      <dgm:t>
        <a:bodyPr/>
        <a:lstStyle/>
        <a:p>
          <a:r>
            <a:rPr lang="en-US" sz="1600" b="0" i="0"/>
            <a:t>Enforce strict access control measures.</a:t>
          </a:r>
          <a:endParaRPr lang="en-US" sz="1600"/>
        </a:p>
      </dgm:t>
    </dgm:pt>
    <dgm:pt modelId="{669C2D71-4F58-4F9B-9513-EDF6E68B7DDB}" type="parTrans" cxnId="{03C2863B-9DE2-4E71-9158-E2BAA6CCF34D}">
      <dgm:prSet/>
      <dgm:spPr/>
      <dgm:t>
        <a:bodyPr/>
        <a:lstStyle/>
        <a:p>
          <a:endParaRPr lang="en-US" sz="1600"/>
        </a:p>
      </dgm:t>
    </dgm:pt>
    <dgm:pt modelId="{14D79E32-1183-4B5A-B163-8699007D2116}" type="sibTrans" cxnId="{03C2863B-9DE2-4E71-9158-E2BAA6CCF34D}">
      <dgm:prSet/>
      <dgm:spPr/>
      <dgm:t>
        <a:bodyPr/>
        <a:lstStyle/>
        <a:p>
          <a:endParaRPr lang="en-US" sz="1600"/>
        </a:p>
      </dgm:t>
    </dgm:pt>
    <dgm:pt modelId="{760EE466-8B19-4B5C-8E6A-8364EFD3CDF0}">
      <dgm:prSet custT="1"/>
      <dgm:spPr/>
      <dgm:t>
        <a:bodyPr/>
        <a:lstStyle/>
        <a:p>
          <a:r>
            <a:rPr lang="en-US" sz="1600" b="0" i="0"/>
            <a:t>Limit access to authorized personnel only.</a:t>
          </a:r>
          <a:endParaRPr lang="en-US" sz="1600"/>
        </a:p>
      </dgm:t>
    </dgm:pt>
    <dgm:pt modelId="{D3B7E1FD-A69F-4BB2-AEEF-DC13B60625E2}" type="parTrans" cxnId="{1D5296EC-4609-4090-A632-D25F79A2905E}">
      <dgm:prSet/>
      <dgm:spPr/>
      <dgm:t>
        <a:bodyPr/>
        <a:lstStyle/>
        <a:p>
          <a:endParaRPr lang="en-US" sz="1600"/>
        </a:p>
      </dgm:t>
    </dgm:pt>
    <dgm:pt modelId="{C278C5AB-473A-4C1D-A922-845512425790}" type="sibTrans" cxnId="{1D5296EC-4609-4090-A632-D25F79A2905E}">
      <dgm:prSet/>
      <dgm:spPr/>
      <dgm:t>
        <a:bodyPr/>
        <a:lstStyle/>
        <a:p>
          <a:endParaRPr lang="en-US" sz="1600"/>
        </a:p>
      </dgm:t>
    </dgm:pt>
    <dgm:pt modelId="{528C117B-9B4B-4796-90AF-CCBE55E950CF}">
      <dgm:prSet custT="1"/>
      <dgm:spPr/>
      <dgm:t>
        <a:bodyPr/>
        <a:lstStyle/>
        <a:p>
          <a:r>
            <a:rPr lang="en-US" sz="1600" b="1" i="0"/>
            <a:t>Patch Management:</a:t>
          </a:r>
          <a:endParaRPr lang="en-US" sz="1600"/>
        </a:p>
      </dgm:t>
    </dgm:pt>
    <dgm:pt modelId="{EF61F35C-5DAE-4301-8AF4-A631329C7319}" type="parTrans" cxnId="{C33E6F0D-D2E8-44B8-BF07-426A80A59E86}">
      <dgm:prSet/>
      <dgm:spPr/>
      <dgm:t>
        <a:bodyPr/>
        <a:lstStyle/>
        <a:p>
          <a:endParaRPr lang="en-US" sz="1600"/>
        </a:p>
      </dgm:t>
    </dgm:pt>
    <dgm:pt modelId="{9C42EEC6-6CFB-4D64-894B-44A2639BE889}" type="sibTrans" cxnId="{C33E6F0D-D2E8-44B8-BF07-426A80A59E86}">
      <dgm:prSet/>
      <dgm:spPr/>
      <dgm:t>
        <a:bodyPr/>
        <a:lstStyle/>
        <a:p>
          <a:endParaRPr lang="en-US" sz="1600"/>
        </a:p>
      </dgm:t>
    </dgm:pt>
    <dgm:pt modelId="{9A7C356E-DE23-48CB-BC96-899CDA4C2E3F}">
      <dgm:prSet custT="1"/>
      <dgm:spPr/>
      <dgm:t>
        <a:bodyPr/>
        <a:lstStyle/>
        <a:p>
          <a:r>
            <a:rPr lang="en-US" sz="1600" b="0" i="0"/>
            <a:t>Keep systems and software updated with security patches.</a:t>
          </a:r>
          <a:endParaRPr lang="en-US" sz="1600"/>
        </a:p>
      </dgm:t>
    </dgm:pt>
    <dgm:pt modelId="{71DE847D-D82A-45D9-ABE3-D033EF3AD835}" type="parTrans" cxnId="{6ADD7C19-6179-4C24-AC8B-6101AB4F6657}">
      <dgm:prSet/>
      <dgm:spPr/>
      <dgm:t>
        <a:bodyPr/>
        <a:lstStyle/>
        <a:p>
          <a:endParaRPr lang="en-US" sz="1600"/>
        </a:p>
      </dgm:t>
    </dgm:pt>
    <dgm:pt modelId="{336DDE7B-2DC8-43BB-AAEF-F3B575049FDA}" type="sibTrans" cxnId="{6ADD7C19-6179-4C24-AC8B-6101AB4F6657}">
      <dgm:prSet/>
      <dgm:spPr/>
      <dgm:t>
        <a:bodyPr/>
        <a:lstStyle/>
        <a:p>
          <a:endParaRPr lang="en-US" sz="1600"/>
        </a:p>
      </dgm:t>
    </dgm:pt>
    <dgm:pt modelId="{2C5464E4-B7A1-4FEA-9C81-96A016EB6566}">
      <dgm:prSet custT="1"/>
      <dgm:spPr/>
      <dgm:t>
        <a:bodyPr/>
        <a:lstStyle/>
        <a:p>
          <a:r>
            <a:rPr lang="en-US" sz="1600" b="0" i="0"/>
            <a:t>Regularly review and update security configurations.</a:t>
          </a:r>
          <a:endParaRPr lang="en-US" sz="1600"/>
        </a:p>
      </dgm:t>
    </dgm:pt>
    <dgm:pt modelId="{36B5B1CF-A69C-4A0A-8D7B-409E2F9AB817}" type="parTrans" cxnId="{BAE9AE69-9586-45D1-8190-504110249EEB}">
      <dgm:prSet/>
      <dgm:spPr/>
      <dgm:t>
        <a:bodyPr/>
        <a:lstStyle/>
        <a:p>
          <a:endParaRPr lang="en-US" sz="1600"/>
        </a:p>
      </dgm:t>
    </dgm:pt>
    <dgm:pt modelId="{24EAB826-188B-463A-BF69-D15C55CAF21A}" type="sibTrans" cxnId="{BAE9AE69-9586-45D1-8190-504110249EEB}">
      <dgm:prSet/>
      <dgm:spPr/>
      <dgm:t>
        <a:bodyPr/>
        <a:lstStyle/>
        <a:p>
          <a:endParaRPr lang="en-US" sz="1600"/>
        </a:p>
      </dgm:t>
    </dgm:pt>
    <dgm:pt modelId="{811E0946-1E25-4CAA-A3EB-5C6FC61B27B4}">
      <dgm:prSet custT="1"/>
      <dgm:spPr/>
      <dgm:t>
        <a:bodyPr/>
        <a:lstStyle/>
        <a:p>
          <a:r>
            <a:rPr lang="en-US" sz="1600" b="1" i="0"/>
            <a:t>Incident Response:</a:t>
          </a:r>
          <a:endParaRPr lang="en-US" sz="1600"/>
        </a:p>
      </dgm:t>
    </dgm:pt>
    <dgm:pt modelId="{98A7EFF1-8086-48A9-B971-4A8CB11282DC}" type="parTrans" cxnId="{751AB8A6-24B9-4C38-9982-5896250D76C9}">
      <dgm:prSet/>
      <dgm:spPr/>
      <dgm:t>
        <a:bodyPr/>
        <a:lstStyle/>
        <a:p>
          <a:endParaRPr lang="en-US" sz="1600"/>
        </a:p>
      </dgm:t>
    </dgm:pt>
    <dgm:pt modelId="{A5F82408-6EA7-477C-8D58-81B5481A751E}" type="sibTrans" cxnId="{751AB8A6-24B9-4C38-9982-5896250D76C9}">
      <dgm:prSet/>
      <dgm:spPr/>
      <dgm:t>
        <a:bodyPr/>
        <a:lstStyle/>
        <a:p>
          <a:endParaRPr lang="en-US" sz="1600"/>
        </a:p>
      </dgm:t>
    </dgm:pt>
    <dgm:pt modelId="{673332A3-DFB7-4401-AA57-56B4BFCFD7F4}">
      <dgm:prSet custT="1"/>
      <dgm:spPr/>
      <dgm:t>
        <a:bodyPr/>
        <a:lstStyle/>
        <a:p>
          <a:r>
            <a:rPr lang="en-US" sz="1600" b="0" i="0"/>
            <a:t>Develop and maintain an incident response plan.</a:t>
          </a:r>
          <a:endParaRPr lang="en-US" sz="1600"/>
        </a:p>
      </dgm:t>
    </dgm:pt>
    <dgm:pt modelId="{BFC1FFFA-23F6-42B4-8690-FB8650BA430F}" type="parTrans" cxnId="{D5D9F223-808B-48AF-BDF3-3713AE64EC52}">
      <dgm:prSet/>
      <dgm:spPr/>
      <dgm:t>
        <a:bodyPr/>
        <a:lstStyle/>
        <a:p>
          <a:endParaRPr lang="en-US" sz="1600"/>
        </a:p>
      </dgm:t>
    </dgm:pt>
    <dgm:pt modelId="{F9E6491D-CE38-461B-8A21-33E0370F2849}" type="sibTrans" cxnId="{D5D9F223-808B-48AF-BDF3-3713AE64EC52}">
      <dgm:prSet/>
      <dgm:spPr/>
      <dgm:t>
        <a:bodyPr/>
        <a:lstStyle/>
        <a:p>
          <a:endParaRPr lang="en-US" sz="1600"/>
        </a:p>
      </dgm:t>
    </dgm:pt>
    <dgm:pt modelId="{48EF7AE7-7B8A-4F95-B0B2-97AF2B71BBE1}">
      <dgm:prSet custT="1"/>
      <dgm:spPr/>
      <dgm:t>
        <a:bodyPr/>
        <a:lstStyle/>
        <a:p>
          <a:r>
            <a:rPr lang="en-US" sz="1600" b="0" i="0"/>
            <a:t>Ensure efficient incident handling procedures.</a:t>
          </a:r>
          <a:endParaRPr lang="en-US" sz="1600"/>
        </a:p>
      </dgm:t>
    </dgm:pt>
    <dgm:pt modelId="{7C36ED02-005D-4BE3-8355-40CEB5FA0138}" type="parTrans" cxnId="{0BEE09F6-73D1-48B3-8D5D-E6A95CE70C3C}">
      <dgm:prSet/>
      <dgm:spPr/>
      <dgm:t>
        <a:bodyPr/>
        <a:lstStyle/>
        <a:p>
          <a:endParaRPr lang="en-US" sz="1600"/>
        </a:p>
      </dgm:t>
    </dgm:pt>
    <dgm:pt modelId="{6C3F0FC9-E5DC-4B18-AD96-2906A9122C83}" type="sibTrans" cxnId="{0BEE09F6-73D1-48B3-8D5D-E6A95CE70C3C}">
      <dgm:prSet/>
      <dgm:spPr/>
      <dgm:t>
        <a:bodyPr/>
        <a:lstStyle/>
        <a:p>
          <a:endParaRPr lang="en-US" sz="1600"/>
        </a:p>
      </dgm:t>
    </dgm:pt>
    <dgm:pt modelId="{C1ECE8EB-6F4F-4249-8E54-37E8AB75E824}">
      <dgm:prSet custT="1"/>
      <dgm:spPr/>
      <dgm:t>
        <a:bodyPr/>
        <a:lstStyle/>
        <a:p>
          <a:r>
            <a:rPr lang="en-US" sz="1600" b="1" i="0"/>
            <a:t>Network Segmentation:</a:t>
          </a:r>
          <a:endParaRPr lang="en-US" sz="1600"/>
        </a:p>
      </dgm:t>
    </dgm:pt>
    <dgm:pt modelId="{1AD02927-79CD-48BD-8821-7D792CFBD54F}" type="parTrans" cxnId="{DDF0BAC1-CB74-4F5B-A3B2-F59D74D7BDCF}">
      <dgm:prSet/>
      <dgm:spPr/>
      <dgm:t>
        <a:bodyPr/>
        <a:lstStyle/>
        <a:p>
          <a:endParaRPr lang="en-US" sz="1600"/>
        </a:p>
      </dgm:t>
    </dgm:pt>
    <dgm:pt modelId="{81396283-D92C-4A65-8F74-5364CAA165B6}" type="sibTrans" cxnId="{DDF0BAC1-CB74-4F5B-A3B2-F59D74D7BDCF}">
      <dgm:prSet/>
      <dgm:spPr/>
      <dgm:t>
        <a:bodyPr/>
        <a:lstStyle/>
        <a:p>
          <a:endParaRPr lang="en-US" sz="1600"/>
        </a:p>
      </dgm:t>
    </dgm:pt>
    <dgm:pt modelId="{2E7C4BAC-BDDA-4EB7-85EC-13E6E7C553AB}">
      <dgm:prSet custT="1"/>
      <dgm:spPr/>
      <dgm:t>
        <a:bodyPr/>
        <a:lstStyle/>
        <a:p>
          <a:r>
            <a:rPr lang="en-US" sz="1600" b="0" i="0"/>
            <a:t>Segment networks to isolate cardholder data.</a:t>
          </a:r>
          <a:endParaRPr lang="en-US" sz="1600"/>
        </a:p>
      </dgm:t>
    </dgm:pt>
    <dgm:pt modelId="{CD20EADC-C36D-47DB-9835-8DDCCB73E27A}" type="parTrans" cxnId="{6EFE154B-8F16-4608-AFF8-0567C87B866E}">
      <dgm:prSet/>
      <dgm:spPr/>
      <dgm:t>
        <a:bodyPr/>
        <a:lstStyle/>
        <a:p>
          <a:endParaRPr lang="en-US" sz="1600"/>
        </a:p>
      </dgm:t>
    </dgm:pt>
    <dgm:pt modelId="{BFAF4F75-8048-46D4-9163-2A08BB91F00A}" type="sibTrans" cxnId="{6EFE154B-8F16-4608-AFF8-0567C87B866E}">
      <dgm:prSet/>
      <dgm:spPr/>
      <dgm:t>
        <a:bodyPr/>
        <a:lstStyle/>
        <a:p>
          <a:endParaRPr lang="en-US" sz="1600"/>
        </a:p>
      </dgm:t>
    </dgm:pt>
    <dgm:pt modelId="{26471A52-F3B6-49FB-A17B-5CE794479CF2}">
      <dgm:prSet custT="1"/>
      <dgm:spPr/>
      <dgm:t>
        <a:bodyPr/>
        <a:lstStyle/>
        <a:p>
          <a:r>
            <a:rPr lang="en-US" sz="1600" b="0" i="0"/>
            <a:t>Reduce the scope of compliance requirements.</a:t>
          </a:r>
          <a:endParaRPr lang="en-US" sz="1600"/>
        </a:p>
      </dgm:t>
    </dgm:pt>
    <dgm:pt modelId="{756A982F-E147-4FB7-B93E-D4D00F099C4D}" type="parTrans" cxnId="{E41D9527-87D2-4AF9-B98A-B2071C7B7984}">
      <dgm:prSet/>
      <dgm:spPr/>
      <dgm:t>
        <a:bodyPr/>
        <a:lstStyle/>
        <a:p>
          <a:endParaRPr lang="en-US" sz="1600"/>
        </a:p>
      </dgm:t>
    </dgm:pt>
    <dgm:pt modelId="{F36A60D9-AA8D-462C-B69E-96A4E8670B8F}" type="sibTrans" cxnId="{E41D9527-87D2-4AF9-B98A-B2071C7B7984}">
      <dgm:prSet/>
      <dgm:spPr/>
      <dgm:t>
        <a:bodyPr/>
        <a:lstStyle/>
        <a:p>
          <a:endParaRPr lang="en-US" sz="1600"/>
        </a:p>
      </dgm:t>
    </dgm:pt>
    <dgm:pt modelId="{701ABFC2-C13E-4BB2-A5DB-549410A90DAB}">
      <dgm:prSet custT="1"/>
      <dgm:spPr/>
      <dgm:t>
        <a:bodyPr/>
        <a:lstStyle/>
        <a:p>
          <a:r>
            <a:rPr lang="en-US" sz="1600" b="1" i="0"/>
            <a:t>Vendor Oversight:</a:t>
          </a:r>
          <a:endParaRPr lang="en-US" sz="1600"/>
        </a:p>
      </dgm:t>
    </dgm:pt>
    <dgm:pt modelId="{E447B021-E2E0-4C91-B697-141A96BA706A}" type="parTrans" cxnId="{0384A152-0BB5-453D-B0D8-0C8E92BC8117}">
      <dgm:prSet/>
      <dgm:spPr/>
      <dgm:t>
        <a:bodyPr/>
        <a:lstStyle/>
        <a:p>
          <a:endParaRPr lang="en-US" sz="1600"/>
        </a:p>
      </dgm:t>
    </dgm:pt>
    <dgm:pt modelId="{F079D280-2530-4B20-BA6E-1768C800BF78}" type="sibTrans" cxnId="{0384A152-0BB5-453D-B0D8-0C8E92BC8117}">
      <dgm:prSet/>
      <dgm:spPr/>
      <dgm:t>
        <a:bodyPr/>
        <a:lstStyle/>
        <a:p>
          <a:endParaRPr lang="en-US" sz="1600"/>
        </a:p>
      </dgm:t>
    </dgm:pt>
    <dgm:pt modelId="{9677DA86-28BA-45A2-A24A-C5D655D50091}">
      <dgm:prSet custT="1"/>
      <dgm:spPr/>
      <dgm:t>
        <a:bodyPr/>
        <a:lstStyle/>
        <a:p>
          <a:r>
            <a:rPr lang="en-US" sz="1600" b="0" i="0"/>
            <a:t>Assess third-party vendors' PCI DSS compliance.</a:t>
          </a:r>
          <a:endParaRPr lang="en-US" sz="1600"/>
        </a:p>
      </dgm:t>
    </dgm:pt>
    <dgm:pt modelId="{666E776F-E262-4D7C-9BE0-CD7E717B0FD5}" type="parTrans" cxnId="{FDF422E5-2AAE-4E42-9A66-000482D73036}">
      <dgm:prSet/>
      <dgm:spPr/>
      <dgm:t>
        <a:bodyPr/>
        <a:lstStyle/>
        <a:p>
          <a:endParaRPr lang="en-US" sz="1600"/>
        </a:p>
      </dgm:t>
    </dgm:pt>
    <dgm:pt modelId="{99DD30BC-BD33-433A-A397-A3B3A2700F1F}" type="sibTrans" cxnId="{FDF422E5-2AAE-4E42-9A66-000482D73036}">
      <dgm:prSet/>
      <dgm:spPr/>
      <dgm:t>
        <a:bodyPr/>
        <a:lstStyle/>
        <a:p>
          <a:endParaRPr lang="en-US" sz="1600"/>
        </a:p>
      </dgm:t>
    </dgm:pt>
    <dgm:pt modelId="{22E48F17-B559-4680-BC3B-37C6D50FA3A3}">
      <dgm:prSet custT="1"/>
      <dgm:spPr/>
      <dgm:t>
        <a:bodyPr/>
        <a:lstStyle/>
        <a:p>
          <a:r>
            <a:rPr lang="en-US" sz="1600" b="0" i="0"/>
            <a:t>Verify their adherence to security standards when handling cardholder data.</a:t>
          </a:r>
          <a:endParaRPr lang="en-US" sz="1600"/>
        </a:p>
      </dgm:t>
    </dgm:pt>
    <dgm:pt modelId="{376A728C-D8BE-46BE-90A1-CD3DD36C5838}" type="parTrans" cxnId="{3F60B586-796C-4E42-B740-E71B70E8F857}">
      <dgm:prSet/>
      <dgm:spPr/>
      <dgm:t>
        <a:bodyPr/>
        <a:lstStyle/>
        <a:p>
          <a:endParaRPr lang="en-US" sz="1600"/>
        </a:p>
      </dgm:t>
    </dgm:pt>
    <dgm:pt modelId="{C00EF8FF-57D0-40C1-A5F0-CC509549E8A5}" type="sibTrans" cxnId="{3F60B586-796C-4E42-B740-E71B70E8F857}">
      <dgm:prSet/>
      <dgm:spPr/>
      <dgm:t>
        <a:bodyPr/>
        <a:lstStyle/>
        <a:p>
          <a:endParaRPr lang="en-US" sz="1600"/>
        </a:p>
      </dgm:t>
    </dgm:pt>
    <dgm:pt modelId="{DCCB6DF3-E372-40F2-854D-A9B75E0B77EE}" type="pres">
      <dgm:prSet presAssocID="{13E78DAF-E509-4D73-B880-444852DD923F}" presName="Name0" presStyleCnt="0">
        <dgm:presLayoutVars>
          <dgm:dir/>
          <dgm:animLvl val="lvl"/>
          <dgm:resizeHandles val="exact"/>
        </dgm:presLayoutVars>
      </dgm:prSet>
      <dgm:spPr/>
    </dgm:pt>
    <dgm:pt modelId="{6EBC74AB-D325-4C4E-B227-CFD0C1FF6B30}" type="pres">
      <dgm:prSet presAssocID="{D29F43F0-FCEF-42FD-97FD-9D50912C15AD}" presName="linNode" presStyleCnt="0"/>
      <dgm:spPr/>
    </dgm:pt>
    <dgm:pt modelId="{66A16749-CF60-4E5F-85F9-DF4D6735F5A1}" type="pres">
      <dgm:prSet presAssocID="{D29F43F0-FCEF-42FD-97FD-9D50912C15AD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8BA5908B-49D0-4DB3-B93F-C23C7600108D}" type="pres">
      <dgm:prSet presAssocID="{D29F43F0-FCEF-42FD-97FD-9D50912C15AD}" presName="descendantText" presStyleLbl="alignAccFollowNode1" presStyleIdx="0" presStyleCnt="8">
        <dgm:presLayoutVars>
          <dgm:bulletEnabled val="1"/>
        </dgm:presLayoutVars>
      </dgm:prSet>
      <dgm:spPr/>
    </dgm:pt>
    <dgm:pt modelId="{75B88799-A1D3-4BE7-8C94-534E2C6214D5}" type="pres">
      <dgm:prSet presAssocID="{7FE7C300-D232-4AFD-B97E-60F51D60A465}" presName="sp" presStyleCnt="0"/>
      <dgm:spPr/>
    </dgm:pt>
    <dgm:pt modelId="{F04D289F-48F0-4955-9D29-1DC74AFC7A1F}" type="pres">
      <dgm:prSet presAssocID="{EE803CE1-FE27-41C7-8AB5-DCE2A9D80A78}" presName="linNode" presStyleCnt="0"/>
      <dgm:spPr/>
    </dgm:pt>
    <dgm:pt modelId="{F1EAD8FB-D00E-4279-89EF-CFB84C1F5AD6}" type="pres">
      <dgm:prSet presAssocID="{EE803CE1-FE27-41C7-8AB5-DCE2A9D80A78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EB7F4FDB-FCE7-411F-918A-1BB80269463B}" type="pres">
      <dgm:prSet presAssocID="{EE803CE1-FE27-41C7-8AB5-DCE2A9D80A78}" presName="descendantText" presStyleLbl="alignAccFollowNode1" presStyleIdx="1" presStyleCnt="8">
        <dgm:presLayoutVars>
          <dgm:bulletEnabled val="1"/>
        </dgm:presLayoutVars>
      </dgm:prSet>
      <dgm:spPr/>
    </dgm:pt>
    <dgm:pt modelId="{37BE24B5-9F2F-4CF9-8FD7-689174BF9CE8}" type="pres">
      <dgm:prSet presAssocID="{27FD1669-BC79-49D2-AA2B-EF343A66CBE7}" presName="sp" presStyleCnt="0"/>
      <dgm:spPr/>
    </dgm:pt>
    <dgm:pt modelId="{FD59E0D6-34A0-45B9-BC59-640A8A6DCDC7}" type="pres">
      <dgm:prSet presAssocID="{0BDFA38B-BF96-4ADF-AFC4-CBCA1DD38AE0}" presName="linNode" presStyleCnt="0"/>
      <dgm:spPr/>
    </dgm:pt>
    <dgm:pt modelId="{A76BBC7E-AC7B-4124-906A-21326DDFA128}" type="pres">
      <dgm:prSet presAssocID="{0BDFA38B-BF96-4ADF-AFC4-CBCA1DD38AE0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D85B730A-B38D-42FF-A78A-72C8DC39FEC0}" type="pres">
      <dgm:prSet presAssocID="{0BDFA38B-BF96-4ADF-AFC4-CBCA1DD38AE0}" presName="descendantText" presStyleLbl="alignAccFollowNode1" presStyleIdx="2" presStyleCnt="8">
        <dgm:presLayoutVars>
          <dgm:bulletEnabled val="1"/>
        </dgm:presLayoutVars>
      </dgm:prSet>
      <dgm:spPr/>
    </dgm:pt>
    <dgm:pt modelId="{6D98516A-BFD8-495F-9E9B-3E5D2CE04E54}" type="pres">
      <dgm:prSet presAssocID="{AE3622B6-60BA-4221-844F-EBB4FAA91B4D}" presName="sp" presStyleCnt="0"/>
      <dgm:spPr/>
    </dgm:pt>
    <dgm:pt modelId="{5ED485F1-BE61-423F-80B0-33FA57F08D97}" type="pres">
      <dgm:prSet presAssocID="{CB287699-718C-444C-B8E1-5983FD6C10E6}" presName="linNode" presStyleCnt="0"/>
      <dgm:spPr/>
    </dgm:pt>
    <dgm:pt modelId="{533FF095-4DB9-4348-99E0-86971B7B081F}" type="pres">
      <dgm:prSet presAssocID="{CB287699-718C-444C-B8E1-5983FD6C10E6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DD29CDC3-E3D0-49DA-B3B8-1323D801A1D8}" type="pres">
      <dgm:prSet presAssocID="{CB287699-718C-444C-B8E1-5983FD6C10E6}" presName="descendantText" presStyleLbl="alignAccFollowNode1" presStyleIdx="3" presStyleCnt="8">
        <dgm:presLayoutVars>
          <dgm:bulletEnabled val="1"/>
        </dgm:presLayoutVars>
      </dgm:prSet>
      <dgm:spPr/>
    </dgm:pt>
    <dgm:pt modelId="{1E43701D-064A-4938-8C3B-28D7182B5449}" type="pres">
      <dgm:prSet presAssocID="{A8C1F4C2-8EE4-4D6C-AC32-5AAD8F046FD9}" presName="sp" presStyleCnt="0"/>
      <dgm:spPr/>
    </dgm:pt>
    <dgm:pt modelId="{8498CD96-CEF7-4E62-847C-24448A78A838}" type="pres">
      <dgm:prSet presAssocID="{528C117B-9B4B-4796-90AF-CCBE55E950CF}" presName="linNode" presStyleCnt="0"/>
      <dgm:spPr/>
    </dgm:pt>
    <dgm:pt modelId="{188ED19F-B2A3-4EAF-BFDA-CE3E03FD0F25}" type="pres">
      <dgm:prSet presAssocID="{528C117B-9B4B-4796-90AF-CCBE55E950CF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254F550E-151F-4351-9632-E2FFA2762AB3}" type="pres">
      <dgm:prSet presAssocID="{528C117B-9B4B-4796-90AF-CCBE55E950CF}" presName="descendantText" presStyleLbl="alignAccFollowNode1" presStyleIdx="4" presStyleCnt="8">
        <dgm:presLayoutVars>
          <dgm:bulletEnabled val="1"/>
        </dgm:presLayoutVars>
      </dgm:prSet>
      <dgm:spPr/>
    </dgm:pt>
    <dgm:pt modelId="{D48C8E1B-812E-4670-86FB-C4C33967D871}" type="pres">
      <dgm:prSet presAssocID="{9C42EEC6-6CFB-4D64-894B-44A2639BE889}" presName="sp" presStyleCnt="0"/>
      <dgm:spPr/>
    </dgm:pt>
    <dgm:pt modelId="{A0680F8B-5D2C-478F-8431-9DB797872400}" type="pres">
      <dgm:prSet presAssocID="{811E0946-1E25-4CAA-A3EB-5C6FC61B27B4}" presName="linNode" presStyleCnt="0"/>
      <dgm:spPr/>
    </dgm:pt>
    <dgm:pt modelId="{6EDF2D21-49F8-48A6-87FD-13E050864DBA}" type="pres">
      <dgm:prSet presAssocID="{811E0946-1E25-4CAA-A3EB-5C6FC61B27B4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1D0EAE0D-266D-4B7A-A43E-9851CCD24BCF}" type="pres">
      <dgm:prSet presAssocID="{811E0946-1E25-4CAA-A3EB-5C6FC61B27B4}" presName="descendantText" presStyleLbl="alignAccFollowNode1" presStyleIdx="5" presStyleCnt="8">
        <dgm:presLayoutVars>
          <dgm:bulletEnabled val="1"/>
        </dgm:presLayoutVars>
      </dgm:prSet>
      <dgm:spPr/>
    </dgm:pt>
    <dgm:pt modelId="{876782F5-AD49-4AB6-8EC0-7200374EB3AB}" type="pres">
      <dgm:prSet presAssocID="{A5F82408-6EA7-477C-8D58-81B5481A751E}" presName="sp" presStyleCnt="0"/>
      <dgm:spPr/>
    </dgm:pt>
    <dgm:pt modelId="{DBA4D787-A7F9-48DD-B5FB-B5AE7CF582AC}" type="pres">
      <dgm:prSet presAssocID="{C1ECE8EB-6F4F-4249-8E54-37E8AB75E824}" presName="linNode" presStyleCnt="0"/>
      <dgm:spPr/>
    </dgm:pt>
    <dgm:pt modelId="{65529DEA-24ED-4D7F-ADA4-338CF38BD1E2}" type="pres">
      <dgm:prSet presAssocID="{C1ECE8EB-6F4F-4249-8E54-37E8AB75E824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9E286344-8B96-44B2-A117-A7E0B65AD105}" type="pres">
      <dgm:prSet presAssocID="{C1ECE8EB-6F4F-4249-8E54-37E8AB75E824}" presName="descendantText" presStyleLbl="alignAccFollowNode1" presStyleIdx="6" presStyleCnt="8">
        <dgm:presLayoutVars>
          <dgm:bulletEnabled val="1"/>
        </dgm:presLayoutVars>
      </dgm:prSet>
      <dgm:spPr/>
    </dgm:pt>
    <dgm:pt modelId="{6D5D2A38-22E5-46D8-9515-614007605C30}" type="pres">
      <dgm:prSet presAssocID="{81396283-D92C-4A65-8F74-5364CAA165B6}" presName="sp" presStyleCnt="0"/>
      <dgm:spPr/>
    </dgm:pt>
    <dgm:pt modelId="{724A8E18-CF5C-4A6D-B5B3-6108DD4C9111}" type="pres">
      <dgm:prSet presAssocID="{701ABFC2-C13E-4BB2-A5DB-549410A90DAB}" presName="linNode" presStyleCnt="0"/>
      <dgm:spPr/>
    </dgm:pt>
    <dgm:pt modelId="{914214B0-51B4-4F11-8CF1-E5128DAB6730}" type="pres">
      <dgm:prSet presAssocID="{701ABFC2-C13E-4BB2-A5DB-549410A90DAB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C7DA453B-D17A-465C-A222-B7EE6500D180}" type="pres">
      <dgm:prSet presAssocID="{701ABFC2-C13E-4BB2-A5DB-549410A90DAB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55719904-8FA6-46B1-AD4D-597504F0F9BC}" type="presOf" srcId="{9E40FD3A-E178-4B0D-AEBC-38E461885736}" destId="{EB7F4FDB-FCE7-411F-918A-1BB80269463B}" srcOrd="0" destOrd="0" presId="urn:microsoft.com/office/officeart/2005/8/layout/vList5"/>
    <dgm:cxn modelId="{C33E6F0D-D2E8-44B8-BF07-426A80A59E86}" srcId="{13E78DAF-E509-4D73-B880-444852DD923F}" destId="{528C117B-9B4B-4796-90AF-CCBE55E950CF}" srcOrd="4" destOrd="0" parTransId="{EF61F35C-5DAE-4301-8AF4-A631329C7319}" sibTransId="{9C42EEC6-6CFB-4D64-894B-44A2639BE889}"/>
    <dgm:cxn modelId="{44779C0D-5D3F-4235-B1C4-67A0F0F52B9A}" type="presOf" srcId="{DA2BCD9E-2688-4AAD-929F-D88252A8C188}" destId="{D85B730A-B38D-42FF-A78A-72C8DC39FEC0}" srcOrd="0" destOrd="0" presId="urn:microsoft.com/office/officeart/2005/8/layout/vList5"/>
    <dgm:cxn modelId="{6ADD7C19-6179-4C24-AC8B-6101AB4F6657}" srcId="{528C117B-9B4B-4796-90AF-CCBE55E950CF}" destId="{9A7C356E-DE23-48CB-BC96-899CDA4C2E3F}" srcOrd="0" destOrd="0" parTransId="{71DE847D-D82A-45D9-ABE3-D033EF3AD835}" sibTransId="{336DDE7B-2DC8-43BB-AAEF-F3B575049FDA}"/>
    <dgm:cxn modelId="{6D91C519-E359-42A3-8C24-48101A5B138E}" type="presOf" srcId="{760EE466-8B19-4B5C-8E6A-8364EFD3CDF0}" destId="{DD29CDC3-E3D0-49DA-B3B8-1323D801A1D8}" srcOrd="0" destOrd="1" presId="urn:microsoft.com/office/officeart/2005/8/layout/vList5"/>
    <dgm:cxn modelId="{B1387C1F-0D12-4609-B5B4-1EF05B1FFA96}" type="presOf" srcId="{2C5464E4-B7A1-4FEA-9C81-96A016EB6566}" destId="{254F550E-151F-4351-9632-E2FFA2762AB3}" srcOrd="0" destOrd="1" presId="urn:microsoft.com/office/officeart/2005/8/layout/vList5"/>
    <dgm:cxn modelId="{D5D9F223-808B-48AF-BDF3-3713AE64EC52}" srcId="{811E0946-1E25-4CAA-A3EB-5C6FC61B27B4}" destId="{673332A3-DFB7-4401-AA57-56B4BFCFD7F4}" srcOrd="0" destOrd="0" parTransId="{BFC1FFFA-23F6-42B4-8690-FB8650BA430F}" sibTransId="{F9E6491D-CE38-461B-8A21-33E0370F2849}"/>
    <dgm:cxn modelId="{E41D9527-87D2-4AF9-B98A-B2071C7B7984}" srcId="{C1ECE8EB-6F4F-4249-8E54-37E8AB75E824}" destId="{26471A52-F3B6-49FB-A17B-5CE794479CF2}" srcOrd="1" destOrd="0" parTransId="{756A982F-E147-4FB7-B93E-D4D00F099C4D}" sibTransId="{F36A60D9-AA8D-462C-B69E-96A4E8670B8F}"/>
    <dgm:cxn modelId="{360B9D27-F257-4249-BECF-81CB21DFBBFD}" srcId="{D29F43F0-FCEF-42FD-97FD-9D50912C15AD}" destId="{16FF4231-D994-4FF8-8DD0-A7D725473DE1}" srcOrd="1" destOrd="0" parTransId="{1BD73581-39D2-49F4-BC24-EC05C705DFD1}" sibTransId="{843AD847-410B-4167-88FF-EB97B0D8EDF3}"/>
    <dgm:cxn modelId="{31C9DB28-3E47-42FD-96E3-F250EB3C2B07}" srcId="{13E78DAF-E509-4D73-B880-444852DD923F}" destId="{0BDFA38B-BF96-4ADF-AFC4-CBCA1DD38AE0}" srcOrd="2" destOrd="0" parTransId="{380FF695-EB26-4E03-8B6C-70119F186EDF}" sibTransId="{AE3622B6-60BA-4221-844F-EBB4FAA91B4D}"/>
    <dgm:cxn modelId="{03C2863B-9DE2-4E71-9158-E2BAA6CCF34D}" srcId="{CB287699-718C-444C-B8E1-5983FD6C10E6}" destId="{B5C7B209-D687-482D-A2EE-E2039BAB72B0}" srcOrd="0" destOrd="0" parTransId="{669C2D71-4F58-4F9B-9513-EDF6E68B7DDB}" sibTransId="{14D79E32-1183-4B5A-B163-8699007D2116}"/>
    <dgm:cxn modelId="{FA6EF95F-B52B-44D2-ABB9-3C9480CD2841}" srcId="{13E78DAF-E509-4D73-B880-444852DD923F}" destId="{EE803CE1-FE27-41C7-8AB5-DCE2A9D80A78}" srcOrd="1" destOrd="0" parTransId="{AD63538B-470B-43FD-921C-109860F257AC}" sibTransId="{27FD1669-BC79-49D2-AA2B-EF343A66CBE7}"/>
    <dgm:cxn modelId="{B86D4D60-2B02-43AA-A83B-18EE051FC63F}" type="presOf" srcId="{0BDFA38B-BF96-4ADF-AFC4-CBCA1DD38AE0}" destId="{A76BBC7E-AC7B-4124-906A-21326DDFA128}" srcOrd="0" destOrd="0" presId="urn:microsoft.com/office/officeart/2005/8/layout/vList5"/>
    <dgm:cxn modelId="{3AC67345-8879-4530-87D5-591044EEE60F}" type="presOf" srcId="{701ABFC2-C13E-4BB2-A5DB-549410A90DAB}" destId="{914214B0-51B4-4F11-8CF1-E5128DAB6730}" srcOrd="0" destOrd="0" presId="urn:microsoft.com/office/officeart/2005/8/layout/vList5"/>
    <dgm:cxn modelId="{0127EF66-1BAD-444B-B62B-2CB7E41521BB}" type="presOf" srcId="{CB287699-718C-444C-B8E1-5983FD6C10E6}" destId="{533FF095-4DB9-4348-99E0-86971B7B081F}" srcOrd="0" destOrd="0" presId="urn:microsoft.com/office/officeart/2005/8/layout/vList5"/>
    <dgm:cxn modelId="{BAE9AE69-9586-45D1-8190-504110249EEB}" srcId="{528C117B-9B4B-4796-90AF-CCBE55E950CF}" destId="{2C5464E4-B7A1-4FEA-9C81-96A016EB6566}" srcOrd="1" destOrd="0" parTransId="{36B5B1CF-A69C-4A0A-8D7B-409E2F9AB817}" sibTransId="{24EAB826-188B-463A-BF69-D15C55CAF21A}"/>
    <dgm:cxn modelId="{8E42F669-CFC0-4E5D-8E32-E8265F8377A4}" type="presOf" srcId="{6ACCC8F9-48DB-4CBE-9658-908BB7DA43A8}" destId="{D85B730A-B38D-42FF-A78A-72C8DC39FEC0}" srcOrd="0" destOrd="1" presId="urn:microsoft.com/office/officeart/2005/8/layout/vList5"/>
    <dgm:cxn modelId="{6EFE154B-8F16-4608-AFF8-0567C87B866E}" srcId="{C1ECE8EB-6F4F-4249-8E54-37E8AB75E824}" destId="{2E7C4BAC-BDDA-4EB7-85EC-13E6E7C553AB}" srcOrd="0" destOrd="0" parTransId="{CD20EADC-C36D-47DB-9835-8DDCCB73E27A}" sibTransId="{BFAF4F75-8048-46D4-9163-2A08BB91F00A}"/>
    <dgm:cxn modelId="{8311C471-899B-490B-A5B6-ECE1AE7084E7}" srcId="{0BDFA38B-BF96-4ADF-AFC4-CBCA1DD38AE0}" destId="{6ACCC8F9-48DB-4CBE-9658-908BB7DA43A8}" srcOrd="1" destOrd="0" parTransId="{5D94EB28-98C9-4C52-8635-3C8CFF42B422}" sibTransId="{13382C21-9107-4CEB-A900-469DAAD05495}"/>
    <dgm:cxn modelId="{0384A152-0BB5-453D-B0D8-0C8E92BC8117}" srcId="{13E78DAF-E509-4D73-B880-444852DD923F}" destId="{701ABFC2-C13E-4BB2-A5DB-549410A90DAB}" srcOrd="7" destOrd="0" parTransId="{E447B021-E2E0-4C91-B697-141A96BA706A}" sibTransId="{F079D280-2530-4B20-BA6E-1768C800BF78}"/>
    <dgm:cxn modelId="{65EA2577-6BCA-4908-AB24-5787E6279C49}" type="presOf" srcId="{26471A52-F3B6-49FB-A17B-5CE794479CF2}" destId="{9E286344-8B96-44B2-A117-A7E0B65AD105}" srcOrd="0" destOrd="1" presId="urn:microsoft.com/office/officeart/2005/8/layout/vList5"/>
    <dgm:cxn modelId="{865FF458-0204-40F3-AD65-7BE5A5C6B1C9}" type="presOf" srcId="{528C117B-9B4B-4796-90AF-CCBE55E950CF}" destId="{188ED19F-B2A3-4EAF-BFDA-CE3E03FD0F25}" srcOrd="0" destOrd="0" presId="urn:microsoft.com/office/officeart/2005/8/layout/vList5"/>
    <dgm:cxn modelId="{CB379B7A-91C0-4456-8A3F-34F873DBA21A}" srcId="{D29F43F0-FCEF-42FD-97FD-9D50912C15AD}" destId="{EE8318D1-B4A8-4203-A88F-8CB684B61264}" srcOrd="0" destOrd="0" parTransId="{E1586C10-E0DE-4712-B615-6221AF1EE867}" sibTransId="{2F925025-6A52-4A12-A997-5F9E2F5DD515}"/>
    <dgm:cxn modelId="{8428FF81-02B9-417A-B358-90ACAEB43734}" type="presOf" srcId="{C1ECE8EB-6F4F-4249-8E54-37E8AB75E824}" destId="{65529DEA-24ED-4D7F-ADA4-338CF38BD1E2}" srcOrd="0" destOrd="0" presId="urn:microsoft.com/office/officeart/2005/8/layout/vList5"/>
    <dgm:cxn modelId="{3F60B586-796C-4E42-B740-E71B70E8F857}" srcId="{701ABFC2-C13E-4BB2-A5DB-549410A90DAB}" destId="{22E48F17-B559-4680-BC3B-37C6D50FA3A3}" srcOrd="1" destOrd="0" parTransId="{376A728C-D8BE-46BE-90A1-CD3DD36C5838}" sibTransId="{C00EF8FF-57D0-40C1-A5F0-CC509549E8A5}"/>
    <dgm:cxn modelId="{C18FB48A-8D94-446D-9053-E7B613F24C59}" type="presOf" srcId="{68957DE5-3181-45FD-BDC5-089FE1FFB26F}" destId="{EB7F4FDB-FCE7-411F-918A-1BB80269463B}" srcOrd="0" destOrd="1" presId="urn:microsoft.com/office/officeart/2005/8/layout/vList5"/>
    <dgm:cxn modelId="{F7382397-2D9B-40AA-AA8B-C62B647C65FF}" type="presOf" srcId="{2E7C4BAC-BDDA-4EB7-85EC-13E6E7C553AB}" destId="{9E286344-8B96-44B2-A117-A7E0B65AD105}" srcOrd="0" destOrd="0" presId="urn:microsoft.com/office/officeart/2005/8/layout/vList5"/>
    <dgm:cxn modelId="{9235A899-0268-44D7-A48D-DD16ADA381E2}" type="presOf" srcId="{48EF7AE7-7B8A-4F95-B0B2-97AF2B71BBE1}" destId="{1D0EAE0D-266D-4B7A-A43E-9851CCD24BCF}" srcOrd="0" destOrd="1" presId="urn:microsoft.com/office/officeart/2005/8/layout/vList5"/>
    <dgm:cxn modelId="{0676039A-FE8F-4DD8-92D4-F7D29DCD22B2}" srcId="{13E78DAF-E509-4D73-B880-444852DD923F}" destId="{CB287699-718C-444C-B8E1-5983FD6C10E6}" srcOrd="3" destOrd="0" parTransId="{D9BCFD34-01FE-4893-B4B1-69C9DE33190F}" sibTransId="{A8C1F4C2-8EE4-4D6C-AC32-5AAD8F046FD9}"/>
    <dgm:cxn modelId="{7477B09A-E3B1-4C8E-B014-C4A670C4925E}" type="presOf" srcId="{9A7C356E-DE23-48CB-BC96-899CDA4C2E3F}" destId="{254F550E-151F-4351-9632-E2FFA2762AB3}" srcOrd="0" destOrd="0" presId="urn:microsoft.com/office/officeart/2005/8/layout/vList5"/>
    <dgm:cxn modelId="{751AB8A6-24B9-4C38-9982-5896250D76C9}" srcId="{13E78DAF-E509-4D73-B880-444852DD923F}" destId="{811E0946-1E25-4CAA-A3EB-5C6FC61B27B4}" srcOrd="5" destOrd="0" parTransId="{98A7EFF1-8086-48A9-B971-4A8CB11282DC}" sibTransId="{A5F82408-6EA7-477C-8D58-81B5481A751E}"/>
    <dgm:cxn modelId="{1EB135AF-103B-4122-89F9-AA28169051E3}" srcId="{EE803CE1-FE27-41C7-8AB5-DCE2A9D80A78}" destId="{9E40FD3A-E178-4B0D-AEBC-38E461885736}" srcOrd="0" destOrd="0" parTransId="{D95B923B-AAFC-437E-8AD7-6A7CD431DB7D}" sibTransId="{FAD24242-6DEA-4EB2-87D4-589D0FB638A1}"/>
    <dgm:cxn modelId="{54F800B9-B86B-42D9-B684-6150D352D3E0}" type="presOf" srcId="{811E0946-1E25-4CAA-A3EB-5C6FC61B27B4}" destId="{6EDF2D21-49F8-48A6-87FD-13E050864DBA}" srcOrd="0" destOrd="0" presId="urn:microsoft.com/office/officeart/2005/8/layout/vList5"/>
    <dgm:cxn modelId="{67B53AB9-1C23-43B6-AEF0-1FE1E7AAF09F}" type="presOf" srcId="{EE803CE1-FE27-41C7-8AB5-DCE2A9D80A78}" destId="{F1EAD8FB-D00E-4279-89EF-CFB84C1F5AD6}" srcOrd="0" destOrd="0" presId="urn:microsoft.com/office/officeart/2005/8/layout/vList5"/>
    <dgm:cxn modelId="{DDF0BAC1-CB74-4F5B-A3B2-F59D74D7BDCF}" srcId="{13E78DAF-E509-4D73-B880-444852DD923F}" destId="{C1ECE8EB-6F4F-4249-8E54-37E8AB75E824}" srcOrd="6" destOrd="0" parTransId="{1AD02927-79CD-48BD-8821-7D792CFBD54F}" sibTransId="{81396283-D92C-4A65-8F74-5364CAA165B6}"/>
    <dgm:cxn modelId="{A38F89C9-52D6-45AA-AE70-ACE7C04011D8}" type="presOf" srcId="{673332A3-DFB7-4401-AA57-56B4BFCFD7F4}" destId="{1D0EAE0D-266D-4B7A-A43E-9851CCD24BCF}" srcOrd="0" destOrd="0" presId="urn:microsoft.com/office/officeart/2005/8/layout/vList5"/>
    <dgm:cxn modelId="{39358CCA-0CD8-472E-B0AF-90888B6AD514}" srcId="{13E78DAF-E509-4D73-B880-444852DD923F}" destId="{D29F43F0-FCEF-42FD-97FD-9D50912C15AD}" srcOrd="0" destOrd="0" parTransId="{361A3E05-9756-4BD2-93A9-26637B9705E0}" sibTransId="{7FE7C300-D232-4AFD-B97E-60F51D60A465}"/>
    <dgm:cxn modelId="{FBB721D4-C17F-4057-AA18-BE89FEEDB755}" type="presOf" srcId="{16FF4231-D994-4FF8-8DD0-A7D725473DE1}" destId="{8BA5908B-49D0-4DB3-B93F-C23C7600108D}" srcOrd="0" destOrd="1" presId="urn:microsoft.com/office/officeart/2005/8/layout/vList5"/>
    <dgm:cxn modelId="{4D9647E0-9CDD-46BB-B7F3-4DD8D39EDDD0}" srcId="{0BDFA38B-BF96-4ADF-AFC4-CBCA1DD38AE0}" destId="{DA2BCD9E-2688-4AAD-929F-D88252A8C188}" srcOrd="0" destOrd="0" parTransId="{FB558A12-6225-40BA-819C-2C393DAA9089}" sibTransId="{EDA5541C-CDFA-49BA-80D7-37917CF8B8F2}"/>
    <dgm:cxn modelId="{FDF422E5-2AAE-4E42-9A66-000482D73036}" srcId="{701ABFC2-C13E-4BB2-A5DB-549410A90DAB}" destId="{9677DA86-28BA-45A2-A24A-C5D655D50091}" srcOrd="0" destOrd="0" parTransId="{666E776F-E262-4D7C-9BE0-CD7E717B0FD5}" sibTransId="{99DD30BC-BD33-433A-A397-A3B3A2700F1F}"/>
    <dgm:cxn modelId="{446182E5-6205-44E7-BD34-36EB4F699B8D}" type="presOf" srcId="{13E78DAF-E509-4D73-B880-444852DD923F}" destId="{DCCB6DF3-E372-40F2-854D-A9B75E0B77EE}" srcOrd="0" destOrd="0" presId="urn:microsoft.com/office/officeart/2005/8/layout/vList5"/>
    <dgm:cxn modelId="{5FEF7BE8-42DC-4D1C-AF0B-E0FC8A0FCE6E}" type="presOf" srcId="{EE8318D1-B4A8-4203-A88F-8CB684B61264}" destId="{8BA5908B-49D0-4DB3-B93F-C23C7600108D}" srcOrd="0" destOrd="0" presId="urn:microsoft.com/office/officeart/2005/8/layout/vList5"/>
    <dgm:cxn modelId="{EC6C24E9-EB4B-46EB-A5DF-9DD1C473914A}" type="presOf" srcId="{22E48F17-B559-4680-BC3B-37C6D50FA3A3}" destId="{C7DA453B-D17A-465C-A222-B7EE6500D180}" srcOrd="0" destOrd="1" presId="urn:microsoft.com/office/officeart/2005/8/layout/vList5"/>
    <dgm:cxn modelId="{68A2ABEB-0968-4DF0-BE65-87C92E745248}" srcId="{EE803CE1-FE27-41C7-8AB5-DCE2A9D80A78}" destId="{68957DE5-3181-45FD-BDC5-089FE1FFB26F}" srcOrd="1" destOrd="0" parTransId="{52DF6E6E-88A6-491B-8F55-F1EA68A8C717}" sibTransId="{0AC551CD-A2A2-439B-842A-DF3841846365}"/>
    <dgm:cxn modelId="{1D5296EC-4609-4090-A632-D25F79A2905E}" srcId="{CB287699-718C-444C-B8E1-5983FD6C10E6}" destId="{760EE466-8B19-4B5C-8E6A-8364EFD3CDF0}" srcOrd="1" destOrd="0" parTransId="{D3B7E1FD-A69F-4BB2-AEEF-DC13B60625E2}" sibTransId="{C278C5AB-473A-4C1D-A922-845512425790}"/>
    <dgm:cxn modelId="{734B70EE-AB1E-42CF-BDA9-6DEA6BCB2EB4}" type="presOf" srcId="{B5C7B209-D687-482D-A2EE-E2039BAB72B0}" destId="{DD29CDC3-E3D0-49DA-B3B8-1323D801A1D8}" srcOrd="0" destOrd="0" presId="urn:microsoft.com/office/officeart/2005/8/layout/vList5"/>
    <dgm:cxn modelId="{AF5FEBEE-A8F5-47E4-AF0E-63BCEB78EC18}" type="presOf" srcId="{9677DA86-28BA-45A2-A24A-C5D655D50091}" destId="{C7DA453B-D17A-465C-A222-B7EE6500D180}" srcOrd="0" destOrd="0" presId="urn:microsoft.com/office/officeart/2005/8/layout/vList5"/>
    <dgm:cxn modelId="{8F8978EF-0504-47AE-845E-0A1A41807746}" type="presOf" srcId="{D29F43F0-FCEF-42FD-97FD-9D50912C15AD}" destId="{66A16749-CF60-4E5F-85F9-DF4D6735F5A1}" srcOrd="0" destOrd="0" presId="urn:microsoft.com/office/officeart/2005/8/layout/vList5"/>
    <dgm:cxn modelId="{0BEE09F6-73D1-48B3-8D5D-E6A95CE70C3C}" srcId="{811E0946-1E25-4CAA-A3EB-5C6FC61B27B4}" destId="{48EF7AE7-7B8A-4F95-B0B2-97AF2B71BBE1}" srcOrd="1" destOrd="0" parTransId="{7C36ED02-005D-4BE3-8355-40CEB5FA0138}" sibTransId="{6C3F0FC9-E5DC-4B18-AD96-2906A9122C83}"/>
    <dgm:cxn modelId="{CF60123D-82CE-4E5E-ADCF-DBADC13F3ED0}" type="presParOf" srcId="{DCCB6DF3-E372-40F2-854D-A9B75E0B77EE}" destId="{6EBC74AB-D325-4C4E-B227-CFD0C1FF6B30}" srcOrd="0" destOrd="0" presId="urn:microsoft.com/office/officeart/2005/8/layout/vList5"/>
    <dgm:cxn modelId="{8C74B259-6136-47BB-9702-94C9FCF84C74}" type="presParOf" srcId="{6EBC74AB-D325-4C4E-B227-CFD0C1FF6B30}" destId="{66A16749-CF60-4E5F-85F9-DF4D6735F5A1}" srcOrd="0" destOrd="0" presId="urn:microsoft.com/office/officeart/2005/8/layout/vList5"/>
    <dgm:cxn modelId="{F6758ECC-55CE-49B0-86CF-1F41104B85F5}" type="presParOf" srcId="{6EBC74AB-D325-4C4E-B227-CFD0C1FF6B30}" destId="{8BA5908B-49D0-4DB3-B93F-C23C7600108D}" srcOrd="1" destOrd="0" presId="urn:microsoft.com/office/officeart/2005/8/layout/vList5"/>
    <dgm:cxn modelId="{E9611304-F4D1-4D97-8ED4-7DAA708B06BE}" type="presParOf" srcId="{DCCB6DF3-E372-40F2-854D-A9B75E0B77EE}" destId="{75B88799-A1D3-4BE7-8C94-534E2C6214D5}" srcOrd="1" destOrd="0" presId="urn:microsoft.com/office/officeart/2005/8/layout/vList5"/>
    <dgm:cxn modelId="{29368A32-D185-420D-8D3E-E6A6AE491CBB}" type="presParOf" srcId="{DCCB6DF3-E372-40F2-854D-A9B75E0B77EE}" destId="{F04D289F-48F0-4955-9D29-1DC74AFC7A1F}" srcOrd="2" destOrd="0" presId="urn:microsoft.com/office/officeart/2005/8/layout/vList5"/>
    <dgm:cxn modelId="{1E094BD9-78E0-45C7-B4D9-892E3132C290}" type="presParOf" srcId="{F04D289F-48F0-4955-9D29-1DC74AFC7A1F}" destId="{F1EAD8FB-D00E-4279-89EF-CFB84C1F5AD6}" srcOrd="0" destOrd="0" presId="urn:microsoft.com/office/officeart/2005/8/layout/vList5"/>
    <dgm:cxn modelId="{4ED4F6F7-9BEE-409F-8DCC-0F5D5D03A938}" type="presParOf" srcId="{F04D289F-48F0-4955-9D29-1DC74AFC7A1F}" destId="{EB7F4FDB-FCE7-411F-918A-1BB80269463B}" srcOrd="1" destOrd="0" presId="urn:microsoft.com/office/officeart/2005/8/layout/vList5"/>
    <dgm:cxn modelId="{683A2F84-B667-497E-9E80-5E22860AACA1}" type="presParOf" srcId="{DCCB6DF3-E372-40F2-854D-A9B75E0B77EE}" destId="{37BE24B5-9F2F-4CF9-8FD7-689174BF9CE8}" srcOrd="3" destOrd="0" presId="urn:microsoft.com/office/officeart/2005/8/layout/vList5"/>
    <dgm:cxn modelId="{339ABA94-0E95-4B84-8777-DD2E8CF4EDFB}" type="presParOf" srcId="{DCCB6DF3-E372-40F2-854D-A9B75E0B77EE}" destId="{FD59E0D6-34A0-45B9-BC59-640A8A6DCDC7}" srcOrd="4" destOrd="0" presId="urn:microsoft.com/office/officeart/2005/8/layout/vList5"/>
    <dgm:cxn modelId="{8AD7EFA2-229A-4AED-ACC1-6E54D6EDD736}" type="presParOf" srcId="{FD59E0D6-34A0-45B9-BC59-640A8A6DCDC7}" destId="{A76BBC7E-AC7B-4124-906A-21326DDFA128}" srcOrd="0" destOrd="0" presId="urn:microsoft.com/office/officeart/2005/8/layout/vList5"/>
    <dgm:cxn modelId="{31DAC8DE-0EE3-47F2-BD7C-679B1962C9FC}" type="presParOf" srcId="{FD59E0D6-34A0-45B9-BC59-640A8A6DCDC7}" destId="{D85B730A-B38D-42FF-A78A-72C8DC39FEC0}" srcOrd="1" destOrd="0" presId="urn:microsoft.com/office/officeart/2005/8/layout/vList5"/>
    <dgm:cxn modelId="{F8249922-E060-42F1-B179-420F52A6E895}" type="presParOf" srcId="{DCCB6DF3-E372-40F2-854D-A9B75E0B77EE}" destId="{6D98516A-BFD8-495F-9E9B-3E5D2CE04E54}" srcOrd="5" destOrd="0" presId="urn:microsoft.com/office/officeart/2005/8/layout/vList5"/>
    <dgm:cxn modelId="{BEB1E628-C1D6-4AAC-A20E-E4ED2E6D7674}" type="presParOf" srcId="{DCCB6DF3-E372-40F2-854D-A9B75E0B77EE}" destId="{5ED485F1-BE61-423F-80B0-33FA57F08D97}" srcOrd="6" destOrd="0" presId="urn:microsoft.com/office/officeart/2005/8/layout/vList5"/>
    <dgm:cxn modelId="{EA4EDB2B-26E9-4AA0-B3C9-D70DF634B9B1}" type="presParOf" srcId="{5ED485F1-BE61-423F-80B0-33FA57F08D97}" destId="{533FF095-4DB9-4348-99E0-86971B7B081F}" srcOrd="0" destOrd="0" presId="urn:microsoft.com/office/officeart/2005/8/layout/vList5"/>
    <dgm:cxn modelId="{B579DB8A-BA14-44C4-B95D-E47B32B2D22D}" type="presParOf" srcId="{5ED485F1-BE61-423F-80B0-33FA57F08D97}" destId="{DD29CDC3-E3D0-49DA-B3B8-1323D801A1D8}" srcOrd="1" destOrd="0" presId="urn:microsoft.com/office/officeart/2005/8/layout/vList5"/>
    <dgm:cxn modelId="{30F0EB83-059A-4905-A679-D2A80471B190}" type="presParOf" srcId="{DCCB6DF3-E372-40F2-854D-A9B75E0B77EE}" destId="{1E43701D-064A-4938-8C3B-28D7182B5449}" srcOrd="7" destOrd="0" presId="urn:microsoft.com/office/officeart/2005/8/layout/vList5"/>
    <dgm:cxn modelId="{ACE9CDB8-B90F-45F0-AEA3-9C8D3392D5EC}" type="presParOf" srcId="{DCCB6DF3-E372-40F2-854D-A9B75E0B77EE}" destId="{8498CD96-CEF7-4E62-847C-24448A78A838}" srcOrd="8" destOrd="0" presId="urn:microsoft.com/office/officeart/2005/8/layout/vList5"/>
    <dgm:cxn modelId="{C25519C7-EF03-4EA7-B921-F170D5CEDDE0}" type="presParOf" srcId="{8498CD96-CEF7-4E62-847C-24448A78A838}" destId="{188ED19F-B2A3-4EAF-BFDA-CE3E03FD0F25}" srcOrd="0" destOrd="0" presId="urn:microsoft.com/office/officeart/2005/8/layout/vList5"/>
    <dgm:cxn modelId="{17FF0717-68EB-48D1-9F8D-E2B7721FE0C4}" type="presParOf" srcId="{8498CD96-CEF7-4E62-847C-24448A78A838}" destId="{254F550E-151F-4351-9632-E2FFA2762AB3}" srcOrd="1" destOrd="0" presId="urn:microsoft.com/office/officeart/2005/8/layout/vList5"/>
    <dgm:cxn modelId="{8F20D401-D94D-43C4-9D19-D23E89E66158}" type="presParOf" srcId="{DCCB6DF3-E372-40F2-854D-A9B75E0B77EE}" destId="{D48C8E1B-812E-4670-86FB-C4C33967D871}" srcOrd="9" destOrd="0" presId="urn:microsoft.com/office/officeart/2005/8/layout/vList5"/>
    <dgm:cxn modelId="{3FC22A9C-FB1D-4290-9023-EF5EC14F4768}" type="presParOf" srcId="{DCCB6DF3-E372-40F2-854D-A9B75E0B77EE}" destId="{A0680F8B-5D2C-478F-8431-9DB797872400}" srcOrd="10" destOrd="0" presId="urn:microsoft.com/office/officeart/2005/8/layout/vList5"/>
    <dgm:cxn modelId="{AAC75894-DE0F-4616-885A-4D7DCDE010E1}" type="presParOf" srcId="{A0680F8B-5D2C-478F-8431-9DB797872400}" destId="{6EDF2D21-49F8-48A6-87FD-13E050864DBA}" srcOrd="0" destOrd="0" presId="urn:microsoft.com/office/officeart/2005/8/layout/vList5"/>
    <dgm:cxn modelId="{53C71F5C-1A63-4509-899D-64108AB683DC}" type="presParOf" srcId="{A0680F8B-5D2C-478F-8431-9DB797872400}" destId="{1D0EAE0D-266D-4B7A-A43E-9851CCD24BCF}" srcOrd="1" destOrd="0" presId="urn:microsoft.com/office/officeart/2005/8/layout/vList5"/>
    <dgm:cxn modelId="{6DF22DF0-2CAA-4135-A3F6-82D32BDCBE13}" type="presParOf" srcId="{DCCB6DF3-E372-40F2-854D-A9B75E0B77EE}" destId="{876782F5-AD49-4AB6-8EC0-7200374EB3AB}" srcOrd="11" destOrd="0" presId="urn:microsoft.com/office/officeart/2005/8/layout/vList5"/>
    <dgm:cxn modelId="{CB0AD0A2-F7EF-41B6-BE9B-DA2502D81905}" type="presParOf" srcId="{DCCB6DF3-E372-40F2-854D-A9B75E0B77EE}" destId="{DBA4D787-A7F9-48DD-B5FB-B5AE7CF582AC}" srcOrd="12" destOrd="0" presId="urn:microsoft.com/office/officeart/2005/8/layout/vList5"/>
    <dgm:cxn modelId="{FCF897BF-86FC-49E9-B027-FA1059E16B2E}" type="presParOf" srcId="{DBA4D787-A7F9-48DD-B5FB-B5AE7CF582AC}" destId="{65529DEA-24ED-4D7F-ADA4-338CF38BD1E2}" srcOrd="0" destOrd="0" presId="urn:microsoft.com/office/officeart/2005/8/layout/vList5"/>
    <dgm:cxn modelId="{3882BEC6-0E16-4DC9-A2E1-5E5EAA9FD805}" type="presParOf" srcId="{DBA4D787-A7F9-48DD-B5FB-B5AE7CF582AC}" destId="{9E286344-8B96-44B2-A117-A7E0B65AD105}" srcOrd="1" destOrd="0" presId="urn:microsoft.com/office/officeart/2005/8/layout/vList5"/>
    <dgm:cxn modelId="{F02007D0-F3FE-42AF-9F12-497DC25C7FD4}" type="presParOf" srcId="{DCCB6DF3-E372-40F2-854D-A9B75E0B77EE}" destId="{6D5D2A38-22E5-46D8-9515-614007605C30}" srcOrd="13" destOrd="0" presId="urn:microsoft.com/office/officeart/2005/8/layout/vList5"/>
    <dgm:cxn modelId="{6685DA3C-1777-4290-BAFB-77239E2F5F57}" type="presParOf" srcId="{DCCB6DF3-E372-40F2-854D-A9B75E0B77EE}" destId="{724A8E18-CF5C-4A6D-B5B3-6108DD4C9111}" srcOrd="14" destOrd="0" presId="urn:microsoft.com/office/officeart/2005/8/layout/vList5"/>
    <dgm:cxn modelId="{B7686F76-A206-436C-A1C5-C557B5254A82}" type="presParOf" srcId="{724A8E18-CF5C-4A6D-B5B3-6108DD4C9111}" destId="{914214B0-51B4-4F11-8CF1-E5128DAB6730}" srcOrd="0" destOrd="0" presId="urn:microsoft.com/office/officeart/2005/8/layout/vList5"/>
    <dgm:cxn modelId="{F817AC79-DD40-448B-85EA-AD914BFF0090}" type="presParOf" srcId="{724A8E18-CF5C-4A6D-B5B3-6108DD4C9111}" destId="{C7DA453B-D17A-465C-A222-B7EE6500D1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5908B-49D0-4DB3-B93F-C23C7600108D}">
      <dsp:nvSpPr>
        <dsp:cNvPr id="0" name=""/>
        <dsp:cNvSpPr/>
      </dsp:nvSpPr>
      <dsp:spPr>
        <a:xfrm rot="5400000">
          <a:off x="6942177" y="-3104280"/>
          <a:ext cx="41686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Conduct internal and external security audits.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Use qualified assessors for assessments and penetration testing.</a:t>
          </a:r>
          <a:endParaRPr lang="en-US" sz="1600" kern="1200"/>
        </a:p>
      </dsp:txBody>
      <dsp:txXfrm rot="-5400000">
        <a:off x="3785616" y="72630"/>
        <a:ext cx="6709635" cy="376163"/>
      </dsp:txXfrm>
    </dsp:sp>
    <dsp:sp modelId="{66A16749-CF60-4E5F-85F9-DF4D6735F5A1}">
      <dsp:nvSpPr>
        <dsp:cNvPr id="0" name=""/>
        <dsp:cNvSpPr/>
      </dsp:nvSpPr>
      <dsp:spPr>
        <a:xfrm>
          <a:off x="0" y="172"/>
          <a:ext cx="3785616" cy="521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Regular Audits:</a:t>
          </a:r>
          <a:endParaRPr lang="en-US" sz="1600" kern="1200"/>
        </a:p>
      </dsp:txBody>
      <dsp:txXfrm>
        <a:off x="25437" y="25609"/>
        <a:ext cx="3734742" cy="470202"/>
      </dsp:txXfrm>
    </dsp:sp>
    <dsp:sp modelId="{EB7F4FDB-FCE7-411F-918A-1BB80269463B}">
      <dsp:nvSpPr>
        <dsp:cNvPr id="0" name=""/>
        <dsp:cNvSpPr/>
      </dsp:nvSpPr>
      <dsp:spPr>
        <a:xfrm rot="5400000">
          <a:off x="6942177" y="-2557150"/>
          <a:ext cx="416861" cy="6729984"/>
        </a:xfrm>
        <a:prstGeom prst="round2SameRect">
          <a:avLst/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Train staff on security and PCI DSS requirements.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Ensure everyone understands their compliance roles.</a:t>
          </a:r>
          <a:endParaRPr lang="en-US" sz="1600" kern="1200"/>
        </a:p>
      </dsp:txBody>
      <dsp:txXfrm rot="-5400000">
        <a:off x="3785616" y="619760"/>
        <a:ext cx="6709635" cy="376163"/>
      </dsp:txXfrm>
    </dsp:sp>
    <dsp:sp modelId="{F1EAD8FB-D00E-4279-89EF-CFB84C1F5AD6}">
      <dsp:nvSpPr>
        <dsp:cNvPr id="0" name=""/>
        <dsp:cNvSpPr/>
      </dsp:nvSpPr>
      <dsp:spPr>
        <a:xfrm>
          <a:off x="0" y="547303"/>
          <a:ext cx="3785616" cy="521076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Employee Training:</a:t>
          </a:r>
          <a:endParaRPr lang="en-US" sz="1600" kern="1200"/>
        </a:p>
      </dsp:txBody>
      <dsp:txXfrm>
        <a:off x="25437" y="572740"/>
        <a:ext cx="3734742" cy="470202"/>
      </dsp:txXfrm>
    </dsp:sp>
    <dsp:sp modelId="{D85B730A-B38D-42FF-A78A-72C8DC39FEC0}">
      <dsp:nvSpPr>
        <dsp:cNvPr id="0" name=""/>
        <dsp:cNvSpPr/>
      </dsp:nvSpPr>
      <dsp:spPr>
        <a:xfrm rot="5400000">
          <a:off x="6942177" y="-2010019"/>
          <a:ext cx="416861" cy="6729984"/>
        </a:xfrm>
        <a:prstGeom prst="round2SameRect">
          <a:avLst/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Encrypt sensitive data at rest and in transit.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Use compliant encryption solutions.</a:t>
          </a:r>
          <a:endParaRPr lang="en-US" sz="1600" kern="1200"/>
        </a:p>
      </dsp:txBody>
      <dsp:txXfrm rot="-5400000">
        <a:off x="3785616" y="1166891"/>
        <a:ext cx="6709635" cy="376163"/>
      </dsp:txXfrm>
    </dsp:sp>
    <dsp:sp modelId="{A76BBC7E-AC7B-4124-906A-21326DDFA128}">
      <dsp:nvSpPr>
        <dsp:cNvPr id="0" name=""/>
        <dsp:cNvSpPr/>
      </dsp:nvSpPr>
      <dsp:spPr>
        <a:xfrm>
          <a:off x="0" y="1094434"/>
          <a:ext cx="3785616" cy="521076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Data Encryption:</a:t>
          </a:r>
          <a:endParaRPr lang="en-US" sz="1600" kern="1200"/>
        </a:p>
      </dsp:txBody>
      <dsp:txXfrm>
        <a:off x="25437" y="1119871"/>
        <a:ext cx="3734742" cy="470202"/>
      </dsp:txXfrm>
    </dsp:sp>
    <dsp:sp modelId="{DD29CDC3-E3D0-49DA-B3B8-1323D801A1D8}">
      <dsp:nvSpPr>
        <dsp:cNvPr id="0" name=""/>
        <dsp:cNvSpPr/>
      </dsp:nvSpPr>
      <dsp:spPr>
        <a:xfrm rot="5400000">
          <a:off x="6942177" y="-1462888"/>
          <a:ext cx="416861" cy="6729984"/>
        </a:xfrm>
        <a:prstGeom prst="round2Same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Enforce strict access control measures.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Limit access to authorized personnel only.</a:t>
          </a:r>
          <a:endParaRPr lang="en-US" sz="1600" kern="1200"/>
        </a:p>
      </dsp:txBody>
      <dsp:txXfrm rot="-5400000">
        <a:off x="3785616" y="1714022"/>
        <a:ext cx="6709635" cy="376163"/>
      </dsp:txXfrm>
    </dsp:sp>
    <dsp:sp modelId="{533FF095-4DB9-4348-99E0-86971B7B081F}">
      <dsp:nvSpPr>
        <dsp:cNvPr id="0" name=""/>
        <dsp:cNvSpPr/>
      </dsp:nvSpPr>
      <dsp:spPr>
        <a:xfrm>
          <a:off x="0" y="1641565"/>
          <a:ext cx="3785616" cy="521076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Access Control:</a:t>
          </a:r>
          <a:endParaRPr lang="en-US" sz="1600" kern="1200"/>
        </a:p>
      </dsp:txBody>
      <dsp:txXfrm>
        <a:off x="25437" y="1667002"/>
        <a:ext cx="3734742" cy="470202"/>
      </dsp:txXfrm>
    </dsp:sp>
    <dsp:sp modelId="{254F550E-151F-4351-9632-E2FFA2762AB3}">
      <dsp:nvSpPr>
        <dsp:cNvPr id="0" name=""/>
        <dsp:cNvSpPr/>
      </dsp:nvSpPr>
      <dsp:spPr>
        <a:xfrm rot="5400000">
          <a:off x="6942177" y="-915757"/>
          <a:ext cx="416861" cy="6729984"/>
        </a:xfrm>
        <a:prstGeom prst="round2SameRect">
          <a:avLst/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Keep systems and software updated with security patches.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Regularly review and update security configurations.</a:t>
          </a:r>
          <a:endParaRPr lang="en-US" sz="1600" kern="1200"/>
        </a:p>
      </dsp:txBody>
      <dsp:txXfrm rot="-5400000">
        <a:off x="3785616" y="2261153"/>
        <a:ext cx="6709635" cy="376163"/>
      </dsp:txXfrm>
    </dsp:sp>
    <dsp:sp modelId="{188ED19F-B2A3-4EAF-BFDA-CE3E03FD0F25}">
      <dsp:nvSpPr>
        <dsp:cNvPr id="0" name=""/>
        <dsp:cNvSpPr/>
      </dsp:nvSpPr>
      <dsp:spPr>
        <a:xfrm>
          <a:off x="0" y="2188695"/>
          <a:ext cx="3785616" cy="521076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Patch Management:</a:t>
          </a:r>
          <a:endParaRPr lang="en-US" sz="1600" kern="1200"/>
        </a:p>
      </dsp:txBody>
      <dsp:txXfrm>
        <a:off x="25437" y="2214132"/>
        <a:ext cx="3734742" cy="470202"/>
      </dsp:txXfrm>
    </dsp:sp>
    <dsp:sp modelId="{1D0EAE0D-266D-4B7A-A43E-9851CCD24BCF}">
      <dsp:nvSpPr>
        <dsp:cNvPr id="0" name=""/>
        <dsp:cNvSpPr/>
      </dsp:nvSpPr>
      <dsp:spPr>
        <a:xfrm rot="5400000">
          <a:off x="6942177" y="-368626"/>
          <a:ext cx="416861" cy="6729984"/>
        </a:xfrm>
        <a:prstGeom prst="round2SameRect">
          <a:avLst/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Develop and maintain an incident response plan.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Ensure efficient incident handling procedures.</a:t>
          </a:r>
          <a:endParaRPr lang="en-US" sz="1600" kern="1200"/>
        </a:p>
      </dsp:txBody>
      <dsp:txXfrm rot="-5400000">
        <a:off x="3785616" y="2808284"/>
        <a:ext cx="6709635" cy="376163"/>
      </dsp:txXfrm>
    </dsp:sp>
    <dsp:sp modelId="{6EDF2D21-49F8-48A6-87FD-13E050864DBA}">
      <dsp:nvSpPr>
        <dsp:cNvPr id="0" name=""/>
        <dsp:cNvSpPr/>
      </dsp:nvSpPr>
      <dsp:spPr>
        <a:xfrm>
          <a:off x="0" y="2735826"/>
          <a:ext cx="3785616" cy="521076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Incident Response:</a:t>
          </a:r>
          <a:endParaRPr lang="en-US" sz="1600" kern="1200"/>
        </a:p>
      </dsp:txBody>
      <dsp:txXfrm>
        <a:off x="25437" y="2761263"/>
        <a:ext cx="3734742" cy="470202"/>
      </dsp:txXfrm>
    </dsp:sp>
    <dsp:sp modelId="{9E286344-8B96-44B2-A117-A7E0B65AD105}">
      <dsp:nvSpPr>
        <dsp:cNvPr id="0" name=""/>
        <dsp:cNvSpPr/>
      </dsp:nvSpPr>
      <dsp:spPr>
        <a:xfrm rot="5400000">
          <a:off x="6942177" y="178504"/>
          <a:ext cx="416861" cy="6729984"/>
        </a:xfrm>
        <a:prstGeom prst="round2Same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Segment networks to isolate cardholder data.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Reduce the scope of compliance requirements.</a:t>
          </a:r>
          <a:endParaRPr lang="en-US" sz="1600" kern="1200"/>
        </a:p>
      </dsp:txBody>
      <dsp:txXfrm rot="-5400000">
        <a:off x="3785616" y="3355415"/>
        <a:ext cx="6709635" cy="376163"/>
      </dsp:txXfrm>
    </dsp:sp>
    <dsp:sp modelId="{65529DEA-24ED-4D7F-ADA4-338CF38BD1E2}">
      <dsp:nvSpPr>
        <dsp:cNvPr id="0" name=""/>
        <dsp:cNvSpPr/>
      </dsp:nvSpPr>
      <dsp:spPr>
        <a:xfrm>
          <a:off x="0" y="3282957"/>
          <a:ext cx="3785616" cy="521076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Network Segmentation:</a:t>
          </a:r>
          <a:endParaRPr lang="en-US" sz="1600" kern="1200"/>
        </a:p>
      </dsp:txBody>
      <dsp:txXfrm>
        <a:off x="25437" y="3308394"/>
        <a:ext cx="3734742" cy="470202"/>
      </dsp:txXfrm>
    </dsp:sp>
    <dsp:sp modelId="{C7DA453B-D17A-465C-A222-B7EE6500D180}">
      <dsp:nvSpPr>
        <dsp:cNvPr id="0" name=""/>
        <dsp:cNvSpPr/>
      </dsp:nvSpPr>
      <dsp:spPr>
        <a:xfrm rot="5400000">
          <a:off x="6942177" y="725634"/>
          <a:ext cx="416861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Assess third-party vendors' PCI DSS compliance.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Verify their adherence to security standards when handling cardholder data.</a:t>
          </a:r>
          <a:endParaRPr lang="en-US" sz="1600" kern="1200"/>
        </a:p>
      </dsp:txBody>
      <dsp:txXfrm rot="-5400000">
        <a:off x="3785616" y="3902545"/>
        <a:ext cx="6709635" cy="376163"/>
      </dsp:txXfrm>
    </dsp:sp>
    <dsp:sp modelId="{914214B0-51B4-4F11-8CF1-E5128DAB6730}">
      <dsp:nvSpPr>
        <dsp:cNvPr id="0" name=""/>
        <dsp:cNvSpPr/>
      </dsp:nvSpPr>
      <dsp:spPr>
        <a:xfrm>
          <a:off x="0" y="3830088"/>
          <a:ext cx="3785616" cy="52107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Vendor Oversight:</a:t>
          </a:r>
          <a:endParaRPr lang="en-US" sz="1600" kern="1200"/>
        </a:p>
      </dsp:txBody>
      <dsp:txXfrm>
        <a:off x="25437" y="3855525"/>
        <a:ext cx="3734742" cy="470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B4F4-209D-D262-CD8F-01C2ADC4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3EC9A-990F-1EFD-E037-14506B92D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43AB-7F6E-F36B-3581-ED2D7582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5737-4F8F-3F2F-FB0E-0F02C31B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06FB-BB3A-64CC-CD27-96368652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325B-8120-233F-1F01-2CC71DC7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E3EFB-1C3B-3D46-72EC-93FA3FC1C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B18A-1AF7-3C34-F618-88C61D45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280C-9A86-79F4-7D92-DC745F7F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D7D5-E86F-0B46-1EC6-9D39536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61903-69FB-B0C1-ACD5-84F7F166C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F2D3-274E-5F48-F3DC-C6B498B6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EAE1-C72B-271D-516B-8647A15A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C8E7-4A59-2CED-7694-2AC97715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19BB-0AB8-6881-A651-A1D3EC6C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D198-BDE3-4D01-10A1-28C7C818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3880-3BDD-36C0-468C-6EE20C08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62A9-A975-1666-84B4-5AAF525E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038B-FD6A-8EB1-DCEC-14F73489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447A-A23D-8ABB-A578-496BEC1F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6284-85F3-055C-2F70-699684D1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AB875-ED5C-4A9F-341E-FE34F024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A963-0EFB-04C4-0175-7E1118CE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7B794-010C-2106-40E0-47E76C20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E352-58E1-2781-CE2C-E8C4009D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9FCB-19A5-0CEF-F5EC-61DE75FB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F2C8-071E-4981-8658-F1D16AA4F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C024-F756-9C97-FF4F-E5BE3C85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3369-2DA2-16AB-5787-63AECB92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9E4F9-0C1C-277F-75B1-B5F428CA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80D81-1003-2BD2-DFE3-51448651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184D-E993-3380-226C-80371D92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4618-DCAD-2B59-DBC9-4DC79219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65FFC-1DDF-FC8F-7DF8-0D64930B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032FB-66CA-5995-7693-C7B47192C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280E9-7B4A-74E0-8DE5-367C7E0F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679A-6C6F-F9F6-43E9-4F01582C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120B1-CB0A-DE6C-841C-D678DE6A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C8220-5557-7358-D80F-BA81F26B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E62-3721-4105-815F-6ACC38AF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74CED-8DDB-F60E-814D-46929546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C7F84-ABED-47DE-EF8D-93F2DEAA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70E77-5052-56D7-E231-DD6FFC6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AFE42-0452-8A4F-6BC9-FAC49616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C6F29-1820-2078-55F3-F2147537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E1C3A-103C-6D64-7AB7-7540AC83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00D6-182F-98CC-6134-302247B9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A38E-8FDC-7502-AE8F-F1F7A526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9A20C-07F7-48E7-4689-F0AE0D8D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701F7-5AF8-5520-FA25-B44AA49A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C1DAD-EADB-1709-144D-D7DE2C34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6BD7-796D-93DD-0C96-9F550DCF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E3A3-7A00-33E4-391D-D74D3AEA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4A766-3A40-7D53-274B-DDF2951F1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2248B-941C-791F-F8B2-113C805C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5128-4C52-E42E-8B78-05C7D54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931F1-2981-C513-22B8-ED37ECE4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0D502-6693-9AA6-0B8C-E42201C8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75259-A254-7764-2D00-460E3D1B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DD4EE-F1EB-10CB-837F-7137F3B4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6313-EC41-4BB5-FA58-D604B66AD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5436-6AD4-4F08-8795-5007B2CA57C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0EC0-F6F3-DE6D-D419-97769880A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63FC-1D2E-DCC3-0771-9EF892AC1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9363-EDB5-49A3-AD2A-923CF05D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65584-B966-3369-991A-93C45588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E61-62EA-7E0E-B911-ED90844C2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PCI DSS – Payment Card Industry Data Security</a:t>
            </a:r>
          </a:p>
          <a:p>
            <a:pPr algn="l"/>
            <a:endParaRPr lang="en-US" b="1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heck mark&#10;&#10;Description automatically generated">
            <a:extLst>
              <a:ext uri="{FF2B5EF4-FFF2-40B4-BE49-F238E27FC236}">
                <a16:creationId xmlns:a16="http://schemas.microsoft.com/office/drawing/2014/main" id="{8E9380BD-C374-7AA2-7BB3-AA3D870A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3" r="23036" b="-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377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5B43D-0E02-0CC4-C3E8-5D9FBF01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04" y="1504294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ADE6-D676-D2CD-992D-442E0F31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PCI DSS stands for Payment Card Industry Data Security Standard.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Founded in 2004 by leading credit card companies: Visa, MasterCard, Discover Financial Services, JCB International, and American Express.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PCI DSS is overseen by the Payment Card Industry Security Standards Council (PCI SSC).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The primary aim of PCI DSS is to protect credit and debit card transactions against fraud and information theft.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It sets a unified standard for securing payment card data.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6836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5B43D-0E02-0CC4-C3E8-5D9FBF01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PCI DSS Requirements</a:t>
            </a:r>
            <a:endParaRPr lang="en-US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rcular chart with text and images&#10;&#10;Description automatically generated">
            <a:extLst>
              <a:ext uri="{FF2B5EF4-FFF2-40B4-BE49-F238E27FC236}">
                <a16:creationId xmlns:a16="http://schemas.microsoft.com/office/drawing/2014/main" id="{7E81ECBB-B2F5-F08D-3944-33808B03B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" b="-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ADE6-D676-D2CD-992D-442E0F31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numCol="2" anchor="t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Secure Network:</a:t>
            </a:r>
            <a:endParaRPr lang="en-US" sz="1800" b="0" i="0" dirty="0"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Install and maintain a secure firewall.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Avoid using default passwords.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Protect Cardholder Data:</a:t>
            </a:r>
            <a:endParaRPr lang="en-US" sz="1800" b="0" i="0" dirty="0"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b="0" i="0" dirty="0">
                <a:effectLst/>
                <a:latin typeface="Söhne"/>
              </a:rPr>
              <a:t>Securely store cardholder data.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b="0" i="0" dirty="0">
                <a:effectLst/>
                <a:latin typeface="Söhne"/>
              </a:rPr>
              <a:t>Encrypt data during transmission.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Vulnerability Management:</a:t>
            </a:r>
            <a:endParaRPr lang="en-US" sz="1800" b="0" i="0" dirty="0"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sz="1800" b="0" i="0" dirty="0">
                <a:effectLst/>
                <a:latin typeface="Söhne"/>
              </a:rPr>
              <a:t>Protect systems against malware.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1800" b="0" i="0" dirty="0">
                <a:effectLst/>
                <a:latin typeface="Söhne"/>
              </a:rPr>
              <a:t>Develop and maintain secure systems and applications.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Access Control:</a:t>
            </a:r>
            <a:endParaRPr lang="en-US" sz="1800" b="0" i="0" dirty="0"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 startAt="7"/>
            </a:pPr>
            <a:r>
              <a:rPr lang="en-US" sz="1800" b="0" i="0" dirty="0">
                <a:effectLst/>
                <a:latin typeface="Söhne"/>
              </a:rPr>
              <a:t>Restrict access based on need-to-know.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800" b="0" i="0" dirty="0">
                <a:effectLst/>
                <a:latin typeface="Söhne"/>
              </a:rPr>
              <a:t>Verify and limit access.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800" b="0" i="0" dirty="0">
                <a:effectLst/>
                <a:latin typeface="Söhne"/>
              </a:rPr>
              <a:t>Control physical access.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Monitoring and Testing:</a:t>
            </a:r>
            <a:endParaRPr lang="en-US" sz="1800" b="0" i="0" dirty="0"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 startAt="10"/>
            </a:pPr>
            <a:r>
              <a:rPr lang="en-US" sz="1800" b="0" i="0" dirty="0">
                <a:effectLst/>
                <a:latin typeface="Söhne"/>
              </a:rPr>
              <a:t>Continuously monitor access.</a:t>
            </a:r>
          </a:p>
          <a:p>
            <a:pPr marL="800100" lvl="1" indent="-342900">
              <a:buFont typeface="+mj-lt"/>
              <a:buAutoNum type="arabicPeriod" startAt="10"/>
            </a:pPr>
            <a:r>
              <a:rPr lang="en-US" sz="1800" b="0" i="0" dirty="0">
                <a:effectLst/>
                <a:latin typeface="Söhne"/>
              </a:rPr>
              <a:t>Regularly test security systems.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Information Security Policy:</a:t>
            </a:r>
            <a:endParaRPr lang="en-US" sz="1800" b="0" i="0" dirty="0"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 startAt="12"/>
            </a:pPr>
            <a:r>
              <a:rPr lang="en-US" sz="1800" b="0" i="0" dirty="0">
                <a:effectLst/>
                <a:latin typeface="Söhne"/>
              </a:rPr>
              <a:t>Maintain an information security policy.</a:t>
            </a:r>
          </a:p>
          <a:p>
            <a:pPr>
              <a:buFont typeface="+mj-lt"/>
              <a:buAutoNum type="arabicPeriod"/>
            </a:pPr>
            <a:endParaRPr lang="en-US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5B43D-0E02-0CC4-C3E8-5D9FBF01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latin typeface="Söhne"/>
              </a:rPr>
              <a:t>PCI DSS Compliance Levels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ADE6-D676-D2CD-992D-442E0F31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2273720"/>
            <a:ext cx="4765949" cy="335347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Compliance Levels: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1:</a:t>
            </a:r>
            <a:endParaRPr lang="en-US" sz="11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1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 applies to merchants processing over 6 million Visa transactions per year.</a:t>
            </a:r>
          </a:p>
          <a:p>
            <a:pPr lvl="1"/>
            <a:r>
              <a:rPr lang="en-US" sz="11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an annual on-site assessment by a Qualified Security Assessor (QSA).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2:</a:t>
            </a:r>
            <a:endParaRPr lang="en-US" sz="11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1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to merchants processing between 1 million and 6 million Visa transactions annually.</a:t>
            </a:r>
          </a:p>
          <a:p>
            <a:pPr lvl="1"/>
            <a:r>
              <a:rPr lang="en-US" sz="11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 yearly self-assessment questionnaire (SAQ) and quarterly network scans.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3:</a:t>
            </a:r>
            <a:endParaRPr lang="en-US" sz="11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1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to merchants processing 20,000 to 1 million Visa e-commerce transactions annually.</a:t>
            </a:r>
          </a:p>
          <a:p>
            <a:pPr lvl="1"/>
            <a:r>
              <a:rPr lang="en-US" sz="11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 yearly SAQ and quarterly network scans.</a:t>
            </a:r>
          </a:p>
          <a:p>
            <a:pPr>
              <a:buFont typeface="+mj-lt"/>
              <a:buAutoNum type="arabicPeriod"/>
            </a:pPr>
            <a:r>
              <a:rPr lang="en-US" sz="11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4:</a:t>
            </a:r>
            <a:endParaRPr lang="en-US" sz="11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1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to merchants processing less than 20,000 Visa e-commerce transactions annually and all other merchants processing up to 1 million Visa transactions.</a:t>
            </a:r>
          </a:p>
          <a:p>
            <a:pPr lvl="1"/>
            <a:r>
              <a:rPr lang="en-US" sz="11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an annual SAQ and quarterly network scans.</a:t>
            </a:r>
          </a:p>
          <a:p>
            <a:endParaRPr lang="en-US" sz="1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company's compliance level&#10;&#10;Description automatically generated">
            <a:extLst>
              <a:ext uri="{FF2B5EF4-FFF2-40B4-BE49-F238E27FC236}">
                <a16:creationId xmlns:a16="http://schemas.microsoft.com/office/drawing/2014/main" id="{B482E254-0559-944A-AAB2-E2E1A6651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45545"/>
            <a:ext cx="4142232" cy="40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4EDC9-E9D1-3D91-4563-A66CBFB0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Applicability Information</a:t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D742E94B-6601-FDF1-19AB-DB5BB931C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0" r="11419" b="-1"/>
          <a:stretch/>
        </p:blipFill>
        <p:spPr>
          <a:xfrm>
            <a:off x="338" y="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E4F3-8E3B-D21A-ACE0-B76E50E7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Cardholder</a:t>
            </a:r>
          </a:p>
          <a:p>
            <a:pPr lvl="0">
              <a:buSzPct val="95000"/>
            </a:pPr>
            <a:r>
              <a:rPr lang="en-US" sz="1900" dirty="0"/>
              <a:t>Primary Account Number (PAN)</a:t>
            </a:r>
          </a:p>
          <a:p>
            <a:pPr lvl="0">
              <a:buSzPct val="95000"/>
            </a:pPr>
            <a:r>
              <a:rPr lang="en-US" sz="1900" dirty="0"/>
              <a:t>Cardholder name</a:t>
            </a:r>
          </a:p>
          <a:p>
            <a:pPr lvl="0">
              <a:buSzPct val="95000"/>
            </a:pPr>
            <a:r>
              <a:rPr lang="en-US" sz="1900" dirty="0"/>
              <a:t>Expiration date</a:t>
            </a:r>
          </a:p>
          <a:p>
            <a:pPr lvl="0">
              <a:buSzPct val="95000"/>
            </a:pPr>
            <a:r>
              <a:rPr lang="en-US" sz="1900" dirty="0"/>
              <a:t>Service Code</a:t>
            </a:r>
          </a:p>
          <a:p>
            <a:pPr marL="0" indent="0">
              <a:buNone/>
            </a:pPr>
            <a:r>
              <a:rPr lang="en-US" b="1" dirty="0"/>
              <a:t>Sensitive Authentication</a:t>
            </a:r>
          </a:p>
          <a:p>
            <a:pPr lvl="0"/>
            <a:r>
              <a:rPr lang="en-US" sz="1900" dirty="0"/>
              <a:t>Full track data (strip or chip)</a:t>
            </a:r>
          </a:p>
          <a:p>
            <a:pPr lvl="0"/>
            <a:r>
              <a:rPr lang="en-US" sz="1900" dirty="0"/>
              <a:t>Card verification code</a:t>
            </a:r>
          </a:p>
          <a:p>
            <a:pPr lvl="0"/>
            <a:r>
              <a:rPr lang="en-US" sz="1900" dirty="0"/>
              <a:t>PINs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2418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5B43D-0E02-0CC4-C3E8-5D9FBF01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öhne"/>
              </a:rPr>
              <a:t>I</a:t>
            </a:r>
            <a:r>
              <a:rPr lang="en-US" b="1" i="0" dirty="0">
                <a:effectLst/>
                <a:latin typeface="Söhne"/>
              </a:rPr>
              <a:t>mportance of PCI Compliance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ADE6-D676-D2CD-992D-442E0F31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Protecting data and preventing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Preparing organizations to combat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Boosting customer confidence in card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Providing a security benchmark.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Improving operational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Reducing the penalty for data breaches.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0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5B43D-0E02-0CC4-C3E8-5D9FBF01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Consequences Of Noncompliance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ADE6-D676-D2CD-992D-442E0F31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Acquirer Action:</a:t>
            </a:r>
            <a:endParaRPr lang="en-US" sz="1400" b="0" i="0" dirty="0">
              <a:effectLst/>
              <a:latin typeface="Söhne"/>
            </a:endParaRPr>
          </a:p>
          <a:p>
            <a:pPr lvl="1"/>
            <a:r>
              <a:rPr lang="en-US" sz="1400" b="0" i="0" dirty="0">
                <a:effectLst/>
                <a:latin typeface="Söhne"/>
              </a:rPr>
              <a:t>Your acquirer (the bank or financial institution) may prohibit you from accepting card payments.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This can lead to a significant loss in revenue and customer trust.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Non-Compliance Fees:</a:t>
            </a:r>
            <a:endParaRPr lang="en-US" sz="1400" b="0" i="0" dirty="0">
              <a:effectLst/>
              <a:latin typeface="Söhne"/>
            </a:endParaRPr>
          </a:p>
          <a:p>
            <a:pPr lvl="1"/>
            <a:r>
              <a:rPr lang="en-US" sz="1400" b="0" i="0" dirty="0">
                <a:effectLst/>
                <a:latin typeface="Söhne"/>
              </a:rPr>
              <a:t>Non-compliance can result in costly fines and penalties.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These fees can add up and impact your bottom line.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Data Misuse and Fraud:</a:t>
            </a:r>
            <a:endParaRPr lang="en-US" sz="1400" b="0" i="0" dirty="0">
              <a:effectLst/>
              <a:latin typeface="Söhne"/>
            </a:endParaRPr>
          </a:p>
          <a:p>
            <a:pPr lvl="1"/>
            <a:r>
              <a:rPr lang="en-US" sz="1400" b="0" i="0" dirty="0">
                <a:effectLst/>
                <a:latin typeface="Söhne"/>
              </a:rPr>
              <a:t>Unprotected data can be misused or stolen, leading to fraud.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Customers' personal and financial information may be compromised.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Monetary Penalties:</a:t>
            </a:r>
            <a:endParaRPr lang="en-US" sz="1400" b="0" i="0" dirty="0">
              <a:effectLst/>
              <a:latin typeface="Söhne"/>
            </a:endParaRPr>
          </a:p>
          <a:p>
            <a:pPr lvl="1"/>
            <a:r>
              <a:rPr lang="en-US" sz="1400" b="0" i="0" dirty="0">
                <a:effectLst/>
                <a:latin typeface="Söhne"/>
              </a:rPr>
              <a:t>Legal expenses, banking fines, and government audit costs can be substantial.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Forensic investigations and data cleanup are also expensive.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Loss of Trust:</a:t>
            </a:r>
            <a:endParaRPr lang="en-US" sz="1400" b="0" i="0" dirty="0">
              <a:effectLst/>
              <a:latin typeface="Söhne"/>
            </a:endParaRPr>
          </a:p>
          <a:p>
            <a:pPr lvl="1"/>
            <a:r>
              <a:rPr lang="en-US" sz="1400" b="0" i="0" dirty="0">
                <a:effectLst/>
                <a:latin typeface="Söhne"/>
              </a:rPr>
              <a:t>Noncompliance erodes trust among clients, partners, and major financial institutions.</a:t>
            </a:r>
          </a:p>
          <a:p>
            <a:pPr lvl="1"/>
            <a:r>
              <a:rPr lang="en-US" sz="1400" b="0" i="0" dirty="0">
                <a:effectLst/>
                <a:latin typeface="Söhne"/>
              </a:rPr>
              <a:t>This loss of trust can have long-term consequences for your business.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blue and yellow light&#10;&#10;Description automatically generated">
            <a:extLst>
              <a:ext uri="{FF2B5EF4-FFF2-40B4-BE49-F238E27FC236}">
                <a16:creationId xmlns:a16="http://schemas.microsoft.com/office/drawing/2014/main" id="{DC54AC23-7A25-A140-54C1-804D7119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311" b="11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5B43D-0E02-0CC4-C3E8-5D9FBF01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Compliance Best Practices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5B8D00-B5B3-7BE4-3F4A-1E0FF993D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60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63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logos and symbols&#10;&#10;Description automatically generated">
            <a:extLst>
              <a:ext uri="{FF2B5EF4-FFF2-40B4-BE49-F238E27FC236}">
                <a16:creationId xmlns:a16="http://schemas.microsoft.com/office/drawing/2014/main" id="{FA118549-A667-6DFA-30DB-699C52AB6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5B43D-0E02-0CC4-C3E8-5D9FBF01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ADE6-D676-D2CD-992D-442E0F31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0" i="0" dirty="0">
                <a:effectLst/>
                <a:latin typeface="Söhne"/>
              </a:rPr>
              <a:t>PCI DSS compliance is not just a requirement; it's an essential investment in your organization's security and reputation.</a:t>
            </a:r>
          </a:p>
          <a:p>
            <a:pPr marL="0" indent="0">
              <a:buNone/>
            </a:pPr>
            <a:r>
              <a:rPr lang="en-US" sz="1300" b="0" i="0" dirty="0">
                <a:effectLst/>
                <a:latin typeface="Söhne"/>
              </a:rPr>
              <a:t>By adhering to PCI DSS standards, you safeguard sensitive cardholder data, build trust, and mitigate risks.</a:t>
            </a:r>
          </a:p>
          <a:p>
            <a:pPr marL="0" indent="0">
              <a:buNone/>
            </a:pPr>
            <a:r>
              <a:rPr lang="en-US" sz="1300" b="0" i="0" dirty="0">
                <a:effectLst/>
                <a:latin typeface="Söhne"/>
              </a:rPr>
              <a:t>Compliance isn't a one-time effort but an ongoing commitment to maintaining strong security practices.</a:t>
            </a:r>
          </a:p>
          <a:p>
            <a:pPr marL="0" indent="0">
              <a:buNone/>
            </a:pPr>
            <a:r>
              <a:rPr lang="en-US" sz="1300" b="1" i="0" dirty="0">
                <a:effectLst/>
                <a:latin typeface="Söhne"/>
              </a:rPr>
              <a:t>Key Takeaways</a:t>
            </a:r>
            <a:endParaRPr lang="en-US" sz="13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300" b="0" i="0" dirty="0">
                <a:effectLst/>
                <a:latin typeface="Söhne"/>
              </a:rPr>
              <a:t>Protect Your Business: PCI DSS safeguards your business from data breaches and fraud.</a:t>
            </a:r>
          </a:p>
          <a:p>
            <a:pPr>
              <a:buFont typeface="+mj-lt"/>
              <a:buAutoNum type="arabicPeriod"/>
            </a:pPr>
            <a:r>
              <a:rPr lang="en-US" sz="1300" b="0" i="0" dirty="0">
                <a:effectLst/>
                <a:latin typeface="Söhne"/>
              </a:rPr>
              <a:t>Build Trust: Compliance earns trust from customers, partners, and financial institutions.</a:t>
            </a:r>
          </a:p>
          <a:p>
            <a:pPr>
              <a:buFont typeface="+mj-lt"/>
              <a:buAutoNum type="arabicPeriod"/>
            </a:pPr>
            <a:r>
              <a:rPr lang="en-US" sz="1300" b="0" i="0" dirty="0">
                <a:effectLst/>
                <a:latin typeface="Söhne"/>
              </a:rPr>
              <a:t>Ongoing Vigilance: Maintain compliance with continuous audits and best practices.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1121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768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Office Theme</vt:lpstr>
      <vt:lpstr> </vt:lpstr>
      <vt:lpstr>Introduction</vt:lpstr>
      <vt:lpstr>PCI DSS Requirements</vt:lpstr>
      <vt:lpstr>PCI DSS Compliance Levels</vt:lpstr>
      <vt:lpstr>Applicability Information </vt:lpstr>
      <vt:lpstr>Importance of PCI Compliance</vt:lpstr>
      <vt:lpstr>Consequences Of Noncompliance</vt:lpstr>
      <vt:lpstr>Compliance Best Practices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Prabath A.R it21233326</dc:creator>
  <cp:lastModifiedBy>Prabath A.R it21233326</cp:lastModifiedBy>
  <cp:revision>2</cp:revision>
  <dcterms:created xsi:type="dcterms:W3CDTF">2023-10-27T16:50:06Z</dcterms:created>
  <dcterms:modified xsi:type="dcterms:W3CDTF">2023-10-27T17:59:41Z</dcterms:modified>
</cp:coreProperties>
</file>