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80" r:id="rId3"/>
    <p:sldId id="264" r:id="rId4"/>
    <p:sldId id="260" r:id="rId5"/>
    <p:sldId id="261" r:id="rId6"/>
    <p:sldId id="258" r:id="rId7"/>
    <p:sldId id="263" r:id="rId8"/>
    <p:sldId id="262" r:id="rId9"/>
    <p:sldId id="265" r:id="rId10"/>
    <p:sldId id="267" r:id="rId11"/>
    <p:sldId id="269" r:id="rId12"/>
    <p:sldId id="278" r:id="rId13"/>
    <p:sldId id="279" r:id="rId14"/>
    <p:sldId id="270" r:id="rId15"/>
  </p:sldIdLst>
  <p:sldSz cx="18288000" cy="10287000"/>
  <p:notesSz cx="6858000" cy="9144000"/>
  <p:embeddedFontLst>
    <p:embeddedFont>
      <p:font typeface="Roboto" charset="0"/>
      <p:regular r:id="rId17"/>
      <p:bold r:id="rId18"/>
      <p:italic r:id="rId19"/>
      <p:boldItalic r:id="rId20"/>
    </p:embeddedFont>
    <p:embeddedFont>
      <p:font typeface="Rockwell" pitchFamily="18"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84896-8C6E-4F9C-9CAA-FC6FB404D6DF}" type="datetimeFigureOut">
              <a:rPr lang="en-IN" smtClean="0"/>
              <a:pPr/>
              <a:t>15-06-2021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593C9-3FCD-4724-931A-FF0CE54DB4AA}" type="slidenum">
              <a:rPr lang="en-IN" smtClean="0"/>
              <a:pPr/>
              <a:t>‹#›</a:t>
            </a:fld>
            <a:endParaRPr lang="en-IN"/>
          </a:p>
        </p:txBody>
      </p:sp>
    </p:spTree>
    <p:extLst>
      <p:ext uri="{BB962C8B-B14F-4D97-AF65-F5344CB8AC3E}">
        <p14:creationId xmlns:p14="http://schemas.microsoft.com/office/powerpoint/2010/main" xmlns="" val="168362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9593C9-3FCD-4724-931A-FF0CE54DB4AA}" type="slidenum">
              <a:rPr lang="en-IN" smtClean="0"/>
              <a:pPr/>
              <a:t>2</a:t>
            </a:fld>
            <a:endParaRPr lang="en-IN"/>
          </a:p>
        </p:txBody>
      </p:sp>
    </p:spTree>
    <p:extLst>
      <p:ext uri="{BB962C8B-B14F-4D97-AF65-F5344CB8AC3E}">
        <p14:creationId xmlns:p14="http://schemas.microsoft.com/office/powerpoint/2010/main" xmlns="" val="423855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37.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35.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5.sv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sp>
        <p:nvSpPr>
          <p:cNvPr id="2" name="AutoShape 2"/>
          <p:cNvSpPr/>
          <p:nvPr/>
        </p:nvSpPr>
        <p:spPr>
          <a:xfrm>
            <a:off x="0" y="0"/>
            <a:ext cx="6515366" cy="10287000"/>
          </a:xfrm>
          <a:prstGeom prst="rect">
            <a:avLst/>
          </a:prstGeom>
          <a:solidFill>
            <a:srgbClr val="F7F4FA"/>
          </a:solidFill>
        </p:spPr>
      </p:sp>
      <p:grpSp>
        <p:nvGrpSpPr>
          <p:cNvPr id="3" name="Group 3"/>
          <p:cNvGrpSpPr>
            <a:grpSpLocks noChangeAspect="1"/>
          </p:cNvGrpSpPr>
          <p:nvPr/>
        </p:nvGrpSpPr>
        <p:grpSpPr>
          <a:xfrm>
            <a:off x="1219200" y="3390900"/>
            <a:ext cx="3237711" cy="3237711"/>
            <a:chOff x="0" y="0"/>
            <a:chExt cx="14400530" cy="14400530"/>
          </a:xfrm>
        </p:grpSpPr>
        <p:sp>
          <p:nvSpPr>
            <p:cNvPr id="4" name="Freeform 4"/>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grpSp>
        <p:nvGrpSpPr>
          <p:cNvPr id="6" name="Group 6"/>
          <p:cNvGrpSpPr/>
          <p:nvPr/>
        </p:nvGrpSpPr>
        <p:grpSpPr>
          <a:xfrm>
            <a:off x="8639464" y="2499440"/>
            <a:ext cx="7336182" cy="5829171"/>
            <a:chOff x="0" y="47625"/>
            <a:chExt cx="9781576" cy="7772227"/>
          </a:xfrm>
        </p:grpSpPr>
        <p:sp>
          <p:nvSpPr>
            <p:cNvPr id="7" name="TextBox 7"/>
            <p:cNvSpPr txBox="1"/>
            <p:nvPr/>
          </p:nvSpPr>
          <p:spPr>
            <a:xfrm>
              <a:off x="0" y="47625"/>
              <a:ext cx="9781576" cy="2070311"/>
            </a:xfrm>
            <a:prstGeom prst="rect">
              <a:avLst/>
            </a:prstGeom>
          </p:spPr>
          <p:txBody>
            <a:bodyPr lIns="0" tIns="0" rIns="0" bIns="0" rtlCol="0" anchor="t">
              <a:spAutoFit/>
            </a:bodyPr>
            <a:lstStyle/>
            <a:p>
              <a:pPr>
                <a:lnSpc>
                  <a:spcPts val="13224"/>
                </a:lnSpc>
              </a:pPr>
              <a:r>
                <a:rPr lang="en-US" sz="9600" dirty="0">
                  <a:solidFill>
                    <a:srgbClr val="F7F4FA"/>
                  </a:solidFill>
                  <a:latin typeface="Aileron Heavy"/>
                </a:rPr>
                <a:t>WELCOME</a:t>
              </a:r>
            </a:p>
          </p:txBody>
        </p:sp>
        <p:sp>
          <p:nvSpPr>
            <p:cNvPr id="8" name="TextBox 8"/>
            <p:cNvSpPr txBox="1"/>
            <p:nvPr/>
          </p:nvSpPr>
          <p:spPr>
            <a:xfrm>
              <a:off x="0" y="5199477"/>
              <a:ext cx="9781576" cy="2620375"/>
            </a:xfrm>
            <a:prstGeom prst="rect">
              <a:avLst/>
            </a:prstGeom>
          </p:spPr>
          <p:txBody>
            <a:bodyPr lIns="0" tIns="0" rIns="0" bIns="0" rtlCol="0" anchor="t">
              <a:spAutoFit/>
            </a:bodyPr>
            <a:lstStyle/>
            <a:p>
              <a:pPr>
                <a:lnSpc>
                  <a:spcPts val="3919"/>
                </a:lnSpc>
                <a:spcBef>
                  <a:spcPct val="0"/>
                </a:spcBef>
              </a:pPr>
              <a:r>
                <a:rPr lang="en-US" sz="2799" dirty="0">
                  <a:solidFill>
                    <a:srgbClr val="F7F4FA"/>
                  </a:solidFill>
                  <a:latin typeface="Roboto"/>
                </a:rPr>
                <a:t>From the team of :</a:t>
              </a:r>
            </a:p>
            <a:p>
              <a:pPr>
                <a:lnSpc>
                  <a:spcPts val="3919"/>
                </a:lnSpc>
                <a:spcBef>
                  <a:spcPct val="0"/>
                </a:spcBef>
              </a:pPr>
              <a:r>
                <a:rPr lang="en-US" sz="2799" dirty="0">
                  <a:solidFill>
                    <a:srgbClr val="F7F4FA"/>
                  </a:solidFill>
                  <a:latin typeface="Roboto"/>
                </a:rPr>
                <a:t>Anjali Krishna(20419018)</a:t>
              </a:r>
            </a:p>
            <a:p>
              <a:pPr>
                <a:lnSpc>
                  <a:spcPts val="3919"/>
                </a:lnSpc>
                <a:spcBef>
                  <a:spcPct val="0"/>
                </a:spcBef>
              </a:pPr>
              <a:r>
                <a:rPr lang="en-US" sz="2799" dirty="0">
                  <a:solidFill>
                    <a:srgbClr val="F7F4FA"/>
                  </a:solidFill>
                  <a:latin typeface="Roboto"/>
                </a:rPr>
                <a:t>Aparna Unnikrishnan(20419024)</a:t>
              </a:r>
            </a:p>
            <a:p>
              <a:pPr>
                <a:lnSpc>
                  <a:spcPts val="3919"/>
                </a:lnSpc>
                <a:spcBef>
                  <a:spcPct val="0"/>
                </a:spcBef>
              </a:pPr>
              <a:r>
                <a:rPr lang="en-US" sz="2799" dirty="0" err="1">
                  <a:solidFill>
                    <a:srgbClr val="F7F4FA"/>
                  </a:solidFill>
                  <a:latin typeface="Roboto"/>
                </a:rPr>
                <a:t>Ashana</a:t>
              </a:r>
              <a:r>
                <a:rPr lang="en-US" sz="2799" dirty="0">
                  <a:solidFill>
                    <a:srgbClr val="F7F4FA"/>
                  </a:solidFill>
                  <a:latin typeface="Roboto"/>
                </a:rPr>
                <a:t>(20419026)</a:t>
              </a:r>
            </a:p>
          </p:txBody>
        </p:sp>
      </p:grpSp>
      <p:pic>
        <p:nvPicPr>
          <p:cNvPr id="9" name="Picture 9"/>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10800000">
            <a:off x="4622815" y="6907444"/>
            <a:ext cx="1892551" cy="33795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sp>
        <p:nvSpPr>
          <p:cNvPr id="2" name="TextBox 2"/>
          <p:cNvSpPr txBox="1"/>
          <p:nvPr/>
        </p:nvSpPr>
        <p:spPr>
          <a:xfrm>
            <a:off x="914400" y="215668"/>
            <a:ext cx="15072485" cy="844205"/>
          </a:xfrm>
          <a:prstGeom prst="rect">
            <a:avLst/>
          </a:prstGeom>
        </p:spPr>
        <p:txBody>
          <a:bodyPr wrap="square" lIns="0" tIns="0" rIns="0" bIns="0" rtlCol="0" anchor="t">
            <a:spAutoFit/>
          </a:bodyPr>
          <a:lstStyle/>
          <a:p>
            <a:pPr algn="ctr">
              <a:lnSpc>
                <a:spcPts val="6600"/>
              </a:lnSpc>
            </a:pPr>
            <a:r>
              <a:rPr lang="en-US" sz="5500" dirty="0">
                <a:solidFill>
                  <a:srgbClr val="F7F4FA"/>
                </a:solidFill>
                <a:latin typeface="Aileron Heavy"/>
              </a:rPr>
              <a:t>Structure of Website</a:t>
            </a:r>
          </a:p>
        </p:txBody>
      </p:sp>
      <p:pic>
        <p:nvPicPr>
          <p:cNvPr id="17" name="Picture 16">
            <a:extLst>
              <a:ext uri="{FF2B5EF4-FFF2-40B4-BE49-F238E27FC236}">
                <a16:creationId xmlns:a16="http://schemas.microsoft.com/office/drawing/2014/main" xmlns="" id="{3FA52316-0BCD-4A13-8BA8-75B6B876437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1000" y="1409700"/>
            <a:ext cx="17373600" cy="838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pic>
        <p:nvPicPr>
          <p:cNvPr id="31" name="Picture 31"/>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7002191" y="1028700"/>
            <a:ext cx="257109" cy="376665"/>
          </a:xfrm>
          <a:prstGeom prst="rect">
            <a:avLst/>
          </a:prstGeom>
        </p:spPr>
      </p:pic>
      <p:sp>
        <p:nvSpPr>
          <p:cNvPr id="33" name="TextBox 33"/>
          <p:cNvSpPr txBox="1"/>
          <p:nvPr/>
        </p:nvSpPr>
        <p:spPr>
          <a:xfrm>
            <a:off x="6267645" y="395332"/>
            <a:ext cx="5682528" cy="797013"/>
          </a:xfrm>
          <a:prstGeom prst="rect">
            <a:avLst/>
          </a:prstGeom>
        </p:spPr>
        <p:txBody>
          <a:bodyPr lIns="0" tIns="0" rIns="0" bIns="0" rtlCol="0" anchor="t">
            <a:spAutoFit/>
          </a:bodyPr>
          <a:lstStyle/>
          <a:p>
            <a:pPr algn="ctr">
              <a:lnSpc>
                <a:spcPts val="6599"/>
              </a:lnSpc>
            </a:pPr>
            <a:r>
              <a:rPr lang="en-US" sz="5499" dirty="0">
                <a:solidFill>
                  <a:schemeClr val="bg1"/>
                </a:solidFill>
                <a:latin typeface="Aileron Heavy"/>
              </a:rPr>
              <a:t> </a:t>
            </a:r>
            <a:r>
              <a:rPr lang="en-US" sz="5499" dirty="0">
                <a:solidFill>
                  <a:srgbClr val="17161C"/>
                </a:solidFill>
                <a:latin typeface="Aileron Heavy"/>
              </a:rPr>
              <a:t>Roadmap</a:t>
            </a:r>
          </a:p>
        </p:txBody>
      </p:sp>
      <p:grpSp>
        <p:nvGrpSpPr>
          <p:cNvPr id="37" name="Group 37"/>
          <p:cNvGrpSpPr>
            <a:grpSpLocks noChangeAspect="1"/>
          </p:cNvGrpSpPr>
          <p:nvPr/>
        </p:nvGrpSpPr>
        <p:grpSpPr>
          <a:xfrm rot="5400000">
            <a:off x="15806862" y="7001567"/>
            <a:ext cx="700140" cy="700140"/>
            <a:chOff x="1371600" y="6705600"/>
            <a:chExt cx="10972800" cy="10972800"/>
          </a:xfrm>
        </p:grpSpPr>
        <p:sp>
          <p:nvSpPr>
            <p:cNvPr id="38" name="Freeform 38"/>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42" name="Picture 41">
            <a:extLst>
              <a:ext uri="{FF2B5EF4-FFF2-40B4-BE49-F238E27FC236}">
                <a16:creationId xmlns:a16="http://schemas.microsoft.com/office/drawing/2014/main" xmlns="" id="{779848E2-8255-4A6B-8031-70BDBE5062C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66800" y="1028700"/>
            <a:ext cx="16078200" cy="853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565D36-737D-4462-BAA4-07DECA4BC429}"/>
              </a:ext>
            </a:extLst>
          </p:cNvPr>
          <p:cNvSpPr>
            <a:spLocks noGrp="1"/>
          </p:cNvSpPr>
          <p:nvPr>
            <p:ph type="title"/>
          </p:nvPr>
        </p:nvSpPr>
        <p:spPr>
          <a:xfrm>
            <a:off x="4724400" y="0"/>
            <a:ext cx="8229600" cy="1143000"/>
          </a:xfrm>
        </p:spPr>
        <p:txBody>
          <a:bodyPr>
            <a:normAutofit/>
          </a:bodyPr>
          <a:lstStyle/>
          <a:p>
            <a:r>
              <a:rPr lang="en-US" sz="5400" dirty="0">
                <a:latin typeface="Aileron Heavy" panose="020B0604020202020204" charset="0"/>
              </a:rPr>
              <a:t>FORMS</a:t>
            </a:r>
            <a:endParaRPr lang="en-IN" sz="5400" dirty="0">
              <a:latin typeface="Aileron Heavy" panose="020B0604020202020204" charset="0"/>
            </a:endParaRPr>
          </a:p>
        </p:txBody>
      </p:sp>
      <p:pic>
        <p:nvPicPr>
          <p:cNvPr id="3" name="Picture 2">
            <a:extLst>
              <a:ext uri="{FF2B5EF4-FFF2-40B4-BE49-F238E27FC236}">
                <a16:creationId xmlns:a16="http://schemas.microsoft.com/office/drawing/2014/main" xmlns="" id="{461F3788-7495-4748-A308-6F8BCA1C24A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800" y="1028700"/>
            <a:ext cx="7391400" cy="4308764"/>
          </a:xfrm>
          <a:prstGeom prst="rect">
            <a:avLst/>
          </a:prstGeom>
        </p:spPr>
      </p:pic>
      <p:pic>
        <p:nvPicPr>
          <p:cNvPr id="4" name="Picture 3">
            <a:extLst>
              <a:ext uri="{FF2B5EF4-FFF2-40B4-BE49-F238E27FC236}">
                <a16:creationId xmlns:a16="http://schemas.microsoft.com/office/drawing/2014/main" xmlns="" id="{6371A535-ED53-46B3-9E11-33DBA9F123C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448800" y="1004455"/>
            <a:ext cx="7543800" cy="4308764"/>
          </a:xfrm>
          <a:prstGeom prst="rect">
            <a:avLst/>
          </a:prstGeom>
        </p:spPr>
      </p:pic>
      <p:pic>
        <p:nvPicPr>
          <p:cNvPr id="6" name="Picture 5">
            <a:extLst>
              <a:ext uri="{FF2B5EF4-FFF2-40B4-BE49-F238E27FC236}">
                <a16:creationId xmlns:a16="http://schemas.microsoft.com/office/drawing/2014/main" xmlns="" id="{C97F53CA-3000-4919-B5B1-628B0F0814E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5799" y="5559137"/>
            <a:ext cx="7391399" cy="4156363"/>
          </a:xfrm>
          <a:prstGeom prst="rect">
            <a:avLst/>
          </a:prstGeom>
        </p:spPr>
      </p:pic>
      <p:pic>
        <p:nvPicPr>
          <p:cNvPr id="7" name="Picture 6">
            <a:extLst>
              <a:ext uri="{FF2B5EF4-FFF2-40B4-BE49-F238E27FC236}">
                <a16:creationId xmlns:a16="http://schemas.microsoft.com/office/drawing/2014/main" xmlns="" id="{07086E30-AD6B-43E5-AE41-AFB5371E1E26}"/>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448800" y="5559137"/>
            <a:ext cx="7543800" cy="4003963"/>
          </a:xfrm>
          <a:prstGeom prst="rect">
            <a:avLst/>
          </a:prstGeom>
        </p:spPr>
      </p:pic>
    </p:spTree>
    <p:extLst>
      <p:ext uri="{BB962C8B-B14F-4D97-AF65-F5344CB8AC3E}">
        <p14:creationId xmlns:p14="http://schemas.microsoft.com/office/powerpoint/2010/main" xmlns="" val="365185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86296-338E-4ABD-95A9-84886F4D5DFB}"/>
              </a:ext>
            </a:extLst>
          </p:cNvPr>
          <p:cNvSpPr>
            <a:spLocks noGrp="1"/>
          </p:cNvSpPr>
          <p:nvPr>
            <p:ph type="title"/>
          </p:nvPr>
        </p:nvSpPr>
        <p:spPr>
          <a:xfrm>
            <a:off x="907473" y="3009900"/>
            <a:ext cx="8229600" cy="1143000"/>
          </a:xfrm>
        </p:spPr>
        <p:txBody>
          <a:bodyPr>
            <a:noAutofit/>
          </a:bodyPr>
          <a:lstStyle/>
          <a:p>
            <a:r>
              <a:rPr lang="en-US" sz="8000" smtClean="0">
                <a:latin typeface="Aileron Heavy" panose="020B0604020202020204" charset="0"/>
              </a:rPr>
              <a:t>Let’s </a:t>
            </a:r>
            <a:r>
              <a:rPr lang="en-US" sz="8000" dirty="0">
                <a:latin typeface="Aileron Heavy" panose="020B0604020202020204" charset="0"/>
              </a:rPr>
              <a:t>see a Demo</a:t>
            </a:r>
            <a:endParaRPr lang="en-IN" sz="8000" dirty="0">
              <a:latin typeface="Aileron Heavy" panose="020B0604020202020204" charset="0"/>
            </a:endParaRPr>
          </a:p>
        </p:txBody>
      </p:sp>
      <p:grpSp>
        <p:nvGrpSpPr>
          <p:cNvPr id="3" name="Group 9">
            <a:extLst>
              <a:ext uri="{FF2B5EF4-FFF2-40B4-BE49-F238E27FC236}">
                <a16:creationId xmlns:a16="http://schemas.microsoft.com/office/drawing/2014/main" xmlns="" id="{8AF0EABD-A054-42C4-8223-73872412AD05}"/>
              </a:ext>
            </a:extLst>
          </p:cNvPr>
          <p:cNvGrpSpPr>
            <a:grpSpLocks noChangeAspect="1"/>
          </p:cNvGrpSpPr>
          <p:nvPr/>
        </p:nvGrpSpPr>
        <p:grpSpPr>
          <a:xfrm rot="5400000">
            <a:off x="11201400" y="1409700"/>
            <a:ext cx="3503037" cy="3503037"/>
            <a:chOff x="0" y="0"/>
            <a:chExt cx="14400530" cy="14400530"/>
          </a:xfrm>
        </p:grpSpPr>
        <p:sp>
          <p:nvSpPr>
            <p:cNvPr id="4" name="Freeform 10">
              <a:extLst>
                <a:ext uri="{FF2B5EF4-FFF2-40B4-BE49-F238E27FC236}">
                  <a16:creationId xmlns:a16="http://schemas.microsoft.com/office/drawing/2014/main" xmlns="" id="{77A22D15-7ADF-4D06-8829-BA9400100D81}"/>
                </a:ext>
              </a:extLst>
            </p:cNvPr>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pic>
        <p:nvPicPr>
          <p:cNvPr id="6" name="Graphic 5" descr="Customer review">
            <a:extLst>
              <a:ext uri="{FF2B5EF4-FFF2-40B4-BE49-F238E27FC236}">
                <a16:creationId xmlns:a16="http://schemas.microsoft.com/office/drawing/2014/main" xmlns="" id="{3BCEE0A5-4797-4542-B7A8-908F4809A132}"/>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6400800" y="5524500"/>
            <a:ext cx="3962400" cy="3962400"/>
          </a:xfrm>
          <a:prstGeom prst="rect">
            <a:avLst/>
          </a:prstGeom>
        </p:spPr>
      </p:pic>
    </p:spTree>
    <p:extLst>
      <p:ext uri="{BB962C8B-B14F-4D97-AF65-F5344CB8AC3E}">
        <p14:creationId xmlns:p14="http://schemas.microsoft.com/office/powerpoint/2010/main" xmlns="" val="27257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
        <p:cNvGrpSpPr/>
        <p:nvPr/>
      </p:nvGrpSpPr>
      <p:grpSpPr>
        <a:xfrm>
          <a:off x="0" y="0"/>
          <a:ext cx="0" cy="0"/>
          <a:chOff x="0" y="0"/>
          <a:chExt cx="0" cy="0"/>
        </a:xfrm>
      </p:grpSpPr>
      <p:sp>
        <p:nvSpPr>
          <p:cNvPr id="2" name="AutoShape 2"/>
          <p:cNvSpPr/>
          <p:nvPr/>
        </p:nvSpPr>
        <p:spPr>
          <a:xfrm>
            <a:off x="0" y="0"/>
            <a:ext cx="12957608" cy="10287000"/>
          </a:xfrm>
          <a:prstGeom prst="rect">
            <a:avLst/>
          </a:prstGeom>
          <a:solidFill>
            <a:srgbClr val="F7F4FA"/>
          </a:solidFill>
        </p:spPr>
        <p:txBody>
          <a:bodyPr/>
          <a:lstStyle/>
          <a:p>
            <a:endParaRPr lang="en-IN" dirty="0"/>
          </a:p>
        </p:txBody>
      </p:sp>
      <p:grpSp>
        <p:nvGrpSpPr>
          <p:cNvPr id="3" name="Group 3"/>
          <p:cNvGrpSpPr/>
          <p:nvPr/>
        </p:nvGrpSpPr>
        <p:grpSpPr>
          <a:xfrm>
            <a:off x="1028699" y="3413378"/>
            <a:ext cx="8124443" cy="5813196"/>
            <a:chOff x="-1" y="-2430073"/>
            <a:chExt cx="10832591" cy="7750927"/>
          </a:xfrm>
        </p:grpSpPr>
        <p:sp>
          <p:nvSpPr>
            <p:cNvPr id="4" name="TextBox 4"/>
            <p:cNvSpPr txBox="1"/>
            <p:nvPr/>
          </p:nvSpPr>
          <p:spPr>
            <a:xfrm>
              <a:off x="-1" y="-2430073"/>
              <a:ext cx="9926778" cy="1641475"/>
            </a:xfrm>
            <a:prstGeom prst="rect">
              <a:avLst/>
            </a:prstGeom>
          </p:spPr>
          <p:txBody>
            <a:bodyPr lIns="0" tIns="0" rIns="0" bIns="0" rtlCol="0" anchor="t">
              <a:spAutoFit/>
            </a:bodyPr>
            <a:lstStyle/>
            <a:p>
              <a:pPr>
                <a:lnSpc>
                  <a:spcPts val="9600"/>
                </a:lnSpc>
              </a:pPr>
              <a:r>
                <a:rPr lang="en-US" sz="8000" dirty="0">
                  <a:solidFill>
                    <a:srgbClr val="17161C"/>
                  </a:solidFill>
                  <a:latin typeface="Aileron Heavy"/>
                </a:rPr>
                <a:t>Thank You</a:t>
              </a:r>
            </a:p>
          </p:txBody>
        </p:sp>
        <p:sp>
          <p:nvSpPr>
            <p:cNvPr id="5" name="TextBox 5"/>
            <p:cNvSpPr txBox="1"/>
            <p:nvPr/>
          </p:nvSpPr>
          <p:spPr>
            <a:xfrm>
              <a:off x="905812" y="3379875"/>
              <a:ext cx="9926778" cy="640827"/>
            </a:xfrm>
            <a:prstGeom prst="rect">
              <a:avLst/>
            </a:prstGeom>
          </p:spPr>
          <p:txBody>
            <a:bodyPr lIns="0" tIns="0" rIns="0" bIns="0" rtlCol="0" anchor="t">
              <a:spAutoFit/>
            </a:bodyPr>
            <a:lstStyle/>
            <a:p>
              <a:pPr>
                <a:lnSpc>
                  <a:spcPts val="3919"/>
                </a:lnSpc>
                <a:spcBef>
                  <a:spcPct val="0"/>
                </a:spcBef>
              </a:pPr>
              <a:r>
                <a:rPr lang="en-US" sz="2800" dirty="0">
                  <a:solidFill>
                    <a:srgbClr val="17161C"/>
                  </a:solidFill>
                  <a:latin typeface="Roboto"/>
                </a:rPr>
                <a:t>19it024apar@ug.cusat.ac.in</a:t>
              </a:r>
            </a:p>
          </p:txBody>
        </p:sp>
        <p:sp>
          <p:nvSpPr>
            <p:cNvPr id="6" name="TextBox 6"/>
            <p:cNvSpPr txBox="1"/>
            <p:nvPr/>
          </p:nvSpPr>
          <p:spPr>
            <a:xfrm>
              <a:off x="881435" y="4034177"/>
              <a:ext cx="9926778" cy="1286677"/>
            </a:xfrm>
            <a:prstGeom prst="rect">
              <a:avLst/>
            </a:prstGeom>
          </p:spPr>
          <p:txBody>
            <a:bodyPr lIns="0" tIns="0" rIns="0" bIns="0" rtlCol="0" anchor="t">
              <a:spAutoFit/>
            </a:bodyPr>
            <a:lstStyle/>
            <a:p>
              <a:pPr>
                <a:lnSpc>
                  <a:spcPts val="3919"/>
                </a:lnSpc>
                <a:spcBef>
                  <a:spcPct val="0"/>
                </a:spcBef>
              </a:pPr>
              <a:r>
                <a:rPr lang="en-US" sz="2800" dirty="0">
                  <a:solidFill>
                    <a:srgbClr val="17161C"/>
                  </a:solidFill>
                  <a:latin typeface="Roboto"/>
                </a:rPr>
                <a:t>19it026asha@ug.cusat.ac.in</a:t>
              </a:r>
            </a:p>
            <a:p>
              <a:pPr>
                <a:lnSpc>
                  <a:spcPts val="3919"/>
                </a:lnSpc>
                <a:spcBef>
                  <a:spcPct val="0"/>
                </a:spcBef>
              </a:pPr>
              <a:endParaRPr lang="en-US" sz="2800" dirty="0">
                <a:solidFill>
                  <a:srgbClr val="17161C"/>
                </a:solidFill>
                <a:latin typeface="Roboto"/>
              </a:endParaRPr>
            </a:p>
          </p:txBody>
        </p:sp>
        <p:sp>
          <p:nvSpPr>
            <p:cNvPr id="7" name="TextBox 7"/>
            <p:cNvSpPr txBox="1"/>
            <p:nvPr/>
          </p:nvSpPr>
          <p:spPr>
            <a:xfrm>
              <a:off x="881436" y="2769938"/>
              <a:ext cx="9926778" cy="640827"/>
            </a:xfrm>
            <a:prstGeom prst="rect">
              <a:avLst/>
            </a:prstGeom>
          </p:spPr>
          <p:txBody>
            <a:bodyPr wrap="square" lIns="0" tIns="0" rIns="0" bIns="0" rtlCol="0" anchor="t">
              <a:spAutoFit/>
            </a:bodyPr>
            <a:lstStyle/>
            <a:p>
              <a:pPr>
                <a:lnSpc>
                  <a:spcPts val="3919"/>
                </a:lnSpc>
                <a:spcBef>
                  <a:spcPct val="0"/>
                </a:spcBef>
              </a:pPr>
              <a:r>
                <a:rPr lang="en-US" sz="2800" dirty="0">
                  <a:solidFill>
                    <a:srgbClr val="17161C"/>
                  </a:solidFill>
                  <a:latin typeface="Roboto"/>
                </a:rPr>
                <a:t>19it018anja@ug.cusat.ac.in</a:t>
              </a:r>
            </a:p>
          </p:txBody>
        </p:sp>
      </p:grpSp>
      <p:pic>
        <p:nvPicPr>
          <p:cNvPr id="8" name="Picture 8"/>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5400000" flipH="1" flipV="1">
            <a:off x="743502" y="-743502"/>
            <a:ext cx="1892551" cy="3379556"/>
          </a:xfrm>
          <a:prstGeom prst="rect">
            <a:avLst/>
          </a:prstGeom>
        </p:spPr>
      </p:pic>
      <p:pic>
        <p:nvPicPr>
          <p:cNvPr id="12" name="Picture 12"/>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10800000" flipV="1">
            <a:off x="16395449" y="6907444"/>
            <a:ext cx="1892551" cy="3379556"/>
          </a:xfrm>
          <a:prstGeom prst="rect">
            <a:avLst/>
          </a:prstGeom>
        </p:spPr>
      </p:pic>
      <p:pic>
        <p:nvPicPr>
          <p:cNvPr id="20" name="Graphic 19" descr="Envelope">
            <a:extLst>
              <a:ext uri="{FF2B5EF4-FFF2-40B4-BE49-F238E27FC236}">
                <a16:creationId xmlns:a16="http://schemas.microsoft.com/office/drawing/2014/main" xmlns="" id="{8D273D09-92BB-483E-BDD1-A150B4ECF293}"/>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571499" y="7136499"/>
            <a:ext cx="914400" cy="914400"/>
          </a:xfrm>
          <a:prstGeom prst="rect">
            <a:avLst/>
          </a:prstGeom>
        </p:spPr>
      </p:pic>
      <p:pic>
        <p:nvPicPr>
          <p:cNvPr id="22" name="Graphic 21" descr="Smiling face with solid fill">
            <a:extLst>
              <a:ext uri="{FF2B5EF4-FFF2-40B4-BE49-F238E27FC236}">
                <a16:creationId xmlns:a16="http://schemas.microsoft.com/office/drawing/2014/main" xmlns="" id="{C0ED0BF1-A539-4A46-B50F-B0E2526861B6}"/>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6324600" y="3715493"/>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9E851-07EA-4182-A415-B0B60B6AFBA2}"/>
              </a:ext>
            </a:extLst>
          </p:cNvPr>
          <p:cNvSpPr>
            <a:spLocks noGrp="1"/>
          </p:cNvSpPr>
          <p:nvPr>
            <p:ph type="ctrTitle"/>
          </p:nvPr>
        </p:nvSpPr>
        <p:spPr>
          <a:xfrm>
            <a:off x="9848111" y="6123709"/>
            <a:ext cx="6553200" cy="708025"/>
          </a:xfrm>
        </p:spPr>
        <p:txBody>
          <a:bodyPr>
            <a:normAutofit/>
          </a:bodyPr>
          <a:lstStyle/>
          <a:p>
            <a:r>
              <a:rPr lang="en-US" sz="3600" dirty="0">
                <a:latin typeface="Arial" panose="020B0604020202020204" pitchFamily="34" charset="0"/>
                <a:cs typeface="Arial" panose="020B0604020202020204" pitchFamily="34" charset="0"/>
              </a:rPr>
              <a:t>Hostel Seeking Forum</a:t>
            </a:r>
            <a:endParaRPr lang="en-IN"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xmlns="" id="{BD1BA1AE-8358-4784-86EF-2D6FAEF42D38}"/>
              </a:ext>
            </a:extLst>
          </p:cNvPr>
          <p:cNvSpPr>
            <a:spLocks noGrp="1"/>
          </p:cNvSpPr>
          <p:nvPr>
            <p:ph type="subTitle" idx="1"/>
          </p:nvPr>
        </p:nvSpPr>
        <p:spPr>
          <a:xfrm>
            <a:off x="10439400" y="4457700"/>
            <a:ext cx="6400800" cy="1752600"/>
          </a:xfrm>
        </p:spPr>
        <p:txBody>
          <a:bodyPr>
            <a:normAutofit/>
          </a:bodyPr>
          <a:lstStyle/>
          <a:p>
            <a:r>
              <a:rPr lang="en-US" sz="9600" b="1" dirty="0">
                <a:solidFill>
                  <a:schemeClr val="tx1"/>
                </a:solidFill>
                <a:latin typeface="Roboto" panose="02000000000000000000" pitchFamily="2" charset="0"/>
                <a:ea typeface="Roboto" panose="02000000000000000000" pitchFamily="2" charset="0"/>
              </a:rPr>
              <a:t>Spaces</a:t>
            </a:r>
            <a:endParaRPr lang="en-IN" sz="9600" b="1" dirty="0">
              <a:solidFill>
                <a:schemeClr val="tx1"/>
              </a:solidFill>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xmlns="" id="{B98A742D-45C6-426F-918D-432443B28AE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058400" y="4371109"/>
            <a:ext cx="1713508" cy="1752600"/>
          </a:xfrm>
          <a:prstGeom prst="rect">
            <a:avLst/>
          </a:prstGeom>
        </p:spPr>
      </p:pic>
      <p:grpSp>
        <p:nvGrpSpPr>
          <p:cNvPr id="5" name="Group 9">
            <a:extLst>
              <a:ext uri="{FF2B5EF4-FFF2-40B4-BE49-F238E27FC236}">
                <a16:creationId xmlns:a16="http://schemas.microsoft.com/office/drawing/2014/main" xmlns="" id="{DA629053-99CA-4183-807B-B4949C3CF5BF}"/>
              </a:ext>
            </a:extLst>
          </p:cNvPr>
          <p:cNvGrpSpPr>
            <a:grpSpLocks noChangeAspect="1"/>
          </p:cNvGrpSpPr>
          <p:nvPr/>
        </p:nvGrpSpPr>
        <p:grpSpPr>
          <a:xfrm rot="5400000">
            <a:off x="7086600" y="1620474"/>
            <a:ext cx="3503037" cy="3503037"/>
            <a:chOff x="0" y="0"/>
            <a:chExt cx="14400530" cy="14400530"/>
          </a:xfrm>
        </p:grpSpPr>
        <p:sp>
          <p:nvSpPr>
            <p:cNvPr id="6" name="Freeform 10">
              <a:extLst>
                <a:ext uri="{FF2B5EF4-FFF2-40B4-BE49-F238E27FC236}">
                  <a16:creationId xmlns:a16="http://schemas.microsoft.com/office/drawing/2014/main" xmlns="" id="{2E21D5AE-B783-4C86-9DFF-176394989BA2}"/>
                </a:ext>
              </a:extLst>
            </p:cNvPr>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grpSp>
        <p:nvGrpSpPr>
          <p:cNvPr id="7" name="Group 5">
            <a:extLst>
              <a:ext uri="{FF2B5EF4-FFF2-40B4-BE49-F238E27FC236}">
                <a16:creationId xmlns:a16="http://schemas.microsoft.com/office/drawing/2014/main" xmlns="" id="{D4481E33-7A48-4E97-945A-96B81A890FA3}"/>
              </a:ext>
            </a:extLst>
          </p:cNvPr>
          <p:cNvGrpSpPr>
            <a:grpSpLocks noChangeAspect="1"/>
          </p:cNvGrpSpPr>
          <p:nvPr/>
        </p:nvGrpSpPr>
        <p:grpSpPr>
          <a:xfrm rot="-5400000">
            <a:off x="304800" y="5753100"/>
            <a:ext cx="3503037" cy="3503037"/>
            <a:chOff x="0" y="0"/>
            <a:chExt cx="14400530" cy="14400530"/>
          </a:xfrm>
        </p:grpSpPr>
        <p:sp>
          <p:nvSpPr>
            <p:cNvPr id="8" name="Freeform 6">
              <a:extLst>
                <a:ext uri="{FF2B5EF4-FFF2-40B4-BE49-F238E27FC236}">
                  <a16:creationId xmlns:a16="http://schemas.microsoft.com/office/drawing/2014/main" xmlns="" id="{F6CBF728-6E95-4FCD-9AE5-A047E30CE87A}"/>
                </a:ext>
              </a:extLst>
            </p:cNvPr>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pic>
        <p:nvPicPr>
          <p:cNvPr id="12" name="Picture 11">
            <a:extLst>
              <a:ext uri="{FF2B5EF4-FFF2-40B4-BE49-F238E27FC236}">
                <a16:creationId xmlns:a16="http://schemas.microsoft.com/office/drawing/2014/main" xmlns="" id="{BA52AFD6-58C6-4A30-B54B-D0D780E3E50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55619" y="2682530"/>
            <a:ext cx="7409711" cy="5302940"/>
          </a:xfrm>
          <a:prstGeom prst="rect">
            <a:avLst/>
          </a:prstGeom>
        </p:spPr>
      </p:pic>
    </p:spTree>
    <p:extLst>
      <p:ext uri="{BB962C8B-B14F-4D97-AF65-F5344CB8AC3E}">
        <p14:creationId xmlns:p14="http://schemas.microsoft.com/office/powerpoint/2010/main" xmlns="" val="243192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grpSp>
        <p:nvGrpSpPr>
          <p:cNvPr id="2" name="Group 2"/>
          <p:cNvGrpSpPr/>
          <p:nvPr/>
        </p:nvGrpSpPr>
        <p:grpSpPr>
          <a:xfrm>
            <a:off x="914400" y="2282065"/>
            <a:ext cx="15687922" cy="2089290"/>
            <a:chOff x="-9533147" y="1671153"/>
            <a:chExt cx="20917230" cy="2785719"/>
          </a:xfrm>
        </p:grpSpPr>
        <p:sp>
          <p:nvSpPr>
            <p:cNvPr id="3" name="TextBox 3"/>
            <p:cNvSpPr txBox="1"/>
            <p:nvPr/>
          </p:nvSpPr>
          <p:spPr>
            <a:xfrm>
              <a:off x="-9533147" y="2265674"/>
              <a:ext cx="5994400" cy="2191198"/>
            </a:xfrm>
            <a:prstGeom prst="rect">
              <a:avLst/>
            </a:prstGeom>
          </p:spPr>
          <p:txBody>
            <a:bodyPr wrap="square" lIns="0" tIns="0" rIns="0" bIns="0" rtlCol="0" anchor="t">
              <a:spAutoFit/>
            </a:bodyPr>
            <a:lstStyle/>
            <a:p>
              <a:pPr>
                <a:lnSpc>
                  <a:spcPts val="6599"/>
                </a:lnSpc>
              </a:pPr>
              <a:r>
                <a:rPr lang="en-US" sz="5499" dirty="0">
                  <a:solidFill>
                    <a:srgbClr val="F7F4FA"/>
                  </a:solidFill>
                  <a:latin typeface="Aileron Heavy"/>
                </a:rPr>
                <a:t>Presentation Highlights</a:t>
              </a:r>
            </a:p>
          </p:txBody>
        </p:sp>
        <p:sp>
          <p:nvSpPr>
            <p:cNvPr id="4" name="TextBox 4"/>
            <p:cNvSpPr txBox="1"/>
            <p:nvPr/>
          </p:nvSpPr>
          <p:spPr>
            <a:xfrm>
              <a:off x="0" y="1671153"/>
              <a:ext cx="11384083" cy="572806"/>
            </a:xfrm>
            <a:prstGeom prst="rect">
              <a:avLst/>
            </a:prstGeom>
          </p:spPr>
          <p:txBody>
            <a:bodyPr lIns="0" tIns="0" rIns="0" bIns="0" rtlCol="0" anchor="t">
              <a:spAutoFit/>
            </a:bodyPr>
            <a:lstStyle/>
            <a:p>
              <a:pPr>
                <a:lnSpc>
                  <a:spcPts val="3640"/>
                </a:lnSpc>
                <a:spcBef>
                  <a:spcPct val="0"/>
                </a:spcBef>
              </a:pPr>
              <a:endParaRPr lang="en-US" sz="2600" dirty="0">
                <a:solidFill>
                  <a:srgbClr val="F7F4FA"/>
                </a:solidFill>
                <a:latin typeface="Roboto"/>
              </a:endParaRPr>
            </a:p>
          </p:txBody>
        </p:sp>
      </p:grpSp>
      <p:sp>
        <p:nvSpPr>
          <p:cNvPr id="9" name="TextBox 9"/>
          <p:cNvSpPr txBox="1"/>
          <p:nvPr/>
        </p:nvSpPr>
        <p:spPr>
          <a:xfrm>
            <a:off x="9677400" y="924604"/>
            <a:ext cx="6512800" cy="9124934"/>
          </a:xfrm>
          <a:prstGeom prst="rect">
            <a:avLst/>
          </a:prstGeom>
        </p:spPr>
        <p:txBody>
          <a:bodyPr lIns="0" tIns="0" rIns="0" bIns="0" rtlCol="0" anchor="t">
            <a:spAutoFit/>
          </a:bodyPr>
          <a:lstStyle/>
          <a:p>
            <a:pPr>
              <a:lnSpc>
                <a:spcPts val="4199"/>
              </a:lnSpc>
            </a:pPr>
            <a:r>
              <a:rPr lang="en-US" sz="3499" dirty="0">
                <a:solidFill>
                  <a:srgbClr val="F7F4FA"/>
                </a:solidFill>
                <a:latin typeface="Aileron Heavy"/>
              </a:rPr>
              <a:t>Abstract</a:t>
            </a:r>
          </a:p>
          <a:p>
            <a:pPr>
              <a:lnSpc>
                <a:spcPts val="4199"/>
              </a:lnSpc>
            </a:pPr>
            <a:endParaRPr lang="en-US" sz="3499" dirty="0">
              <a:solidFill>
                <a:srgbClr val="F7F4FA"/>
              </a:solidFill>
              <a:latin typeface="Aileron Heavy"/>
            </a:endParaRPr>
          </a:p>
          <a:p>
            <a:pPr>
              <a:lnSpc>
                <a:spcPts val="4199"/>
              </a:lnSpc>
            </a:pPr>
            <a:r>
              <a:rPr lang="en-US" sz="3499" dirty="0">
                <a:solidFill>
                  <a:srgbClr val="F7F4FA"/>
                </a:solidFill>
                <a:latin typeface="Aileron Heavy"/>
              </a:rPr>
              <a:t>Input and Output</a:t>
            </a:r>
          </a:p>
          <a:p>
            <a:pPr>
              <a:lnSpc>
                <a:spcPts val="4199"/>
              </a:lnSpc>
            </a:pPr>
            <a:endParaRPr lang="en-US" sz="3499" dirty="0">
              <a:solidFill>
                <a:srgbClr val="F7F4FA"/>
              </a:solidFill>
              <a:latin typeface="Aileron Heavy"/>
            </a:endParaRPr>
          </a:p>
          <a:p>
            <a:pPr>
              <a:lnSpc>
                <a:spcPts val="4199"/>
              </a:lnSpc>
            </a:pPr>
            <a:r>
              <a:rPr lang="en-US" sz="3499" dirty="0">
                <a:solidFill>
                  <a:srgbClr val="F7F4FA"/>
                </a:solidFill>
                <a:latin typeface="Aileron Heavy"/>
              </a:rPr>
              <a:t>Tools and Languages used</a:t>
            </a:r>
          </a:p>
          <a:p>
            <a:pPr>
              <a:lnSpc>
                <a:spcPts val="4199"/>
              </a:lnSpc>
            </a:pPr>
            <a:endParaRPr lang="en-US" sz="3499" dirty="0">
              <a:solidFill>
                <a:srgbClr val="F7F4FA"/>
              </a:solidFill>
              <a:latin typeface="Aileron Heavy"/>
            </a:endParaRPr>
          </a:p>
          <a:p>
            <a:pPr>
              <a:lnSpc>
                <a:spcPts val="4199"/>
              </a:lnSpc>
            </a:pPr>
            <a:r>
              <a:rPr lang="en-US" sz="3499" dirty="0">
                <a:solidFill>
                  <a:srgbClr val="F7F4FA"/>
                </a:solidFill>
                <a:latin typeface="Aileron Heavy"/>
              </a:rPr>
              <a:t>ER Diagram</a:t>
            </a:r>
          </a:p>
          <a:p>
            <a:pPr>
              <a:lnSpc>
                <a:spcPts val="4199"/>
              </a:lnSpc>
            </a:pPr>
            <a:endParaRPr lang="en-US" sz="3499" dirty="0">
              <a:solidFill>
                <a:srgbClr val="F7F4FA"/>
              </a:solidFill>
              <a:latin typeface="Aileron Heavy"/>
            </a:endParaRPr>
          </a:p>
          <a:p>
            <a:pPr>
              <a:lnSpc>
                <a:spcPts val="4199"/>
              </a:lnSpc>
            </a:pPr>
            <a:r>
              <a:rPr lang="en-US" sz="3499" dirty="0">
                <a:solidFill>
                  <a:srgbClr val="F7F4FA"/>
                </a:solidFill>
                <a:latin typeface="Aileron Heavy"/>
              </a:rPr>
              <a:t>DFD for User</a:t>
            </a:r>
          </a:p>
          <a:p>
            <a:pPr>
              <a:lnSpc>
                <a:spcPts val="4199"/>
              </a:lnSpc>
            </a:pPr>
            <a:endParaRPr lang="en-US" sz="3499" dirty="0">
              <a:solidFill>
                <a:srgbClr val="F7F4FA"/>
              </a:solidFill>
              <a:latin typeface="Aileron Heavy"/>
            </a:endParaRPr>
          </a:p>
          <a:p>
            <a:pPr>
              <a:lnSpc>
                <a:spcPts val="4199"/>
              </a:lnSpc>
            </a:pPr>
            <a:r>
              <a:rPr lang="en-US" sz="3499" dirty="0">
                <a:solidFill>
                  <a:srgbClr val="F7F4FA"/>
                </a:solidFill>
                <a:latin typeface="Aileron Heavy"/>
              </a:rPr>
              <a:t>DFD for Admin</a:t>
            </a:r>
          </a:p>
          <a:p>
            <a:pPr>
              <a:lnSpc>
                <a:spcPts val="4199"/>
              </a:lnSpc>
            </a:pPr>
            <a:endParaRPr lang="en-US" sz="3499" dirty="0">
              <a:solidFill>
                <a:srgbClr val="F7F4FA"/>
              </a:solidFill>
              <a:latin typeface="Aileron Heavy"/>
            </a:endParaRPr>
          </a:p>
          <a:p>
            <a:pPr>
              <a:lnSpc>
                <a:spcPts val="4199"/>
              </a:lnSpc>
            </a:pPr>
            <a:r>
              <a:rPr lang="en-US" sz="3499" dirty="0">
                <a:solidFill>
                  <a:srgbClr val="F7F4FA"/>
                </a:solidFill>
                <a:latin typeface="Aileron Heavy"/>
              </a:rPr>
              <a:t>Architecture</a:t>
            </a:r>
          </a:p>
          <a:p>
            <a:pPr>
              <a:lnSpc>
                <a:spcPts val="4199"/>
              </a:lnSpc>
            </a:pPr>
            <a:endParaRPr lang="en-US" sz="3499" dirty="0">
              <a:solidFill>
                <a:srgbClr val="F7F4FA"/>
              </a:solidFill>
              <a:latin typeface="Aileron Heavy"/>
            </a:endParaRPr>
          </a:p>
          <a:p>
            <a:pPr>
              <a:lnSpc>
                <a:spcPts val="4199"/>
              </a:lnSpc>
            </a:pPr>
            <a:r>
              <a:rPr lang="en-US" sz="3499" dirty="0">
                <a:solidFill>
                  <a:srgbClr val="F7F4FA"/>
                </a:solidFill>
                <a:latin typeface="Aileron Heavy"/>
              </a:rPr>
              <a:t>Gantt Chart</a:t>
            </a:r>
          </a:p>
          <a:p>
            <a:pPr>
              <a:lnSpc>
                <a:spcPts val="4199"/>
              </a:lnSpc>
            </a:pPr>
            <a:endParaRPr lang="en-US" sz="3499" dirty="0">
              <a:solidFill>
                <a:srgbClr val="F7F4FA"/>
              </a:solidFill>
              <a:latin typeface="Aileron Heavy"/>
            </a:endParaRPr>
          </a:p>
          <a:p>
            <a:pPr>
              <a:lnSpc>
                <a:spcPts val="4199"/>
              </a:lnSpc>
            </a:pPr>
            <a:r>
              <a:rPr lang="en-US" sz="3499" dirty="0">
                <a:solidFill>
                  <a:srgbClr val="F7F4FA"/>
                </a:solidFill>
                <a:latin typeface="Aileron Heavy"/>
              </a:rPr>
              <a:t>Snapshots</a:t>
            </a:r>
          </a:p>
        </p:txBody>
      </p:sp>
      <p:grpSp>
        <p:nvGrpSpPr>
          <p:cNvPr id="16" name="Group 16"/>
          <p:cNvGrpSpPr>
            <a:grpSpLocks noChangeAspect="1"/>
          </p:cNvGrpSpPr>
          <p:nvPr/>
        </p:nvGrpSpPr>
        <p:grpSpPr>
          <a:xfrm>
            <a:off x="8810933" y="1059125"/>
            <a:ext cx="346643" cy="346643"/>
            <a:chOff x="1371600" y="6705600"/>
            <a:chExt cx="10972800" cy="10972800"/>
          </a:xfrm>
        </p:grpSpPr>
        <p:sp>
          <p:nvSpPr>
            <p:cNvPr id="17" name="Freeform 17"/>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grpSp>
        <p:nvGrpSpPr>
          <p:cNvPr id="18" name="Group 18"/>
          <p:cNvGrpSpPr>
            <a:grpSpLocks noChangeAspect="1"/>
          </p:cNvGrpSpPr>
          <p:nvPr/>
        </p:nvGrpSpPr>
        <p:grpSpPr>
          <a:xfrm>
            <a:off x="8811210" y="2108743"/>
            <a:ext cx="346643" cy="346643"/>
            <a:chOff x="1371600" y="6705600"/>
            <a:chExt cx="10972800" cy="10972800"/>
          </a:xfrm>
        </p:grpSpPr>
        <p:sp>
          <p:nvSpPr>
            <p:cNvPr id="19" name="Freeform 19"/>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pic>
        <p:nvPicPr>
          <p:cNvPr id="23" name="Picture 23"/>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flipH="1">
            <a:off x="2133600" y="6907444"/>
            <a:ext cx="2959351" cy="3379556"/>
          </a:xfrm>
          <a:prstGeom prst="rect">
            <a:avLst/>
          </a:prstGeom>
        </p:spPr>
      </p:pic>
      <p:grpSp>
        <p:nvGrpSpPr>
          <p:cNvPr id="25" name="Group 18">
            <a:extLst>
              <a:ext uri="{FF2B5EF4-FFF2-40B4-BE49-F238E27FC236}">
                <a16:creationId xmlns:a16="http://schemas.microsoft.com/office/drawing/2014/main" xmlns="" id="{4620717A-D803-4FF0-8845-123594DC023A}"/>
              </a:ext>
            </a:extLst>
          </p:cNvPr>
          <p:cNvGrpSpPr>
            <a:grpSpLocks noChangeAspect="1"/>
          </p:cNvGrpSpPr>
          <p:nvPr/>
        </p:nvGrpSpPr>
        <p:grpSpPr>
          <a:xfrm>
            <a:off x="8810655" y="3069305"/>
            <a:ext cx="346643" cy="346643"/>
            <a:chOff x="1371600" y="6705600"/>
            <a:chExt cx="10972800" cy="10972800"/>
          </a:xfrm>
        </p:grpSpPr>
        <p:sp>
          <p:nvSpPr>
            <p:cNvPr id="26" name="Freeform 19">
              <a:extLst>
                <a:ext uri="{FF2B5EF4-FFF2-40B4-BE49-F238E27FC236}">
                  <a16:creationId xmlns:a16="http://schemas.microsoft.com/office/drawing/2014/main" xmlns="" id="{A2046C1E-832C-436C-9CDE-922CDBC74792}"/>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grpSp>
        <p:nvGrpSpPr>
          <p:cNvPr id="27" name="Group 18">
            <a:extLst>
              <a:ext uri="{FF2B5EF4-FFF2-40B4-BE49-F238E27FC236}">
                <a16:creationId xmlns:a16="http://schemas.microsoft.com/office/drawing/2014/main" xmlns="" id="{EEEE49F5-4107-41A3-8062-4950D2B26125}"/>
              </a:ext>
            </a:extLst>
          </p:cNvPr>
          <p:cNvGrpSpPr>
            <a:grpSpLocks noChangeAspect="1"/>
          </p:cNvGrpSpPr>
          <p:nvPr/>
        </p:nvGrpSpPr>
        <p:grpSpPr>
          <a:xfrm>
            <a:off x="8810377" y="6259565"/>
            <a:ext cx="346643" cy="346643"/>
            <a:chOff x="1371600" y="6705600"/>
            <a:chExt cx="10972800" cy="10972800"/>
          </a:xfrm>
        </p:grpSpPr>
        <p:sp>
          <p:nvSpPr>
            <p:cNvPr id="28" name="Freeform 19">
              <a:extLst>
                <a:ext uri="{FF2B5EF4-FFF2-40B4-BE49-F238E27FC236}">
                  <a16:creationId xmlns:a16="http://schemas.microsoft.com/office/drawing/2014/main" xmlns="" id="{4ED03736-94AD-4D6B-A674-824F14DAA9B6}"/>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grpSp>
        <p:nvGrpSpPr>
          <p:cNvPr id="29" name="Group 18">
            <a:extLst>
              <a:ext uri="{FF2B5EF4-FFF2-40B4-BE49-F238E27FC236}">
                <a16:creationId xmlns:a16="http://schemas.microsoft.com/office/drawing/2014/main" xmlns="" id="{575A6855-832B-42AC-AF42-A9FD0B305EBF}"/>
              </a:ext>
            </a:extLst>
          </p:cNvPr>
          <p:cNvGrpSpPr>
            <a:grpSpLocks noChangeAspect="1"/>
          </p:cNvGrpSpPr>
          <p:nvPr/>
        </p:nvGrpSpPr>
        <p:grpSpPr>
          <a:xfrm>
            <a:off x="8797357" y="7340502"/>
            <a:ext cx="346643" cy="346643"/>
            <a:chOff x="1371600" y="6705600"/>
            <a:chExt cx="10972800" cy="10972800"/>
          </a:xfrm>
        </p:grpSpPr>
        <p:sp>
          <p:nvSpPr>
            <p:cNvPr id="30" name="Freeform 19">
              <a:extLst>
                <a:ext uri="{FF2B5EF4-FFF2-40B4-BE49-F238E27FC236}">
                  <a16:creationId xmlns:a16="http://schemas.microsoft.com/office/drawing/2014/main" xmlns="" id="{3CF4A1F0-3C78-405E-9DC5-E5F9B02B99D3}"/>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grpSp>
        <p:nvGrpSpPr>
          <p:cNvPr id="31" name="Group 18">
            <a:extLst>
              <a:ext uri="{FF2B5EF4-FFF2-40B4-BE49-F238E27FC236}">
                <a16:creationId xmlns:a16="http://schemas.microsoft.com/office/drawing/2014/main" xmlns="" id="{F5FCE834-F77B-4E5B-A3FF-DF49FCD8E2EA}"/>
              </a:ext>
            </a:extLst>
          </p:cNvPr>
          <p:cNvGrpSpPr>
            <a:grpSpLocks noChangeAspect="1"/>
          </p:cNvGrpSpPr>
          <p:nvPr/>
        </p:nvGrpSpPr>
        <p:grpSpPr>
          <a:xfrm>
            <a:off x="8810932" y="4158802"/>
            <a:ext cx="346643" cy="346643"/>
            <a:chOff x="1371600" y="6705600"/>
            <a:chExt cx="10972800" cy="10972800"/>
          </a:xfrm>
        </p:grpSpPr>
        <p:sp>
          <p:nvSpPr>
            <p:cNvPr id="32" name="Freeform 19">
              <a:extLst>
                <a:ext uri="{FF2B5EF4-FFF2-40B4-BE49-F238E27FC236}">
                  <a16:creationId xmlns:a16="http://schemas.microsoft.com/office/drawing/2014/main" xmlns="" id="{15CA6498-EF85-4725-878D-7D7171BBE58A}"/>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grpSp>
        <p:nvGrpSpPr>
          <p:cNvPr id="33" name="Group 18">
            <a:extLst>
              <a:ext uri="{FF2B5EF4-FFF2-40B4-BE49-F238E27FC236}">
                <a16:creationId xmlns:a16="http://schemas.microsoft.com/office/drawing/2014/main" xmlns="" id="{78F2F64B-8E3E-4C75-81A6-3E45C1A0E864}"/>
              </a:ext>
            </a:extLst>
          </p:cNvPr>
          <p:cNvGrpSpPr>
            <a:grpSpLocks noChangeAspect="1"/>
          </p:cNvGrpSpPr>
          <p:nvPr/>
        </p:nvGrpSpPr>
        <p:grpSpPr>
          <a:xfrm>
            <a:off x="8810932" y="5239739"/>
            <a:ext cx="346643" cy="346643"/>
            <a:chOff x="1371600" y="6705600"/>
            <a:chExt cx="10972800" cy="10972800"/>
          </a:xfrm>
        </p:grpSpPr>
        <p:sp>
          <p:nvSpPr>
            <p:cNvPr id="34" name="Freeform 19">
              <a:extLst>
                <a:ext uri="{FF2B5EF4-FFF2-40B4-BE49-F238E27FC236}">
                  <a16:creationId xmlns:a16="http://schemas.microsoft.com/office/drawing/2014/main" xmlns="" id="{CFA8D812-17F8-4753-AA40-DE88A6E1CD2A}"/>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pic>
        <p:nvPicPr>
          <p:cNvPr id="38" name="Graphic 37" descr="Marketing">
            <a:extLst>
              <a:ext uri="{FF2B5EF4-FFF2-40B4-BE49-F238E27FC236}">
                <a16:creationId xmlns:a16="http://schemas.microsoft.com/office/drawing/2014/main" xmlns="" id="{874A5762-A9F2-4311-A350-9CA44D2AD370}"/>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2895600" y="8039100"/>
            <a:ext cx="1600200" cy="1676400"/>
          </a:xfrm>
          <a:prstGeom prst="rect">
            <a:avLst/>
          </a:prstGeom>
        </p:spPr>
      </p:pic>
      <p:grpSp>
        <p:nvGrpSpPr>
          <p:cNvPr id="22" name="Group 18">
            <a:extLst>
              <a:ext uri="{FF2B5EF4-FFF2-40B4-BE49-F238E27FC236}">
                <a16:creationId xmlns:a16="http://schemas.microsoft.com/office/drawing/2014/main" xmlns="" id="{C6DDE731-0DCC-486D-A248-FD4888281606}"/>
              </a:ext>
            </a:extLst>
          </p:cNvPr>
          <p:cNvGrpSpPr>
            <a:grpSpLocks noChangeAspect="1"/>
          </p:cNvGrpSpPr>
          <p:nvPr/>
        </p:nvGrpSpPr>
        <p:grpSpPr>
          <a:xfrm>
            <a:off x="8810654" y="8423900"/>
            <a:ext cx="346643" cy="346643"/>
            <a:chOff x="1371600" y="6705600"/>
            <a:chExt cx="10972800" cy="10972800"/>
          </a:xfrm>
        </p:grpSpPr>
        <p:sp>
          <p:nvSpPr>
            <p:cNvPr id="24" name="Freeform 19">
              <a:extLst>
                <a:ext uri="{FF2B5EF4-FFF2-40B4-BE49-F238E27FC236}">
                  <a16:creationId xmlns:a16="http://schemas.microsoft.com/office/drawing/2014/main" xmlns="" id="{CCEAC67E-1A1A-4FDE-B735-00F0657DBE4F}"/>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grpSp>
        <p:nvGrpSpPr>
          <p:cNvPr id="35" name="Group 18">
            <a:extLst>
              <a:ext uri="{FF2B5EF4-FFF2-40B4-BE49-F238E27FC236}">
                <a16:creationId xmlns:a16="http://schemas.microsoft.com/office/drawing/2014/main" xmlns="" id="{147DCEBD-B595-4694-8FBE-33959401177B}"/>
              </a:ext>
            </a:extLst>
          </p:cNvPr>
          <p:cNvGrpSpPr>
            <a:grpSpLocks noChangeAspect="1"/>
          </p:cNvGrpSpPr>
          <p:nvPr/>
        </p:nvGrpSpPr>
        <p:grpSpPr>
          <a:xfrm>
            <a:off x="8797079" y="9475001"/>
            <a:ext cx="346643" cy="346643"/>
            <a:chOff x="1371600" y="6705600"/>
            <a:chExt cx="10972800" cy="10972800"/>
          </a:xfrm>
        </p:grpSpPr>
        <p:sp>
          <p:nvSpPr>
            <p:cNvPr id="36" name="Freeform 19">
              <a:extLst>
                <a:ext uri="{FF2B5EF4-FFF2-40B4-BE49-F238E27FC236}">
                  <a16:creationId xmlns:a16="http://schemas.microsoft.com/office/drawing/2014/main" xmlns="" id="{ECCD6D8A-EFA0-43EA-87D1-5A9C682445AF}"/>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5400000" flipH="1">
            <a:off x="743502" y="825081"/>
            <a:ext cx="1892551" cy="3379556"/>
          </a:xfrm>
          <a:prstGeom prst="rect">
            <a:avLst/>
          </a:prstGeom>
        </p:spPr>
      </p:pic>
      <p:grpSp>
        <p:nvGrpSpPr>
          <p:cNvPr id="8" name="Group 8"/>
          <p:cNvGrpSpPr/>
          <p:nvPr/>
        </p:nvGrpSpPr>
        <p:grpSpPr>
          <a:xfrm>
            <a:off x="5486400" y="1257301"/>
            <a:ext cx="7393342" cy="2070980"/>
            <a:chOff x="5156243" y="-4273267"/>
            <a:chExt cx="9857789" cy="2761307"/>
          </a:xfrm>
        </p:grpSpPr>
        <p:sp>
          <p:nvSpPr>
            <p:cNvPr id="9" name="TextBox 9"/>
            <p:cNvSpPr txBox="1"/>
            <p:nvPr/>
          </p:nvSpPr>
          <p:spPr>
            <a:xfrm>
              <a:off x="6248400" y="-4273267"/>
              <a:ext cx="8765632" cy="1129540"/>
            </a:xfrm>
            <a:prstGeom prst="rect">
              <a:avLst/>
            </a:prstGeom>
          </p:spPr>
          <p:txBody>
            <a:bodyPr lIns="0" tIns="0" rIns="0" bIns="0" rtlCol="0" anchor="t">
              <a:spAutoFit/>
            </a:bodyPr>
            <a:lstStyle/>
            <a:p>
              <a:pPr>
                <a:lnSpc>
                  <a:spcPts val="6599"/>
                </a:lnSpc>
              </a:pPr>
              <a:r>
                <a:rPr lang="en-US" sz="7200" dirty="0">
                  <a:solidFill>
                    <a:srgbClr val="F7F4FA"/>
                  </a:solidFill>
                  <a:latin typeface="Aileron Heavy"/>
                </a:rPr>
                <a:t>Abstract</a:t>
              </a:r>
            </a:p>
          </p:txBody>
        </p:sp>
        <p:sp>
          <p:nvSpPr>
            <p:cNvPr id="10" name="TextBox 10"/>
            <p:cNvSpPr txBox="1"/>
            <p:nvPr/>
          </p:nvSpPr>
          <p:spPr>
            <a:xfrm>
              <a:off x="5156243" y="-2084767"/>
              <a:ext cx="8765632" cy="572807"/>
            </a:xfrm>
            <a:prstGeom prst="rect">
              <a:avLst/>
            </a:prstGeom>
          </p:spPr>
          <p:txBody>
            <a:bodyPr lIns="0" tIns="0" rIns="0" bIns="0" rtlCol="0" anchor="t">
              <a:spAutoFit/>
            </a:bodyPr>
            <a:lstStyle/>
            <a:p>
              <a:pPr>
                <a:lnSpc>
                  <a:spcPts val="3640"/>
                </a:lnSpc>
                <a:spcBef>
                  <a:spcPct val="0"/>
                </a:spcBef>
              </a:pPr>
              <a:endParaRPr lang="en-US" sz="2600" dirty="0">
                <a:solidFill>
                  <a:srgbClr val="F7F4FA"/>
                </a:solidFill>
                <a:latin typeface="Roboto"/>
              </a:endParaRPr>
            </a:p>
          </p:txBody>
        </p:sp>
      </p:grpSp>
      <p:pic>
        <p:nvPicPr>
          <p:cNvPr id="11" name="Picture 11"/>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7002191" y="8881635"/>
            <a:ext cx="257109" cy="376665"/>
          </a:xfrm>
          <a:prstGeom prst="rect">
            <a:avLst/>
          </a:prstGeom>
        </p:spPr>
      </p:pic>
      <p:grpSp>
        <p:nvGrpSpPr>
          <p:cNvPr id="24" name="Group 24"/>
          <p:cNvGrpSpPr/>
          <p:nvPr/>
        </p:nvGrpSpPr>
        <p:grpSpPr>
          <a:xfrm>
            <a:off x="12879742" y="2562238"/>
            <a:ext cx="3135258" cy="1035337"/>
            <a:chOff x="0" y="0"/>
            <a:chExt cx="4180344" cy="1380449"/>
          </a:xfrm>
        </p:grpSpPr>
        <p:sp>
          <p:nvSpPr>
            <p:cNvPr id="25" name="TextBox 25"/>
            <p:cNvSpPr txBox="1"/>
            <p:nvPr/>
          </p:nvSpPr>
          <p:spPr>
            <a:xfrm>
              <a:off x="0" y="0"/>
              <a:ext cx="4180344" cy="701489"/>
            </a:xfrm>
            <a:prstGeom prst="rect">
              <a:avLst/>
            </a:prstGeom>
          </p:spPr>
          <p:txBody>
            <a:bodyPr lIns="0" tIns="0" rIns="0" bIns="0" rtlCol="0" anchor="t">
              <a:spAutoFit/>
            </a:bodyPr>
            <a:lstStyle/>
            <a:p>
              <a:pPr>
                <a:lnSpc>
                  <a:spcPts val="4199"/>
                </a:lnSpc>
              </a:pPr>
              <a:r>
                <a:rPr lang="en-US" sz="3499">
                  <a:solidFill>
                    <a:srgbClr val="17161C"/>
                  </a:solidFill>
                  <a:latin typeface="Aileron Heavy"/>
                </a:rPr>
                <a:t>Step 1</a:t>
              </a:r>
            </a:p>
          </p:txBody>
        </p:sp>
        <p:sp>
          <p:nvSpPr>
            <p:cNvPr id="26" name="TextBox 26"/>
            <p:cNvSpPr txBox="1"/>
            <p:nvPr/>
          </p:nvSpPr>
          <p:spPr>
            <a:xfrm>
              <a:off x="0" y="822605"/>
              <a:ext cx="4180344" cy="557845"/>
            </a:xfrm>
            <a:prstGeom prst="rect">
              <a:avLst/>
            </a:prstGeom>
          </p:spPr>
          <p:txBody>
            <a:bodyPr lIns="0" tIns="0" rIns="0" bIns="0" rtlCol="0" anchor="t">
              <a:spAutoFit/>
            </a:bodyPr>
            <a:lstStyle/>
            <a:p>
              <a:pPr>
                <a:lnSpc>
                  <a:spcPts val="3500"/>
                </a:lnSpc>
                <a:spcBef>
                  <a:spcPct val="0"/>
                </a:spcBef>
              </a:pPr>
              <a:r>
                <a:rPr lang="en-US" sz="2500">
                  <a:solidFill>
                    <a:srgbClr val="17161C"/>
                  </a:solidFill>
                  <a:latin typeface="Roboto"/>
                </a:rPr>
                <a:t>2017</a:t>
              </a:r>
            </a:p>
          </p:txBody>
        </p:sp>
      </p:grpSp>
      <p:grpSp>
        <p:nvGrpSpPr>
          <p:cNvPr id="27" name="Group 27"/>
          <p:cNvGrpSpPr/>
          <p:nvPr/>
        </p:nvGrpSpPr>
        <p:grpSpPr>
          <a:xfrm>
            <a:off x="12879742" y="4625831"/>
            <a:ext cx="3135258" cy="1035337"/>
            <a:chOff x="0" y="0"/>
            <a:chExt cx="4180344" cy="1380449"/>
          </a:xfrm>
        </p:grpSpPr>
        <p:sp>
          <p:nvSpPr>
            <p:cNvPr id="28" name="TextBox 28"/>
            <p:cNvSpPr txBox="1"/>
            <p:nvPr/>
          </p:nvSpPr>
          <p:spPr>
            <a:xfrm>
              <a:off x="0" y="0"/>
              <a:ext cx="4180344" cy="701489"/>
            </a:xfrm>
            <a:prstGeom prst="rect">
              <a:avLst/>
            </a:prstGeom>
          </p:spPr>
          <p:txBody>
            <a:bodyPr lIns="0" tIns="0" rIns="0" bIns="0" rtlCol="0" anchor="t">
              <a:spAutoFit/>
            </a:bodyPr>
            <a:lstStyle/>
            <a:p>
              <a:pPr>
                <a:lnSpc>
                  <a:spcPts val="4199"/>
                </a:lnSpc>
              </a:pPr>
              <a:r>
                <a:rPr lang="en-US" sz="3499">
                  <a:solidFill>
                    <a:srgbClr val="17161C"/>
                  </a:solidFill>
                  <a:latin typeface="Aileron Heavy"/>
                </a:rPr>
                <a:t>Step 2</a:t>
              </a:r>
            </a:p>
          </p:txBody>
        </p:sp>
        <p:sp>
          <p:nvSpPr>
            <p:cNvPr id="29" name="TextBox 29"/>
            <p:cNvSpPr txBox="1"/>
            <p:nvPr/>
          </p:nvSpPr>
          <p:spPr>
            <a:xfrm>
              <a:off x="0" y="822605"/>
              <a:ext cx="4180344" cy="557845"/>
            </a:xfrm>
            <a:prstGeom prst="rect">
              <a:avLst/>
            </a:prstGeom>
          </p:spPr>
          <p:txBody>
            <a:bodyPr lIns="0" tIns="0" rIns="0" bIns="0" rtlCol="0" anchor="t">
              <a:spAutoFit/>
            </a:bodyPr>
            <a:lstStyle/>
            <a:p>
              <a:pPr>
                <a:lnSpc>
                  <a:spcPts val="3500"/>
                </a:lnSpc>
                <a:spcBef>
                  <a:spcPct val="0"/>
                </a:spcBef>
              </a:pPr>
              <a:r>
                <a:rPr lang="en-US" sz="2500">
                  <a:solidFill>
                    <a:srgbClr val="17161C"/>
                  </a:solidFill>
                  <a:latin typeface="Roboto"/>
                </a:rPr>
                <a:t>2018</a:t>
              </a:r>
            </a:p>
          </p:txBody>
        </p:sp>
      </p:grpSp>
      <p:grpSp>
        <p:nvGrpSpPr>
          <p:cNvPr id="30" name="Group 30"/>
          <p:cNvGrpSpPr/>
          <p:nvPr/>
        </p:nvGrpSpPr>
        <p:grpSpPr>
          <a:xfrm>
            <a:off x="12879742" y="6689425"/>
            <a:ext cx="3135258" cy="1035337"/>
            <a:chOff x="0" y="0"/>
            <a:chExt cx="4180344" cy="1380449"/>
          </a:xfrm>
        </p:grpSpPr>
        <p:sp>
          <p:nvSpPr>
            <p:cNvPr id="31" name="TextBox 31"/>
            <p:cNvSpPr txBox="1"/>
            <p:nvPr/>
          </p:nvSpPr>
          <p:spPr>
            <a:xfrm>
              <a:off x="0" y="0"/>
              <a:ext cx="4180344" cy="701489"/>
            </a:xfrm>
            <a:prstGeom prst="rect">
              <a:avLst/>
            </a:prstGeom>
          </p:spPr>
          <p:txBody>
            <a:bodyPr lIns="0" tIns="0" rIns="0" bIns="0" rtlCol="0" anchor="t">
              <a:spAutoFit/>
            </a:bodyPr>
            <a:lstStyle/>
            <a:p>
              <a:pPr>
                <a:lnSpc>
                  <a:spcPts val="4199"/>
                </a:lnSpc>
              </a:pPr>
              <a:r>
                <a:rPr lang="en-US" sz="3499">
                  <a:solidFill>
                    <a:srgbClr val="17161C"/>
                  </a:solidFill>
                  <a:latin typeface="Aileron Heavy"/>
                </a:rPr>
                <a:t>Step 3</a:t>
              </a:r>
            </a:p>
          </p:txBody>
        </p:sp>
        <p:sp>
          <p:nvSpPr>
            <p:cNvPr id="32" name="TextBox 32"/>
            <p:cNvSpPr txBox="1"/>
            <p:nvPr/>
          </p:nvSpPr>
          <p:spPr>
            <a:xfrm>
              <a:off x="0" y="822605"/>
              <a:ext cx="4180344" cy="557845"/>
            </a:xfrm>
            <a:prstGeom prst="rect">
              <a:avLst/>
            </a:prstGeom>
          </p:spPr>
          <p:txBody>
            <a:bodyPr lIns="0" tIns="0" rIns="0" bIns="0" rtlCol="0" anchor="t">
              <a:spAutoFit/>
            </a:bodyPr>
            <a:lstStyle/>
            <a:p>
              <a:pPr>
                <a:lnSpc>
                  <a:spcPts val="3500"/>
                </a:lnSpc>
                <a:spcBef>
                  <a:spcPct val="0"/>
                </a:spcBef>
              </a:pPr>
              <a:r>
                <a:rPr lang="en-US" sz="2500">
                  <a:solidFill>
                    <a:srgbClr val="17161C"/>
                  </a:solidFill>
                  <a:latin typeface="Roboto"/>
                </a:rPr>
                <a:t>2019</a:t>
              </a:r>
            </a:p>
          </p:txBody>
        </p:sp>
      </p:grpSp>
      <p:sp>
        <p:nvSpPr>
          <p:cNvPr id="34" name="TextBox 33">
            <a:extLst>
              <a:ext uri="{FF2B5EF4-FFF2-40B4-BE49-F238E27FC236}">
                <a16:creationId xmlns:a16="http://schemas.microsoft.com/office/drawing/2014/main" xmlns="" id="{A16E18FB-2DBC-4318-8977-EAA2A060F7E6}"/>
              </a:ext>
            </a:extLst>
          </p:cNvPr>
          <p:cNvSpPr txBox="1"/>
          <p:nvPr/>
        </p:nvSpPr>
        <p:spPr>
          <a:xfrm>
            <a:off x="4876800" y="2693328"/>
            <a:ext cx="9448800" cy="5138138"/>
          </a:xfrm>
          <a:prstGeom prst="rect">
            <a:avLst/>
          </a:prstGeom>
          <a:noFill/>
        </p:spPr>
        <p:txBody>
          <a:bodyPr wrap="square">
            <a:spAutoFit/>
          </a:bodyPr>
          <a:lstStyle/>
          <a:p>
            <a:pPr>
              <a:lnSpc>
                <a:spcPct val="107000"/>
              </a:lnSpc>
              <a:spcAft>
                <a:spcPts val="800"/>
              </a:spcAft>
            </a:pPr>
            <a:r>
              <a:rPr lang="en-US" sz="2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Hostel Seeking Forum is an RDBMS project which is done as a finding tool </a:t>
            </a:r>
            <a:r>
              <a:rPr lang="en-IN" sz="2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for students . The main aim of this project is to help the new comers who join the college .Here, they are free to make an account and seek for their hostels .We also provide a platform for  hostel  owners to  post their hostel details ,  like rent , location </a:t>
            </a:r>
            <a:r>
              <a:rPr lang="en-IN" sz="2800" dirty="0">
                <a:solidFill>
                  <a:schemeClr val="bg1"/>
                </a:solidFill>
                <a:latin typeface="Roboto" panose="02000000000000000000" pitchFamily="2" charset="0"/>
                <a:ea typeface="Roboto" panose="02000000000000000000" pitchFamily="2" charset="0"/>
                <a:cs typeface="Times New Roman" panose="02020603050405020304" pitchFamily="18" charset="0"/>
              </a:rPr>
              <a:t>,</a:t>
            </a:r>
            <a:r>
              <a:rPr lang="en-IN" sz="2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  availability of rooms ,curfew, and a small description  about their particular hostel on the website . Students can look  up information about the hostels near CUSAT and choose the right one . This will provide a quick access of hostels and save the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
        <p:cNvGrpSpPr/>
        <p:nvPr/>
      </p:nvGrpSpPr>
      <p:grpSpPr>
        <a:xfrm>
          <a:off x="0" y="0"/>
          <a:ext cx="0" cy="0"/>
          <a:chOff x="0" y="0"/>
          <a:chExt cx="0" cy="0"/>
        </a:xfrm>
      </p:grpSpPr>
      <p:grpSp>
        <p:nvGrpSpPr>
          <p:cNvPr id="3" name="Group 3"/>
          <p:cNvGrpSpPr>
            <a:grpSpLocks noChangeAspect="1"/>
          </p:cNvGrpSpPr>
          <p:nvPr/>
        </p:nvGrpSpPr>
        <p:grpSpPr>
          <a:xfrm rot="-5400000">
            <a:off x="7696200" y="5791947"/>
            <a:ext cx="3465840" cy="3465840"/>
            <a:chOff x="0" y="0"/>
            <a:chExt cx="14400530" cy="14400530"/>
          </a:xfrm>
        </p:grpSpPr>
        <p:sp>
          <p:nvSpPr>
            <p:cNvPr id="4" name="Freeform 4"/>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grpSp>
        <p:nvGrpSpPr>
          <p:cNvPr id="7" name="Group 7"/>
          <p:cNvGrpSpPr>
            <a:grpSpLocks noChangeAspect="1"/>
          </p:cNvGrpSpPr>
          <p:nvPr/>
        </p:nvGrpSpPr>
        <p:grpSpPr>
          <a:xfrm rot="5400000">
            <a:off x="13944600" y="1028700"/>
            <a:ext cx="3465840" cy="3465840"/>
            <a:chOff x="0" y="0"/>
            <a:chExt cx="14400530" cy="14400530"/>
          </a:xfrm>
        </p:grpSpPr>
        <p:sp>
          <p:nvSpPr>
            <p:cNvPr id="8" name="Freeform 8"/>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sp>
        <p:nvSpPr>
          <p:cNvPr id="10" name="TextBox 10"/>
          <p:cNvSpPr txBox="1"/>
          <p:nvPr/>
        </p:nvSpPr>
        <p:spPr>
          <a:xfrm>
            <a:off x="1028700" y="1028700"/>
            <a:ext cx="5825181" cy="2390398"/>
          </a:xfrm>
          <a:prstGeom prst="rect">
            <a:avLst/>
          </a:prstGeom>
        </p:spPr>
        <p:txBody>
          <a:bodyPr lIns="0" tIns="0" rIns="0" bIns="0" rtlCol="0" anchor="t">
            <a:spAutoFit/>
          </a:bodyPr>
          <a:lstStyle/>
          <a:p>
            <a:pPr>
              <a:lnSpc>
                <a:spcPts val="9599"/>
              </a:lnSpc>
            </a:pPr>
            <a:r>
              <a:rPr lang="en-US" sz="7999" dirty="0">
                <a:solidFill>
                  <a:srgbClr val="17161C"/>
                </a:solidFill>
                <a:latin typeface="Aileron Heavy"/>
              </a:rPr>
              <a:t>Input and Output</a:t>
            </a:r>
          </a:p>
        </p:txBody>
      </p:sp>
      <p:grpSp>
        <p:nvGrpSpPr>
          <p:cNvPr id="11" name="Group 11"/>
          <p:cNvGrpSpPr/>
          <p:nvPr/>
        </p:nvGrpSpPr>
        <p:grpSpPr>
          <a:xfrm>
            <a:off x="1028700" y="4747993"/>
            <a:ext cx="5825181" cy="4509794"/>
            <a:chOff x="0" y="0"/>
            <a:chExt cx="7766909" cy="6013059"/>
          </a:xfrm>
        </p:grpSpPr>
        <p:sp>
          <p:nvSpPr>
            <p:cNvPr id="12" name="TextBox 12"/>
            <p:cNvSpPr txBox="1"/>
            <p:nvPr/>
          </p:nvSpPr>
          <p:spPr>
            <a:xfrm>
              <a:off x="0" y="0"/>
              <a:ext cx="7766909" cy="1062684"/>
            </a:xfrm>
            <a:prstGeom prst="rect">
              <a:avLst/>
            </a:prstGeom>
          </p:spPr>
          <p:txBody>
            <a:bodyPr lIns="0" tIns="0" rIns="0" bIns="0" rtlCol="0" anchor="t">
              <a:spAutoFit/>
            </a:bodyPr>
            <a:lstStyle/>
            <a:p>
              <a:pPr>
                <a:lnSpc>
                  <a:spcPts val="6599"/>
                </a:lnSpc>
              </a:pPr>
              <a:r>
                <a:rPr lang="en-US" sz="5499" dirty="0">
                  <a:solidFill>
                    <a:srgbClr val="17161C"/>
                  </a:solidFill>
                  <a:latin typeface="Aileron Heavy"/>
                </a:rPr>
                <a:t>    Input</a:t>
              </a:r>
            </a:p>
          </p:txBody>
        </p:sp>
        <p:sp>
          <p:nvSpPr>
            <p:cNvPr id="13" name="TextBox 13"/>
            <p:cNvSpPr txBox="1"/>
            <p:nvPr/>
          </p:nvSpPr>
          <p:spPr>
            <a:xfrm>
              <a:off x="0" y="1256713"/>
              <a:ext cx="7766909" cy="3513783"/>
            </a:xfrm>
            <a:prstGeom prst="rect">
              <a:avLst/>
            </a:prstGeom>
          </p:spPr>
          <p:txBody>
            <a:bodyPr lIns="0" tIns="0" rIns="0" bIns="0" rtlCol="0" anchor="t">
              <a:spAutoFit/>
            </a:bodyPr>
            <a:lstStyle/>
            <a:p>
              <a:pPr marL="12700">
                <a:lnSpc>
                  <a:spcPts val="2510"/>
                </a:lnSpc>
                <a:spcBef>
                  <a:spcPts val="95"/>
                </a:spcBef>
              </a:pPr>
              <a:r>
                <a:rPr lang="en-US" sz="2400" spc="-5" dirty="0">
                  <a:latin typeface="Roboto" panose="02000000000000000000" pitchFamily="2" charset="0"/>
                  <a:ea typeface="Roboto" panose="02000000000000000000" pitchFamily="2" charset="0"/>
                  <a:cs typeface="Rockwell"/>
                </a:rPr>
                <a:t>Details</a:t>
              </a:r>
              <a:r>
                <a:rPr lang="en-US" sz="2400" spc="15" dirty="0">
                  <a:latin typeface="Roboto" panose="02000000000000000000" pitchFamily="2" charset="0"/>
                  <a:ea typeface="Roboto" panose="02000000000000000000" pitchFamily="2" charset="0"/>
                  <a:cs typeface="Rockwell"/>
                </a:rPr>
                <a:t> </a:t>
              </a:r>
              <a:r>
                <a:rPr lang="en-US" sz="2400" spc="-5" dirty="0">
                  <a:latin typeface="Roboto" panose="02000000000000000000" pitchFamily="2" charset="0"/>
                  <a:ea typeface="Roboto" panose="02000000000000000000" pitchFamily="2" charset="0"/>
                  <a:cs typeface="Rockwell"/>
                </a:rPr>
                <a:t>of</a:t>
              </a:r>
              <a:r>
                <a:rPr lang="en-US" sz="2400" spc="15" dirty="0">
                  <a:latin typeface="Roboto" panose="02000000000000000000" pitchFamily="2" charset="0"/>
                  <a:ea typeface="Roboto" panose="02000000000000000000" pitchFamily="2" charset="0"/>
                  <a:cs typeface="Rockwell"/>
                </a:rPr>
                <a:t> </a:t>
              </a:r>
              <a:r>
                <a:rPr lang="en-US" sz="2400" spc="-30" dirty="0">
                  <a:latin typeface="Roboto" panose="02000000000000000000" pitchFamily="2" charset="0"/>
                  <a:ea typeface="Roboto" panose="02000000000000000000" pitchFamily="2" charset="0"/>
                  <a:cs typeface="Rockwell"/>
                </a:rPr>
                <a:t>hostel ,rent , availability of rooms,</a:t>
              </a:r>
              <a:r>
                <a:rPr lang="en-US" sz="2400" spc="-190" dirty="0">
                  <a:latin typeface="Roboto" panose="02000000000000000000" pitchFamily="2" charset="0"/>
                  <a:ea typeface="Roboto" panose="02000000000000000000" pitchFamily="2" charset="0"/>
                  <a:cs typeface="Rockwell"/>
                </a:rPr>
                <a:t> </a:t>
              </a:r>
              <a:r>
                <a:rPr lang="en-US" sz="2400" spc="-5" dirty="0">
                  <a:latin typeface="Roboto" panose="02000000000000000000" pitchFamily="2" charset="0"/>
                  <a:ea typeface="Roboto" panose="02000000000000000000" pitchFamily="2" charset="0"/>
                  <a:cs typeface="Rockwell"/>
                </a:rPr>
                <a:t>Location</a:t>
              </a:r>
              <a:r>
                <a:rPr lang="en-US" sz="2400" spc="30" dirty="0">
                  <a:latin typeface="Roboto" panose="02000000000000000000" pitchFamily="2" charset="0"/>
                  <a:ea typeface="Roboto" panose="02000000000000000000" pitchFamily="2" charset="0"/>
                  <a:cs typeface="Rockwell"/>
                </a:rPr>
                <a:t> </a:t>
              </a:r>
              <a:r>
                <a:rPr lang="en-US" sz="2400" spc="-5" dirty="0">
                  <a:latin typeface="Roboto" panose="02000000000000000000" pitchFamily="2" charset="0"/>
                  <a:ea typeface="Roboto" panose="02000000000000000000" pitchFamily="2" charset="0"/>
                  <a:cs typeface="Rockwell"/>
                </a:rPr>
                <a:t>,</a:t>
              </a:r>
              <a:r>
                <a:rPr lang="en-US" sz="2400" spc="-170" dirty="0">
                  <a:latin typeface="Roboto" panose="02000000000000000000" pitchFamily="2" charset="0"/>
                  <a:ea typeface="Roboto" panose="02000000000000000000" pitchFamily="2" charset="0"/>
                  <a:cs typeface="Rockwell"/>
                </a:rPr>
                <a:t> </a:t>
              </a:r>
              <a:r>
                <a:rPr lang="en-US" sz="2400" spc="-45" dirty="0">
                  <a:latin typeface="Roboto" panose="02000000000000000000" pitchFamily="2" charset="0"/>
                  <a:ea typeface="Roboto" panose="02000000000000000000" pitchFamily="2" charset="0"/>
                  <a:cs typeface="Rockwell"/>
                </a:rPr>
                <a:t>Features</a:t>
              </a:r>
              <a:r>
                <a:rPr lang="en-US" sz="2400" spc="20" dirty="0">
                  <a:latin typeface="Roboto" panose="02000000000000000000" pitchFamily="2" charset="0"/>
                  <a:ea typeface="Roboto" panose="02000000000000000000" pitchFamily="2" charset="0"/>
                  <a:cs typeface="Rockwell"/>
                </a:rPr>
                <a:t> </a:t>
              </a:r>
              <a:r>
                <a:rPr lang="en-US" sz="2400" spc="-10" dirty="0">
                  <a:latin typeface="Roboto" panose="02000000000000000000" pitchFamily="2" charset="0"/>
                  <a:ea typeface="Roboto" panose="02000000000000000000" pitchFamily="2" charset="0"/>
                  <a:cs typeface="Rockwell"/>
                </a:rPr>
                <a:t>of</a:t>
              </a:r>
              <a:endParaRPr lang="en-US" sz="2400" dirty="0">
                <a:latin typeface="Roboto" panose="02000000000000000000" pitchFamily="2" charset="0"/>
                <a:ea typeface="Roboto" panose="02000000000000000000" pitchFamily="2" charset="0"/>
                <a:cs typeface="Rockwell"/>
              </a:endParaRPr>
            </a:p>
            <a:p>
              <a:pPr marL="12700">
                <a:lnSpc>
                  <a:spcPts val="2510"/>
                </a:lnSpc>
              </a:pPr>
              <a:r>
                <a:rPr lang="en-US" sz="2400" spc="-25" dirty="0">
                  <a:latin typeface="Roboto" panose="02000000000000000000" pitchFamily="2" charset="0"/>
                  <a:ea typeface="Roboto" panose="02000000000000000000" pitchFamily="2" charset="0"/>
                  <a:cs typeface="Rockwell"/>
                </a:rPr>
                <a:t>Rooms , e t c </a:t>
              </a:r>
              <a:r>
                <a:rPr lang="en-US" sz="2400" spc="5" dirty="0">
                  <a:latin typeface="Roboto" panose="02000000000000000000" pitchFamily="2" charset="0"/>
                  <a:ea typeface="Roboto" panose="02000000000000000000" pitchFamily="2" charset="0"/>
                  <a:cs typeface="Rockwell"/>
                </a:rPr>
                <a:t> </a:t>
              </a:r>
              <a:r>
                <a:rPr lang="en-US" sz="2400" spc="-5" dirty="0">
                  <a:latin typeface="Roboto" panose="02000000000000000000" pitchFamily="2" charset="0"/>
                  <a:ea typeface="Roboto" panose="02000000000000000000" pitchFamily="2" charset="0"/>
                  <a:cs typeface="Rockwell"/>
                </a:rPr>
                <a:t>..</a:t>
              </a:r>
              <a:r>
                <a:rPr lang="en-US" sz="2400" spc="350" dirty="0">
                  <a:latin typeface="Roboto" panose="02000000000000000000" pitchFamily="2" charset="0"/>
                  <a:ea typeface="Roboto" panose="02000000000000000000" pitchFamily="2" charset="0"/>
                  <a:cs typeface="Rockwell"/>
                </a:rPr>
                <a:t> </a:t>
              </a:r>
              <a:r>
                <a:rPr lang="en-US" sz="2400" spc="-30" dirty="0">
                  <a:latin typeface="Roboto" panose="02000000000000000000" pitchFamily="2" charset="0"/>
                  <a:ea typeface="Roboto" panose="02000000000000000000" pitchFamily="2" charset="0"/>
                  <a:cs typeface="Rockwell"/>
                </a:rPr>
                <a:t>from</a:t>
              </a:r>
              <a:r>
                <a:rPr lang="en-US" sz="2400" spc="-10" dirty="0">
                  <a:latin typeface="Roboto" panose="02000000000000000000" pitchFamily="2" charset="0"/>
                  <a:ea typeface="Roboto" panose="02000000000000000000" pitchFamily="2" charset="0"/>
                  <a:cs typeface="Rockwell"/>
                </a:rPr>
                <a:t> the</a:t>
              </a:r>
              <a:r>
                <a:rPr lang="en-US" sz="2400" spc="10" dirty="0">
                  <a:latin typeface="Roboto" panose="02000000000000000000" pitchFamily="2" charset="0"/>
                  <a:ea typeface="Roboto" panose="02000000000000000000" pitchFamily="2" charset="0"/>
                  <a:cs typeface="Rockwell"/>
                </a:rPr>
                <a:t> </a:t>
              </a:r>
              <a:r>
                <a:rPr lang="en-US" sz="2400" spc="-5" dirty="0">
                  <a:latin typeface="Roboto" panose="02000000000000000000" pitchFamily="2" charset="0"/>
                  <a:ea typeface="Roboto" panose="02000000000000000000" pitchFamily="2" charset="0"/>
                  <a:cs typeface="Rockwell"/>
                </a:rPr>
                <a:t>hostel </a:t>
              </a:r>
              <a:r>
                <a:rPr lang="en-US" sz="2400" spc="-45" dirty="0">
                  <a:latin typeface="Roboto" panose="02000000000000000000" pitchFamily="2" charset="0"/>
                  <a:ea typeface="Roboto" panose="02000000000000000000" pitchFamily="2" charset="0"/>
                  <a:cs typeface="Rockwell"/>
                </a:rPr>
                <a:t>owner.</a:t>
              </a:r>
              <a:endParaRPr lang="en-US" sz="5400" dirty="0">
                <a:latin typeface="Rockwell"/>
                <a:cs typeface="Rockwell"/>
              </a:endParaRPr>
            </a:p>
            <a:p>
              <a:pPr>
                <a:lnSpc>
                  <a:spcPct val="100000"/>
                </a:lnSpc>
                <a:spcBef>
                  <a:spcPts val="50"/>
                </a:spcBef>
              </a:pPr>
              <a:endParaRPr lang="en-US" sz="8000" dirty="0">
                <a:latin typeface="Rockwell"/>
                <a:cs typeface="Rockwell"/>
              </a:endParaRPr>
            </a:p>
            <a:p>
              <a:pPr>
                <a:lnSpc>
                  <a:spcPts val="3640"/>
                </a:lnSpc>
                <a:spcBef>
                  <a:spcPct val="0"/>
                </a:spcBef>
              </a:pPr>
              <a:endParaRPr lang="en-US" sz="2600" dirty="0">
                <a:solidFill>
                  <a:srgbClr val="17161C"/>
                </a:solidFill>
                <a:latin typeface="Roboto"/>
              </a:endParaRPr>
            </a:p>
          </p:txBody>
        </p:sp>
        <p:sp>
          <p:nvSpPr>
            <p:cNvPr id="14" name="TextBox 14"/>
            <p:cNvSpPr txBox="1"/>
            <p:nvPr/>
          </p:nvSpPr>
          <p:spPr>
            <a:xfrm>
              <a:off x="0" y="3567984"/>
              <a:ext cx="7766909" cy="1062684"/>
            </a:xfrm>
            <a:prstGeom prst="rect">
              <a:avLst/>
            </a:prstGeom>
          </p:spPr>
          <p:txBody>
            <a:bodyPr lIns="0" tIns="0" rIns="0" bIns="0" rtlCol="0" anchor="t">
              <a:spAutoFit/>
            </a:bodyPr>
            <a:lstStyle/>
            <a:p>
              <a:pPr>
                <a:lnSpc>
                  <a:spcPts val="6599"/>
                </a:lnSpc>
              </a:pPr>
              <a:r>
                <a:rPr lang="en-US" sz="5499" dirty="0">
                  <a:solidFill>
                    <a:srgbClr val="17161C"/>
                  </a:solidFill>
                  <a:latin typeface="Aileron Heavy"/>
                </a:rPr>
                <a:t>    Output</a:t>
              </a:r>
            </a:p>
          </p:txBody>
        </p:sp>
        <p:sp>
          <p:nvSpPr>
            <p:cNvPr id="15" name="TextBox 15"/>
            <p:cNvSpPr txBox="1"/>
            <p:nvPr/>
          </p:nvSpPr>
          <p:spPr>
            <a:xfrm>
              <a:off x="0" y="4824699"/>
              <a:ext cx="7766909" cy="1188360"/>
            </a:xfrm>
            <a:prstGeom prst="rect">
              <a:avLst/>
            </a:prstGeom>
          </p:spPr>
          <p:txBody>
            <a:bodyPr lIns="0" tIns="0" rIns="0" bIns="0" rtlCol="0" anchor="t">
              <a:spAutoFit/>
            </a:bodyPr>
            <a:lstStyle/>
            <a:p>
              <a:pPr>
                <a:lnSpc>
                  <a:spcPts val="3640"/>
                </a:lnSpc>
                <a:spcBef>
                  <a:spcPct val="0"/>
                </a:spcBef>
              </a:pPr>
              <a:r>
                <a:rPr lang="en-US" sz="2600" dirty="0">
                  <a:solidFill>
                    <a:srgbClr val="17161C"/>
                  </a:solidFill>
                  <a:latin typeface="Roboto"/>
                </a:rPr>
                <a:t> Hostel Searching facilities for the students.</a:t>
              </a:r>
            </a:p>
          </p:txBody>
        </p:sp>
      </p:grpSp>
      <p:pic>
        <p:nvPicPr>
          <p:cNvPr id="17" name="Picture 16">
            <a:extLst>
              <a:ext uri="{FF2B5EF4-FFF2-40B4-BE49-F238E27FC236}">
                <a16:creationId xmlns:a16="http://schemas.microsoft.com/office/drawing/2014/main" xmlns="" id="{9BECF67C-1684-40D4-A378-504B6C889C7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39200" y="2295698"/>
            <a:ext cx="7543800" cy="6012622"/>
          </a:xfrm>
          <a:prstGeom prst="rect">
            <a:avLst/>
          </a:prstGeom>
        </p:spPr>
      </p:pic>
      <p:pic>
        <p:nvPicPr>
          <p:cNvPr id="19" name="Graphic 18" descr="Download">
            <a:extLst>
              <a:ext uri="{FF2B5EF4-FFF2-40B4-BE49-F238E27FC236}">
                <a16:creationId xmlns:a16="http://schemas.microsoft.com/office/drawing/2014/main" xmlns="" id="{7BA2B28B-E63D-45D6-96C4-7FA907303AC9}"/>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685800" y="4669667"/>
            <a:ext cx="914400" cy="914400"/>
          </a:xfrm>
          <a:prstGeom prst="rect">
            <a:avLst/>
          </a:prstGeom>
        </p:spPr>
      </p:pic>
      <p:pic>
        <p:nvPicPr>
          <p:cNvPr id="21" name="Graphic 20" descr="Share">
            <a:extLst>
              <a:ext uri="{FF2B5EF4-FFF2-40B4-BE49-F238E27FC236}">
                <a16:creationId xmlns:a16="http://schemas.microsoft.com/office/drawing/2014/main" xmlns="" id="{1C985036-D4FD-43A6-9995-7A4482A570D7}"/>
              </a:ext>
            </a:extLst>
          </p:cNvPr>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685800" y="7306594"/>
            <a:ext cx="914400"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
        <p:cNvGrpSpPr/>
        <p:nvPr/>
      </p:nvGrpSpPr>
      <p:grpSpPr>
        <a:xfrm>
          <a:off x="0" y="0"/>
          <a:ext cx="0" cy="0"/>
          <a:chOff x="0" y="0"/>
          <a:chExt cx="0" cy="0"/>
        </a:xfrm>
      </p:grpSpPr>
      <p:sp>
        <p:nvSpPr>
          <p:cNvPr id="2" name="AutoShape 2"/>
          <p:cNvSpPr/>
          <p:nvPr/>
        </p:nvSpPr>
        <p:spPr>
          <a:xfrm>
            <a:off x="-50891" y="-1305999"/>
            <a:ext cx="11886120" cy="13524871"/>
          </a:xfrm>
          <a:prstGeom prst="rect">
            <a:avLst/>
          </a:prstGeom>
          <a:solidFill>
            <a:srgbClr val="F7F4FA"/>
          </a:solidFill>
        </p:spPr>
        <p:txBody>
          <a:bodyPr/>
          <a:lstStyle/>
          <a:p>
            <a:endParaRPr lang="en-IN" dirty="0"/>
          </a:p>
        </p:txBody>
      </p:sp>
      <p:grpSp>
        <p:nvGrpSpPr>
          <p:cNvPr id="5" name="Group 5"/>
          <p:cNvGrpSpPr/>
          <p:nvPr/>
        </p:nvGrpSpPr>
        <p:grpSpPr>
          <a:xfrm>
            <a:off x="1447800" y="1257300"/>
            <a:ext cx="6940305" cy="6703329"/>
            <a:chOff x="0" y="3567985"/>
            <a:chExt cx="9253740" cy="8937769"/>
          </a:xfrm>
        </p:grpSpPr>
        <p:sp>
          <p:nvSpPr>
            <p:cNvPr id="8" name="TextBox 8"/>
            <p:cNvSpPr txBox="1"/>
            <p:nvPr/>
          </p:nvSpPr>
          <p:spPr>
            <a:xfrm>
              <a:off x="0" y="3567985"/>
              <a:ext cx="7526540" cy="2868307"/>
            </a:xfrm>
            <a:prstGeom prst="rect">
              <a:avLst/>
            </a:prstGeom>
          </p:spPr>
          <p:txBody>
            <a:bodyPr lIns="0" tIns="0" rIns="0" bIns="0" rtlCol="0" anchor="t">
              <a:spAutoFit/>
            </a:bodyPr>
            <a:lstStyle/>
            <a:p>
              <a:pPr>
                <a:lnSpc>
                  <a:spcPct val="100000"/>
                </a:lnSpc>
                <a:spcBef>
                  <a:spcPts val="50"/>
                </a:spcBef>
              </a:pPr>
              <a:endParaRPr lang="en-US" sz="8800" dirty="0">
                <a:latin typeface="Rockwell"/>
                <a:cs typeface="Rockwell"/>
              </a:endParaRPr>
            </a:p>
            <a:p>
              <a:pPr>
                <a:lnSpc>
                  <a:spcPts val="6599"/>
                </a:lnSpc>
              </a:pPr>
              <a:endParaRPr lang="en-US" sz="5499" dirty="0">
                <a:solidFill>
                  <a:srgbClr val="17161C"/>
                </a:solidFill>
                <a:latin typeface="Aileron Heavy"/>
              </a:endParaRPr>
            </a:p>
          </p:txBody>
        </p:sp>
        <p:sp>
          <p:nvSpPr>
            <p:cNvPr id="9" name="TextBox 9"/>
            <p:cNvSpPr txBox="1"/>
            <p:nvPr/>
          </p:nvSpPr>
          <p:spPr>
            <a:xfrm>
              <a:off x="0" y="4788201"/>
              <a:ext cx="7526540" cy="572807"/>
            </a:xfrm>
            <a:prstGeom prst="rect">
              <a:avLst/>
            </a:prstGeom>
          </p:spPr>
          <p:txBody>
            <a:bodyPr lIns="0" tIns="0" rIns="0" bIns="0" rtlCol="0" anchor="t">
              <a:spAutoFit/>
            </a:bodyPr>
            <a:lstStyle/>
            <a:p>
              <a:pPr>
                <a:lnSpc>
                  <a:spcPts val="3640"/>
                </a:lnSpc>
                <a:spcBef>
                  <a:spcPct val="0"/>
                </a:spcBef>
              </a:pPr>
              <a:endParaRPr lang="en-US" sz="2600" dirty="0">
                <a:solidFill>
                  <a:srgbClr val="17161C"/>
                </a:solidFill>
                <a:latin typeface="Roboto"/>
              </a:endParaRPr>
            </a:p>
          </p:txBody>
        </p:sp>
        <p:sp>
          <p:nvSpPr>
            <p:cNvPr id="11" name="TextBox 11"/>
            <p:cNvSpPr txBox="1"/>
            <p:nvPr/>
          </p:nvSpPr>
          <p:spPr>
            <a:xfrm>
              <a:off x="1727200" y="5161866"/>
              <a:ext cx="7526540" cy="7343888"/>
            </a:xfrm>
            <a:prstGeom prst="rect">
              <a:avLst/>
            </a:prstGeom>
          </p:spPr>
          <p:txBody>
            <a:bodyPr lIns="0" tIns="0" rIns="0" bIns="0" rtlCol="0" anchor="t">
              <a:spAutoFit/>
            </a:bodyPr>
            <a:lstStyle/>
            <a:p>
              <a:pPr>
                <a:lnSpc>
                  <a:spcPts val="3640"/>
                </a:lnSpc>
                <a:spcBef>
                  <a:spcPct val="0"/>
                </a:spcBef>
              </a:pPr>
              <a:r>
                <a:rPr lang="en-US" sz="2600" dirty="0">
                  <a:solidFill>
                    <a:srgbClr val="17161C"/>
                  </a:solidFill>
                  <a:latin typeface="Roboto"/>
                </a:rPr>
                <a:t>HTML                                        Python</a:t>
              </a:r>
            </a:p>
            <a:p>
              <a:pPr>
                <a:lnSpc>
                  <a:spcPts val="3640"/>
                </a:lnSpc>
                <a:spcBef>
                  <a:spcPct val="0"/>
                </a:spcBef>
              </a:pPr>
              <a:endParaRPr lang="en-US" sz="2600" dirty="0">
                <a:solidFill>
                  <a:srgbClr val="17161C"/>
                </a:solidFill>
                <a:latin typeface="Roboto"/>
              </a:endParaRPr>
            </a:p>
            <a:p>
              <a:pPr>
                <a:lnSpc>
                  <a:spcPts val="3640"/>
                </a:lnSpc>
                <a:spcBef>
                  <a:spcPct val="0"/>
                </a:spcBef>
              </a:pPr>
              <a:endParaRPr lang="en-US" sz="2600" dirty="0">
                <a:solidFill>
                  <a:srgbClr val="17161C"/>
                </a:solidFill>
                <a:latin typeface="Roboto"/>
              </a:endParaRPr>
            </a:p>
            <a:p>
              <a:pPr>
                <a:lnSpc>
                  <a:spcPts val="3640"/>
                </a:lnSpc>
                <a:spcBef>
                  <a:spcPct val="0"/>
                </a:spcBef>
              </a:pPr>
              <a:r>
                <a:rPr lang="en-US" sz="2600" dirty="0">
                  <a:solidFill>
                    <a:srgbClr val="17161C"/>
                  </a:solidFill>
                  <a:latin typeface="Roboto"/>
                </a:rPr>
                <a:t>CSS                                            PyCharm</a:t>
              </a:r>
            </a:p>
            <a:p>
              <a:pPr>
                <a:lnSpc>
                  <a:spcPts val="3640"/>
                </a:lnSpc>
                <a:spcBef>
                  <a:spcPct val="0"/>
                </a:spcBef>
              </a:pPr>
              <a:endParaRPr lang="en-US" sz="2600" dirty="0">
                <a:solidFill>
                  <a:srgbClr val="17161C"/>
                </a:solidFill>
                <a:latin typeface="Roboto"/>
              </a:endParaRPr>
            </a:p>
            <a:p>
              <a:pPr>
                <a:lnSpc>
                  <a:spcPts val="3640"/>
                </a:lnSpc>
                <a:spcBef>
                  <a:spcPct val="0"/>
                </a:spcBef>
              </a:pPr>
              <a:endParaRPr lang="en-US" sz="2600" dirty="0">
                <a:solidFill>
                  <a:srgbClr val="17161C"/>
                </a:solidFill>
                <a:latin typeface="Roboto"/>
              </a:endParaRPr>
            </a:p>
            <a:p>
              <a:pPr>
                <a:lnSpc>
                  <a:spcPts val="3640"/>
                </a:lnSpc>
                <a:spcBef>
                  <a:spcPct val="0"/>
                </a:spcBef>
              </a:pPr>
              <a:r>
                <a:rPr lang="en-US" sz="2600" dirty="0">
                  <a:solidFill>
                    <a:srgbClr val="17161C"/>
                  </a:solidFill>
                  <a:latin typeface="Roboto"/>
                </a:rPr>
                <a:t>Bootstrap                                  Sqlite3</a:t>
              </a:r>
            </a:p>
            <a:p>
              <a:pPr>
                <a:lnSpc>
                  <a:spcPts val="3640"/>
                </a:lnSpc>
                <a:spcBef>
                  <a:spcPct val="0"/>
                </a:spcBef>
              </a:pPr>
              <a:endParaRPr lang="en-US" sz="2600" dirty="0">
                <a:solidFill>
                  <a:srgbClr val="17161C"/>
                </a:solidFill>
                <a:latin typeface="Roboto"/>
              </a:endParaRPr>
            </a:p>
            <a:p>
              <a:pPr>
                <a:lnSpc>
                  <a:spcPts val="3640"/>
                </a:lnSpc>
                <a:spcBef>
                  <a:spcPct val="0"/>
                </a:spcBef>
              </a:pPr>
              <a:endParaRPr lang="en-US" sz="2600" dirty="0">
                <a:solidFill>
                  <a:srgbClr val="17161C"/>
                </a:solidFill>
                <a:latin typeface="Roboto"/>
              </a:endParaRPr>
            </a:p>
            <a:p>
              <a:pPr>
                <a:lnSpc>
                  <a:spcPts val="3640"/>
                </a:lnSpc>
                <a:spcBef>
                  <a:spcPct val="0"/>
                </a:spcBef>
              </a:pPr>
              <a:r>
                <a:rPr lang="en-US" sz="2600" dirty="0">
                  <a:solidFill>
                    <a:srgbClr val="17161C"/>
                  </a:solidFill>
                  <a:latin typeface="Roboto"/>
                </a:rPr>
                <a:t>                             Flask</a:t>
              </a:r>
            </a:p>
            <a:p>
              <a:pPr>
                <a:lnSpc>
                  <a:spcPts val="3640"/>
                </a:lnSpc>
                <a:spcBef>
                  <a:spcPct val="0"/>
                </a:spcBef>
              </a:pPr>
              <a:endParaRPr lang="en-US" sz="2600" dirty="0">
                <a:solidFill>
                  <a:srgbClr val="17161C"/>
                </a:solidFill>
                <a:latin typeface="Roboto"/>
              </a:endParaRPr>
            </a:p>
            <a:p>
              <a:pPr>
                <a:lnSpc>
                  <a:spcPts val="3640"/>
                </a:lnSpc>
                <a:spcBef>
                  <a:spcPct val="0"/>
                </a:spcBef>
              </a:pPr>
              <a:endParaRPr lang="en-US" sz="2600" dirty="0">
                <a:solidFill>
                  <a:srgbClr val="17161C"/>
                </a:solidFill>
                <a:latin typeface="Roboto"/>
              </a:endParaRPr>
            </a:p>
          </p:txBody>
        </p:sp>
      </p:grpSp>
      <p:sp>
        <p:nvSpPr>
          <p:cNvPr id="12" name="AutoShape 12"/>
          <p:cNvSpPr/>
          <p:nvPr/>
        </p:nvSpPr>
        <p:spPr>
          <a:xfrm rot="-10800000">
            <a:off x="11886120" y="0"/>
            <a:ext cx="6401880" cy="10287000"/>
          </a:xfrm>
          <a:prstGeom prst="rect">
            <a:avLst/>
          </a:prstGeom>
          <a:solidFill>
            <a:srgbClr val="2255FF"/>
          </a:solidFill>
        </p:spPr>
      </p:sp>
      <p:sp>
        <p:nvSpPr>
          <p:cNvPr id="14" name="TextBox 14"/>
          <p:cNvSpPr txBox="1"/>
          <p:nvPr/>
        </p:nvSpPr>
        <p:spPr>
          <a:xfrm>
            <a:off x="12947103" y="2828843"/>
            <a:ext cx="4279913" cy="3562514"/>
          </a:xfrm>
          <a:prstGeom prst="rect">
            <a:avLst/>
          </a:prstGeom>
        </p:spPr>
        <p:txBody>
          <a:bodyPr lIns="0" tIns="0" rIns="0" bIns="0" rtlCol="0" anchor="t">
            <a:spAutoFit/>
          </a:bodyPr>
          <a:lstStyle/>
          <a:p>
            <a:pPr algn="r">
              <a:lnSpc>
                <a:spcPts val="9599"/>
              </a:lnSpc>
            </a:pPr>
            <a:r>
              <a:rPr lang="en-US" sz="6000" dirty="0">
                <a:solidFill>
                  <a:srgbClr val="F7F4FA"/>
                </a:solidFill>
                <a:latin typeface="Aileron Heavy"/>
              </a:rPr>
              <a:t>Tools and Languages used</a:t>
            </a:r>
          </a:p>
        </p:txBody>
      </p:sp>
      <p:pic>
        <p:nvPicPr>
          <p:cNvPr id="18" name="Picture 18"/>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flipH="1">
            <a:off x="9942679" y="6907444"/>
            <a:ext cx="1892551" cy="3379556"/>
          </a:xfrm>
          <a:prstGeom prst="rect">
            <a:avLst/>
          </a:prstGeom>
        </p:spPr>
      </p:pic>
      <p:pic>
        <p:nvPicPr>
          <p:cNvPr id="1026" name="Picture 2" descr="What is HTML">
            <a:extLst>
              <a:ext uri="{FF2B5EF4-FFF2-40B4-BE49-F238E27FC236}">
                <a16:creationId xmlns:a16="http://schemas.microsoft.com/office/drawing/2014/main" xmlns="" id="{E8543639-9F5D-4693-970E-0E1A40947FBA}"/>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47799" y="2324100"/>
            <a:ext cx="1003254" cy="893873"/>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What is CSS">
            <a:extLst>
              <a:ext uri="{FF2B5EF4-FFF2-40B4-BE49-F238E27FC236}">
                <a16:creationId xmlns:a16="http://schemas.microsoft.com/office/drawing/2014/main" xmlns="" id="{A8A8BBF6-7DC6-4828-9C42-2A8844D8E203}"/>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47800" y="3716227"/>
            <a:ext cx="1003255" cy="893873"/>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w3schools bootstrap ebook | Ebook, Web development, Technology">
            <a:extLst>
              <a:ext uri="{FF2B5EF4-FFF2-40B4-BE49-F238E27FC236}">
                <a16:creationId xmlns:a16="http://schemas.microsoft.com/office/drawing/2014/main" xmlns="" id="{A002B480-CD56-4871-A67A-B527EC995C0E}"/>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47801" y="5075817"/>
            <a:ext cx="1003256" cy="761237"/>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Python Tutorial - Learn Python">
            <a:extLst>
              <a:ext uri="{FF2B5EF4-FFF2-40B4-BE49-F238E27FC236}">
                <a16:creationId xmlns:a16="http://schemas.microsoft.com/office/drawing/2014/main" xmlns="" id="{A73823B7-8117-401B-85D5-283FC8B49BD5}"/>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572000" y="2305405"/>
            <a:ext cx="2374367" cy="797013"/>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a:extLst>
              <a:ext uri="{FF2B5EF4-FFF2-40B4-BE49-F238E27FC236}">
                <a16:creationId xmlns:a16="http://schemas.microsoft.com/office/drawing/2014/main" xmlns="" id="{FACE0052-D38C-4165-B2E0-CFD51B649EF3}"/>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565652" y="3478740"/>
            <a:ext cx="914400" cy="901114"/>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a:extLst>
              <a:ext uri="{FF2B5EF4-FFF2-40B4-BE49-F238E27FC236}">
                <a16:creationId xmlns:a16="http://schemas.microsoft.com/office/drawing/2014/main" xmlns="" id="{4EDA91F1-9200-4651-B194-7CB0958602AF}"/>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233735" y="4881010"/>
            <a:ext cx="1578233" cy="79589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Flask for (absolute) Beginners !. If you're a beginner like me who has no…  | by Pravallika Kambhampati | Analytics Vidhya | Medium">
            <a:extLst>
              <a:ext uri="{FF2B5EF4-FFF2-40B4-BE49-F238E27FC236}">
                <a16:creationId xmlns:a16="http://schemas.microsoft.com/office/drawing/2014/main" xmlns="" id="{C7968652-2EB8-4F90-926F-9A6BDA40CC01}"/>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478228" y="6391357"/>
            <a:ext cx="1584047" cy="75467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
        <p:cNvGrpSpPr/>
        <p:nvPr/>
      </p:nvGrpSpPr>
      <p:grpSpPr>
        <a:xfrm>
          <a:off x="0" y="0"/>
          <a:ext cx="0" cy="0"/>
          <a:chOff x="0" y="0"/>
          <a:chExt cx="0" cy="0"/>
        </a:xfrm>
      </p:grpSpPr>
      <p:grpSp>
        <p:nvGrpSpPr>
          <p:cNvPr id="7" name="Group 7"/>
          <p:cNvGrpSpPr>
            <a:grpSpLocks noChangeAspect="1"/>
          </p:cNvGrpSpPr>
          <p:nvPr/>
        </p:nvGrpSpPr>
        <p:grpSpPr>
          <a:xfrm>
            <a:off x="4724400" y="183953"/>
            <a:ext cx="2012847" cy="2012847"/>
            <a:chOff x="0" y="0"/>
            <a:chExt cx="14400530" cy="14400530"/>
          </a:xfrm>
        </p:grpSpPr>
        <p:sp>
          <p:nvSpPr>
            <p:cNvPr id="8" name="Freeform 8"/>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sp>
        <p:nvSpPr>
          <p:cNvPr id="14" name="TextBox 14"/>
          <p:cNvSpPr txBox="1"/>
          <p:nvPr/>
        </p:nvSpPr>
        <p:spPr>
          <a:xfrm>
            <a:off x="3810000" y="1037508"/>
            <a:ext cx="8534400" cy="1159292"/>
          </a:xfrm>
          <a:prstGeom prst="rect">
            <a:avLst/>
          </a:prstGeom>
        </p:spPr>
        <p:txBody>
          <a:bodyPr wrap="square" lIns="0" tIns="0" rIns="0" bIns="0" rtlCol="0" anchor="t">
            <a:spAutoFit/>
          </a:bodyPr>
          <a:lstStyle/>
          <a:p>
            <a:pPr algn="ctr">
              <a:lnSpc>
                <a:spcPts val="9599"/>
              </a:lnSpc>
            </a:pPr>
            <a:r>
              <a:rPr lang="en-US" sz="7999" dirty="0">
                <a:solidFill>
                  <a:srgbClr val="17161C"/>
                </a:solidFill>
                <a:latin typeface="Aileron Heavy"/>
              </a:rPr>
              <a:t>E R Diagram</a:t>
            </a:r>
          </a:p>
        </p:txBody>
      </p:sp>
      <p:pic>
        <p:nvPicPr>
          <p:cNvPr id="6" name="Picture 5">
            <a:extLst>
              <a:ext uri="{FF2B5EF4-FFF2-40B4-BE49-F238E27FC236}">
                <a16:creationId xmlns:a16="http://schemas.microsoft.com/office/drawing/2014/main" xmlns="" id="{BDAB406F-5B03-46DC-9041-69ECF97BF3A0}"/>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2705100"/>
            <a:ext cx="16078200" cy="6705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
        <p:cNvGrpSpPr/>
        <p:nvPr/>
      </p:nvGrpSpPr>
      <p:grpSpPr>
        <a:xfrm>
          <a:off x="0" y="0"/>
          <a:ext cx="0" cy="0"/>
          <a:chOff x="0" y="0"/>
          <a:chExt cx="0" cy="0"/>
        </a:xfrm>
      </p:grpSpPr>
      <p:sp>
        <p:nvSpPr>
          <p:cNvPr id="7" name="AutoShape 7"/>
          <p:cNvSpPr/>
          <p:nvPr/>
        </p:nvSpPr>
        <p:spPr>
          <a:xfrm flipH="1">
            <a:off x="18288000" y="-7344"/>
            <a:ext cx="76200" cy="10294344"/>
          </a:xfrm>
          <a:prstGeom prst="rect">
            <a:avLst/>
          </a:prstGeom>
          <a:solidFill>
            <a:srgbClr val="F7F4FA"/>
          </a:solidFill>
        </p:spPr>
      </p:sp>
      <p:sp>
        <p:nvSpPr>
          <p:cNvPr id="30" name="TextBox 30"/>
          <p:cNvSpPr txBox="1"/>
          <p:nvPr/>
        </p:nvSpPr>
        <p:spPr>
          <a:xfrm>
            <a:off x="5638801" y="266700"/>
            <a:ext cx="6531661" cy="1159292"/>
          </a:xfrm>
          <a:prstGeom prst="rect">
            <a:avLst/>
          </a:prstGeom>
        </p:spPr>
        <p:txBody>
          <a:bodyPr wrap="square" lIns="0" tIns="0" rIns="0" bIns="0" rtlCol="0" anchor="t">
            <a:spAutoFit/>
          </a:bodyPr>
          <a:lstStyle/>
          <a:p>
            <a:pPr algn="ctr">
              <a:lnSpc>
                <a:spcPts val="9599"/>
              </a:lnSpc>
            </a:pPr>
            <a:r>
              <a:rPr lang="en-US" sz="6600" dirty="0">
                <a:solidFill>
                  <a:srgbClr val="17161C"/>
                </a:solidFill>
                <a:latin typeface="Aileron Heavy"/>
              </a:rPr>
              <a:t>DFD for User</a:t>
            </a:r>
          </a:p>
        </p:txBody>
      </p:sp>
      <p:pic>
        <p:nvPicPr>
          <p:cNvPr id="33" name="Picture 32">
            <a:extLst>
              <a:ext uri="{FF2B5EF4-FFF2-40B4-BE49-F238E27FC236}">
                <a16:creationId xmlns:a16="http://schemas.microsoft.com/office/drawing/2014/main" xmlns="" id="{748E666B-2163-479D-AF1F-7FEC58D1821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8200" y="1425992"/>
            <a:ext cx="16687800" cy="85181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
        <p:cNvGrpSpPr/>
        <p:nvPr/>
      </p:nvGrpSpPr>
      <p:grpSpPr>
        <a:xfrm>
          <a:off x="0" y="0"/>
          <a:ext cx="0" cy="0"/>
          <a:chOff x="0" y="0"/>
          <a:chExt cx="0" cy="0"/>
        </a:xfrm>
      </p:grpSpPr>
      <p:sp>
        <p:nvSpPr>
          <p:cNvPr id="2" name="AutoShape 2"/>
          <p:cNvSpPr/>
          <p:nvPr/>
        </p:nvSpPr>
        <p:spPr>
          <a:xfrm flipH="1">
            <a:off x="18288000" y="0"/>
            <a:ext cx="1219200" cy="10287000"/>
          </a:xfrm>
          <a:prstGeom prst="rect">
            <a:avLst/>
          </a:prstGeom>
          <a:solidFill>
            <a:srgbClr val="F7F4FA"/>
          </a:solidFill>
        </p:spPr>
      </p:sp>
      <p:sp>
        <p:nvSpPr>
          <p:cNvPr id="11" name="TextBox 11"/>
          <p:cNvSpPr txBox="1"/>
          <p:nvPr/>
        </p:nvSpPr>
        <p:spPr>
          <a:xfrm>
            <a:off x="2514600" y="342900"/>
            <a:ext cx="11811000" cy="846386"/>
          </a:xfrm>
          <a:prstGeom prst="rect">
            <a:avLst/>
          </a:prstGeom>
        </p:spPr>
        <p:txBody>
          <a:bodyPr wrap="square" lIns="0" tIns="0" rIns="0" bIns="0" rtlCol="0" anchor="t">
            <a:spAutoFit/>
          </a:bodyPr>
          <a:lstStyle/>
          <a:p>
            <a:pPr algn="ctr">
              <a:lnSpc>
                <a:spcPts val="6599"/>
              </a:lnSpc>
            </a:pPr>
            <a:r>
              <a:rPr lang="en-US" sz="6600" dirty="0">
                <a:solidFill>
                  <a:srgbClr val="17161C"/>
                </a:solidFill>
                <a:latin typeface="Aileron Heavy"/>
              </a:rPr>
              <a:t>         DFD for Admin</a:t>
            </a:r>
          </a:p>
        </p:txBody>
      </p:sp>
      <p:pic>
        <p:nvPicPr>
          <p:cNvPr id="19" name="Picture 18">
            <a:extLst>
              <a:ext uri="{FF2B5EF4-FFF2-40B4-BE49-F238E27FC236}">
                <a16:creationId xmlns:a16="http://schemas.microsoft.com/office/drawing/2014/main" xmlns="" id="{9213BC83-75FD-4694-A618-23EFBDB1A25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3400" y="1333500"/>
            <a:ext cx="17373600" cy="8686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243</Words>
  <Application>Microsoft Office PowerPoint</Application>
  <PresentationFormat>Custom</PresentationFormat>
  <Paragraphs>62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Aileron Heavy</vt:lpstr>
      <vt:lpstr>Roboto</vt:lpstr>
      <vt:lpstr>Times New Roman</vt:lpstr>
      <vt:lpstr>Rockwell</vt:lpstr>
      <vt:lpstr>Calibri</vt:lpstr>
      <vt:lpstr>Office Theme</vt:lpstr>
      <vt:lpstr>Slide 1</vt:lpstr>
      <vt:lpstr>Hostel Seeking Forum</vt:lpstr>
      <vt:lpstr>Slide 3</vt:lpstr>
      <vt:lpstr>Slide 4</vt:lpstr>
      <vt:lpstr>Slide 5</vt:lpstr>
      <vt:lpstr>Slide 6</vt:lpstr>
      <vt:lpstr>Slide 7</vt:lpstr>
      <vt:lpstr>Slide 8</vt:lpstr>
      <vt:lpstr>Slide 9</vt:lpstr>
      <vt:lpstr>Slide 10</vt:lpstr>
      <vt:lpstr>Slide 11</vt:lpstr>
      <vt:lpstr>FORMS</vt:lpstr>
      <vt:lpstr>Let’s see a Demo</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Black and Blue Simple Technology Pitch Deck Presentation</dc:title>
  <dc:creator>pc</dc:creator>
  <cp:lastModifiedBy>dell</cp:lastModifiedBy>
  <cp:revision>34</cp:revision>
  <dcterms:created xsi:type="dcterms:W3CDTF">2006-08-16T00:00:00Z</dcterms:created>
  <dcterms:modified xsi:type="dcterms:W3CDTF">2021-06-15T15:53:32Z</dcterms:modified>
  <dc:identifier>DAEhF8ItBig</dc:identifier>
</cp:coreProperties>
</file>