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28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7C5989"/>
    <a:srgbClr val="000066"/>
    <a:srgbClr val="4D6B89"/>
    <a:srgbClr val="384E64"/>
    <a:srgbClr val="274E75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64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6ED56-374C-452E-9CAB-7985AC9564A6}" type="datetimeFigureOut">
              <a:rPr lang="en-US" smtClean="0"/>
              <a:pPr/>
              <a:t>4/7/2009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B3E40-E016-487A-A1FE-3338C49418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3E40-E016-487A-A1FE-3338C49418A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070F-A4E9-400A-A68C-3575930D8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3EA2-A2E6-42AD-8A7C-B5ECB87883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AE15-6ACD-4C2D-8A32-EC1C47231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2115-7F57-40C1-B51C-08C3B3CA0B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C47F-21D8-4332-902A-6C8443BA06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AAF5-C8F8-466E-B865-9E7ADBABB2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194E-FE0D-4499-A574-9B37D80E98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CBB493-5975-42F0-B2E1-C28E5BE6F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F56D-4D51-410C-9784-B1838ED6E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7EEAAA0-9057-412E-A97F-6A7C2DC3E4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98FF-33CF-43AE-A85D-650BD67681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8EA0A8-E8BE-4E11-9A33-1365969FD3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mresearc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064" y="3337560"/>
            <a:ext cx="7876736" cy="2301240"/>
          </a:xfrm>
        </p:spPr>
        <p:txBody>
          <a:bodyPr>
            <a:normAutofit fontScale="90000"/>
          </a:bodyPr>
          <a:lstStyle/>
          <a:p>
            <a:r>
              <a:rPr smtClean="0"/>
              <a:t>Pickens' Peak:</a:t>
            </a:r>
            <a:br>
              <a:rPr smtClean="0"/>
            </a:br>
            <a:r>
              <a:rPr smtClean="0"/>
              <a:t>Fundamentals, Speculation, or Market Structure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McCullough </a:t>
            </a:r>
          </a:p>
          <a:p>
            <a:r>
              <a:rPr lang="en-US" dirty="0" smtClean="0"/>
              <a:t>Energy Information Administration</a:t>
            </a:r>
          </a:p>
          <a:p>
            <a:r>
              <a:rPr lang="en-US" dirty="0" smtClean="0"/>
              <a:t>April 7, 2009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Pickens’ Peak showed little term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March through September, forwards and spot were effectively identical</a:t>
            </a:r>
          </a:p>
          <a:p>
            <a:r>
              <a:rPr lang="en-US" dirty="0" smtClean="0"/>
              <a:t>This phenomena, often called “curve shift”, reflects traders marking their forward curves up or down to reflect changes in spot prices</a:t>
            </a:r>
          </a:p>
          <a:p>
            <a:r>
              <a:rPr lang="en-US" dirty="0" smtClean="0"/>
              <a:t>This would seem to be inconsistent with speculators “bidding up” the risk premium for forward oil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data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457200" y="2122777"/>
            <a:ext cx="7467600" cy="348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causal linkage was forward back to spot, speculators “bid up” the risk premium without any apparent risk premium</a:t>
            </a:r>
          </a:p>
          <a:p>
            <a:r>
              <a:rPr lang="en-US" dirty="0" smtClean="0"/>
              <a:t>Moreover, the statistical impact has the wrong sign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Structure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2618" y="1600200"/>
            <a:ext cx="66767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 rot="2552524">
            <a:off x="3521926" y="3174349"/>
            <a:ext cx="2971800" cy="304800"/>
          </a:xfrm>
          <a:prstGeom prst="rightArrow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539679">
            <a:off x="3926895" y="2931747"/>
            <a:ext cx="2395886" cy="344184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market structure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57920"/>
            <a:ext cx="7467600" cy="381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market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Concentration increased during the price increase</a:t>
            </a:r>
          </a:p>
          <a:p>
            <a:r>
              <a:rPr lang="en-US" dirty="0" smtClean="0"/>
              <a:t>“Non-commercial” net-long positions increased during the spring and summer</a:t>
            </a:r>
          </a:p>
          <a:p>
            <a:r>
              <a:rPr lang="en-US" dirty="0" smtClean="0"/>
              <a:t>World inventories increased during the spring and summer</a:t>
            </a:r>
          </a:p>
          <a:p>
            <a:r>
              <a:rPr lang="en-US" dirty="0" smtClean="0"/>
              <a:t>All three fell sharply during the fall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structure fits the data very well:  a rational oligopolist would leave traces in the data identical to those we saw in 2008</a:t>
            </a:r>
          </a:p>
          <a:p>
            <a:r>
              <a:rPr lang="en-US" dirty="0" smtClean="0"/>
              <a:t>We need to accumulate transaction data on the spot oil market since market power leads to very different policy recommendations than the alternatives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Forensic Analysis of Pickens’ Peak: Speculators, Fundamentals, or Market Structure” is available here at the conference and at mresearch.com</a:t>
            </a:r>
          </a:p>
          <a:p>
            <a:r>
              <a:rPr lang="en-US" dirty="0" smtClean="0"/>
              <a:t>We are happy to share our data set with other researchers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McCullough Research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Placeholder 5" descr="newlogo.gif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8750" r="18750"/>
          <a:stretch>
            <a:fillRect/>
          </a:stretch>
        </p:blipFill>
        <p:spPr>
          <a:xfrm>
            <a:off x="1066800" y="1295400"/>
            <a:ext cx="4114800" cy="41148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http://www.mresearch.com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 the chicken cross the road?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Curiously, this is often offered as an example of an imponderable question</a:t>
            </a:r>
          </a:p>
          <a:p>
            <a:r>
              <a:rPr lang="en-US" dirty="0" smtClean="0"/>
              <a:t>As everyone knows, chickens cross roads for many reasons:</a:t>
            </a:r>
          </a:p>
          <a:p>
            <a:pPr lvl="1"/>
            <a:r>
              <a:rPr lang="en-US" dirty="0" smtClean="0"/>
              <a:t>Random walk:  All chickens cross all roads if enough time has lapsed</a:t>
            </a:r>
          </a:p>
          <a:p>
            <a:pPr lvl="1"/>
            <a:r>
              <a:rPr lang="en-US" dirty="0" smtClean="0"/>
              <a:t>Nutrition:  The grass is always greener on the other side of the road</a:t>
            </a:r>
          </a:p>
          <a:p>
            <a:pPr lvl="1"/>
            <a:r>
              <a:rPr lang="en-US" dirty="0" smtClean="0"/>
              <a:t>Competition:  There are fewer chickens over there</a:t>
            </a:r>
          </a:p>
          <a:p>
            <a:pPr lvl="1"/>
            <a:r>
              <a:rPr lang="en-US" dirty="0" smtClean="0"/>
              <a:t>Reproduction:  The chickens across the road are potential domestic partners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2008, WTI crude prices rose 45% and then fell by 80%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1820" y="1600200"/>
            <a:ext cx="74583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 pundits had many answers: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and China</a:t>
            </a:r>
          </a:p>
          <a:p>
            <a:r>
              <a:rPr lang="en-US" dirty="0" smtClean="0"/>
              <a:t>Hubbert’s Peak</a:t>
            </a:r>
          </a:p>
          <a:p>
            <a:r>
              <a:rPr lang="en-US" dirty="0" smtClean="0"/>
              <a:t>Exchange rates</a:t>
            </a:r>
          </a:p>
          <a:p>
            <a:r>
              <a:rPr lang="en-US" dirty="0" smtClean="0"/>
              <a:t>Excessive speculation</a:t>
            </a:r>
          </a:p>
          <a:p>
            <a:r>
              <a:rPr lang="en-US" dirty="0" smtClean="0"/>
              <a:t>Market manipulation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explain very little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6170" y="1600200"/>
            <a:ext cx="64096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 rot="2552524">
            <a:off x="5163115" y="3626793"/>
            <a:ext cx="2051622" cy="293220"/>
          </a:xfrm>
          <a:prstGeom prst="rightArrow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0472733">
            <a:off x="2103511" y="3366035"/>
            <a:ext cx="2971800" cy="304800"/>
          </a:xfrm>
          <a:prstGeom prst="rightArrow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Actually, fundamentals go the wrong way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06523" y="1600200"/>
            <a:ext cx="59689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6400800" y="3810000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2286000" y="2895600"/>
            <a:ext cx="457200" cy="1066800"/>
          </a:xfrm>
          <a:prstGeom prst="downArrow">
            <a:avLst/>
          </a:prstGeom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14600" y="2590800"/>
            <a:ext cx="4038600" cy="25146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Speculation or Market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Speculation in the non-pejorative sense – buying land you don’t plan to live on or stock in a company you don’t plan to run</a:t>
            </a:r>
          </a:p>
          <a:p>
            <a:r>
              <a:rPr lang="en-US" dirty="0" smtClean="0"/>
              <a:t>Market structure:</a:t>
            </a:r>
          </a:p>
          <a:p>
            <a:pPr lvl="1"/>
            <a:r>
              <a:rPr lang="en-US" dirty="0" smtClean="0"/>
              <a:t>Perfect competition with no control over prices</a:t>
            </a:r>
          </a:p>
          <a:p>
            <a:pPr lvl="1"/>
            <a:r>
              <a:rPr lang="en-US" dirty="0" smtClean="0"/>
              <a:t>Oligopoly where price and inventory decisions are subject to substantial discretion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Finance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Oil forwards should reflect the risk adjusted cost of capital since it is easily stored (not even pumped)</a:t>
            </a:r>
          </a:p>
          <a:p>
            <a:r>
              <a:rPr lang="en-US" dirty="0" smtClean="0"/>
              <a:t>The risk adjusted cost of capital should reflect the risk premium of risk takers willing to make forward commitments </a:t>
            </a:r>
          </a:p>
          <a:p>
            <a:r>
              <a:rPr lang="en-US" dirty="0" smtClean="0"/>
              <a:t>The spot forward premium (positive or negative) should increase over time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NYMEX Spot and Forwards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7010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</TotalTime>
  <Words>496</Words>
  <Application>Microsoft PowerPoint</Application>
  <PresentationFormat>On-screen Show (4:3)</PresentationFormat>
  <Paragraphs>71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Pickens' Peak: Fundamentals, Speculation, or Market Structure</vt:lpstr>
      <vt:lpstr>Why did the chicken cross the road?</vt:lpstr>
      <vt:lpstr>In 2008, WTI crude prices rose 45% and then fell by 80%</vt:lpstr>
      <vt:lpstr>Media pundits had many answers:</vt:lpstr>
      <vt:lpstr>Fundamentals explain very little</vt:lpstr>
      <vt:lpstr>Actually, fundamentals go the wrong way</vt:lpstr>
      <vt:lpstr>Speculation or Market Structure?</vt:lpstr>
      <vt:lpstr>Intro Finance 101</vt:lpstr>
      <vt:lpstr>NYMEX Spot and Forwards</vt:lpstr>
      <vt:lpstr>Pickens’ Peak showed little term structure</vt:lpstr>
      <vt:lpstr>Testing the data</vt:lpstr>
      <vt:lpstr>Speculators?</vt:lpstr>
      <vt:lpstr>Market Structure</vt:lpstr>
      <vt:lpstr>The case for market structure</vt:lpstr>
      <vt:lpstr>Why market structure?</vt:lpstr>
      <vt:lpstr>Conclusions and Recommendations</vt:lpstr>
      <vt:lpstr>Paper and data</vt:lpstr>
      <vt:lpstr>McCullough Research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Administrator</dc:creator>
  <cp:lastModifiedBy>Robert</cp:lastModifiedBy>
  <cp:revision>206</cp:revision>
  <cp:lastPrinted>1601-01-01T00:00:00Z</cp:lastPrinted>
  <dcterms:created xsi:type="dcterms:W3CDTF">2008-04-01T00:11:46Z</dcterms:created>
  <dcterms:modified xsi:type="dcterms:W3CDTF">2009-04-07T12:14:40Z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