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6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7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8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9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0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1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theme/theme12.xml" ContentType="application/vnd.openxmlformats-officedocument.theme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13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14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5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16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17.xml" ContentType="application/vnd.openxmlformats-officedocument.them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theme/theme18.xml" ContentType="application/vnd.openxmlformats-officedocument.theme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theme/theme19.xml" ContentType="application/vnd.openxmlformats-officedocument.theme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theme/theme20.xml" ContentType="application/vnd.openxmlformats-officedocument.theme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theme/theme21.xml" ContentType="application/vnd.openxmlformats-officedocument.theme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theme/theme22.xml" ContentType="application/vnd.openxmlformats-officedocument.theme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theme/theme23.xml" ContentType="application/vnd.openxmlformats-officedocument.theme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theme/theme24.xml" ContentType="application/vnd.openxmlformats-officedocument.theme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5276" r:id="rId2"/>
    <p:sldMasterId id="2147485292" r:id="rId3"/>
    <p:sldMasterId id="2147485308" r:id="rId4"/>
    <p:sldMasterId id="2147485324" r:id="rId5"/>
    <p:sldMasterId id="2147485343" r:id="rId6"/>
    <p:sldMasterId id="2147485359" r:id="rId7"/>
    <p:sldMasterId id="2147485375" r:id="rId8"/>
    <p:sldMasterId id="2147485392" r:id="rId9"/>
    <p:sldMasterId id="2147485408" r:id="rId10"/>
    <p:sldMasterId id="2147485424" r:id="rId11"/>
    <p:sldMasterId id="2147485440" r:id="rId12"/>
    <p:sldMasterId id="2147485457" r:id="rId13"/>
    <p:sldMasterId id="2147485472" r:id="rId14"/>
    <p:sldMasterId id="2147485487" r:id="rId15"/>
    <p:sldMasterId id="2147485502" r:id="rId16"/>
    <p:sldMasterId id="2147485517" r:id="rId17"/>
    <p:sldMasterId id="2147485532" r:id="rId18"/>
    <p:sldMasterId id="2147485547" r:id="rId19"/>
    <p:sldMasterId id="2147485559" r:id="rId20"/>
    <p:sldMasterId id="2147485571" r:id="rId21"/>
    <p:sldMasterId id="2147485583" r:id="rId22"/>
    <p:sldMasterId id="2147485595" r:id="rId23"/>
    <p:sldMasterId id="2147485611" r:id="rId24"/>
    <p:sldMasterId id="2147485623" r:id="rId25"/>
  </p:sldMasterIdLst>
  <p:notesMasterIdLst>
    <p:notesMasterId r:id="rId37"/>
  </p:notesMasterIdLst>
  <p:handoutMasterIdLst>
    <p:handoutMasterId r:id="rId38"/>
  </p:handoutMasterIdLst>
  <p:sldIdLst>
    <p:sldId id="568" r:id="rId26"/>
    <p:sldId id="569" r:id="rId27"/>
    <p:sldId id="570" r:id="rId28"/>
    <p:sldId id="575" r:id="rId29"/>
    <p:sldId id="579" r:id="rId30"/>
    <p:sldId id="582" r:id="rId31"/>
    <p:sldId id="583" r:id="rId32"/>
    <p:sldId id="573" r:id="rId33"/>
    <p:sldId id="577" r:id="rId34"/>
    <p:sldId id="581" r:id="rId35"/>
    <p:sldId id="576" r:id="rId36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5" userDrawn="1">
          <p15:clr>
            <a:srgbClr val="A4A3A4"/>
          </p15:clr>
        </p15:guide>
        <p15:guide id="2" pos="2917" userDrawn="1">
          <p15:clr>
            <a:srgbClr val="A4A3A4"/>
          </p15:clr>
        </p15:guide>
        <p15:guide id="3" orient="horz" pos="2208" userDrawn="1">
          <p15:clr>
            <a:srgbClr val="A4A3A4"/>
          </p15:clr>
        </p15:guide>
        <p15:guide id="4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69DD8"/>
    <a:srgbClr val="C5600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2" autoAdjust="0"/>
    <p:restoredTop sz="93901" autoAdjust="0"/>
  </p:normalViewPr>
  <p:slideViewPr>
    <p:cSldViewPr snapToGrid="0">
      <p:cViewPr varScale="1">
        <p:scale>
          <a:sx n="51" d="100"/>
          <a:sy n="51" d="100"/>
        </p:scale>
        <p:origin x="13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84" y="882"/>
      </p:cViewPr>
      <p:guideLst>
        <p:guide orient="horz" pos="2205"/>
        <p:guide pos="2917"/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presProps" Target="presProps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5"/>
            <a:ext cx="4029282" cy="350760"/>
          </a:xfrm>
          <a:prstGeom prst="rect">
            <a:avLst/>
          </a:prstGeom>
        </p:spPr>
        <p:txBody>
          <a:bodyPr vert="horz" lIns="91364" tIns="45679" rIns="91364" bIns="4567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8" y="5"/>
            <a:ext cx="4029282" cy="350760"/>
          </a:xfrm>
          <a:prstGeom prst="rect">
            <a:avLst/>
          </a:prstGeom>
        </p:spPr>
        <p:txBody>
          <a:bodyPr vert="horz" lIns="91364" tIns="45679" rIns="91364" bIns="4567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D25893-A83F-48CE-B658-2412045A40A5}" type="datetimeFigureOut">
              <a:rPr lang="en-US"/>
              <a:pPr>
                <a:defRPr/>
              </a:pPr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" y="6658446"/>
            <a:ext cx="4029282" cy="350760"/>
          </a:xfrm>
          <a:prstGeom prst="rect">
            <a:avLst/>
          </a:prstGeom>
        </p:spPr>
        <p:txBody>
          <a:bodyPr vert="horz" lIns="91364" tIns="45679" rIns="91364" bIns="4567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8" y="6658446"/>
            <a:ext cx="4029282" cy="350760"/>
          </a:xfrm>
          <a:prstGeom prst="rect">
            <a:avLst/>
          </a:prstGeom>
        </p:spPr>
        <p:txBody>
          <a:bodyPr vert="horz" lIns="91364" tIns="45679" rIns="91364" bIns="4567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91D3A1A-398C-4278-B50A-5F8985FF03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74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5"/>
            <a:ext cx="4029282" cy="350760"/>
          </a:xfrm>
          <a:prstGeom prst="rect">
            <a:avLst/>
          </a:prstGeom>
        </p:spPr>
        <p:txBody>
          <a:bodyPr vert="horz" lIns="93090" tIns="46546" rIns="93090" bIns="465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8" y="5"/>
            <a:ext cx="4029282" cy="350760"/>
          </a:xfrm>
          <a:prstGeom prst="rect">
            <a:avLst/>
          </a:prstGeom>
        </p:spPr>
        <p:txBody>
          <a:bodyPr vert="horz" lIns="93090" tIns="46546" rIns="93090" bIns="465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F5DD0C8-C8A1-48F2-871C-E859113BC4F1}" type="datetimeFigureOut">
              <a:rPr lang="en-US"/>
              <a:pPr>
                <a:defRPr/>
              </a:pPr>
              <a:t>1/30/2017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90" tIns="46546" rIns="93090" bIns="4654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5" y="3330421"/>
            <a:ext cx="7435436" cy="3154441"/>
          </a:xfrm>
          <a:prstGeom prst="rect">
            <a:avLst/>
          </a:prstGeom>
        </p:spPr>
        <p:txBody>
          <a:bodyPr vert="horz" lIns="93090" tIns="46546" rIns="93090" bIns="4654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6658446"/>
            <a:ext cx="4029282" cy="350760"/>
          </a:xfrm>
          <a:prstGeom prst="rect">
            <a:avLst/>
          </a:prstGeom>
        </p:spPr>
        <p:txBody>
          <a:bodyPr vert="horz" lIns="93090" tIns="46546" rIns="93090" bIns="465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8" y="6658446"/>
            <a:ext cx="4029282" cy="350760"/>
          </a:xfrm>
          <a:prstGeom prst="rect">
            <a:avLst/>
          </a:prstGeom>
        </p:spPr>
        <p:txBody>
          <a:bodyPr vert="horz" lIns="93090" tIns="46546" rIns="93090" bIns="465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C049336-6624-4A1E-9498-510DC43D0C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5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87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49336-6624-4A1E-9498-510DC43D0CD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74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49336-6624-4A1E-9498-510DC43D0CD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5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49336-6624-4A1E-9498-510DC43D0CD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68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49336-6624-4A1E-9498-510DC43D0CD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32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21928" y="3246620"/>
            <a:ext cx="2694609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943113" y="3131695"/>
            <a:ext cx="7258602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449263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9640" y="3160426"/>
            <a:ext cx="7437120" cy="35722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5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49336-6624-4A1E-9498-510DC43D0C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6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2.png"/></Relationships>
</file>

<file path=ppt/slideLayouts/_rels/slideLayout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2.png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0.xml"/><Relationship Id="rId4" Type="http://schemas.openxmlformats.org/officeDocument/2006/relationships/image" Target="../media/image2.png"/></Relationships>
</file>

<file path=ppt/slideLayouts/_rels/slideLayout2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0.xml"/><Relationship Id="rId4" Type="http://schemas.openxmlformats.org/officeDocument/2006/relationships/image" Target="../media/image2.png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1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2.xml"/><Relationship Id="rId4" Type="http://schemas.openxmlformats.org/officeDocument/2006/relationships/image" Target="../media/image2.png"/></Relationships>
</file>

<file path=ppt/slideLayouts/_rels/slideLayout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2.xml"/><Relationship Id="rId4" Type="http://schemas.openxmlformats.org/officeDocument/2006/relationships/image" Target="../media/image2.png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/Relationships>
</file>

<file path=ppt/slideLayouts/_rels/slideLayout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3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3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3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3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3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3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3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3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3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3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/Relationships>
</file>

<file path=ppt/slideLayouts/_rels/slideLayout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4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4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4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4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4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4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4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4.xml"/></Relationships>
</file>

<file path=ppt/slideLayouts/_rels/slideLayout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5.xml"/><Relationship Id="rId4" Type="http://schemas.openxmlformats.org/officeDocument/2006/relationships/image" Target="../media/image2.png"/></Relationships>
</file>

<file path=ppt/slideLayouts/_rels/slideLayout3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5.xml"/><Relationship Id="rId4" Type="http://schemas.openxmlformats.org/officeDocument/2006/relationships/image" Target="../media/image2.png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5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5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5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5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5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5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5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7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0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137160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cxnSp>
        <p:nvCxnSpPr>
          <p:cNvPr id="8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06240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800600" y="1005840"/>
            <a:ext cx="3895344" cy="548640"/>
          </a:xfrm>
          <a:prstGeom prst="rect">
            <a:avLst/>
          </a:prstGeom>
        </p:spPr>
        <p:txBody>
          <a:bodyPr rIns="0"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Howard Gruenspecht, Energy Mexico 2017 January 31, 2017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96853-06F4-43A6-A754-E3DD0854F3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40080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74343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40080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66458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12848"/>
            <a:ext cx="8229600" cy="1490472"/>
          </a:xfrm>
          <a:prstGeom prst="rect">
            <a:avLst/>
          </a:prstGeom>
        </p:spPr>
        <p:txBody>
          <a:bodyPr anchor="b" anchorCtr="0"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 — click to 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3572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2571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8440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7240"/>
          </a:xfrm>
          <a:prstGeom prst="rect">
            <a:avLst/>
          </a:prstGeom>
        </p:spPr>
        <p:txBody>
          <a:bodyPr tIns="9144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40080" y="1527048"/>
            <a:ext cx="7946136" cy="437997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Click icon to add chart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896112"/>
            <a:ext cx="4005072" cy="548640"/>
          </a:xfrm>
          <a:prstGeom prst="rect">
            <a:avLst/>
          </a:prstGeom>
        </p:spPr>
        <p:txBody>
          <a:bodyPr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y-axis title here</a:t>
            </a:r>
          </a:p>
          <a:p>
            <a:pPr lvl="0"/>
            <a:r>
              <a:rPr lang="en-US" dirty="0" smtClean="0"/>
              <a:t>y-axis units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90872" y="896112"/>
            <a:ext cx="3895344" cy="548640"/>
          </a:xfrm>
          <a:prstGeom prst="rect">
            <a:avLst/>
          </a:prstGeom>
        </p:spPr>
        <p:txBody>
          <a:bodyPr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secondary y-axis title here</a:t>
            </a:r>
          </a:p>
          <a:p>
            <a:pPr lvl="0"/>
            <a:r>
              <a:rPr lang="en-US" dirty="0" smtClean="0"/>
              <a:t>secondary y-axis units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40080" y="5952744"/>
            <a:ext cx="7946136" cy="246888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dirty="0" smtClean="0"/>
              <a:t>Source: Click to edit text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7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7240"/>
          </a:xfrm>
          <a:prstGeom prst="rect">
            <a:avLst/>
          </a:prstGeom>
        </p:spPr>
        <p:txBody>
          <a:bodyPr tIns="9144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40080" y="1234440"/>
            <a:ext cx="7946136" cy="467258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Click icon to add chart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896112"/>
            <a:ext cx="7946136" cy="292608"/>
          </a:xfrm>
          <a:prstGeom prst="rect">
            <a:avLst/>
          </a:prstGeom>
        </p:spPr>
        <p:txBody>
          <a:bodyPr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pie chart units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40080" y="5952744"/>
            <a:ext cx="7946136" cy="246888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dirty="0" smtClean="0"/>
              <a:t>Source: Click to edit text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5662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7240"/>
          </a:xfrm>
          <a:prstGeom prst="rect">
            <a:avLst/>
          </a:prstGeom>
        </p:spPr>
        <p:txBody>
          <a:bodyPr tIns="9144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40080" y="5952744"/>
            <a:ext cx="7946136" cy="246888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dirty="0" smtClean="0"/>
              <a:t>Source: Click to edit text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40080" y="850392"/>
            <a:ext cx="8046720" cy="50566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Click icon to add picture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6206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4605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67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cxnSp>
        <p:nvCxnSpPr>
          <p:cNvPr id="7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6822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Howard Gruenspecht, Energy Mexico 2017 January 31, 2017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CCF36-0027-4530-BBA6-1084E1A7A4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7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0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137160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5759397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8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73152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914400" y="1792224"/>
            <a:ext cx="7388352" cy="8412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i="1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17897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1678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150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3E2FA-477F-4708-9E35-00533071A4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05613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F0B6C-5B86-44A1-BAEB-5215227D8F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1695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2848"/>
            <a:ext cx="8229600" cy="1490472"/>
          </a:xfrm>
          <a:prstGeom prst="rect">
            <a:avLst/>
          </a:prstGeom>
        </p:spPr>
        <p:txBody>
          <a:bodyPr anchor="b" anchorCtr="0"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6ACA1-0168-4C26-81C8-DCE22FBC54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6519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BF615-8D59-4D4D-B3D9-B2128169B2A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3301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C1A9C-846A-459A-9215-92DCBB6251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5286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06240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800600" y="1005840"/>
            <a:ext cx="3895344" cy="548640"/>
          </a:xfrm>
          <a:prstGeom prst="rect">
            <a:avLst/>
          </a:prstGeom>
        </p:spPr>
        <p:txBody>
          <a:bodyPr rIns="0"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96853-06F4-43A6-A754-E3DD0854F3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23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85800" y="1005840"/>
            <a:ext cx="8001000" cy="484632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Howard Gruenspecht, Energy Mexico 2017 January 31, 2017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70224-8398-4007-BA15-EB38ED737C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7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6822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CCF36-0027-4530-BBA6-1084E1A7A4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1844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85800" y="1005840"/>
            <a:ext cx="8001000" cy="484632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70224-8398-4007-BA15-EB38ED737C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2931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3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4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0B126-A891-4821-88BA-C2CC66DCA1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9222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*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44240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*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 userDrawn="1"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 userDrawn="1"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8691563" y="6454775"/>
            <a:ext cx="381000" cy="36512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B54A772-E091-4260-8676-488BF30A33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5486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822960"/>
            <a:ext cx="8001000" cy="53035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defRPr sz="1600" i="1">
                <a:latin typeface="+mj-lt"/>
              </a:defRPr>
            </a:lvl1pPr>
            <a:lvl2pPr marL="457200" indent="0">
              <a:spcAft>
                <a:spcPts val="400"/>
              </a:spcAft>
              <a:buNone/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66750" y="6391275"/>
            <a:ext cx="2808288" cy="3937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6021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09800"/>
            <a:ext cx="8229600" cy="1488141"/>
          </a:xfrm>
          <a:prstGeom prst="rect">
            <a:avLst/>
          </a:prstGeom>
        </p:spPr>
        <p:txBody>
          <a:bodyPr anchor="b"/>
          <a:lstStyle>
            <a:lvl1pPr algn="ctr">
              <a:defRPr sz="4000" kern="1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Section Title — click to edit</a:t>
            </a:r>
            <a:endParaRPr lang="en-US" dirty="0"/>
          </a:p>
        </p:txBody>
      </p:sp>
      <p:pic>
        <p:nvPicPr>
          <p:cNvPr id="19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7" name="Footer Placeholder 3"/>
          <p:cNvSpPr>
            <a:spLocks noGrp="1"/>
          </p:cNvSpPr>
          <p:nvPr userDrawn="1">
            <p:ph type="ftr" sz="quarter" idx="4294967295"/>
          </p:nvPr>
        </p:nvSpPr>
        <p:spPr bwMode="auto">
          <a:xfrm>
            <a:off x="663649" y="6258404"/>
            <a:ext cx="5191125" cy="56769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6068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87552"/>
            <a:ext cx="7772400" cy="137160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6573310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4163" y="6675122"/>
            <a:ext cx="182879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6"/>
          <p:cNvCxnSpPr/>
          <p:nvPr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icon_row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 bwMode="auto">
          <a:xfrm>
            <a:off x="776043" y="6493417"/>
            <a:ext cx="4031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rtlCol="0" anchor="b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924" y="6616600"/>
            <a:ext cx="285296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1"/>
          <p:cNvSpPr txBox="1"/>
          <p:nvPr/>
        </p:nvSpPr>
        <p:spPr>
          <a:xfrm>
            <a:off x="5672747" y="6573310"/>
            <a:ext cx="2082192" cy="230832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i="1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Independent Statistics &amp; Analysis</a:t>
            </a:r>
            <a:endParaRPr lang="en-US" sz="1200" i="1" dirty="0">
              <a:solidFill>
                <a:srgbClr val="FFFF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</p:spTree>
    <p:extLst>
      <p:ext uri="{BB962C8B-B14F-4D97-AF65-F5344CB8AC3E}">
        <p14:creationId xmlns:p14="http://schemas.microsoft.com/office/powerpoint/2010/main" val="425943982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87552"/>
            <a:ext cx="7772400" cy="73152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6573310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4163" y="6675122"/>
            <a:ext cx="182879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6"/>
          <p:cNvCxnSpPr/>
          <p:nvPr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icon_row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 bwMode="auto">
          <a:xfrm>
            <a:off x="776043" y="6493417"/>
            <a:ext cx="4031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rtlCol="0" anchor="b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924" y="6616600"/>
            <a:ext cx="285296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1"/>
          <p:cNvSpPr txBox="1"/>
          <p:nvPr/>
        </p:nvSpPr>
        <p:spPr>
          <a:xfrm>
            <a:off x="5672747" y="6573310"/>
            <a:ext cx="2082192" cy="230832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i="1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Independent Statistics &amp; Analysis</a:t>
            </a:r>
            <a:endParaRPr lang="en-US" sz="1200" i="1" dirty="0">
              <a:solidFill>
                <a:srgbClr val="FFFF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792224"/>
            <a:ext cx="7388352" cy="8412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i="1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Subhead – Click to edit</a:t>
            </a:r>
          </a:p>
        </p:txBody>
      </p:sp>
    </p:spTree>
    <p:extLst>
      <p:ext uri="{BB962C8B-B14F-4D97-AF65-F5344CB8AC3E}">
        <p14:creationId xmlns:p14="http://schemas.microsoft.com/office/powerpoint/2010/main" val="400179450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75370" y="6392744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28053" y="6344669"/>
            <a:ext cx="384048" cy="365125"/>
          </a:xfrm>
        </p:spPr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080" y="1316736"/>
            <a:ext cx="804672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1166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54104" y="6424643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96154" y="6375912"/>
            <a:ext cx="384048" cy="365125"/>
          </a:xfrm>
        </p:spPr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080" y="1316736"/>
            <a:ext cx="804672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81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cxnSp>
        <p:nvCxnSpPr>
          <p:cNvPr id="3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4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Howard Gruenspecht, Energy Mexico 2017 January 31, 2017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0B126-A891-4821-88BA-C2CC66DCA1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40080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33770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40080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815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12848"/>
            <a:ext cx="8229600" cy="1490472"/>
          </a:xfrm>
          <a:prstGeom prst="rect">
            <a:avLst/>
          </a:prstGeom>
        </p:spPr>
        <p:txBody>
          <a:bodyPr anchor="b" anchorCtr="0"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 — click to 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1778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0042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1432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7240"/>
          </a:xfrm>
          <a:prstGeom prst="rect">
            <a:avLst/>
          </a:prstGeom>
        </p:spPr>
        <p:txBody>
          <a:bodyPr tIns="9144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40080" y="1527048"/>
            <a:ext cx="7946136" cy="437997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Click icon to add chart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896112"/>
            <a:ext cx="4005072" cy="548640"/>
          </a:xfrm>
          <a:prstGeom prst="rect">
            <a:avLst/>
          </a:prstGeom>
        </p:spPr>
        <p:txBody>
          <a:bodyPr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y-axis title here</a:t>
            </a:r>
          </a:p>
          <a:p>
            <a:pPr lvl="0"/>
            <a:r>
              <a:rPr lang="en-US" dirty="0" smtClean="0"/>
              <a:t>y-axis units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90872" y="896112"/>
            <a:ext cx="3895344" cy="548640"/>
          </a:xfrm>
          <a:prstGeom prst="rect">
            <a:avLst/>
          </a:prstGeom>
        </p:spPr>
        <p:txBody>
          <a:bodyPr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secondary y-axis title here</a:t>
            </a:r>
          </a:p>
          <a:p>
            <a:pPr lvl="0"/>
            <a:r>
              <a:rPr lang="en-US" dirty="0" smtClean="0"/>
              <a:t>secondary y-axis units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40080" y="5952744"/>
            <a:ext cx="7946136" cy="246888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dirty="0" smtClean="0"/>
              <a:t>Source: Click to edit text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61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7240"/>
          </a:xfrm>
          <a:prstGeom prst="rect">
            <a:avLst/>
          </a:prstGeom>
        </p:spPr>
        <p:txBody>
          <a:bodyPr tIns="9144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40080" y="1234440"/>
            <a:ext cx="7946136" cy="467258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Click icon to add chart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896112"/>
            <a:ext cx="7946136" cy="292608"/>
          </a:xfrm>
          <a:prstGeom prst="rect">
            <a:avLst/>
          </a:prstGeom>
        </p:spPr>
        <p:txBody>
          <a:bodyPr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pie chart units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40080" y="5952744"/>
            <a:ext cx="7946136" cy="246888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dirty="0" smtClean="0"/>
              <a:t>Source: Click to edit text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8756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7240"/>
          </a:xfrm>
          <a:prstGeom prst="rect">
            <a:avLst/>
          </a:prstGeom>
        </p:spPr>
        <p:txBody>
          <a:bodyPr tIns="9144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40080" y="5952744"/>
            <a:ext cx="7946136" cy="246888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dirty="0" smtClean="0"/>
              <a:t>Source: Click to edit text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40080" y="850392"/>
            <a:ext cx="8046720" cy="50566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Click icon to add picture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23719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41093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010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*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494" y="76200"/>
            <a:ext cx="8050306" cy="1143000"/>
          </a:xfrm>
          <a:prstGeom prst="rect">
            <a:avLst/>
          </a:prstGeom>
        </p:spPr>
        <p:txBody>
          <a:bodyPr anchor="b"/>
          <a:lstStyle>
            <a:lvl1pPr>
              <a:defRPr sz="3400" kern="1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26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657725" y="1314450"/>
            <a:ext cx="4023360" cy="4590288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200" i="0">
                <a:latin typeface="+mn-lt"/>
              </a:defRPr>
            </a:lvl1pPr>
            <a:lvl2pPr>
              <a:spcAft>
                <a:spcPts val="400"/>
              </a:spcAft>
              <a:defRPr sz="1600" i="0">
                <a:latin typeface="+mn-lt"/>
              </a:defRPr>
            </a:lvl2pPr>
            <a:lvl3pPr>
              <a:spcAft>
                <a:spcPts val="400"/>
              </a:spcAft>
              <a:defRPr sz="1600" i="0">
                <a:latin typeface="+mn-lt"/>
              </a:defRPr>
            </a:lvl3pPr>
            <a:lvl4pPr>
              <a:spcAft>
                <a:spcPts val="400"/>
              </a:spcAft>
              <a:defRPr sz="1600" i="0">
                <a:latin typeface="+mn-lt"/>
              </a:defRPr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 i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38174" y="1314450"/>
            <a:ext cx="4023360" cy="45902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har char="•"/>
              <a:defRPr lang="en-US" sz="2200" i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ts val="400"/>
              </a:spcAft>
              <a:defRPr lang="en-US" sz="1600" i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ts val="400"/>
              </a:spcAft>
              <a:defRPr lang="en-US" sz="1600" i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ts val="400"/>
              </a:spcAft>
              <a:defRPr lang="en-US" sz="1600" i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ts val="400"/>
              </a:spcAft>
              <a:buFont typeface="Arial" pitchFamily="34" charset="0"/>
              <a:buChar char="•"/>
              <a:defRPr lang="en-US" sz="1600" i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0029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87552"/>
            <a:ext cx="7772400" cy="137160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6573310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4163" y="6675122"/>
            <a:ext cx="182879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6"/>
          <p:cNvCxnSpPr/>
          <p:nvPr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icon_row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 bwMode="auto">
          <a:xfrm>
            <a:off x="776043" y="6493417"/>
            <a:ext cx="4031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rtlCol="0" anchor="b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924" y="6616600"/>
            <a:ext cx="285296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1"/>
          <p:cNvSpPr txBox="1"/>
          <p:nvPr/>
        </p:nvSpPr>
        <p:spPr>
          <a:xfrm>
            <a:off x="5672747" y="6573310"/>
            <a:ext cx="2082192" cy="230832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i="1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Independent Statistics &amp; Analysis</a:t>
            </a:r>
            <a:endParaRPr lang="en-US" sz="1200" i="1" dirty="0">
              <a:solidFill>
                <a:srgbClr val="FFFF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</p:spTree>
    <p:extLst>
      <p:ext uri="{BB962C8B-B14F-4D97-AF65-F5344CB8AC3E}">
        <p14:creationId xmlns:p14="http://schemas.microsoft.com/office/powerpoint/2010/main" val="98087779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87552"/>
            <a:ext cx="7772400" cy="73152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6573310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4163" y="6675122"/>
            <a:ext cx="182879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6"/>
          <p:cNvCxnSpPr/>
          <p:nvPr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icon_row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 bwMode="auto">
          <a:xfrm>
            <a:off x="776043" y="6493417"/>
            <a:ext cx="4031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rtlCol="0" anchor="b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924" y="6616600"/>
            <a:ext cx="285296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1"/>
          <p:cNvSpPr txBox="1"/>
          <p:nvPr/>
        </p:nvSpPr>
        <p:spPr>
          <a:xfrm>
            <a:off x="5672747" y="6573310"/>
            <a:ext cx="2082192" cy="230832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i="1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Independent Statistics &amp; Analysis</a:t>
            </a:r>
            <a:endParaRPr lang="en-US" sz="1200" i="1" dirty="0">
              <a:solidFill>
                <a:srgbClr val="FFFF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792224"/>
            <a:ext cx="7388352" cy="8412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i="1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Subhead – Click to edit</a:t>
            </a:r>
          </a:p>
        </p:txBody>
      </p:sp>
    </p:spTree>
    <p:extLst>
      <p:ext uri="{BB962C8B-B14F-4D97-AF65-F5344CB8AC3E}">
        <p14:creationId xmlns:p14="http://schemas.microsoft.com/office/powerpoint/2010/main" val="271131901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75370" y="6392744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28053" y="6344669"/>
            <a:ext cx="384048" cy="365125"/>
          </a:xfrm>
        </p:spPr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080" y="1316736"/>
            <a:ext cx="804672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6173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54104" y="6424643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96154" y="6375912"/>
            <a:ext cx="384048" cy="365125"/>
          </a:xfrm>
        </p:spPr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080" y="1316736"/>
            <a:ext cx="804672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2650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40080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5146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40080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34843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12848"/>
            <a:ext cx="8229600" cy="1490472"/>
          </a:xfrm>
          <a:prstGeom prst="rect">
            <a:avLst/>
          </a:prstGeom>
        </p:spPr>
        <p:txBody>
          <a:bodyPr anchor="b" anchorCtr="0"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 — click to 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5550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18514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1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5" y="6546057"/>
            <a:ext cx="438151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91441"/>
            <a:ext cx="8001000" cy="1021743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513" y="6362701"/>
            <a:ext cx="391148" cy="36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3"/>
          <p:cNvSpPr>
            <a:spLocks/>
          </p:cNvSpPr>
          <p:nvPr userDrawn="1"/>
        </p:nvSpPr>
        <p:spPr bwMode="auto">
          <a:xfrm>
            <a:off x="8732839" y="6456364"/>
            <a:ext cx="210312" cy="280416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666750" y="6391275"/>
            <a:ext cx="2808288" cy="3937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smtClean="0"/>
              <a:t>Howard Gruenspecht, Energy Mexico 2017 January 31, 2017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bIns="0" anchor="b" anchorCtr="0"/>
          <a:lstStyle>
            <a:lvl1pPr marL="0" indent="0">
              <a:buFont typeface="Arial" panose="020B0604020202020204" pitchFamily="34" charset="0"/>
              <a:buNone/>
              <a:defRPr sz="10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052" y="6419851"/>
            <a:ext cx="38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3805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7240"/>
          </a:xfrm>
          <a:prstGeom prst="rect">
            <a:avLst/>
          </a:prstGeom>
        </p:spPr>
        <p:txBody>
          <a:bodyPr tIns="9144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40080" y="1527048"/>
            <a:ext cx="7946136" cy="437997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Click icon to add chart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896112"/>
            <a:ext cx="4005072" cy="548640"/>
          </a:xfrm>
          <a:prstGeom prst="rect">
            <a:avLst/>
          </a:prstGeom>
        </p:spPr>
        <p:txBody>
          <a:bodyPr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y-axis title here</a:t>
            </a:r>
          </a:p>
          <a:p>
            <a:pPr lvl="0"/>
            <a:r>
              <a:rPr lang="en-US" dirty="0" smtClean="0"/>
              <a:t>y-axis units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90872" y="896112"/>
            <a:ext cx="3895344" cy="548640"/>
          </a:xfrm>
          <a:prstGeom prst="rect">
            <a:avLst/>
          </a:prstGeom>
        </p:spPr>
        <p:txBody>
          <a:bodyPr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secondary y-axis title here</a:t>
            </a:r>
          </a:p>
          <a:p>
            <a:pPr lvl="0"/>
            <a:r>
              <a:rPr lang="en-US" dirty="0" smtClean="0"/>
              <a:t>secondary y-axis units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40080" y="5952744"/>
            <a:ext cx="7946136" cy="246888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dirty="0" smtClean="0"/>
              <a:t>Source: Click to edit text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69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7240"/>
          </a:xfrm>
          <a:prstGeom prst="rect">
            <a:avLst/>
          </a:prstGeom>
        </p:spPr>
        <p:txBody>
          <a:bodyPr tIns="9144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40080" y="1234440"/>
            <a:ext cx="7946136" cy="467258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Click icon to add chart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896112"/>
            <a:ext cx="7946136" cy="292608"/>
          </a:xfrm>
          <a:prstGeom prst="rect">
            <a:avLst/>
          </a:prstGeom>
        </p:spPr>
        <p:txBody>
          <a:bodyPr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pie chart units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40080" y="5952744"/>
            <a:ext cx="7946136" cy="246888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dirty="0" smtClean="0"/>
              <a:t>Source: Click to edit text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76911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7240"/>
          </a:xfrm>
          <a:prstGeom prst="rect">
            <a:avLst/>
          </a:prstGeom>
        </p:spPr>
        <p:txBody>
          <a:bodyPr tIns="9144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40080" y="5952744"/>
            <a:ext cx="7946136" cy="246888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dirty="0" smtClean="0"/>
              <a:t>Source: Click to edit text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40080" y="850392"/>
            <a:ext cx="8046720" cy="50566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Click icon to add picture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7778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4278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05687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494" y="76200"/>
            <a:ext cx="8050306" cy="1143000"/>
          </a:xfrm>
          <a:prstGeom prst="rect">
            <a:avLst/>
          </a:prstGeom>
        </p:spPr>
        <p:txBody>
          <a:bodyPr anchor="b"/>
          <a:lstStyle>
            <a:lvl1pPr>
              <a:defRPr sz="3400" kern="1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26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657725" y="1314450"/>
            <a:ext cx="4023360" cy="4590288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200" i="0">
                <a:latin typeface="+mn-lt"/>
              </a:defRPr>
            </a:lvl1pPr>
            <a:lvl2pPr>
              <a:spcAft>
                <a:spcPts val="400"/>
              </a:spcAft>
              <a:defRPr sz="1600" i="0">
                <a:latin typeface="+mn-lt"/>
              </a:defRPr>
            </a:lvl2pPr>
            <a:lvl3pPr>
              <a:spcAft>
                <a:spcPts val="400"/>
              </a:spcAft>
              <a:defRPr sz="1600" i="0">
                <a:latin typeface="+mn-lt"/>
              </a:defRPr>
            </a:lvl3pPr>
            <a:lvl4pPr>
              <a:spcAft>
                <a:spcPts val="400"/>
              </a:spcAft>
              <a:defRPr sz="1600" i="0">
                <a:latin typeface="+mn-lt"/>
              </a:defRPr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 i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38174" y="1314450"/>
            <a:ext cx="4023360" cy="45902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har char="•"/>
              <a:defRPr lang="en-US" sz="2200" i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ts val="400"/>
              </a:spcAft>
              <a:defRPr lang="en-US" sz="1600" i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ts val="400"/>
              </a:spcAft>
              <a:defRPr lang="en-US" sz="1600" i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ts val="400"/>
              </a:spcAft>
              <a:defRPr lang="en-US" sz="1600" i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ts val="400"/>
              </a:spcAft>
              <a:buFont typeface="Arial" pitchFamily="34" charset="0"/>
              <a:buChar char="•"/>
              <a:defRPr lang="en-US" sz="1600" i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8728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87552"/>
            <a:ext cx="7772400" cy="137160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6573310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4163" y="6675122"/>
            <a:ext cx="182879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6"/>
          <p:cNvCxnSpPr/>
          <p:nvPr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icon_row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 bwMode="auto">
          <a:xfrm>
            <a:off x="776043" y="6493417"/>
            <a:ext cx="4031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rtlCol="0" anchor="b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924" y="6616600"/>
            <a:ext cx="285296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1"/>
          <p:cNvSpPr txBox="1"/>
          <p:nvPr/>
        </p:nvSpPr>
        <p:spPr>
          <a:xfrm>
            <a:off x="5672747" y="6573310"/>
            <a:ext cx="2082192" cy="230832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i="1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Independent Statistics &amp; Analysis</a:t>
            </a:r>
            <a:endParaRPr lang="en-US" sz="1200" i="1" dirty="0">
              <a:solidFill>
                <a:srgbClr val="FFFF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</p:spTree>
    <p:extLst>
      <p:ext uri="{BB962C8B-B14F-4D97-AF65-F5344CB8AC3E}">
        <p14:creationId xmlns:p14="http://schemas.microsoft.com/office/powerpoint/2010/main" val="163522502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87552"/>
            <a:ext cx="7772400" cy="73152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6573310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4163" y="6675122"/>
            <a:ext cx="182879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6"/>
          <p:cNvCxnSpPr/>
          <p:nvPr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icon_row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 bwMode="auto">
          <a:xfrm>
            <a:off x="776043" y="6493417"/>
            <a:ext cx="4031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rtlCol="0" anchor="b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924" y="6616600"/>
            <a:ext cx="285296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1"/>
          <p:cNvSpPr txBox="1"/>
          <p:nvPr/>
        </p:nvSpPr>
        <p:spPr>
          <a:xfrm>
            <a:off x="5672747" y="6573310"/>
            <a:ext cx="2082192" cy="230832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i="1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Independent Statistics &amp; Analysis</a:t>
            </a:r>
            <a:endParaRPr lang="en-US" sz="1200" i="1" dirty="0">
              <a:solidFill>
                <a:srgbClr val="FFFF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792224"/>
            <a:ext cx="7388352" cy="8412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i="1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Subhead – Click to edit</a:t>
            </a:r>
          </a:p>
        </p:txBody>
      </p:sp>
    </p:spTree>
    <p:extLst>
      <p:ext uri="{BB962C8B-B14F-4D97-AF65-F5344CB8AC3E}">
        <p14:creationId xmlns:p14="http://schemas.microsoft.com/office/powerpoint/2010/main" val="36623483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75370" y="6392744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28053" y="6344669"/>
            <a:ext cx="384048" cy="365125"/>
          </a:xfrm>
        </p:spPr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080" y="1316736"/>
            <a:ext cx="804672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1865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54104" y="6424643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96154" y="6375912"/>
            <a:ext cx="384048" cy="365125"/>
          </a:xfrm>
        </p:spPr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080" y="1316736"/>
            <a:ext cx="804672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99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>
            <a:spLocks noChangeAspect="1"/>
          </p:cNvSpPr>
          <p:nvPr userDrawn="1"/>
        </p:nvSpPr>
        <p:spPr bwMode="auto">
          <a:xfrm>
            <a:off x="8732840" y="6456542"/>
            <a:ext cx="276225" cy="274639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/>
          </a:p>
        </p:txBody>
      </p:sp>
      <p:cxnSp>
        <p:nvCxnSpPr>
          <p:cNvPr id="16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0" y="6546057"/>
            <a:ext cx="438151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4573"/>
          </a:xfrm>
          <a:prstGeom prst="rect">
            <a:avLst/>
          </a:prstGeom>
        </p:spPr>
        <p:txBody>
          <a:bodyPr tIns="91440" bIns="0" anchor="b"/>
          <a:lstStyle>
            <a:lvl1pPr>
              <a:defRPr sz="18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Howard Gruenspecht, Energy Mexico 2017 January 31, 2017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37000" y="1524001"/>
            <a:ext cx="7945027" cy="4381500"/>
          </a:xfrm>
          <a:prstGeom prst="rect">
            <a:avLst/>
          </a:prstGeom>
        </p:spPr>
        <p:txBody>
          <a:bodyPr/>
          <a:lstStyle>
            <a:lvl1pPr>
              <a:buNone/>
              <a:defRPr sz="900" i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8175" y="895349"/>
            <a:ext cx="4000500" cy="552451"/>
          </a:xfrm>
          <a:prstGeom prst="rect">
            <a:avLst/>
          </a:prstGeom>
        </p:spPr>
        <p:txBody>
          <a:bodyPr lIns="91440" anchor="b"/>
          <a:lstStyle>
            <a:lvl1pPr marL="0" marR="0" indent="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50" i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marL="257175" lvl="0" indent="-257175" algn="l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 smtClean="0"/>
              <a:t>y-axis title here</a:t>
            </a:r>
          </a:p>
          <a:p>
            <a:pPr marL="257175" marR="0" lvl="0" indent="-257175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y-axis units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86299" y="898018"/>
            <a:ext cx="3895726" cy="549783"/>
          </a:xfrm>
          <a:prstGeom prst="rect">
            <a:avLst/>
          </a:prstGeom>
        </p:spPr>
        <p:txBody>
          <a:bodyPr anchor="b"/>
          <a:lstStyle>
            <a:lvl1pPr marL="0" marR="0" indent="0" algn="r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50" i="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257175" lvl="0" indent="-257175" algn="l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 smtClean="0"/>
              <a:t>secondary y-axis title here</a:t>
            </a:r>
          </a:p>
          <a:p>
            <a:pPr marL="257175" marR="0" lvl="0" indent="-257175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secondary y-axis units here</a:t>
            </a:r>
          </a:p>
        </p:txBody>
      </p:sp>
      <p:pic>
        <p:nvPicPr>
          <p:cNvPr id="17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41" y="6362700"/>
            <a:ext cx="516411" cy="356616"/>
          </a:xfrm>
          <a:prstGeom prst="rect">
            <a:avLst/>
          </a:prstGeom>
          <a:noFill/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38177" y="5953125"/>
            <a:ext cx="7943849" cy="247651"/>
          </a:xfrm>
          <a:prstGeom prst="rect">
            <a:avLst/>
          </a:prstGeom>
        </p:spPr>
        <p:txBody>
          <a:bodyPr anchor="b"/>
          <a:lstStyle>
            <a:lvl1pPr>
              <a:buNone/>
              <a:defRPr sz="900">
                <a:solidFill>
                  <a:schemeClr val="tx1"/>
                </a:solidFill>
                <a:latin typeface="+mn-lt"/>
              </a:defRPr>
            </a:lvl1pPr>
            <a:lvl2pPr>
              <a:buNone/>
              <a:defRPr sz="900"/>
            </a:lvl2pPr>
            <a:lvl3pPr>
              <a:buNone/>
              <a:defRPr sz="9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Source: 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132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40080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5449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40080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9788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12848"/>
            <a:ext cx="8229600" cy="1490472"/>
          </a:xfrm>
          <a:prstGeom prst="rect">
            <a:avLst/>
          </a:prstGeom>
        </p:spPr>
        <p:txBody>
          <a:bodyPr anchor="b" anchorCtr="0"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 — click to 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70337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806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1937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7240"/>
          </a:xfrm>
          <a:prstGeom prst="rect">
            <a:avLst/>
          </a:prstGeom>
        </p:spPr>
        <p:txBody>
          <a:bodyPr tIns="9144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40080" y="1527048"/>
            <a:ext cx="7946136" cy="437997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Click icon to add chart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896112"/>
            <a:ext cx="4005072" cy="548640"/>
          </a:xfrm>
          <a:prstGeom prst="rect">
            <a:avLst/>
          </a:prstGeom>
        </p:spPr>
        <p:txBody>
          <a:bodyPr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y-axis title here</a:t>
            </a:r>
          </a:p>
          <a:p>
            <a:pPr lvl="0"/>
            <a:r>
              <a:rPr lang="en-US" dirty="0" smtClean="0"/>
              <a:t>y-axis units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90872" y="896112"/>
            <a:ext cx="3895344" cy="548640"/>
          </a:xfrm>
          <a:prstGeom prst="rect">
            <a:avLst/>
          </a:prstGeom>
        </p:spPr>
        <p:txBody>
          <a:bodyPr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secondary y-axis title here</a:t>
            </a:r>
          </a:p>
          <a:p>
            <a:pPr lvl="0"/>
            <a:r>
              <a:rPr lang="en-US" dirty="0" smtClean="0"/>
              <a:t>secondary y-axis units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40080" y="5952744"/>
            <a:ext cx="7946136" cy="246888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dirty="0" smtClean="0"/>
              <a:t>Source: Click to edit text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264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7240"/>
          </a:xfrm>
          <a:prstGeom prst="rect">
            <a:avLst/>
          </a:prstGeom>
        </p:spPr>
        <p:txBody>
          <a:bodyPr tIns="9144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40080" y="1234440"/>
            <a:ext cx="7946136" cy="467258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Click icon to add chart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896112"/>
            <a:ext cx="7946136" cy="292608"/>
          </a:xfrm>
          <a:prstGeom prst="rect">
            <a:avLst/>
          </a:prstGeom>
        </p:spPr>
        <p:txBody>
          <a:bodyPr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pie chart units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40080" y="5952744"/>
            <a:ext cx="7946136" cy="246888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dirty="0" smtClean="0"/>
              <a:t>Source: Click to edit text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598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7240"/>
          </a:xfrm>
          <a:prstGeom prst="rect">
            <a:avLst/>
          </a:prstGeom>
        </p:spPr>
        <p:txBody>
          <a:bodyPr tIns="9144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40080" y="5952744"/>
            <a:ext cx="7946136" cy="246888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dirty="0" smtClean="0"/>
              <a:t>Source: Click to edit text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40080" y="850392"/>
            <a:ext cx="8046720" cy="50566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Click icon to add picture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5762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1192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559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Howard Gruenspecht, Energy Mexico 2017 January 31,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401969-63D0-4AE1-8D82-545DD41248E4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882880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494" y="76200"/>
            <a:ext cx="8050306" cy="1143000"/>
          </a:xfrm>
          <a:prstGeom prst="rect">
            <a:avLst/>
          </a:prstGeom>
        </p:spPr>
        <p:txBody>
          <a:bodyPr anchor="b"/>
          <a:lstStyle>
            <a:lvl1pPr>
              <a:defRPr sz="3400" kern="1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26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657725" y="1314450"/>
            <a:ext cx="4023360" cy="4590288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200" i="0">
                <a:latin typeface="+mn-lt"/>
              </a:defRPr>
            </a:lvl1pPr>
            <a:lvl2pPr>
              <a:spcAft>
                <a:spcPts val="400"/>
              </a:spcAft>
              <a:defRPr sz="1600" i="0">
                <a:latin typeface="+mn-lt"/>
              </a:defRPr>
            </a:lvl2pPr>
            <a:lvl3pPr>
              <a:spcAft>
                <a:spcPts val="400"/>
              </a:spcAft>
              <a:defRPr sz="1600" i="0">
                <a:latin typeface="+mn-lt"/>
              </a:defRPr>
            </a:lvl3pPr>
            <a:lvl4pPr>
              <a:spcAft>
                <a:spcPts val="400"/>
              </a:spcAft>
              <a:defRPr sz="1600" i="0">
                <a:latin typeface="+mn-lt"/>
              </a:defRPr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 i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38174" y="1314450"/>
            <a:ext cx="4023360" cy="45902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har char="•"/>
              <a:defRPr lang="en-US" sz="2200" i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ts val="400"/>
              </a:spcAft>
              <a:defRPr lang="en-US" sz="1600" i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ts val="400"/>
              </a:spcAft>
              <a:defRPr lang="en-US" sz="1600" i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ts val="400"/>
              </a:spcAft>
              <a:defRPr lang="en-US" sz="1600" i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ts val="400"/>
              </a:spcAft>
              <a:buFont typeface="Arial" pitchFamily="34" charset="0"/>
              <a:buChar char="•"/>
              <a:defRPr lang="en-US" sz="1600" i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0247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7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0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137160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306661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8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73152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914400" y="1792224"/>
            <a:ext cx="7388352" cy="8412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i="1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304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6375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5197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3E2FA-477F-4708-9E35-00533071A4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426645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F0B6C-5B86-44A1-BAEB-5215227D8F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5436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2848"/>
            <a:ext cx="8229600" cy="1490472"/>
          </a:xfrm>
          <a:prstGeom prst="rect">
            <a:avLst/>
          </a:prstGeom>
        </p:spPr>
        <p:txBody>
          <a:bodyPr anchor="b" anchorCtr="0"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6ACA1-0168-4C26-81C8-DCE22FBC54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09891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BF615-8D59-4D4D-B3D9-B2128169B2A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88371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C1A9C-846A-459A-9215-92DCBB6251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44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7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0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137160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2660278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06240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800600" y="1005840"/>
            <a:ext cx="3895344" cy="548640"/>
          </a:xfrm>
          <a:prstGeom prst="rect">
            <a:avLst/>
          </a:prstGeom>
        </p:spPr>
        <p:txBody>
          <a:bodyPr rIns="0"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96853-06F4-43A6-A754-E3DD0854F3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88567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7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6822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CCF36-0027-4530-BBA6-1084E1A7A4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0412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85800" y="1005840"/>
            <a:ext cx="8001000" cy="484632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70224-8398-4007-BA15-EB38ED737C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47549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3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4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0B126-A891-4821-88BA-C2CC66DCA1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23776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*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68098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*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 userDrawn="1"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 userDrawn="1"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8691563" y="6454775"/>
            <a:ext cx="381000" cy="36512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B54A772-E091-4260-8676-488BF30A33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5486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822960"/>
            <a:ext cx="8001000" cy="53035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defRPr sz="1600" i="1">
                <a:latin typeface="+mj-lt"/>
              </a:defRPr>
            </a:lvl1pPr>
            <a:lvl2pPr marL="457200" indent="0">
              <a:spcAft>
                <a:spcPts val="400"/>
              </a:spcAft>
              <a:buNone/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66750" y="6391275"/>
            <a:ext cx="2808288" cy="3937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9008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09800"/>
            <a:ext cx="8229600" cy="1488141"/>
          </a:xfrm>
          <a:prstGeom prst="rect">
            <a:avLst/>
          </a:prstGeom>
        </p:spPr>
        <p:txBody>
          <a:bodyPr anchor="b"/>
          <a:lstStyle>
            <a:lvl1pPr algn="ctr">
              <a:defRPr sz="4000" kern="1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Section Title — click to edit</a:t>
            </a:r>
            <a:endParaRPr lang="en-US" dirty="0"/>
          </a:p>
        </p:txBody>
      </p:sp>
      <p:pic>
        <p:nvPicPr>
          <p:cNvPr id="19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7" name="Footer Placeholder 3"/>
          <p:cNvSpPr>
            <a:spLocks noGrp="1"/>
          </p:cNvSpPr>
          <p:nvPr userDrawn="1">
            <p:ph type="ftr" sz="quarter" idx="4294967295"/>
          </p:nvPr>
        </p:nvSpPr>
        <p:spPr bwMode="auto">
          <a:xfrm>
            <a:off x="663649" y="6258404"/>
            <a:ext cx="5191125" cy="56769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0364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7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0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137160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8381253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8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73152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914400" y="1792224"/>
            <a:ext cx="7388352" cy="8412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i="1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410237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06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8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73152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914400" y="1792224"/>
            <a:ext cx="7388352" cy="8412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i="1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5425111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75891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3E2FA-477F-4708-9E35-00533071A4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5338852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F0B6C-5B86-44A1-BAEB-5215227D8F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441615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2848"/>
            <a:ext cx="8229600" cy="1490472"/>
          </a:xfrm>
          <a:prstGeom prst="rect">
            <a:avLst/>
          </a:prstGeom>
        </p:spPr>
        <p:txBody>
          <a:bodyPr anchor="b" anchorCtr="0"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6ACA1-0168-4C26-81C8-DCE22FBC54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654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BF615-8D59-4D4D-B3D9-B2128169B2A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0553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C1A9C-846A-459A-9215-92DCBB6251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47638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06240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800600" y="1005840"/>
            <a:ext cx="3895344" cy="548640"/>
          </a:xfrm>
          <a:prstGeom prst="rect">
            <a:avLst/>
          </a:prstGeom>
        </p:spPr>
        <p:txBody>
          <a:bodyPr rIns="0"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96853-06F4-43A6-A754-E3DD0854F3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7219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7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6822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CCF36-0027-4530-BBA6-1084E1A7A4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2589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85800" y="1005840"/>
            <a:ext cx="8001000" cy="484632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70224-8398-4007-BA15-EB38ED737C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866629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3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4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0B126-A891-4821-88BA-C2CC66DCA1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2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8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73152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914400" y="1792224"/>
            <a:ext cx="7388352" cy="8412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i="1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1769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6513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7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0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137160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04923933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8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73152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914400" y="1792224"/>
            <a:ext cx="7388352" cy="8412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i="1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8917649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87543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203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3E2FA-477F-4708-9E35-00533071A4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462200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F0B6C-5B86-44A1-BAEB-5215227D8F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286413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2848"/>
            <a:ext cx="8229600" cy="1490472"/>
          </a:xfrm>
          <a:prstGeom prst="rect">
            <a:avLst/>
          </a:prstGeom>
        </p:spPr>
        <p:txBody>
          <a:bodyPr anchor="b" anchorCtr="0"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6ACA1-0168-4C26-81C8-DCE22FBC54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72841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BF615-8D59-4D4D-B3D9-B2128169B2A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6229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C1A9C-846A-459A-9215-92DCBB6251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19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54544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06240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800600" y="1005840"/>
            <a:ext cx="3895344" cy="548640"/>
          </a:xfrm>
          <a:prstGeom prst="rect">
            <a:avLst/>
          </a:prstGeom>
        </p:spPr>
        <p:txBody>
          <a:bodyPr rIns="0"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96853-06F4-43A6-A754-E3DD0854F3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5793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7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6822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CCF36-0027-4530-BBA6-1084E1A7A4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242719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85800" y="1005840"/>
            <a:ext cx="8001000" cy="484632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70224-8398-4007-BA15-EB38ED737C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7142039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3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4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0B126-A891-4821-88BA-C2CC66DCA1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4826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26603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7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0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137160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7615422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8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73152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914400" y="1792224"/>
            <a:ext cx="7388352" cy="8412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i="1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2312019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25031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47067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3E2FA-477F-4708-9E35-00533071A4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4880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3E2FA-477F-4708-9E35-00533071A4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682852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F0B6C-5B86-44A1-BAEB-5215227D8F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113406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2848"/>
            <a:ext cx="8229600" cy="1490472"/>
          </a:xfrm>
          <a:prstGeom prst="rect">
            <a:avLst/>
          </a:prstGeom>
        </p:spPr>
        <p:txBody>
          <a:bodyPr anchor="b" anchorCtr="0"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6ACA1-0168-4C26-81C8-DCE22FBC54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51497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BF615-8D59-4D4D-B3D9-B2128169B2A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79088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C1A9C-846A-459A-9215-92DCBB6251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603100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06240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800600" y="1005840"/>
            <a:ext cx="3895344" cy="548640"/>
          </a:xfrm>
          <a:prstGeom prst="rect">
            <a:avLst/>
          </a:prstGeom>
        </p:spPr>
        <p:txBody>
          <a:bodyPr rIns="0"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96853-06F4-43A6-A754-E3DD0854F3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653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7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6822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CCF36-0027-4530-BBA6-1084E1A7A4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531514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85800" y="1005840"/>
            <a:ext cx="8001000" cy="484632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70224-8398-4007-BA15-EB38ED737C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9466103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3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4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0B126-A891-4821-88BA-C2CC66DCA1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83543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044490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7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0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137160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758032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F0B6C-5B86-44A1-BAEB-5215227D8F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89944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8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73152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914400" y="1792224"/>
            <a:ext cx="7388352" cy="8412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i="1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334825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245644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300792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3E2FA-477F-4708-9E35-00533071A4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7932888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F0B6C-5B86-44A1-BAEB-5215227D8F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8471639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2848"/>
            <a:ext cx="8229600" cy="1490472"/>
          </a:xfrm>
          <a:prstGeom prst="rect">
            <a:avLst/>
          </a:prstGeom>
        </p:spPr>
        <p:txBody>
          <a:bodyPr anchor="b" anchorCtr="0"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6ACA1-0168-4C26-81C8-DCE22FBC54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35398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BF615-8D59-4D4D-B3D9-B2128169B2A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27479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C1A9C-846A-459A-9215-92DCBB6251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19628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06240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800600" y="1005840"/>
            <a:ext cx="3895344" cy="548640"/>
          </a:xfrm>
          <a:prstGeom prst="rect">
            <a:avLst/>
          </a:prstGeom>
        </p:spPr>
        <p:txBody>
          <a:bodyPr rIns="0"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96853-06F4-43A6-A754-E3DD0854F3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5460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7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6822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CCF36-0027-4530-BBA6-1084E1A7A4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891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2848"/>
            <a:ext cx="8229600" cy="1490472"/>
          </a:xfrm>
          <a:prstGeom prst="rect">
            <a:avLst/>
          </a:prstGeom>
        </p:spPr>
        <p:txBody>
          <a:bodyPr anchor="b" anchorCtr="0"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6ACA1-0168-4C26-81C8-DCE22FBC54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166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85800" y="1005840"/>
            <a:ext cx="8001000" cy="484632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70224-8398-4007-BA15-EB38ED737C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867474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3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4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0B126-A891-4821-88BA-C2CC66DCA1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76318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988007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7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0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137160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766519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8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73152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914400" y="1792224"/>
            <a:ext cx="7388352" cy="8412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i="1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293476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895615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228649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3E2FA-477F-4708-9E35-00533071A4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294395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F0B6C-5B86-44A1-BAEB-5215227D8F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015393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2848"/>
            <a:ext cx="8229600" cy="1490472"/>
          </a:xfrm>
          <a:prstGeom prst="rect">
            <a:avLst/>
          </a:prstGeom>
        </p:spPr>
        <p:txBody>
          <a:bodyPr anchor="b" anchorCtr="0"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6ACA1-0168-4C26-81C8-DCE22FBC54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088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BF615-8D59-4D4D-B3D9-B2128169B2A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6733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BF615-8D59-4D4D-B3D9-B2128169B2A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52582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C1A9C-846A-459A-9215-92DCBB6251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317621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06240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800600" y="1005840"/>
            <a:ext cx="3895344" cy="548640"/>
          </a:xfrm>
          <a:prstGeom prst="rect">
            <a:avLst/>
          </a:prstGeom>
        </p:spPr>
        <p:txBody>
          <a:bodyPr rIns="0"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96853-06F4-43A6-A754-E3DD0854F3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35722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7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6822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CCF36-0027-4530-BBA6-1084E1A7A4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0719351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85800" y="1005840"/>
            <a:ext cx="8001000" cy="484632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70224-8398-4007-BA15-EB38ED737C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6259050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3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4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0B126-A891-4821-88BA-C2CC66DCA1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063981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478102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7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0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137160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841553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8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73152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914400" y="1792224"/>
            <a:ext cx="7388352" cy="8412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i="1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2688596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38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C1A9C-846A-459A-9215-92DCBB6251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82182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53599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3E2FA-477F-4708-9E35-00533071A4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6243659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F0B6C-5B86-44A1-BAEB-5215227D8F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4352287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2848"/>
            <a:ext cx="8229600" cy="1490472"/>
          </a:xfrm>
          <a:prstGeom prst="rect">
            <a:avLst/>
          </a:prstGeom>
        </p:spPr>
        <p:txBody>
          <a:bodyPr anchor="b" anchorCtr="0"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6ACA1-0168-4C26-81C8-DCE22FBC54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994233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BF615-8D59-4D4D-B3D9-B2128169B2A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55089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C1A9C-846A-459A-9215-92DCBB6251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2884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06240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800600" y="1005840"/>
            <a:ext cx="3895344" cy="548640"/>
          </a:xfrm>
          <a:prstGeom prst="rect">
            <a:avLst/>
          </a:prstGeom>
        </p:spPr>
        <p:txBody>
          <a:bodyPr rIns="0"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96853-06F4-43A6-A754-E3DD0854F3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04356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7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6822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CCF36-0027-4530-BBA6-1084E1A7A4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8483956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85800" y="1005840"/>
            <a:ext cx="8001000" cy="484632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70224-8398-4007-BA15-EB38ED737C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082719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3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4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0B126-A891-4821-88BA-C2CC66DCA1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67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06240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800600" y="1005840"/>
            <a:ext cx="3895344" cy="548640"/>
          </a:xfrm>
          <a:prstGeom prst="rect">
            <a:avLst/>
          </a:prstGeom>
        </p:spPr>
        <p:txBody>
          <a:bodyPr rIns="0"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96853-06F4-43A6-A754-E3DD0854F3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76557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703149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*long title and 2 labele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5" y="6546057"/>
            <a:ext cx="438151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722784"/>
            <a:ext cx="3931920" cy="4129377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1800"/>
            </a:lvl1pPr>
            <a:lvl2pPr>
              <a:spcAft>
                <a:spcPts val="400"/>
              </a:spcAft>
              <a:defRPr sz="1400"/>
            </a:lvl2pPr>
            <a:lvl3pPr>
              <a:spcAft>
                <a:spcPts val="400"/>
              </a:spcAft>
              <a:defRPr sz="1400"/>
            </a:lvl3pPr>
            <a:lvl4pPr>
              <a:spcAft>
                <a:spcPts val="400"/>
              </a:spcAft>
              <a:defRPr sz="14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63440" y="1722784"/>
            <a:ext cx="4023360" cy="4129377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1800"/>
            </a:lvl1pPr>
            <a:lvl2pPr>
              <a:spcAft>
                <a:spcPts val="400"/>
              </a:spcAft>
              <a:defRPr sz="1400"/>
            </a:lvl2pPr>
            <a:lvl3pPr>
              <a:spcAft>
                <a:spcPts val="400"/>
              </a:spcAft>
              <a:defRPr sz="1400"/>
            </a:lvl3pPr>
            <a:lvl4pPr>
              <a:spcAft>
                <a:spcPts val="400"/>
              </a:spcAft>
              <a:defRPr sz="14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5800" y="1192694"/>
            <a:ext cx="3931920" cy="467801"/>
          </a:xfrm>
          <a:prstGeom prst="rect">
            <a:avLst/>
          </a:prstGeom>
        </p:spPr>
        <p:txBody>
          <a:bodyPr lIns="0" tIns="0" b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/>
            </a:lvl1pPr>
            <a:lvl2pPr>
              <a:defRPr sz="12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663440" y="1192694"/>
            <a:ext cx="4023360" cy="467801"/>
          </a:xfrm>
          <a:prstGeom prst="rect">
            <a:avLst/>
          </a:prstGeom>
        </p:spPr>
        <p:txBody>
          <a:bodyPr tIns="0" rIns="0" bIns="0"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/>
            </a:lvl1pPr>
            <a:lvl2pPr algn="r">
              <a:defRPr sz="12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7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513" y="6362701"/>
            <a:ext cx="391148" cy="36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Oval 13"/>
          <p:cNvSpPr>
            <a:spLocks/>
          </p:cNvSpPr>
          <p:nvPr userDrawn="1"/>
        </p:nvSpPr>
        <p:spPr bwMode="auto">
          <a:xfrm>
            <a:off x="8732839" y="6456364"/>
            <a:ext cx="210312" cy="280416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66750" y="6391275"/>
            <a:ext cx="2808288" cy="3937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s-ES" dirty="0" smtClean="0"/>
              <a:t>Howard Gruenspecht, Energy Mexico 2017 January 31, 2017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85800" y="121920"/>
            <a:ext cx="8001000" cy="991264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bIns="0" anchor="b" anchorCtr="0"/>
          <a:lstStyle>
            <a:lvl1pPr marL="0" indent="0">
              <a:buFont typeface="Arial" panose="020B0604020202020204" pitchFamily="34" charset="0"/>
              <a:buNone/>
              <a:defRPr sz="10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052" y="6419851"/>
            <a:ext cx="38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4157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3813048"/>
            <a:ext cx="7391400" cy="1061499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14400" y="990600"/>
            <a:ext cx="7772400" cy="1371600"/>
          </a:xfrm>
          <a:prstGeom prst="rect">
            <a:avLst/>
          </a:prstGeom>
        </p:spPr>
        <p:txBody>
          <a:bodyPr anchor="b"/>
          <a:lstStyle>
            <a:lvl1pPr>
              <a:defRPr sz="3600" kern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24800" y="6510338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8" name="Straight Connector 12"/>
          <p:cNvCxnSpPr>
            <a:cxnSpLocks noChangeShapeType="1"/>
          </p:cNvCxnSpPr>
          <p:nvPr userDrawn="1"/>
        </p:nvCxnSpPr>
        <p:spPr bwMode="auto">
          <a:xfrm rot="5400000">
            <a:off x="7616510" y="6608447"/>
            <a:ext cx="213361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14" name="Picture 2" descr="C:\Documents and Settings\MVO\Desktop\eia_logo_white_notagline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7" y="6362836"/>
            <a:ext cx="1825952" cy="356616"/>
          </a:xfrm>
          <a:prstGeom prst="rect">
            <a:avLst/>
          </a:prstGeom>
          <a:noFill/>
        </p:spPr>
      </p:pic>
      <p:pic>
        <p:nvPicPr>
          <p:cNvPr id="1027" name="Picture 3" descr="C:\Documents and Settings\MVO\Desktop\tagline_white-03-03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6575" y="6478588"/>
            <a:ext cx="1951038" cy="24447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 userDrawn="1"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Picture 12" descr="icon_row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94671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3815301"/>
            <a:ext cx="7391400" cy="1061499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790700"/>
            <a:ext cx="7391400" cy="838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kern="1200" baseline="0"/>
            </a:lvl1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600" i="1" dirty="0" smtClean="0">
                <a:solidFill>
                  <a:srgbClr val="333333"/>
                </a:solidFill>
                <a:latin typeface="Times New Roman" charset="0"/>
                <a:cs typeface="Times New Roman" charset="0"/>
              </a:rPr>
              <a:t>Subhead – Click to edit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14400" y="990600"/>
            <a:ext cx="7772400" cy="733425"/>
          </a:xfrm>
          <a:prstGeom prst="rect">
            <a:avLst/>
          </a:prstGeom>
        </p:spPr>
        <p:txBody>
          <a:bodyPr anchor="b"/>
          <a:lstStyle>
            <a:lvl1pPr>
              <a:defRPr sz="3600" kern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pic>
        <p:nvPicPr>
          <p:cNvPr id="17" name="Picture 2" descr="C:\Documents and Settings\MVO\Desktop\eia_logo_white_notagline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7" y="6362836"/>
            <a:ext cx="1825952" cy="35661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7924800" y="6510338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20" name="Straight Connector 12"/>
          <p:cNvCxnSpPr>
            <a:cxnSpLocks noChangeShapeType="1"/>
          </p:cNvCxnSpPr>
          <p:nvPr userDrawn="1"/>
        </p:nvCxnSpPr>
        <p:spPr bwMode="auto">
          <a:xfrm rot="5400000">
            <a:off x="7616510" y="6608447"/>
            <a:ext cx="213361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21" name="Picture 3" descr="C:\Documents and Settings\MVO\Desktop\tagline_white-03-03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6575" y="6478588"/>
            <a:ext cx="1951038" cy="24447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 userDrawn="1"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icon_row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14097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494" y="76200"/>
            <a:ext cx="8050306" cy="1143000"/>
          </a:xfrm>
          <a:prstGeom prst="rect">
            <a:avLst/>
          </a:prstGeom>
        </p:spPr>
        <p:txBody>
          <a:bodyPr anchor="b"/>
          <a:lstStyle>
            <a:lvl1pPr>
              <a:defRPr sz="3400" kern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6494" y="1317812"/>
            <a:ext cx="8050212" cy="4589930"/>
          </a:xfrm>
          <a:prstGeom prst="rect">
            <a:avLst/>
          </a:prstGeom>
        </p:spPr>
        <p:txBody>
          <a:bodyPr/>
          <a:lstStyle>
            <a:lvl1pPr marL="233363" indent="-233363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defRPr sz="2200" i="0" kern="1200" baseline="0">
                <a:latin typeface="+mn-lt"/>
              </a:defRPr>
            </a:lvl1pPr>
            <a:lvl2pPr marL="690563" indent="-2333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2pPr>
            <a:lvl3pPr marL="1084263" indent="-1698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3pPr>
            <a:lvl4pPr marL="1604963" indent="-2333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4pPr>
            <a:lvl5pPr marL="1998663" indent="-169863"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  <a:defRPr sz="1600" i="0" kern="1200" baseline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3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26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1793442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494" y="76200"/>
            <a:ext cx="8050306" cy="1143000"/>
          </a:xfrm>
          <a:prstGeom prst="rect">
            <a:avLst/>
          </a:prstGeom>
        </p:spPr>
        <p:txBody>
          <a:bodyPr anchor="b"/>
          <a:lstStyle>
            <a:lvl1pPr>
              <a:defRPr sz="3400" kern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6494" y="1317812"/>
            <a:ext cx="3995891" cy="4589930"/>
          </a:xfrm>
          <a:prstGeom prst="rect">
            <a:avLst/>
          </a:prstGeom>
        </p:spPr>
        <p:txBody>
          <a:bodyPr/>
          <a:lstStyle>
            <a:lvl1pPr marL="233363" indent="-233363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defRPr sz="2200" i="0" kern="1200" baseline="0">
                <a:latin typeface="+mn-lt"/>
              </a:defRPr>
            </a:lvl1pPr>
            <a:lvl2pPr marL="690563" indent="-2333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2pPr>
            <a:lvl3pPr marL="1084263" indent="-1698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3pPr>
            <a:lvl4pPr marL="1604963" indent="-2333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4pPr>
            <a:lvl5pPr marL="1998663" indent="-169863"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  <a:defRPr sz="1600" i="0" kern="1200" baseline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3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26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92770" y="1317454"/>
            <a:ext cx="3994030" cy="45902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00000"/>
              </a:lnSpc>
              <a:defRPr lang="en-US" sz="2200" i="0" kern="1200" baseline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1pPr>
            <a:lvl2pPr algn="l" rtl="0" eaLnBrk="1" fontAlgn="base" hangingPunct="1">
              <a:lnSpc>
                <a:spcPct val="100000"/>
              </a:lnSpc>
              <a:defRPr lang="en-US" sz="1600" i="0" kern="1200" baseline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2pPr>
            <a:lvl3pPr algn="l" rtl="0" eaLnBrk="1" fontAlgn="base" hangingPunct="1">
              <a:lnSpc>
                <a:spcPct val="100000"/>
              </a:lnSpc>
              <a:defRPr lang="en-US" sz="1600" i="0" kern="1200" baseline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3pPr>
            <a:lvl4pPr algn="l" rtl="0" eaLnBrk="1" fontAlgn="base" hangingPunct="1">
              <a:lnSpc>
                <a:spcPct val="100000"/>
              </a:lnSpc>
              <a:defRPr lang="en-US" sz="1600" i="0" kern="1200" baseline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4pPr>
            <a:lvl5pPr algn="l" rtl="0" eaLnBrk="1" fontAlgn="base" hangingPunct="1">
              <a:lnSpc>
                <a:spcPct val="100000"/>
              </a:lnSpc>
              <a:defRPr lang="en-US" sz="1600" i="0" kern="1200" baseline="0" dirty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5pPr>
          </a:lstStyle>
          <a:p>
            <a:pPr marL="233363" lvl="0" indent="-233363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buChar char="•"/>
            </a:pPr>
            <a:r>
              <a:rPr lang="en-US" dirty="0" smtClean="0"/>
              <a:t>Click to edit Master text styles</a:t>
            </a:r>
          </a:p>
          <a:p>
            <a:pPr marL="690563" lvl="1" indent="-2333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har char="–"/>
            </a:pPr>
            <a:r>
              <a:rPr lang="en-US" dirty="0" smtClean="0"/>
              <a:t>Second level</a:t>
            </a:r>
          </a:p>
          <a:p>
            <a:pPr marL="1084263" lvl="2" indent="-1698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har char="•"/>
            </a:pPr>
            <a:r>
              <a:rPr lang="en-US" dirty="0" smtClean="0"/>
              <a:t>Third level</a:t>
            </a:r>
          </a:p>
          <a:p>
            <a:pPr marL="1604963" lvl="3" indent="-2333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har char="–"/>
            </a:pPr>
            <a:r>
              <a:rPr lang="en-US" dirty="0" smtClean="0"/>
              <a:t>Fourth level</a:t>
            </a:r>
          </a:p>
          <a:p>
            <a:pPr marL="1998663" lvl="4" indent="-1698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81623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8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09800"/>
            <a:ext cx="8229600" cy="1488141"/>
          </a:xfrm>
          <a:prstGeom prst="rect">
            <a:avLst/>
          </a:prstGeom>
        </p:spPr>
        <p:txBody>
          <a:bodyPr anchor="b"/>
          <a:lstStyle>
            <a:lvl1pPr algn="ctr">
              <a:defRPr sz="4000" kern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 — click to edit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9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159684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/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49106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6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4573"/>
          </a:xfrm>
          <a:prstGeom prst="rect">
            <a:avLst/>
          </a:prstGeom>
        </p:spPr>
        <p:txBody>
          <a:bodyPr tIns="91440" bIns="0" anchor="b"/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36998" y="1524000"/>
            <a:ext cx="7945027" cy="4381500"/>
          </a:xfrm>
          <a:prstGeom prst="rect">
            <a:avLst/>
          </a:prstGeom>
        </p:spPr>
        <p:txBody>
          <a:bodyPr/>
          <a:lstStyle>
            <a:lvl1pPr>
              <a:buNone/>
              <a:defRPr sz="1200"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8175" y="895350"/>
            <a:ext cx="4000500" cy="552450"/>
          </a:xfrm>
          <a:prstGeom prst="rect">
            <a:avLst/>
          </a:prstGeom>
        </p:spPr>
        <p:txBody>
          <a:bodyPr lIns="91440" anchor="b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i="0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 smtClean="0"/>
              <a:t>y-axis title here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y-axis units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86299" y="898016"/>
            <a:ext cx="3895726" cy="549783"/>
          </a:xfrm>
          <a:prstGeom prst="rect">
            <a:avLst/>
          </a:prstGeom>
        </p:spPr>
        <p:txBody>
          <a:bodyPr anchor="b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400" i="0" baseline="0" dirty="0" smtClean="0">
                <a:solidFill>
                  <a:srgbClr val="3333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 smtClean="0"/>
              <a:t>secondary y-axis title here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secondary y-axis units here</a:t>
            </a:r>
          </a:p>
        </p:txBody>
      </p:sp>
      <p:pic>
        <p:nvPicPr>
          <p:cNvPr id="17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38175" y="5953125"/>
            <a:ext cx="7943849" cy="247650"/>
          </a:xfrm>
          <a:prstGeom prst="rect">
            <a:avLst/>
          </a:prstGeom>
        </p:spPr>
        <p:txBody>
          <a:bodyPr anchor="b"/>
          <a:lstStyle>
            <a:lvl1pPr>
              <a:buNone/>
              <a:defRPr sz="1200">
                <a:latin typeface="+mn-lt"/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 smtClean="0"/>
              <a:t>Source: 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41536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4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4573"/>
          </a:xfrm>
          <a:prstGeom prst="rect">
            <a:avLst/>
          </a:prstGeom>
        </p:spPr>
        <p:txBody>
          <a:bodyPr tIns="91440" bIns="0" anchor="b"/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36998" y="1229475"/>
            <a:ext cx="7945027" cy="4676026"/>
          </a:xfrm>
          <a:prstGeom prst="rect">
            <a:avLst/>
          </a:prstGeom>
        </p:spPr>
        <p:txBody>
          <a:bodyPr/>
          <a:lstStyle>
            <a:lvl1pPr>
              <a:buNone/>
              <a:defRPr sz="1200"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6998" y="895350"/>
            <a:ext cx="7946136" cy="295275"/>
          </a:xfrm>
          <a:prstGeom prst="rect">
            <a:avLst/>
          </a:prstGeom>
        </p:spPr>
        <p:txBody>
          <a:bodyPr/>
          <a:lstStyle>
            <a:lvl1pPr>
              <a:buNone/>
              <a:defRPr sz="1400" i="0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 dirty="0" smtClean="0"/>
              <a:t>pie chart units here</a:t>
            </a:r>
            <a:endParaRPr lang="en-US" dirty="0"/>
          </a:p>
        </p:txBody>
      </p:sp>
      <p:pic>
        <p:nvPicPr>
          <p:cNvPr id="15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38175" y="5953125"/>
            <a:ext cx="7943849" cy="247650"/>
          </a:xfrm>
          <a:prstGeom prst="rect">
            <a:avLst/>
          </a:prstGeom>
        </p:spPr>
        <p:txBody>
          <a:bodyPr anchor="b"/>
          <a:lstStyle>
            <a:lvl1pPr>
              <a:buNone/>
              <a:defRPr sz="1200">
                <a:latin typeface="+mn-lt"/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 smtClean="0"/>
              <a:t>Source: 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537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7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6822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CCF36-0027-4530-BBA6-1084E1A7A4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88274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4573"/>
          </a:xfrm>
          <a:prstGeom prst="rect">
            <a:avLst/>
          </a:prstGeom>
          <a:noFill/>
        </p:spPr>
        <p:txBody>
          <a:bodyPr tIns="91440" bIns="0" anchor="b"/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8175" y="847725"/>
            <a:ext cx="8048625" cy="5057775"/>
          </a:xfrm>
          <a:prstGeom prst="rect">
            <a:avLst/>
          </a:prstGeom>
        </p:spPr>
        <p:txBody>
          <a:bodyPr/>
          <a:lstStyle>
            <a:lvl1pPr>
              <a:buNone/>
              <a:defRPr sz="1200"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3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38175" y="5953125"/>
            <a:ext cx="7943849" cy="247650"/>
          </a:xfrm>
          <a:prstGeom prst="rect">
            <a:avLst/>
          </a:prstGeom>
        </p:spPr>
        <p:txBody>
          <a:bodyPr anchor="b"/>
          <a:lstStyle>
            <a:lvl1pPr>
              <a:buNone/>
              <a:defRPr sz="1200">
                <a:latin typeface="+mn-lt"/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 smtClean="0"/>
              <a:t>Source: 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07653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4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5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0548284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494582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3813048"/>
            <a:ext cx="7391400" cy="1061499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14400" y="990600"/>
            <a:ext cx="7772400" cy="1371600"/>
          </a:xfrm>
          <a:prstGeom prst="rect">
            <a:avLst/>
          </a:prstGeom>
        </p:spPr>
        <p:txBody>
          <a:bodyPr anchor="b"/>
          <a:lstStyle>
            <a:lvl1pPr>
              <a:defRPr sz="3600" kern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24800" y="6510338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8" name="Straight Connector 12"/>
          <p:cNvCxnSpPr>
            <a:cxnSpLocks noChangeShapeType="1"/>
          </p:cNvCxnSpPr>
          <p:nvPr userDrawn="1"/>
        </p:nvCxnSpPr>
        <p:spPr bwMode="auto">
          <a:xfrm rot="5400000">
            <a:off x="7616510" y="6608447"/>
            <a:ext cx="213361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14" name="Picture 2" descr="C:\Documents and Settings\MVO\Desktop\eia_logo_white_notagline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7" y="6362836"/>
            <a:ext cx="1825952" cy="356616"/>
          </a:xfrm>
          <a:prstGeom prst="rect">
            <a:avLst/>
          </a:prstGeom>
          <a:noFill/>
        </p:spPr>
      </p:pic>
      <p:pic>
        <p:nvPicPr>
          <p:cNvPr id="1027" name="Picture 3" descr="C:\Documents and Settings\MVO\Desktop\tagline_white-03-03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6575" y="6478588"/>
            <a:ext cx="1951038" cy="24447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 userDrawn="1"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Picture 12" descr="icon_row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8320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3815301"/>
            <a:ext cx="7391400" cy="1061499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790700"/>
            <a:ext cx="7391400" cy="838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kern="1200" baseline="0"/>
            </a:lvl1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600" i="1" dirty="0" smtClean="0">
                <a:solidFill>
                  <a:srgbClr val="333333"/>
                </a:solidFill>
                <a:latin typeface="Times New Roman" charset="0"/>
                <a:cs typeface="Times New Roman" charset="0"/>
              </a:rPr>
              <a:t>Subhead – Click to edit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14400" y="990600"/>
            <a:ext cx="7772400" cy="733425"/>
          </a:xfrm>
          <a:prstGeom prst="rect">
            <a:avLst/>
          </a:prstGeom>
        </p:spPr>
        <p:txBody>
          <a:bodyPr anchor="b"/>
          <a:lstStyle>
            <a:lvl1pPr>
              <a:defRPr sz="3600" kern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pic>
        <p:nvPicPr>
          <p:cNvPr id="17" name="Picture 2" descr="C:\Documents and Settings\MVO\Desktop\eia_logo_white_notagline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7" y="6362836"/>
            <a:ext cx="1825952" cy="35661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7924800" y="6510338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20" name="Straight Connector 12"/>
          <p:cNvCxnSpPr>
            <a:cxnSpLocks noChangeShapeType="1"/>
          </p:cNvCxnSpPr>
          <p:nvPr userDrawn="1"/>
        </p:nvCxnSpPr>
        <p:spPr bwMode="auto">
          <a:xfrm rot="5400000">
            <a:off x="7616510" y="6608447"/>
            <a:ext cx="213361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21" name="Picture 3" descr="C:\Documents and Settings\MVO\Desktop\tagline_white-03-03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6575" y="6478588"/>
            <a:ext cx="1951038" cy="24447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 userDrawn="1"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icon_row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42657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494" y="76200"/>
            <a:ext cx="8050306" cy="1143000"/>
          </a:xfrm>
          <a:prstGeom prst="rect">
            <a:avLst/>
          </a:prstGeom>
        </p:spPr>
        <p:txBody>
          <a:bodyPr anchor="b"/>
          <a:lstStyle>
            <a:lvl1pPr>
              <a:defRPr sz="3400" kern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6494" y="1317812"/>
            <a:ext cx="8050212" cy="4589930"/>
          </a:xfrm>
          <a:prstGeom prst="rect">
            <a:avLst/>
          </a:prstGeom>
        </p:spPr>
        <p:txBody>
          <a:bodyPr/>
          <a:lstStyle>
            <a:lvl1pPr marL="233363" indent="-233363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defRPr sz="2200" i="0" kern="1200" baseline="0">
                <a:latin typeface="+mn-lt"/>
              </a:defRPr>
            </a:lvl1pPr>
            <a:lvl2pPr marL="690563" indent="-2333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2pPr>
            <a:lvl3pPr marL="1084263" indent="-1698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3pPr>
            <a:lvl4pPr marL="1604963" indent="-2333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4pPr>
            <a:lvl5pPr marL="1998663" indent="-169863"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  <a:defRPr sz="1600" i="0" kern="1200" baseline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3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26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5998275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494" y="76200"/>
            <a:ext cx="8050306" cy="1143000"/>
          </a:xfrm>
          <a:prstGeom prst="rect">
            <a:avLst/>
          </a:prstGeom>
        </p:spPr>
        <p:txBody>
          <a:bodyPr anchor="b"/>
          <a:lstStyle>
            <a:lvl1pPr>
              <a:defRPr sz="3400" kern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6494" y="1317812"/>
            <a:ext cx="3995891" cy="4589930"/>
          </a:xfrm>
          <a:prstGeom prst="rect">
            <a:avLst/>
          </a:prstGeom>
        </p:spPr>
        <p:txBody>
          <a:bodyPr/>
          <a:lstStyle>
            <a:lvl1pPr marL="233363" indent="-233363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defRPr sz="2200" i="0" kern="1200" baseline="0">
                <a:latin typeface="+mn-lt"/>
              </a:defRPr>
            </a:lvl1pPr>
            <a:lvl2pPr marL="690563" indent="-2333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2pPr>
            <a:lvl3pPr marL="1084263" indent="-1698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3pPr>
            <a:lvl4pPr marL="1604963" indent="-2333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4pPr>
            <a:lvl5pPr marL="1998663" indent="-169863"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  <a:defRPr sz="1600" i="0" kern="1200" baseline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3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26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92770" y="1317454"/>
            <a:ext cx="3994030" cy="45902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00000"/>
              </a:lnSpc>
              <a:defRPr lang="en-US" sz="2200" i="0" kern="1200" baseline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1pPr>
            <a:lvl2pPr algn="l" rtl="0" eaLnBrk="1" fontAlgn="base" hangingPunct="1">
              <a:lnSpc>
                <a:spcPct val="100000"/>
              </a:lnSpc>
              <a:defRPr lang="en-US" sz="1600" i="0" kern="1200" baseline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2pPr>
            <a:lvl3pPr algn="l" rtl="0" eaLnBrk="1" fontAlgn="base" hangingPunct="1">
              <a:lnSpc>
                <a:spcPct val="100000"/>
              </a:lnSpc>
              <a:defRPr lang="en-US" sz="1600" i="0" kern="1200" baseline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3pPr>
            <a:lvl4pPr algn="l" rtl="0" eaLnBrk="1" fontAlgn="base" hangingPunct="1">
              <a:lnSpc>
                <a:spcPct val="100000"/>
              </a:lnSpc>
              <a:defRPr lang="en-US" sz="1600" i="0" kern="1200" baseline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4pPr>
            <a:lvl5pPr algn="l" rtl="0" eaLnBrk="1" fontAlgn="base" hangingPunct="1">
              <a:lnSpc>
                <a:spcPct val="100000"/>
              </a:lnSpc>
              <a:defRPr lang="en-US" sz="1600" i="0" kern="1200" baseline="0" dirty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5pPr>
          </a:lstStyle>
          <a:p>
            <a:pPr marL="233363" lvl="0" indent="-233363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buChar char="•"/>
            </a:pPr>
            <a:r>
              <a:rPr lang="en-US" dirty="0" smtClean="0"/>
              <a:t>Click to edit Master text styles</a:t>
            </a:r>
          </a:p>
          <a:p>
            <a:pPr marL="690563" lvl="1" indent="-2333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har char="–"/>
            </a:pPr>
            <a:r>
              <a:rPr lang="en-US" dirty="0" smtClean="0"/>
              <a:t>Second level</a:t>
            </a:r>
          </a:p>
          <a:p>
            <a:pPr marL="1084263" lvl="2" indent="-1698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har char="•"/>
            </a:pPr>
            <a:r>
              <a:rPr lang="en-US" dirty="0" smtClean="0"/>
              <a:t>Third level</a:t>
            </a:r>
          </a:p>
          <a:p>
            <a:pPr marL="1604963" lvl="3" indent="-2333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har char="–"/>
            </a:pPr>
            <a:r>
              <a:rPr lang="en-US" dirty="0" smtClean="0"/>
              <a:t>Fourth level</a:t>
            </a:r>
          </a:p>
          <a:p>
            <a:pPr marL="1998663" lvl="4" indent="-1698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07730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8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09800"/>
            <a:ext cx="8229600" cy="1488141"/>
          </a:xfrm>
          <a:prstGeom prst="rect">
            <a:avLst/>
          </a:prstGeom>
        </p:spPr>
        <p:txBody>
          <a:bodyPr anchor="b"/>
          <a:lstStyle>
            <a:lvl1pPr algn="ctr">
              <a:defRPr sz="4000" kern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 — click to edit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9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9155807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/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23809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6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4573"/>
          </a:xfrm>
          <a:prstGeom prst="rect">
            <a:avLst/>
          </a:prstGeom>
        </p:spPr>
        <p:txBody>
          <a:bodyPr tIns="91440" bIns="0" anchor="b"/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36998" y="1524000"/>
            <a:ext cx="7945027" cy="4381500"/>
          </a:xfrm>
          <a:prstGeom prst="rect">
            <a:avLst/>
          </a:prstGeom>
        </p:spPr>
        <p:txBody>
          <a:bodyPr/>
          <a:lstStyle>
            <a:lvl1pPr>
              <a:buNone/>
              <a:defRPr sz="1200"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8175" y="895350"/>
            <a:ext cx="4000500" cy="552450"/>
          </a:xfrm>
          <a:prstGeom prst="rect">
            <a:avLst/>
          </a:prstGeom>
        </p:spPr>
        <p:txBody>
          <a:bodyPr lIns="91440" anchor="b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i="0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 smtClean="0"/>
              <a:t>y-axis title here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y-axis units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86299" y="898016"/>
            <a:ext cx="3895726" cy="549783"/>
          </a:xfrm>
          <a:prstGeom prst="rect">
            <a:avLst/>
          </a:prstGeom>
        </p:spPr>
        <p:txBody>
          <a:bodyPr anchor="b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400" i="0" baseline="0" dirty="0" smtClean="0">
                <a:solidFill>
                  <a:srgbClr val="3333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 smtClean="0"/>
              <a:t>secondary y-axis title here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secondary y-axis units here</a:t>
            </a:r>
          </a:p>
        </p:txBody>
      </p:sp>
      <p:pic>
        <p:nvPicPr>
          <p:cNvPr id="17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38175" y="5953125"/>
            <a:ext cx="7943849" cy="247650"/>
          </a:xfrm>
          <a:prstGeom prst="rect">
            <a:avLst/>
          </a:prstGeom>
        </p:spPr>
        <p:txBody>
          <a:bodyPr anchor="b"/>
          <a:lstStyle>
            <a:lvl1pPr>
              <a:buNone/>
              <a:defRPr sz="1200">
                <a:latin typeface="+mn-lt"/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 smtClean="0"/>
              <a:t>Source: 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53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85800" y="1005840"/>
            <a:ext cx="8001000" cy="484632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70224-8398-4007-BA15-EB38ED737C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25051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4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4573"/>
          </a:xfrm>
          <a:prstGeom prst="rect">
            <a:avLst/>
          </a:prstGeom>
        </p:spPr>
        <p:txBody>
          <a:bodyPr tIns="91440" bIns="0" anchor="b"/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36998" y="1229475"/>
            <a:ext cx="7945027" cy="4676026"/>
          </a:xfrm>
          <a:prstGeom prst="rect">
            <a:avLst/>
          </a:prstGeom>
        </p:spPr>
        <p:txBody>
          <a:bodyPr/>
          <a:lstStyle>
            <a:lvl1pPr>
              <a:buNone/>
              <a:defRPr sz="1200"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6998" y="895350"/>
            <a:ext cx="7946136" cy="295275"/>
          </a:xfrm>
          <a:prstGeom prst="rect">
            <a:avLst/>
          </a:prstGeom>
        </p:spPr>
        <p:txBody>
          <a:bodyPr/>
          <a:lstStyle>
            <a:lvl1pPr>
              <a:buNone/>
              <a:defRPr sz="1400" i="0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 dirty="0" smtClean="0"/>
              <a:t>pie chart units here</a:t>
            </a:r>
            <a:endParaRPr lang="en-US" dirty="0"/>
          </a:p>
        </p:txBody>
      </p:sp>
      <p:pic>
        <p:nvPicPr>
          <p:cNvPr id="15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38175" y="5953125"/>
            <a:ext cx="7943849" cy="247650"/>
          </a:xfrm>
          <a:prstGeom prst="rect">
            <a:avLst/>
          </a:prstGeom>
        </p:spPr>
        <p:txBody>
          <a:bodyPr anchor="b"/>
          <a:lstStyle>
            <a:lvl1pPr>
              <a:buNone/>
              <a:defRPr sz="1200">
                <a:latin typeface="+mn-lt"/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 smtClean="0"/>
              <a:t>Source: 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71253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4573"/>
          </a:xfrm>
          <a:prstGeom prst="rect">
            <a:avLst/>
          </a:prstGeom>
          <a:noFill/>
        </p:spPr>
        <p:txBody>
          <a:bodyPr tIns="91440" bIns="0" anchor="b"/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8175" y="847725"/>
            <a:ext cx="8048625" cy="5057775"/>
          </a:xfrm>
          <a:prstGeom prst="rect">
            <a:avLst/>
          </a:prstGeom>
        </p:spPr>
        <p:txBody>
          <a:bodyPr/>
          <a:lstStyle>
            <a:lvl1pPr>
              <a:buNone/>
              <a:defRPr sz="1200"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3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38175" y="5953125"/>
            <a:ext cx="7943849" cy="247650"/>
          </a:xfrm>
          <a:prstGeom prst="rect">
            <a:avLst/>
          </a:prstGeom>
        </p:spPr>
        <p:txBody>
          <a:bodyPr anchor="b"/>
          <a:lstStyle>
            <a:lvl1pPr>
              <a:buNone/>
              <a:defRPr sz="1200">
                <a:latin typeface="+mn-lt"/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 smtClean="0"/>
              <a:t>Source: 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49066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4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5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4026683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507343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13" y="2130432"/>
            <a:ext cx="777297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26" y="3886200"/>
            <a:ext cx="640195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9135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prstClr val="black">
                    <a:tint val="75000"/>
                  </a:prstClr>
                </a:solidFill>
              </a:rPr>
              <a:t>Howard Gruenspecht, Energy Mexico 2017 January 31, 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362700"/>
            <a:ext cx="62345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885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8" y="4406907"/>
            <a:ext cx="777153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8" y="2906713"/>
            <a:ext cx="777153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490" y="6356357"/>
            <a:ext cx="2133023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prstClr val="black">
                    <a:tint val="75000"/>
                  </a:prstClr>
                </a:solidFill>
              </a:rPr>
              <a:t>Howard Gruenspecht, Energy Mexico 2017 January 31, 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490" y="6356357"/>
            <a:ext cx="2133023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1938916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89" y="1600206"/>
            <a:ext cx="404523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276" y="1600206"/>
            <a:ext cx="404523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490" y="6356357"/>
            <a:ext cx="2133023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prstClr val="black">
                    <a:tint val="75000"/>
                  </a:prstClr>
                </a:solidFill>
              </a:rPr>
              <a:t>Howard Gruenspecht, Energy Mexico 2017 January 31, 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95972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5113"/>
            <a:ext cx="40394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4875"/>
            <a:ext cx="40394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6" y="1535113"/>
            <a:ext cx="40409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6" y="2174875"/>
            <a:ext cx="40409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490" y="6356357"/>
            <a:ext cx="2133023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prstClr val="black">
                    <a:tint val="75000"/>
                  </a:prstClr>
                </a:solidFill>
              </a:rPr>
              <a:t>Howard Gruenspecht, Energy Mexico 2017 January 31, 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689727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490" y="6356357"/>
            <a:ext cx="2133023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prstClr val="black">
                    <a:tint val="75000"/>
                  </a:prstClr>
                </a:solidFill>
              </a:rPr>
              <a:t>Howard Gruenspecht, Energy Mexico 2017 January 31, 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68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Howard Gruenspecht, Energy Mexico 2017 January 31, 2017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3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4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0B126-A891-4821-88BA-C2CC66DCA1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83888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prstClr val="black">
                    <a:tint val="75000"/>
                  </a:prstClr>
                </a:solidFill>
              </a:rPr>
              <a:t>Howard Gruenspecht, Energy Mexico 2017 January 31, 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904801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92" y="273050"/>
            <a:ext cx="300759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92" y="1435103"/>
            <a:ext cx="300759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490" y="6356357"/>
            <a:ext cx="2133023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prstClr val="black">
                    <a:tint val="75000"/>
                  </a:prstClr>
                </a:solidFill>
              </a:rPr>
              <a:t>Howard Gruenspecht, Energy Mexico 2017 January 31, 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01753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33" y="4800600"/>
            <a:ext cx="548697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33" y="612775"/>
            <a:ext cx="548697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33" y="5367338"/>
            <a:ext cx="548697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490" y="6356357"/>
            <a:ext cx="2133023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prstClr val="black">
                    <a:tint val="75000"/>
                  </a:prstClr>
                </a:solidFill>
              </a:rPr>
              <a:t>Howard Gruenspecht, Energy Mexico 2017 January 31, 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33020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490" y="6356357"/>
            <a:ext cx="2133023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prstClr val="black">
                    <a:tint val="75000"/>
                  </a:prstClr>
                </a:solidFill>
              </a:rPr>
              <a:t>Howard Gruenspecht, Energy Mexico 2017 January 31, 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44106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78" y="274645"/>
            <a:ext cx="205653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490" y="274645"/>
            <a:ext cx="60339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prstClr val="black">
                    <a:tint val="75000"/>
                  </a:prstClr>
                </a:solidFill>
              </a:rPr>
              <a:t>Howard Gruenspecht, Energy Mexico 2017 January 31, 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73490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3813048"/>
            <a:ext cx="7391400" cy="1061499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14400" y="990600"/>
            <a:ext cx="7772400" cy="1371600"/>
          </a:xfrm>
          <a:prstGeom prst="rect">
            <a:avLst/>
          </a:prstGeom>
        </p:spPr>
        <p:txBody>
          <a:bodyPr anchor="b"/>
          <a:lstStyle>
            <a:lvl1pPr>
              <a:defRPr sz="3600" kern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24800" y="6510338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8" name="Straight Connector 12"/>
          <p:cNvCxnSpPr>
            <a:cxnSpLocks noChangeShapeType="1"/>
          </p:cNvCxnSpPr>
          <p:nvPr userDrawn="1"/>
        </p:nvCxnSpPr>
        <p:spPr bwMode="auto">
          <a:xfrm rot="5400000">
            <a:off x="7616510" y="6608447"/>
            <a:ext cx="213361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14" name="Picture 2" descr="C:\Documents and Settings\MVO\Desktop\eia_logo_white_notagline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7" y="6362836"/>
            <a:ext cx="1825952" cy="356616"/>
          </a:xfrm>
          <a:prstGeom prst="rect">
            <a:avLst/>
          </a:prstGeom>
          <a:noFill/>
        </p:spPr>
      </p:pic>
      <p:pic>
        <p:nvPicPr>
          <p:cNvPr id="1027" name="Picture 3" descr="C:\Documents and Settings\MVO\Desktop\tagline_white-03-03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6575" y="6478588"/>
            <a:ext cx="1951038" cy="24447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 userDrawn="1"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Picture 12" descr="icon_row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0479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3815301"/>
            <a:ext cx="7391400" cy="1061499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790700"/>
            <a:ext cx="7391400" cy="838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kern="1200" baseline="0"/>
            </a:lvl1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600" i="1" dirty="0" smtClean="0">
                <a:solidFill>
                  <a:srgbClr val="333333"/>
                </a:solidFill>
                <a:latin typeface="Times New Roman" charset="0"/>
                <a:cs typeface="Times New Roman" charset="0"/>
              </a:rPr>
              <a:t>Subhead – Click to edit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14400" y="990600"/>
            <a:ext cx="7772400" cy="733425"/>
          </a:xfrm>
          <a:prstGeom prst="rect">
            <a:avLst/>
          </a:prstGeom>
        </p:spPr>
        <p:txBody>
          <a:bodyPr anchor="b"/>
          <a:lstStyle>
            <a:lvl1pPr>
              <a:defRPr sz="3600" kern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pic>
        <p:nvPicPr>
          <p:cNvPr id="17" name="Picture 2" descr="C:\Documents and Settings\MVO\Desktop\eia_logo_white_notagline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7" y="6362836"/>
            <a:ext cx="1825952" cy="35661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7924800" y="6510338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20" name="Straight Connector 12"/>
          <p:cNvCxnSpPr>
            <a:cxnSpLocks noChangeShapeType="1"/>
          </p:cNvCxnSpPr>
          <p:nvPr userDrawn="1"/>
        </p:nvCxnSpPr>
        <p:spPr bwMode="auto">
          <a:xfrm rot="5400000">
            <a:off x="7616510" y="6608447"/>
            <a:ext cx="213361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21" name="Picture 3" descr="C:\Documents and Settings\MVO\Desktop\tagline_white-03-03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6575" y="6478588"/>
            <a:ext cx="1951038" cy="24447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 userDrawn="1"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icon_row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64468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494" y="76200"/>
            <a:ext cx="8050306" cy="1143000"/>
          </a:xfrm>
          <a:prstGeom prst="rect">
            <a:avLst/>
          </a:prstGeom>
        </p:spPr>
        <p:txBody>
          <a:bodyPr anchor="b"/>
          <a:lstStyle>
            <a:lvl1pPr>
              <a:defRPr sz="3400" kern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6494" y="1317812"/>
            <a:ext cx="8050212" cy="4589930"/>
          </a:xfrm>
          <a:prstGeom prst="rect">
            <a:avLst/>
          </a:prstGeom>
        </p:spPr>
        <p:txBody>
          <a:bodyPr/>
          <a:lstStyle>
            <a:lvl1pPr marL="233363" indent="-233363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defRPr sz="2200" i="0" kern="1200" baseline="0">
                <a:latin typeface="+mn-lt"/>
              </a:defRPr>
            </a:lvl1pPr>
            <a:lvl2pPr marL="690563" indent="-2333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2pPr>
            <a:lvl3pPr marL="1084263" indent="-1698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3pPr>
            <a:lvl4pPr marL="1604963" indent="-2333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4pPr>
            <a:lvl5pPr marL="1998663" indent="-169863"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  <a:defRPr sz="1600" i="0" kern="1200" baseline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3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26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858670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494" y="76200"/>
            <a:ext cx="8050306" cy="1143000"/>
          </a:xfrm>
          <a:prstGeom prst="rect">
            <a:avLst/>
          </a:prstGeom>
        </p:spPr>
        <p:txBody>
          <a:bodyPr anchor="b"/>
          <a:lstStyle>
            <a:lvl1pPr>
              <a:defRPr sz="3400" kern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6494" y="1317812"/>
            <a:ext cx="3995891" cy="4589930"/>
          </a:xfrm>
          <a:prstGeom prst="rect">
            <a:avLst/>
          </a:prstGeom>
        </p:spPr>
        <p:txBody>
          <a:bodyPr/>
          <a:lstStyle>
            <a:lvl1pPr marL="233363" indent="-233363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defRPr sz="2200" i="0" kern="1200" baseline="0">
                <a:latin typeface="+mn-lt"/>
              </a:defRPr>
            </a:lvl1pPr>
            <a:lvl2pPr marL="690563" indent="-2333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2pPr>
            <a:lvl3pPr marL="1084263" indent="-1698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3pPr>
            <a:lvl4pPr marL="1604963" indent="-2333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4pPr>
            <a:lvl5pPr marL="1998663" indent="-169863"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  <a:defRPr sz="1600" i="0" kern="1200" baseline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3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26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92770" y="1317454"/>
            <a:ext cx="3994030" cy="45902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00000"/>
              </a:lnSpc>
              <a:defRPr lang="en-US" sz="2200" i="0" kern="1200" baseline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1pPr>
            <a:lvl2pPr algn="l" rtl="0" eaLnBrk="1" fontAlgn="base" hangingPunct="1">
              <a:lnSpc>
                <a:spcPct val="100000"/>
              </a:lnSpc>
              <a:defRPr lang="en-US" sz="1600" i="0" kern="1200" baseline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2pPr>
            <a:lvl3pPr algn="l" rtl="0" eaLnBrk="1" fontAlgn="base" hangingPunct="1">
              <a:lnSpc>
                <a:spcPct val="100000"/>
              </a:lnSpc>
              <a:defRPr lang="en-US" sz="1600" i="0" kern="1200" baseline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3pPr>
            <a:lvl4pPr algn="l" rtl="0" eaLnBrk="1" fontAlgn="base" hangingPunct="1">
              <a:lnSpc>
                <a:spcPct val="100000"/>
              </a:lnSpc>
              <a:defRPr lang="en-US" sz="1600" i="0" kern="1200" baseline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4pPr>
            <a:lvl5pPr algn="l" rtl="0" eaLnBrk="1" fontAlgn="base" hangingPunct="1">
              <a:lnSpc>
                <a:spcPct val="100000"/>
              </a:lnSpc>
              <a:defRPr lang="en-US" sz="1600" i="0" kern="1200" baseline="0" dirty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5pPr>
          </a:lstStyle>
          <a:p>
            <a:pPr marL="233363" lvl="0" indent="-233363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buChar char="•"/>
            </a:pPr>
            <a:r>
              <a:rPr lang="en-US" dirty="0" smtClean="0"/>
              <a:t>Click to edit Master text styles</a:t>
            </a:r>
          </a:p>
          <a:p>
            <a:pPr marL="690563" lvl="1" indent="-2333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har char="–"/>
            </a:pPr>
            <a:r>
              <a:rPr lang="en-US" dirty="0" smtClean="0"/>
              <a:t>Second level</a:t>
            </a:r>
          </a:p>
          <a:p>
            <a:pPr marL="1084263" lvl="2" indent="-1698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har char="•"/>
            </a:pPr>
            <a:r>
              <a:rPr lang="en-US" dirty="0" smtClean="0"/>
              <a:t>Third level</a:t>
            </a:r>
          </a:p>
          <a:p>
            <a:pPr marL="1604963" lvl="3" indent="-2333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har char="–"/>
            </a:pPr>
            <a:r>
              <a:rPr lang="en-US" dirty="0" smtClean="0"/>
              <a:t>Fourth level</a:t>
            </a:r>
          </a:p>
          <a:p>
            <a:pPr marL="1998663" lvl="4" indent="-1698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98903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8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09800"/>
            <a:ext cx="8229600" cy="1488141"/>
          </a:xfrm>
          <a:prstGeom prst="rect">
            <a:avLst/>
          </a:prstGeom>
        </p:spPr>
        <p:txBody>
          <a:bodyPr anchor="b"/>
          <a:lstStyle>
            <a:lvl1pPr algn="ctr">
              <a:defRPr sz="4000" kern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 — click to edit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9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25346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*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917905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/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50275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6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4573"/>
          </a:xfrm>
          <a:prstGeom prst="rect">
            <a:avLst/>
          </a:prstGeom>
        </p:spPr>
        <p:txBody>
          <a:bodyPr tIns="91440" bIns="0" anchor="b"/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36998" y="1524000"/>
            <a:ext cx="7945027" cy="4381500"/>
          </a:xfrm>
          <a:prstGeom prst="rect">
            <a:avLst/>
          </a:prstGeom>
        </p:spPr>
        <p:txBody>
          <a:bodyPr/>
          <a:lstStyle>
            <a:lvl1pPr>
              <a:buNone/>
              <a:defRPr sz="1200"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8175" y="895350"/>
            <a:ext cx="4000500" cy="552450"/>
          </a:xfrm>
          <a:prstGeom prst="rect">
            <a:avLst/>
          </a:prstGeom>
        </p:spPr>
        <p:txBody>
          <a:bodyPr lIns="91440" anchor="b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i="0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 smtClean="0"/>
              <a:t>y-axis title here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y-axis units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86299" y="898016"/>
            <a:ext cx="3895726" cy="549783"/>
          </a:xfrm>
          <a:prstGeom prst="rect">
            <a:avLst/>
          </a:prstGeom>
        </p:spPr>
        <p:txBody>
          <a:bodyPr anchor="b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400" i="0" baseline="0" dirty="0" smtClean="0">
                <a:solidFill>
                  <a:srgbClr val="3333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 smtClean="0"/>
              <a:t>secondary y-axis title here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secondary y-axis units here</a:t>
            </a:r>
          </a:p>
        </p:txBody>
      </p:sp>
      <p:pic>
        <p:nvPicPr>
          <p:cNvPr id="17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38175" y="5953125"/>
            <a:ext cx="7943849" cy="247650"/>
          </a:xfrm>
          <a:prstGeom prst="rect">
            <a:avLst/>
          </a:prstGeom>
        </p:spPr>
        <p:txBody>
          <a:bodyPr anchor="b"/>
          <a:lstStyle>
            <a:lvl1pPr>
              <a:buNone/>
              <a:defRPr sz="1200">
                <a:latin typeface="+mn-lt"/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 smtClean="0"/>
              <a:t>Source: 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08444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4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4573"/>
          </a:xfrm>
          <a:prstGeom prst="rect">
            <a:avLst/>
          </a:prstGeom>
        </p:spPr>
        <p:txBody>
          <a:bodyPr tIns="91440" bIns="0" anchor="b"/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36998" y="1229475"/>
            <a:ext cx="7945027" cy="4676026"/>
          </a:xfrm>
          <a:prstGeom prst="rect">
            <a:avLst/>
          </a:prstGeom>
        </p:spPr>
        <p:txBody>
          <a:bodyPr/>
          <a:lstStyle>
            <a:lvl1pPr>
              <a:buNone/>
              <a:defRPr sz="1200"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6998" y="895350"/>
            <a:ext cx="7946136" cy="295275"/>
          </a:xfrm>
          <a:prstGeom prst="rect">
            <a:avLst/>
          </a:prstGeom>
        </p:spPr>
        <p:txBody>
          <a:bodyPr/>
          <a:lstStyle>
            <a:lvl1pPr>
              <a:buNone/>
              <a:defRPr sz="1400" i="0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 dirty="0" smtClean="0"/>
              <a:t>pie chart units here</a:t>
            </a:r>
            <a:endParaRPr lang="en-US" dirty="0"/>
          </a:p>
        </p:txBody>
      </p:sp>
      <p:pic>
        <p:nvPicPr>
          <p:cNvPr id="15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38175" y="5953125"/>
            <a:ext cx="7943849" cy="247650"/>
          </a:xfrm>
          <a:prstGeom prst="rect">
            <a:avLst/>
          </a:prstGeom>
        </p:spPr>
        <p:txBody>
          <a:bodyPr anchor="b"/>
          <a:lstStyle>
            <a:lvl1pPr>
              <a:buNone/>
              <a:defRPr sz="1200">
                <a:latin typeface="+mn-lt"/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 smtClean="0"/>
              <a:t>Source: 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4789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4573"/>
          </a:xfrm>
          <a:prstGeom prst="rect">
            <a:avLst/>
          </a:prstGeom>
          <a:noFill/>
        </p:spPr>
        <p:txBody>
          <a:bodyPr tIns="91440" bIns="0" anchor="b"/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8175" y="847725"/>
            <a:ext cx="8048625" cy="5057775"/>
          </a:xfrm>
          <a:prstGeom prst="rect">
            <a:avLst/>
          </a:prstGeom>
        </p:spPr>
        <p:txBody>
          <a:bodyPr/>
          <a:lstStyle>
            <a:lvl1pPr>
              <a:buNone/>
              <a:defRPr sz="1200"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3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38175" y="5953125"/>
            <a:ext cx="7943849" cy="247650"/>
          </a:xfrm>
          <a:prstGeom prst="rect">
            <a:avLst/>
          </a:prstGeom>
        </p:spPr>
        <p:txBody>
          <a:bodyPr anchor="b"/>
          <a:lstStyle>
            <a:lvl1pPr>
              <a:buNone/>
              <a:defRPr sz="1200">
                <a:latin typeface="+mn-lt"/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 smtClean="0"/>
              <a:t>Source: 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99379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4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5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8250131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114306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87552"/>
            <a:ext cx="7772400" cy="137160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6573310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4163" y="6675122"/>
            <a:ext cx="182879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6"/>
          <p:cNvCxnSpPr/>
          <p:nvPr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icon_row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 bwMode="auto">
          <a:xfrm>
            <a:off x="776043" y="6493417"/>
            <a:ext cx="4031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rtlCol="0" anchor="b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924" y="6616600"/>
            <a:ext cx="285296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1"/>
          <p:cNvSpPr txBox="1"/>
          <p:nvPr/>
        </p:nvSpPr>
        <p:spPr>
          <a:xfrm>
            <a:off x="5672747" y="6573310"/>
            <a:ext cx="2082192" cy="230832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i="1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Independent Statistics &amp; Analysis</a:t>
            </a:r>
            <a:endParaRPr lang="en-US" sz="1200" i="1" dirty="0">
              <a:solidFill>
                <a:srgbClr val="FFFF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</p:spTree>
    <p:extLst>
      <p:ext uri="{BB962C8B-B14F-4D97-AF65-F5344CB8AC3E}">
        <p14:creationId xmlns:p14="http://schemas.microsoft.com/office/powerpoint/2010/main" val="1342762656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87552"/>
            <a:ext cx="7772400" cy="73152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6573310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4163" y="6675122"/>
            <a:ext cx="182879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6"/>
          <p:cNvCxnSpPr/>
          <p:nvPr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icon_row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 bwMode="auto">
          <a:xfrm>
            <a:off x="776043" y="6493417"/>
            <a:ext cx="4031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rtlCol="0" anchor="b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924" y="6616600"/>
            <a:ext cx="285296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1"/>
          <p:cNvSpPr txBox="1"/>
          <p:nvPr/>
        </p:nvSpPr>
        <p:spPr>
          <a:xfrm>
            <a:off x="5672747" y="6573310"/>
            <a:ext cx="2082192" cy="230832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i="1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Independent Statistics &amp; Analysis</a:t>
            </a:r>
            <a:endParaRPr lang="en-US" sz="1200" i="1" dirty="0">
              <a:solidFill>
                <a:srgbClr val="FFFF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792224"/>
            <a:ext cx="7388352" cy="8412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i="1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Subhead – Click to edit</a:t>
            </a:r>
          </a:p>
        </p:txBody>
      </p:sp>
    </p:spTree>
    <p:extLst>
      <p:ext uri="{BB962C8B-B14F-4D97-AF65-F5344CB8AC3E}">
        <p14:creationId xmlns:p14="http://schemas.microsoft.com/office/powerpoint/2010/main" val="3342485849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080" y="1316736"/>
            <a:ext cx="804672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12118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080" y="1316736"/>
            <a:ext cx="804672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716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40079" y="1316736"/>
            <a:ext cx="8017223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57586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40080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53128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40080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59044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12848"/>
            <a:ext cx="8229600" cy="1490472"/>
          </a:xfrm>
          <a:prstGeom prst="rect">
            <a:avLst/>
          </a:prstGeom>
        </p:spPr>
        <p:txBody>
          <a:bodyPr anchor="b" anchorCtr="0"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 — 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2866828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6339622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5503336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7240"/>
          </a:xfrm>
          <a:prstGeom prst="rect">
            <a:avLst/>
          </a:prstGeom>
        </p:spPr>
        <p:txBody>
          <a:bodyPr tIns="9144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40080" y="1527048"/>
            <a:ext cx="7946136" cy="437997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Click icon to add chart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896112"/>
            <a:ext cx="4005072" cy="548640"/>
          </a:xfrm>
          <a:prstGeom prst="rect">
            <a:avLst/>
          </a:prstGeom>
        </p:spPr>
        <p:txBody>
          <a:bodyPr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y-axis title here</a:t>
            </a:r>
          </a:p>
          <a:p>
            <a:pPr lvl="0"/>
            <a:r>
              <a:rPr lang="en-US" dirty="0" smtClean="0"/>
              <a:t>y-axis units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90872" y="896112"/>
            <a:ext cx="3895344" cy="548640"/>
          </a:xfrm>
          <a:prstGeom prst="rect">
            <a:avLst/>
          </a:prstGeom>
        </p:spPr>
        <p:txBody>
          <a:bodyPr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secondary y-axis title here</a:t>
            </a:r>
          </a:p>
          <a:p>
            <a:pPr lvl="0"/>
            <a:r>
              <a:rPr lang="en-US" dirty="0" smtClean="0"/>
              <a:t>secondary y-axis units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40080" y="5952744"/>
            <a:ext cx="7946136" cy="246888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dirty="0" smtClean="0"/>
              <a:t>Source: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494076987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7240"/>
          </a:xfrm>
          <a:prstGeom prst="rect">
            <a:avLst/>
          </a:prstGeom>
        </p:spPr>
        <p:txBody>
          <a:bodyPr tIns="9144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40080" y="1234440"/>
            <a:ext cx="7946136" cy="467258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Click icon to add chart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896112"/>
            <a:ext cx="7946136" cy="292608"/>
          </a:xfrm>
          <a:prstGeom prst="rect">
            <a:avLst/>
          </a:prstGeom>
        </p:spPr>
        <p:txBody>
          <a:bodyPr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pie chart units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40080" y="5952744"/>
            <a:ext cx="7946136" cy="246888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dirty="0" smtClean="0"/>
              <a:t>Source: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328289111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7240"/>
          </a:xfrm>
          <a:prstGeom prst="rect">
            <a:avLst/>
          </a:prstGeom>
        </p:spPr>
        <p:txBody>
          <a:bodyPr tIns="9144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40080" y="5952744"/>
            <a:ext cx="7946136" cy="246888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dirty="0" smtClean="0"/>
              <a:t>Source: Click to edit text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40080" y="850392"/>
            <a:ext cx="8046720" cy="50566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46830866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2106616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1324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7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0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137160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6740914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87552"/>
            <a:ext cx="7772400" cy="137160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6573310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hangingPunct="0"/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4163" y="6675122"/>
            <a:ext cx="182879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6"/>
          <p:cNvCxnSpPr/>
          <p:nvPr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icon_row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 bwMode="auto">
          <a:xfrm>
            <a:off x="776043" y="6493417"/>
            <a:ext cx="4031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rtlCol="0" anchor="b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924" y="6616600"/>
            <a:ext cx="285296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1"/>
          <p:cNvSpPr txBox="1"/>
          <p:nvPr/>
        </p:nvSpPr>
        <p:spPr>
          <a:xfrm>
            <a:off x="5672747" y="6573310"/>
            <a:ext cx="2082192" cy="230832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eaLnBrk="0" hangingPunct="0"/>
            <a:r>
              <a:rPr lang="en-US" sz="1200" i="1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Independent Statistics &amp; Analysis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</p:spTree>
    <p:extLst>
      <p:ext uri="{BB962C8B-B14F-4D97-AF65-F5344CB8AC3E}">
        <p14:creationId xmlns:p14="http://schemas.microsoft.com/office/powerpoint/2010/main" val="17304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87552"/>
            <a:ext cx="7772400" cy="73152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6573310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hangingPunct="0"/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4163" y="6675122"/>
            <a:ext cx="182879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6"/>
          <p:cNvCxnSpPr/>
          <p:nvPr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icon_row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 bwMode="auto">
          <a:xfrm>
            <a:off x="776043" y="6493417"/>
            <a:ext cx="4031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rtlCol="0" anchor="b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924" y="6616600"/>
            <a:ext cx="285296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1"/>
          <p:cNvSpPr txBox="1"/>
          <p:nvPr/>
        </p:nvSpPr>
        <p:spPr>
          <a:xfrm>
            <a:off x="5672747" y="6573310"/>
            <a:ext cx="2082192" cy="230832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eaLnBrk="0" hangingPunct="0"/>
            <a:r>
              <a:rPr lang="en-US" sz="1200" i="1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Independent Statistics &amp; Analysis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792224"/>
            <a:ext cx="7388352" cy="8412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i="1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Subhead – Click to edit</a:t>
            </a:r>
          </a:p>
        </p:txBody>
      </p:sp>
    </p:spTree>
    <p:extLst>
      <p:ext uri="{BB962C8B-B14F-4D97-AF65-F5344CB8AC3E}">
        <p14:creationId xmlns:p14="http://schemas.microsoft.com/office/powerpoint/2010/main" val="71571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080" y="1316736"/>
            <a:ext cx="804672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0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-207404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080" y="1196752"/>
            <a:ext cx="804672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1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40080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7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-198276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40080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1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12848"/>
            <a:ext cx="8229600" cy="1490472"/>
          </a:xfrm>
          <a:prstGeom prst="rect">
            <a:avLst/>
          </a:prstGeom>
        </p:spPr>
        <p:txBody>
          <a:bodyPr anchor="b" anchorCtr="0"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 — click to 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35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909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7240"/>
          </a:xfrm>
          <a:prstGeom prst="rect">
            <a:avLst/>
          </a:prstGeom>
        </p:spPr>
        <p:txBody>
          <a:bodyPr tIns="9144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40080" y="1527048"/>
            <a:ext cx="7946136" cy="437997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Click icon to add chart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896112"/>
            <a:ext cx="4005072" cy="548640"/>
          </a:xfrm>
          <a:prstGeom prst="rect">
            <a:avLst/>
          </a:prstGeom>
        </p:spPr>
        <p:txBody>
          <a:bodyPr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y-axis title here</a:t>
            </a:r>
          </a:p>
          <a:p>
            <a:pPr lvl="0"/>
            <a:r>
              <a:rPr lang="en-US" dirty="0" smtClean="0"/>
              <a:t>y-axis units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90872" y="896112"/>
            <a:ext cx="3895344" cy="548640"/>
          </a:xfrm>
          <a:prstGeom prst="rect">
            <a:avLst/>
          </a:prstGeom>
        </p:spPr>
        <p:txBody>
          <a:bodyPr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secondary y-axis title here</a:t>
            </a:r>
          </a:p>
          <a:p>
            <a:pPr lvl="0"/>
            <a:r>
              <a:rPr lang="en-US" dirty="0" smtClean="0"/>
              <a:t>secondary y-axis units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40080" y="5952744"/>
            <a:ext cx="7946136" cy="246888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dirty="0" smtClean="0"/>
              <a:t>Source: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1431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7240"/>
          </a:xfrm>
          <a:prstGeom prst="rect">
            <a:avLst/>
          </a:prstGeom>
        </p:spPr>
        <p:txBody>
          <a:bodyPr tIns="9144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40080" y="5952744"/>
            <a:ext cx="7946136" cy="246888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dirty="0" smtClean="0"/>
              <a:t>Source: Click to edit text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40080" y="850392"/>
            <a:ext cx="8046720" cy="50566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4671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8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73152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914400" y="1792224"/>
            <a:ext cx="7388352" cy="8412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i="1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7081335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85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3813048"/>
            <a:ext cx="7391400" cy="1061499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14400" y="990600"/>
            <a:ext cx="7772400" cy="1371600"/>
          </a:xfrm>
          <a:prstGeom prst="rect">
            <a:avLst/>
          </a:prstGeom>
        </p:spPr>
        <p:txBody>
          <a:bodyPr anchor="b"/>
          <a:lstStyle>
            <a:lvl1pPr>
              <a:defRPr sz="3600" kern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24800" y="6510338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8" name="Straight Connector 12"/>
          <p:cNvCxnSpPr>
            <a:cxnSpLocks noChangeShapeType="1"/>
          </p:cNvCxnSpPr>
          <p:nvPr userDrawn="1"/>
        </p:nvCxnSpPr>
        <p:spPr bwMode="auto">
          <a:xfrm rot="5400000">
            <a:off x="7616510" y="6608447"/>
            <a:ext cx="213361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14" name="Picture 2" descr="C:\Documents and Settings\MVO\Desktop\eia_logo_white_notagline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7" y="6362836"/>
            <a:ext cx="1825952" cy="356616"/>
          </a:xfrm>
          <a:prstGeom prst="rect">
            <a:avLst/>
          </a:prstGeom>
          <a:noFill/>
        </p:spPr>
      </p:pic>
      <p:pic>
        <p:nvPicPr>
          <p:cNvPr id="1027" name="Picture 3" descr="C:\Documents and Settings\MVO\Desktop\tagline_white-03-03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6575" y="6478588"/>
            <a:ext cx="1951038" cy="24447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 userDrawn="1"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Picture 12" descr="icon_row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56098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3815301"/>
            <a:ext cx="7391400" cy="1061499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790700"/>
            <a:ext cx="7391400" cy="838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kern="1200" baseline="0"/>
            </a:lvl1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600" i="1" dirty="0" smtClean="0">
                <a:solidFill>
                  <a:srgbClr val="333333"/>
                </a:solidFill>
                <a:latin typeface="Times New Roman" charset="0"/>
                <a:cs typeface="Times New Roman" charset="0"/>
              </a:rPr>
              <a:t>Subhead – Click to edit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14400" y="990600"/>
            <a:ext cx="7772400" cy="733425"/>
          </a:xfrm>
          <a:prstGeom prst="rect">
            <a:avLst/>
          </a:prstGeom>
        </p:spPr>
        <p:txBody>
          <a:bodyPr anchor="b"/>
          <a:lstStyle>
            <a:lvl1pPr>
              <a:defRPr sz="3600" kern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pic>
        <p:nvPicPr>
          <p:cNvPr id="17" name="Picture 2" descr="C:\Documents and Settings\MVO\Desktop\eia_logo_white_notagline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7" y="6362836"/>
            <a:ext cx="1825952" cy="35661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7924800" y="6510338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20" name="Straight Connector 12"/>
          <p:cNvCxnSpPr>
            <a:cxnSpLocks noChangeShapeType="1"/>
          </p:cNvCxnSpPr>
          <p:nvPr userDrawn="1"/>
        </p:nvCxnSpPr>
        <p:spPr bwMode="auto">
          <a:xfrm rot="5400000">
            <a:off x="7616510" y="6608447"/>
            <a:ext cx="213361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21" name="Picture 3" descr="C:\Documents and Settings\MVO\Desktop\tagline_white-03-03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6575" y="6478588"/>
            <a:ext cx="1951038" cy="24447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 userDrawn="1"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icon_row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49602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494" y="76200"/>
            <a:ext cx="8050306" cy="1143000"/>
          </a:xfrm>
          <a:prstGeom prst="rect">
            <a:avLst/>
          </a:prstGeom>
        </p:spPr>
        <p:txBody>
          <a:bodyPr anchor="b"/>
          <a:lstStyle>
            <a:lvl1pPr>
              <a:defRPr sz="3400" kern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6494" y="1317812"/>
            <a:ext cx="8050212" cy="4589930"/>
          </a:xfrm>
          <a:prstGeom prst="rect">
            <a:avLst/>
          </a:prstGeom>
        </p:spPr>
        <p:txBody>
          <a:bodyPr/>
          <a:lstStyle>
            <a:lvl1pPr marL="233363" indent="-233363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defRPr sz="2200" i="0" kern="1200" baseline="0">
                <a:latin typeface="+mn-lt"/>
              </a:defRPr>
            </a:lvl1pPr>
            <a:lvl2pPr marL="690563" indent="-2333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2pPr>
            <a:lvl3pPr marL="1084263" indent="-1698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3pPr>
            <a:lvl4pPr marL="1604963" indent="-2333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4pPr>
            <a:lvl5pPr marL="1998663" indent="-169863"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  <a:defRPr sz="1600" i="0" kern="1200" baseline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3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26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1681829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494" y="76200"/>
            <a:ext cx="8050306" cy="1143000"/>
          </a:xfrm>
          <a:prstGeom prst="rect">
            <a:avLst/>
          </a:prstGeom>
        </p:spPr>
        <p:txBody>
          <a:bodyPr anchor="b"/>
          <a:lstStyle>
            <a:lvl1pPr>
              <a:defRPr sz="3400" kern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6494" y="1317812"/>
            <a:ext cx="3995891" cy="4589930"/>
          </a:xfrm>
          <a:prstGeom prst="rect">
            <a:avLst/>
          </a:prstGeom>
        </p:spPr>
        <p:txBody>
          <a:bodyPr/>
          <a:lstStyle>
            <a:lvl1pPr marL="233363" indent="-233363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defRPr sz="2200" i="0" kern="1200" baseline="0">
                <a:latin typeface="+mn-lt"/>
              </a:defRPr>
            </a:lvl1pPr>
            <a:lvl2pPr marL="690563" indent="-2333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2pPr>
            <a:lvl3pPr marL="1084263" indent="-1698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3pPr>
            <a:lvl4pPr marL="1604963" indent="-233363">
              <a:lnSpc>
                <a:spcPct val="100000"/>
              </a:lnSpc>
              <a:spcAft>
                <a:spcPts val="400"/>
              </a:spcAft>
              <a:defRPr sz="1600" i="0" kern="1200" baseline="0">
                <a:latin typeface="+mn-lt"/>
              </a:defRPr>
            </a:lvl4pPr>
            <a:lvl5pPr marL="1998663" indent="-169863"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  <a:defRPr sz="1600" i="0" kern="1200" baseline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3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26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92770" y="1317454"/>
            <a:ext cx="3994030" cy="45902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00000"/>
              </a:lnSpc>
              <a:defRPr lang="en-US" sz="2200" i="0" kern="1200" baseline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1pPr>
            <a:lvl2pPr algn="l" rtl="0" eaLnBrk="1" fontAlgn="base" hangingPunct="1">
              <a:lnSpc>
                <a:spcPct val="100000"/>
              </a:lnSpc>
              <a:defRPr lang="en-US" sz="1600" i="0" kern="1200" baseline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2pPr>
            <a:lvl3pPr algn="l" rtl="0" eaLnBrk="1" fontAlgn="base" hangingPunct="1">
              <a:lnSpc>
                <a:spcPct val="100000"/>
              </a:lnSpc>
              <a:defRPr lang="en-US" sz="1600" i="0" kern="1200" baseline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3pPr>
            <a:lvl4pPr algn="l" rtl="0" eaLnBrk="1" fontAlgn="base" hangingPunct="1">
              <a:lnSpc>
                <a:spcPct val="100000"/>
              </a:lnSpc>
              <a:defRPr lang="en-US" sz="1600" i="0" kern="1200" baseline="0" dirty="0" smtClean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4pPr>
            <a:lvl5pPr algn="l" rtl="0" eaLnBrk="1" fontAlgn="base" hangingPunct="1">
              <a:lnSpc>
                <a:spcPct val="100000"/>
              </a:lnSpc>
              <a:defRPr lang="en-US" sz="1600" i="0" kern="1200" baseline="0" dirty="0">
                <a:solidFill>
                  <a:srgbClr val="333333"/>
                </a:solidFill>
                <a:latin typeface="+mn-lt"/>
                <a:ea typeface="+mn-ea"/>
                <a:cs typeface="Times New Roman"/>
              </a:defRPr>
            </a:lvl5pPr>
          </a:lstStyle>
          <a:p>
            <a:pPr marL="233363" lvl="0" indent="-233363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buChar char="•"/>
            </a:pPr>
            <a:r>
              <a:rPr lang="en-US" dirty="0" smtClean="0"/>
              <a:t>Click to edit Master text styles</a:t>
            </a:r>
          </a:p>
          <a:p>
            <a:pPr marL="690563" lvl="1" indent="-2333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har char="–"/>
            </a:pPr>
            <a:r>
              <a:rPr lang="en-US" dirty="0" smtClean="0"/>
              <a:t>Second level</a:t>
            </a:r>
          </a:p>
          <a:p>
            <a:pPr marL="1084263" lvl="2" indent="-1698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har char="•"/>
            </a:pPr>
            <a:r>
              <a:rPr lang="en-US" dirty="0" smtClean="0"/>
              <a:t>Third level</a:t>
            </a:r>
          </a:p>
          <a:p>
            <a:pPr marL="1604963" lvl="3" indent="-2333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har char="–"/>
            </a:pPr>
            <a:r>
              <a:rPr lang="en-US" dirty="0" smtClean="0"/>
              <a:t>Fourth level</a:t>
            </a:r>
          </a:p>
          <a:p>
            <a:pPr marL="1998663" lvl="4" indent="-1698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72845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8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09800"/>
            <a:ext cx="8229600" cy="1488141"/>
          </a:xfrm>
          <a:prstGeom prst="rect">
            <a:avLst/>
          </a:prstGeom>
        </p:spPr>
        <p:txBody>
          <a:bodyPr anchor="b"/>
          <a:lstStyle>
            <a:lvl1pPr algn="ctr">
              <a:defRPr sz="4000" kern="1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 — click to edit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9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19402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/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67819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6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4573"/>
          </a:xfrm>
          <a:prstGeom prst="rect">
            <a:avLst/>
          </a:prstGeom>
        </p:spPr>
        <p:txBody>
          <a:bodyPr tIns="91440" bIns="0" anchor="b"/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36998" y="1524000"/>
            <a:ext cx="7945027" cy="4381500"/>
          </a:xfrm>
          <a:prstGeom prst="rect">
            <a:avLst/>
          </a:prstGeom>
        </p:spPr>
        <p:txBody>
          <a:bodyPr/>
          <a:lstStyle>
            <a:lvl1pPr>
              <a:buNone/>
              <a:defRPr sz="1200"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8175" y="895350"/>
            <a:ext cx="4000500" cy="552450"/>
          </a:xfrm>
          <a:prstGeom prst="rect">
            <a:avLst/>
          </a:prstGeom>
        </p:spPr>
        <p:txBody>
          <a:bodyPr lIns="91440" anchor="b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i="0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 smtClean="0"/>
              <a:t>y-axis title here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y-axis units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86299" y="898016"/>
            <a:ext cx="3895726" cy="549783"/>
          </a:xfrm>
          <a:prstGeom prst="rect">
            <a:avLst/>
          </a:prstGeom>
        </p:spPr>
        <p:txBody>
          <a:bodyPr anchor="b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400" i="0" baseline="0" dirty="0" smtClean="0">
                <a:solidFill>
                  <a:srgbClr val="3333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 smtClean="0"/>
              <a:t>secondary y-axis title here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secondary y-axis units here</a:t>
            </a:r>
          </a:p>
        </p:txBody>
      </p:sp>
      <p:pic>
        <p:nvPicPr>
          <p:cNvPr id="17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38175" y="5953125"/>
            <a:ext cx="7943849" cy="247650"/>
          </a:xfrm>
          <a:prstGeom prst="rect">
            <a:avLst/>
          </a:prstGeom>
        </p:spPr>
        <p:txBody>
          <a:bodyPr anchor="b"/>
          <a:lstStyle>
            <a:lvl1pPr>
              <a:buNone/>
              <a:defRPr sz="1200">
                <a:latin typeface="+mn-lt"/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 smtClean="0"/>
              <a:t>Source: 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42448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4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4573"/>
          </a:xfrm>
          <a:prstGeom prst="rect">
            <a:avLst/>
          </a:prstGeom>
        </p:spPr>
        <p:txBody>
          <a:bodyPr tIns="91440" bIns="0" anchor="b"/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36998" y="1229475"/>
            <a:ext cx="7945027" cy="4676026"/>
          </a:xfrm>
          <a:prstGeom prst="rect">
            <a:avLst/>
          </a:prstGeom>
        </p:spPr>
        <p:txBody>
          <a:bodyPr/>
          <a:lstStyle>
            <a:lvl1pPr>
              <a:buNone/>
              <a:defRPr sz="1200"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6998" y="895350"/>
            <a:ext cx="7946136" cy="295275"/>
          </a:xfrm>
          <a:prstGeom prst="rect">
            <a:avLst/>
          </a:prstGeom>
        </p:spPr>
        <p:txBody>
          <a:bodyPr/>
          <a:lstStyle>
            <a:lvl1pPr>
              <a:buNone/>
              <a:defRPr sz="1400" i="0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 dirty="0" smtClean="0"/>
              <a:t>pie chart units here</a:t>
            </a:r>
            <a:endParaRPr lang="en-US" dirty="0"/>
          </a:p>
        </p:txBody>
      </p:sp>
      <p:pic>
        <p:nvPicPr>
          <p:cNvPr id="15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38175" y="5953125"/>
            <a:ext cx="7943849" cy="247650"/>
          </a:xfrm>
          <a:prstGeom prst="rect">
            <a:avLst/>
          </a:prstGeom>
        </p:spPr>
        <p:txBody>
          <a:bodyPr anchor="b"/>
          <a:lstStyle>
            <a:lvl1pPr>
              <a:buNone/>
              <a:defRPr sz="1200">
                <a:latin typeface="+mn-lt"/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 smtClean="0"/>
              <a:t>Source: 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39035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4573"/>
          </a:xfrm>
          <a:prstGeom prst="rect">
            <a:avLst/>
          </a:prstGeom>
          <a:noFill/>
        </p:spPr>
        <p:txBody>
          <a:bodyPr tIns="91440" bIns="0" anchor="b"/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8175" y="847725"/>
            <a:ext cx="8048625" cy="5057775"/>
          </a:xfrm>
          <a:prstGeom prst="rect">
            <a:avLst/>
          </a:prstGeom>
        </p:spPr>
        <p:txBody>
          <a:bodyPr/>
          <a:lstStyle>
            <a:lvl1pPr>
              <a:buNone/>
              <a:defRPr sz="1200"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3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38175" y="5953125"/>
            <a:ext cx="7943849" cy="247650"/>
          </a:xfrm>
          <a:prstGeom prst="rect">
            <a:avLst/>
          </a:prstGeom>
        </p:spPr>
        <p:txBody>
          <a:bodyPr anchor="b"/>
          <a:lstStyle>
            <a:lvl1pPr>
              <a:buNone/>
              <a:defRPr sz="1200">
                <a:latin typeface="+mn-lt"/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 smtClean="0"/>
              <a:t>Source: 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714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06879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4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5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3108693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6993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83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3E2FA-477F-4708-9E35-00533071A4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986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F0B6C-5B86-44A1-BAEB-5215227D8F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711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2848"/>
            <a:ext cx="8229600" cy="1490472"/>
          </a:xfrm>
          <a:prstGeom prst="rect">
            <a:avLst/>
          </a:prstGeom>
        </p:spPr>
        <p:txBody>
          <a:bodyPr anchor="b" anchorCtr="0"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6ACA1-0168-4C26-81C8-DCE22FBC54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07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Howard Gruenspecht, Energy Mexico 2017 January 31, 2017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45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BF615-8D59-4D4D-B3D9-B2128169B2A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2300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C1A9C-846A-459A-9215-92DCBB6251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88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06240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800600" y="1005840"/>
            <a:ext cx="3895344" cy="548640"/>
          </a:xfrm>
          <a:prstGeom prst="rect">
            <a:avLst/>
          </a:prstGeom>
        </p:spPr>
        <p:txBody>
          <a:bodyPr rIns="0"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96853-06F4-43A6-A754-E3DD0854F3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572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7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6822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CCF36-0027-4530-BBA6-1084E1A7A4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279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85800" y="1005840"/>
            <a:ext cx="8001000" cy="484632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70224-8398-4007-BA15-EB38ED737C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49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3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4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0B126-A891-4821-88BA-C2CC66DCA1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282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*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164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40079" y="1316736"/>
            <a:ext cx="8017223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672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7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0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137160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11602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8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73152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914400" y="1792224"/>
            <a:ext cx="7388352" cy="8412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i="1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37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Howard Gruenspecht, Energy Mexico 2017 January 31, 2017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3E2FA-477F-4708-9E35-00533071A4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9725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3699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3E2FA-477F-4708-9E35-00533071A4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67158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F0B6C-5B86-44A1-BAEB-5215227D8F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452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2848"/>
            <a:ext cx="8229600" cy="1490472"/>
          </a:xfrm>
          <a:prstGeom prst="rect">
            <a:avLst/>
          </a:prstGeom>
        </p:spPr>
        <p:txBody>
          <a:bodyPr anchor="b" anchorCtr="0"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6ACA1-0168-4C26-81C8-DCE22FBC54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370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BF615-8D59-4D4D-B3D9-B2128169B2A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0799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C1A9C-846A-459A-9215-92DCBB6251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952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06240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800600" y="1005840"/>
            <a:ext cx="3895344" cy="548640"/>
          </a:xfrm>
          <a:prstGeom prst="rect">
            <a:avLst/>
          </a:prstGeom>
        </p:spPr>
        <p:txBody>
          <a:bodyPr rIns="0"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96853-06F4-43A6-A754-E3DD0854F3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42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7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6822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CCF36-0027-4530-BBA6-1084E1A7A4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837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85800" y="1005840"/>
            <a:ext cx="8001000" cy="484632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70224-8398-4007-BA15-EB38ED737C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1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Howard Gruenspecht, Energy Mexico 2017 January 31, 2017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F0B6C-5B86-44A1-BAEB-5215227D8F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3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4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0B126-A891-4821-88BA-C2CC66DCA1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938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*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143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40079" y="1316736"/>
            <a:ext cx="8017223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711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87552"/>
            <a:ext cx="7772400" cy="137160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6573310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4163" y="6675122"/>
            <a:ext cx="182879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6"/>
          <p:cNvCxnSpPr/>
          <p:nvPr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icon_row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 bwMode="auto">
          <a:xfrm>
            <a:off x="776043" y="6493417"/>
            <a:ext cx="4031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rtlCol="0" anchor="b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924" y="6616600"/>
            <a:ext cx="285296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1"/>
          <p:cNvSpPr txBox="1"/>
          <p:nvPr/>
        </p:nvSpPr>
        <p:spPr>
          <a:xfrm>
            <a:off x="5672747" y="6573310"/>
            <a:ext cx="2082192" cy="230832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i="1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Independent Statistics &amp; Analysis</a:t>
            </a:r>
            <a:endParaRPr lang="en-US" sz="1200" i="1" dirty="0">
              <a:solidFill>
                <a:srgbClr val="FFFF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</p:spTree>
    <p:extLst>
      <p:ext uri="{BB962C8B-B14F-4D97-AF65-F5344CB8AC3E}">
        <p14:creationId xmlns:p14="http://schemas.microsoft.com/office/powerpoint/2010/main" val="37005385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87552"/>
            <a:ext cx="7772400" cy="73152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6573310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4163" y="6675122"/>
            <a:ext cx="182879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6"/>
          <p:cNvCxnSpPr/>
          <p:nvPr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icon_row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 bwMode="auto">
          <a:xfrm>
            <a:off x="776043" y="6493417"/>
            <a:ext cx="4031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rtlCol="0" anchor="b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924" y="6616600"/>
            <a:ext cx="285296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1"/>
          <p:cNvSpPr txBox="1"/>
          <p:nvPr/>
        </p:nvSpPr>
        <p:spPr>
          <a:xfrm>
            <a:off x="5672747" y="6573310"/>
            <a:ext cx="2082192" cy="230832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i="1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Independent Statistics &amp; Analysis</a:t>
            </a:r>
            <a:endParaRPr lang="en-US" sz="1200" i="1" dirty="0">
              <a:solidFill>
                <a:srgbClr val="FFFF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792224"/>
            <a:ext cx="7388352" cy="8412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i="1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Subhead – Click to edit</a:t>
            </a:r>
          </a:p>
        </p:txBody>
      </p:sp>
    </p:spTree>
    <p:extLst>
      <p:ext uri="{BB962C8B-B14F-4D97-AF65-F5344CB8AC3E}">
        <p14:creationId xmlns:p14="http://schemas.microsoft.com/office/powerpoint/2010/main" val="703124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080" y="1316736"/>
            <a:ext cx="804672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832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080" y="1316736"/>
            <a:ext cx="804672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970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40080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32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40080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5469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12848"/>
            <a:ext cx="8229600" cy="1490472"/>
          </a:xfrm>
          <a:prstGeom prst="rect">
            <a:avLst/>
          </a:prstGeom>
        </p:spPr>
        <p:txBody>
          <a:bodyPr anchor="b" anchorCtr="0"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 — 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256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2848"/>
            <a:ext cx="8229600" cy="1490472"/>
          </a:xfrm>
          <a:prstGeom prst="rect">
            <a:avLst/>
          </a:prstGeom>
        </p:spPr>
        <p:txBody>
          <a:bodyPr anchor="b" anchorCtr="0"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Howard Gruenspecht, Energy Mexico 2017 January 31, 2017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6ACA1-0168-4C26-81C8-DCE22FBC54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4474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234999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7240"/>
          </a:xfrm>
          <a:prstGeom prst="rect">
            <a:avLst/>
          </a:prstGeom>
        </p:spPr>
        <p:txBody>
          <a:bodyPr tIns="9144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40080" y="1527048"/>
            <a:ext cx="7946136" cy="437997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r>
              <a:rPr lang="en-US" smtClean="0"/>
              <a:t>Click icon to add chart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896112"/>
            <a:ext cx="4005072" cy="548640"/>
          </a:xfrm>
          <a:prstGeom prst="rect">
            <a:avLst/>
          </a:prstGeom>
        </p:spPr>
        <p:txBody>
          <a:bodyPr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y-axis title here</a:t>
            </a:r>
          </a:p>
          <a:p>
            <a:pPr lvl="0"/>
            <a:r>
              <a:rPr lang="en-US" dirty="0" smtClean="0"/>
              <a:t>y-axis units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90872" y="896112"/>
            <a:ext cx="3895344" cy="548640"/>
          </a:xfrm>
          <a:prstGeom prst="rect">
            <a:avLst/>
          </a:prstGeom>
        </p:spPr>
        <p:txBody>
          <a:bodyPr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secondary y-axis title here</a:t>
            </a:r>
          </a:p>
          <a:p>
            <a:pPr lvl="0"/>
            <a:r>
              <a:rPr lang="en-US" dirty="0" smtClean="0"/>
              <a:t>secondary y-axis units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40080" y="5952744"/>
            <a:ext cx="7946136" cy="246888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dirty="0" smtClean="0"/>
              <a:t>Source: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0202888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7240"/>
          </a:xfrm>
          <a:prstGeom prst="rect">
            <a:avLst/>
          </a:prstGeom>
        </p:spPr>
        <p:txBody>
          <a:bodyPr tIns="9144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40080" y="1234440"/>
            <a:ext cx="7946136" cy="467258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r>
              <a:rPr lang="en-US" smtClean="0"/>
              <a:t>Click icon to add chart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896112"/>
            <a:ext cx="7946136" cy="292608"/>
          </a:xfrm>
          <a:prstGeom prst="rect">
            <a:avLst/>
          </a:prstGeom>
        </p:spPr>
        <p:txBody>
          <a:bodyPr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pie chart units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40080" y="5952744"/>
            <a:ext cx="7946136" cy="246888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dirty="0" smtClean="0"/>
              <a:t>Source: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7669427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7240"/>
          </a:xfrm>
          <a:prstGeom prst="rect">
            <a:avLst/>
          </a:prstGeom>
        </p:spPr>
        <p:txBody>
          <a:bodyPr tIns="9144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40080" y="5952744"/>
            <a:ext cx="7946136" cy="246888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dirty="0" smtClean="0"/>
              <a:t>Source: Click to edit text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40080" y="850392"/>
            <a:ext cx="8046720" cy="50566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7096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119075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*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3678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065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/>
          <p:cNvSpPr>
            <a:spLocks noChangeAspect="1"/>
          </p:cNvSpPr>
          <p:nvPr userDrawn="1"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3" name="Straight Connector 12"/>
          <p:cNvCxnSpPr>
            <a:cxnSpLocks noChangeShapeType="1"/>
          </p:cNvCxnSpPr>
          <p:nvPr userDrawn="1"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4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49F7B-2B02-4792-8479-5E3FD296F0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2073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4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4573"/>
          </a:xfrm>
          <a:prstGeom prst="rect">
            <a:avLst/>
          </a:prstGeom>
        </p:spPr>
        <p:txBody>
          <a:bodyPr tIns="91440" bIns="0" anchor="b"/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36998" y="1229475"/>
            <a:ext cx="7945027" cy="4676026"/>
          </a:xfrm>
          <a:prstGeom prst="rect">
            <a:avLst/>
          </a:prstGeom>
        </p:spPr>
        <p:txBody>
          <a:bodyPr/>
          <a:lstStyle>
            <a:lvl1pPr>
              <a:buNone/>
              <a:defRPr sz="1200"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6998" y="895350"/>
            <a:ext cx="7946136" cy="295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0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 dirty="0" smtClean="0"/>
              <a:t>pie chart units here</a:t>
            </a:r>
            <a:endParaRPr lang="en-US" dirty="0"/>
          </a:p>
        </p:txBody>
      </p:sp>
      <p:pic>
        <p:nvPicPr>
          <p:cNvPr id="15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38175" y="5953125"/>
            <a:ext cx="7943849" cy="2476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latin typeface="+mn-lt"/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 smtClean="0"/>
              <a:t>Source: 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7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Howard Gruenspecht, Energy Mexico 2017 January 31, 2017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BF615-8D59-4D4D-B3D9-B2128169B2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chemeClr val="bg1">
              <a:alpha val="5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4573"/>
          </a:xfrm>
          <a:prstGeom prst="rect">
            <a:avLst/>
          </a:prstGeom>
          <a:noFill/>
        </p:spPr>
        <p:txBody>
          <a:bodyPr tIns="91440" bIns="0" anchor="b"/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8175" y="847725"/>
            <a:ext cx="8048625" cy="5057775"/>
          </a:xfrm>
          <a:prstGeom prst="rect">
            <a:avLst/>
          </a:prstGeom>
        </p:spPr>
        <p:txBody>
          <a:bodyPr/>
          <a:lstStyle>
            <a:lvl1pPr>
              <a:buNone/>
              <a:defRPr sz="1200"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3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38175" y="5953125"/>
            <a:ext cx="7943849" cy="2476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latin typeface="+mn-lt"/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 smtClean="0"/>
              <a:t>Source: 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804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7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0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137160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15307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924800" y="6573838"/>
            <a:ext cx="81121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5094" y="6674644"/>
            <a:ext cx="18256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3649663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8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3081338"/>
            <a:ext cx="722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76288" y="6492875"/>
            <a:ext cx="4030662" cy="323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163" y="6616700"/>
            <a:ext cx="285750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672138" y="6573838"/>
            <a:ext cx="2082800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87552"/>
            <a:ext cx="7772400" cy="73152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914400" y="1792224"/>
            <a:ext cx="7388352" cy="8412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i="1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79422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6772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6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1188720"/>
            <a:ext cx="8001000" cy="484632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D088-7B04-4EFB-98D0-39FA688964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28326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3E2FA-477F-4708-9E35-00533071A4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899155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316736"/>
            <a:ext cx="3931920" cy="4590288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54296" y="1316736"/>
            <a:ext cx="402336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F0B6C-5B86-44A1-BAEB-5215227D8F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6681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2848"/>
            <a:ext cx="8229600" cy="1490472"/>
          </a:xfrm>
          <a:prstGeom prst="rect">
            <a:avLst/>
          </a:prstGeom>
        </p:spPr>
        <p:txBody>
          <a:bodyPr anchor="b" anchorCtr="0"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6ACA1-0168-4C26-81C8-DCE22FBC54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7093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BF615-8D59-4D4D-B3D9-B2128169B2A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15637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C1A9C-846A-459A-9215-92DCBB6251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0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5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Howard Gruenspecht, Energy Mexico 2017 January 31, 2017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C1A9C-846A-459A-9215-92DCBB6251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06240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800600" y="1005840"/>
            <a:ext cx="3895344" cy="548640"/>
          </a:xfrm>
          <a:prstGeom prst="rect">
            <a:avLst/>
          </a:prstGeom>
        </p:spPr>
        <p:txBody>
          <a:bodyPr rIns="0"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96853-06F4-43A6-A754-E3DD0854F3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1561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7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645920"/>
            <a:ext cx="8001000" cy="426822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CCF36-0027-4530-BBA6-1084E1A7A4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5800" y="1005840"/>
            <a:ext cx="4005072" cy="548640"/>
          </a:xfrm>
          <a:prstGeom prst="rect">
            <a:avLst/>
          </a:prstGeom>
        </p:spPr>
        <p:txBody>
          <a:bodyPr l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5279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85800" y="1005840"/>
            <a:ext cx="8001000" cy="484632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70224-8398-4007-BA15-EB38ED737C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800" y="5943600"/>
            <a:ext cx="8001000" cy="274320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Font typeface="Arial" panose="020B0604020202020204" pitchFamily="34" charset="0"/>
              <a:buNone/>
              <a:defRPr sz="12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  <a:prstGeom prst="rect">
            <a:avLst/>
          </a:prstGeom>
        </p:spPr>
        <p:txBody>
          <a:bodyPr lIns="0" tIns="0" rIns="0" bIns="4572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69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/>
          <p:cNvSpPr>
            <a:spLocks noChangeAspect="1"/>
          </p:cNvSpPr>
          <p:nvPr/>
        </p:nvSpPr>
        <p:spPr bwMode="auto">
          <a:xfrm>
            <a:off x="8732838" y="6456363"/>
            <a:ext cx="276225" cy="274637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3" name="Straight Connector 12"/>
          <p:cNvCxnSpPr>
            <a:cxnSpLocks noChangeShapeType="1"/>
          </p:cNvCxnSpPr>
          <p:nvPr/>
        </p:nvCxnSpPr>
        <p:spPr bwMode="auto">
          <a:xfrm rot="5400000">
            <a:off x="451644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4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6362700"/>
            <a:ext cx="515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0B126-A891-4821-88BA-C2CC66DCA1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3046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*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1966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40079" y="1316736"/>
            <a:ext cx="8017223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>
              <a:spcAft>
                <a:spcPts val="400"/>
              </a:spcAft>
              <a:defRPr sz="1600"/>
            </a:lvl2pPr>
            <a:lvl3pPr>
              <a:spcAft>
                <a:spcPts val="400"/>
              </a:spcAft>
              <a:defRPr sz="1600"/>
            </a:lvl3pPr>
            <a:lvl4pPr>
              <a:spcAft>
                <a:spcPts val="400"/>
              </a:spcAft>
              <a:defRPr sz="16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477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87552"/>
            <a:ext cx="7772400" cy="137160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6573310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4163" y="6675122"/>
            <a:ext cx="182879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6"/>
          <p:cNvCxnSpPr/>
          <p:nvPr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icon_row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 bwMode="auto">
          <a:xfrm>
            <a:off x="776043" y="6493417"/>
            <a:ext cx="4031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rtlCol="0" anchor="b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924" y="6616600"/>
            <a:ext cx="285296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1"/>
          <p:cNvSpPr txBox="1"/>
          <p:nvPr/>
        </p:nvSpPr>
        <p:spPr>
          <a:xfrm>
            <a:off x="5672747" y="6573310"/>
            <a:ext cx="2082192" cy="230832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i="1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Independent Statistics &amp; Analysis</a:t>
            </a:r>
            <a:endParaRPr lang="en-US" sz="1200" i="1" dirty="0">
              <a:solidFill>
                <a:srgbClr val="FFFF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</p:spTree>
    <p:extLst>
      <p:ext uri="{BB962C8B-B14F-4D97-AF65-F5344CB8AC3E}">
        <p14:creationId xmlns:p14="http://schemas.microsoft.com/office/powerpoint/2010/main" val="218419232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87552"/>
            <a:ext cx="7772400" cy="73152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6573310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7734163" y="6675122"/>
            <a:ext cx="182879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7" name="Straight Connector 6"/>
          <p:cNvCxnSpPr/>
          <p:nvPr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icon_row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  <p:pic>
        <p:nvPicPr>
          <p:cNvPr id="9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 bwMode="auto">
          <a:xfrm>
            <a:off x="776043" y="6493417"/>
            <a:ext cx="4031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rtlCol="0" anchor="b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38924" y="6616600"/>
            <a:ext cx="285296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TextBox 11"/>
          <p:cNvSpPr txBox="1"/>
          <p:nvPr/>
        </p:nvSpPr>
        <p:spPr>
          <a:xfrm>
            <a:off x="5672747" y="6573310"/>
            <a:ext cx="2082192" cy="230832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200" i="1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Independent Statistics &amp; Analysis</a:t>
            </a:r>
            <a:endParaRPr lang="en-US" sz="1200" i="1" dirty="0">
              <a:solidFill>
                <a:srgbClr val="FFFF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3813048"/>
            <a:ext cx="7388352" cy="141732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i="1">
                <a:latin typeface="+mj-lt"/>
              </a:defRPr>
            </a:lvl1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792224"/>
            <a:ext cx="7388352" cy="8412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i="1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Subhead – 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702660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75370" y="6392744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28053" y="6344669"/>
            <a:ext cx="384048" cy="365125"/>
          </a:xfrm>
        </p:spPr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080" y="1316736"/>
            <a:ext cx="804672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64042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lon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3"/>
          <p:cNvSpPr>
            <a:spLocks noChangeAspect="1"/>
          </p:cNvSpPr>
          <p:nvPr/>
        </p:nvSpPr>
        <p:spPr bwMode="auto">
          <a:xfrm>
            <a:off x="8754104" y="6424643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96154" y="6375912"/>
            <a:ext cx="384048" cy="365125"/>
          </a:xfrm>
        </p:spPr>
        <p:txBody>
          <a:bodyPr/>
          <a:lstStyle/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080" y="1316736"/>
            <a:ext cx="8046720" cy="4590288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2200"/>
            </a:lvl1pPr>
            <a:lvl2pPr marL="694944" indent="-237744">
              <a:spcAft>
                <a:spcPts val="400"/>
              </a:spcAft>
              <a:defRPr sz="1600"/>
            </a:lvl2pPr>
            <a:lvl3pPr marL="1088136" indent="-173736">
              <a:spcAft>
                <a:spcPts val="400"/>
              </a:spcAft>
              <a:defRPr sz="1600"/>
            </a:lvl3pPr>
            <a:lvl4pPr marL="1609344" indent="-237744">
              <a:spcAft>
                <a:spcPts val="400"/>
              </a:spcAft>
              <a:defRPr sz="16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42.xml"/><Relationship Id="rId16" Type="http://schemas.openxmlformats.org/officeDocument/2006/relationships/theme" Target="../theme/theme10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5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5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57.xml"/><Relationship Id="rId16" Type="http://schemas.openxmlformats.org/officeDocument/2006/relationships/theme" Target="../theme/theme11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8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82.xml"/><Relationship Id="rId17" Type="http://schemas.openxmlformats.org/officeDocument/2006/relationships/theme" Target="../theme/theme12.xml"/><Relationship Id="rId2" Type="http://schemas.openxmlformats.org/officeDocument/2006/relationships/slideLayout" Target="../slideLayouts/slideLayout172.xml"/><Relationship Id="rId16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4.xml"/><Relationship Id="rId13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89.xml"/><Relationship Id="rId7" Type="http://schemas.openxmlformats.org/officeDocument/2006/relationships/slideLayout" Target="../slideLayouts/slideLayout193.xml"/><Relationship Id="rId12" Type="http://schemas.openxmlformats.org/officeDocument/2006/relationships/slideLayout" Target="../slideLayouts/slideLayout198.xml"/><Relationship Id="rId2" Type="http://schemas.openxmlformats.org/officeDocument/2006/relationships/slideLayout" Target="../slideLayouts/slideLayout18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87.xml"/><Relationship Id="rId6" Type="http://schemas.openxmlformats.org/officeDocument/2006/relationships/slideLayout" Target="../slideLayouts/slideLayout192.xml"/><Relationship Id="rId11" Type="http://schemas.openxmlformats.org/officeDocument/2006/relationships/slideLayout" Target="../slideLayouts/slideLayout197.xml"/><Relationship Id="rId5" Type="http://schemas.openxmlformats.org/officeDocument/2006/relationships/slideLayout" Target="../slideLayouts/slideLayout191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96.xml"/><Relationship Id="rId4" Type="http://schemas.openxmlformats.org/officeDocument/2006/relationships/slideLayout" Target="../slideLayouts/slideLayout190.xml"/><Relationship Id="rId9" Type="http://schemas.openxmlformats.org/officeDocument/2006/relationships/slideLayout" Target="../slideLayouts/slideLayout195.xml"/><Relationship Id="rId14" Type="http://schemas.openxmlformats.org/officeDocument/2006/relationships/slideLayout" Target="../slideLayouts/slideLayout200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13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7.xml"/><Relationship Id="rId12" Type="http://schemas.openxmlformats.org/officeDocument/2006/relationships/slideLayout" Target="../slideLayouts/slideLayout212.xml"/><Relationship Id="rId2" Type="http://schemas.openxmlformats.org/officeDocument/2006/relationships/slideLayout" Target="../slideLayouts/slideLayout20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5" Type="http://schemas.openxmlformats.org/officeDocument/2006/relationships/theme" Target="../theme/theme14.xml"/><Relationship Id="rId10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Relationship Id="rId14" Type="http://schemas.openxmlformats.org/officeDocument/2006/relationships/slideLayout" Target="../slideLayouts/slideLayout2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2.xml"/><Relationship Id="rId13" Type="http://schemas.openxmlformats.org/officeDocument/2006/relationships/slideLayout" Target="../slideLayouts/slideLayout227.xml"/><Relationship Id="rId3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21.xml"/><Relationship Id="rId12" Type="http://schemas.openxmlformats.org/officeDocument/2006/relationships/slideLayout" Target="../slideLayouts/slideLayout226.xml"/><Relationship Id="rId2" Type="http://schemas.openxmlformats.org/officeDocument/2006/relationships/slideLayout" Target="../slideLayouts/slideLayout2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15.xml"/><Relationship Id="rId6" Type="http://schemas.openxmlformats.org/officeDocument/2006/relationships/slideLayout" Target="../slideLayouts/slideLayout220.xml"/><Relationship Id="rId11" Type="http://schemas.openxmlformats.org/officeDocument/2006/relationships/slideLayout" Target="../slideLayouts/slideLayout225.xml"/><Relationship Id="rId5" Type="http://schemas.openxmlformats.org/officeDocument/2006/relationships/slideLayout" Target="../slideLayouts/slideLayout219.xml"/><Relationship Id="rId15" Type="http://schemas.openxmlformats.org/officeDocument/2006/relationships/theme" Target="../theme/theme15.xml"/><Relationship Id="rId10" Type="http://schemas.openxmlformats.org/officeDocument/2006/relationships/slideLayout" Target="../slideLayouts/slideLayout224.xml"/><Relationship Id="rId4" Type="http://schemas.openxmlformats.org/officeDocument/2006/relationships/slideLayout" Target="../slideLayouts/slideLayout218.xml"/><Relationship Id="rId9" Type="http://schemas.openxmlformats.org/officeDocument/2006/relationships/slideLayout" Target="../slideLayouts/slideLayout223.xml"/><Relationship Id="rId14" Type="http://schemas.openxmlformats.org/officeDocument/2006/relationships/slideLayout" Target="../slideLayouts/slideLayout228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5" Type="http://schemas.openxmlformats.org/officeDocument/2006/relationships/theme" Target="../theme/theme16.xml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Relationship Id="rId14" Type="http://schemas.openxmlformats.org/officeDocument/2006/relationships/slideLayout" Target="../slideLayouts/slideLayout242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slideLayout" Target="../slideLayouts/slideLayout255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slideLayout" Target="../slideLayouts/slideLayout254.xml"/><Relationship Id="rId2" Type="http://schemas.openxmlformats.org/officeDocument/2006/relationships/slideLayout" Target="../slideLayouts/slideLayout24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5" Type="http://schemas.openxmlformats.org/officeDocument/2006/relationships/theme" Target="../theme/theme1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Relationship Id="rId14" Type="http://schemas.openxmlformats.org/officeDocument/2006/relationships/slideLayout" Target="../slideLayouts/slideLayout256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4.xml"/><Relationship Id="rId13" Type="http://schemas.openxmlformats.org/officeDocument/2006/relationships/slideLayout" Target="../slideLayouts/slideLayout269.xml"/><Relationship Id="rId3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3.xml"/><Relationship Id="rId12" Type="http://schemas.openxmlformats.org/officeDocument/2006/relationships/slideLayout" Target="../slideLayouts/slideLayout268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58.xml"/><Relationship Id="rId16" Type="http://schemas.openxmlformats.org/officeDocument/2006/relationships/theme" Target="../theme/theme18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1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1.xml"/><Relationship Id="rId15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74.xml"/><Relationship Id="rId7" Type="http://schemas.openxmlformats.org/officeDocument/2006/relationships/slideLayout" Target="../slideLayouts/slideLayout278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73.xml"/><Relationship Id="rId1" Type="http://schemas.openxmlformats.org/officeDocument/2006/relationships/slideLayout" Target="../slideLayouts/slideLayout272.xml"/><Relationship Id="rId6" Type="http://schemas.openxmlformats.org/officeDocument/2006/relationships/slideLayout" Target="../slideLayouts/slideLayout277.xml"/><Relationship Id="rId11" Type="http://schemas.openxmlformats.org/officeDocument/2006/relationships/slideLayout" Target="../slideLayouts/slideLayout282.xml"/><Relationship Id="rId5" Type="http://schemas.openxmlformats.org/officeDocument/2006/relationships/slideLayout" Target="../slideLayouts/slideLayout276.xml"/><Relationship Id="rId10" Type="http://schemas.openxmlformats.org/officeDocument/2006/relationships/slideLayout" Target="../slideLayouts/slideLayout281.xml"/><Relationship Id="rId4" Type="http://schemas.openxmlformats.org/officeDocument/2006/relationships/slideLayout" Target="../slideLayouts/slideLayout275.xml"/><Relationship Id="rId9" Type="http://schemas.openxmlformats.org/officeDocument/2006/relationships/slideLayout" Target="../slideLayouts/slideLayout28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85.xml"/><Relationship Id="rId7" Type="http://schemas.openxmlformats.org/officeDocument/2006/relationships/slideLayout" Target="../slideLayouts/slideLayout289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84.xml"/><Relationship Id="rId1" Type="http://schemas.openxmlformats.org/officeDocument/2006/relationships/slideLayout" Target="../slideLayouts/slideLayout283.xml"/><Relationship Id="rId6" Type="http://schemas.openxmlformats.org/officeDocument/2006/relationships/slideLayout" Target="../slideLayouts/slideLayout288.xml"/><Relationship Id="rId11" Type="http://schemas.openxmlformats.org/officeDocument/2006/relationships/slideLayout" Target="../slideLayouts/slideLayout293.xml"/><Relationship Id="rId5" Type="http://schemas.openxmlformats.org/officeDocument/2006/relationships/slideLayout" Target="../slideLayouts/slideLayout287.xml"/><Relationship Id="rId10" Type="http://schemas.openxmlformats.org/officeDocument/2006/relationships/slideLayout" Target="../slideLayouts/slideLayout292.xml"/><Relationship Id="rId4" Type="http://schemas.openxmlformats.org/officeDocument/2006/relationships/slideLayout" Target="../slideLayouts/slideLayout286.xml"/><Relationship Id="rId9" Type="http://schemas.openxmlformats.org/officeDocument/2006/relationships/slideLayout" Target="../slideLayouts/slideLayout291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1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96.xml"/><Relationship Id="rId7" Type="http://schemas.openxmlformats.org/officeDocument/2006/relationships/slideLayout" Target="../slideLayouts/slideLayout300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95.xml"/><Relationship Id="rId1" Type="http://schemas.openxmlformats.org/officeDocument/2006/relationships/slideLayout" Target="../slideLayouts/slideLayout294.xml"/><Relationship Id="rId6" Type="http://schemas.openxmlformats.org/officeDocument/2006/relationships/slideLayout" Target="../slideLayouts/slideLayout299.xml"/><Relationship Id="rId11" Type="http://schemas.openxmlformats.org/officeDocument/2006/relationships/slideLayout" Target="../slideLayouts/slideLayout304.xml"/><Relationship Id="rId5" Type="http://schemas.openxmlformats.org/officeDocument/2006/relationships/slideLayout" Target="../slideLayouts/slideLayout298.xml"/><Relationship Id="rId10" Type="http://schemas.openxmlformats.org/officeDocument/2006/relationships/slideLayout" Target="../slideLayouts/slideLayout303.xml"/><Relationship Id="rId4" Type="http://schemas.openxmlformats.org/officeDocument/2006/relationships/slideLayout" Target="../slideLayouts/slideLayout297.xml"/><Relationship Id="rId9" Type="http://schemas.openxmlformats.org/officeDocument/2006/relationships/slideLayout" Target="../slideLayouts/slideLayout302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07.xml"/><Relationship Id="rId7" Type="http://schemas.openxmlformats.org/officeDocument/2006/relationships/slideLayout" Target="../slideLayouts/slideLayout311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306.xml"/><Relationship Id="rId1" Type="http://schemas.openxmlformats.org/officeDocument/2006/relationships/slideLayout" Target="../slideLayouts/slideLayout305.xml"/><Relationship Id="rId6" Type="http://schemas.openxmlformats.org/officeDocument/2006/relationships/slideLayout" Target="../slideLayouts/slideLayout310.xml"/><Relationship Id="rId11" Type="http://schemas.openxmlformats.org/officeDocument/2006/relationships/slideLayout" Target="../slideLayouts/slideLayout315.xml"/><Relationship Id="rId5" Type="http://schemas.openxmlformats.org/officeDocument/2006/relationships/slideLayout" Target="../slideLayouts/slideLayout309.xml"/><Relationship Id="rId10" Type="http://schemas.openxmlformats.org/officeDocument/2006/relationships/slideLayout" Target="../slideLayouts/slideLayout314.xml"/><Relationship Id="rId4" Type="http://schemas.openxmlformats.org/officeDocument/2006/relationships/slideLayout" Target="../slideLayouts/slideLayout308.xml"/><Relationship Id="rId9" Type="http://schemas.openxmlformats.org/officeDocument/2006/relationships/slideLayout" Target="../slideLayouts/slideLayout313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3.xml"/><Relationship Id="rId13" Type="http://schemas.openxmlformats.org/officeDocument/2006/relationships/slideLayout" Target="../slideLayouts/slideLayout328.xml"/><Relationship Id="rId3" Type="http://schemas.openxmlformats.org/officeDocument/2006/relationships/slideLayout" Target="../slideLayouts/slideLayout318.xml"/><Relationship Id="rId7" Type="http://schemas.openxmlformats.org/officeDocument/2006/relationships/slideLayout" Target="../slideLayouts/slideLayout322.xml"/><Relationship Id="rId12" Type="http://schemas.openxmlformats.org/officeDocument/2006/relationships/slideLayout" Target="../slideLayouts/slideLayout327.xml"/><Relationship Id="rId2" Type="http://schemas.openxmlformats.org/officeDocument/2006/relationships/slideLayout" Target="../slideLayouts/slideLayout317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316.xml"/><Relationship Id="rId6" Type="http://schemas.openxmlformats.org/officeDocument/2006/relationships/slideLayout" Target="../slideLayouts/slideLayout321.xml"/><Relationship Id="rId11" Type="http://schemas.openxmlformats.org/officeDocument/2006/relationships/slideLayout" Target="../slideLayouts/slideLayout326.xml"/><Relationship Id="rId5" Type="http://schemas.openxmlformats.org/officeDocument/2006/relationships/slideLayout" Target="../slideLayouts/slideLayout320.xml"/><Relationship Id="rId15" Type="http://schemas.openxmlformats.org/officeDocument/2006/relationships/theme" Target="../theme/theme23.xml"/><Relationship Id="rId10" Type="http://schemas.openxmlformats.org/officeDocument/2006/relationships/slideLayout" Target="../slideLayouts/slideLayout325.xml"/><Relationship Id="rId4" Type="http://schemas.openxmlformats.org/officeDocument/2006/relationships/slideLayout" Target="../slideLayouts/slideLayout319.xml"/><Relationship Id="rId9" Type="http://schemas.openxmlformats.org/officeDocument/2006/relationships/slideLayout" Target="../slideLayouts/slideLayout324.xml"/><Relationship Id="rId14" Type="http://schemas.openxmlformats.org/officeDocument/2006/relationships/slideLayout" Target="../slideLayouts/slideLayout329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7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32.xml"/><Relationship Id="rId7" Type="http://schemas.openxmlformats.org/officeDocument/2006/relationships/slideLayout" Target="../slideLayouts/slideLayout336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331.xml"/><Relationship Id="rId1" Type="http://schemas.openxmlformats.org/officeDocument/2006/relationships/slideLayout" Target="../slideLayouts/slideLayout330.xml"/><Relationship Id="rId6" Type="http://schemas.openxmlformats.org/officeDocument/2006/relationships/slideLayout" Target="../slideLayouts/slideLayout335.xml"/><Relationship Id="rId11" Type="http://schemas.openxmlformats.org/officeDocument/2006/relationships/slideLayout" Target="../slideLayouts/slideLayout340.xml"/><Relationship Id="rId5" Type="http://schemas.openxmlformats.org/officeDocument/2006/relationships/slideLayout" Target="../slideLayouts/slideLayout334.xml"/><Relationship Id="rId10" Type="http://schemas.openxmlformats.org/officeDocument/2006/relationships/slideLayout" Target="../slideLayouts/slideLayout339.xml"/><Relationship Id="rId4" Type="http://schemas.openxmlformats.org/officeDocument/2006/relationships/slideLayout" Target="../slideLayouts/slideLayout333.xml"/><Relationship Id="rId9" Type="http://schemas.openxmlformats.org/officeDocument/2006/relationships/slideLayout" Target="../slideLayouts/slideLayout338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43.xml"/><Relationship Id="rId7" Type="http://schemas.openxmlformats.org/officeDocument/2006/relationships/slideLayout" Target="../slideLayouts/slideLayout347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342.xml"/><Relationship Id="rId1" Type="http://schemas.openxmlformats.org/officeDocument/2006/relationships/slideLayout" Target="../slideLayouts/slideLayout341.xml"/><Relationship Id="rId6" Type="http://schemas.openxmlformats.org/officeDocument/2006/relationships/slideLayout" Target="../slideLayouts/slideLayout346.xml"/><Relationship Id="rId11" Type="http://schemas.openxmlformats.org/officeDocument/2006/relationships/slideLayout" Target="../slideLayouts/slideLayout351.xml"/><Relationship Id="rId5" Type="http://schemas.openxmlformats.org/officeDocument/2006/relationships/slideLayout" Target="../slideLayouts/slideLayout345.xml"/><Relationship Id="rId10" Type="http://schemas.openxmlformats.org/officeDocument/2006/relationships/slideLayout" Target="../slideLayouts/slideLayout350.xml"/><Relationship Id="rId4" Type="http://schemas.openxmlformats.org/officeDocument/2006/relationships/slideLayout" Target="../slideLayouts/slideLayout344.xml"/><Relationship Id="rId9" Type="http://schemas.openxmlformats.org/officeDocument/2006/relationships/slideLayout" Target="../slideLayouts/slideLayout34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4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82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22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11.xml"/><Relationship Id="rId16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2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7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27.xml"/><Relationship Id="rId16" Type="http://schemas.openxmlformats.org/officeDocument/2006/relationships/theme" Target="../theme/theme9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eia_ppt_bottombar.jpg"/>
          <p:cNvPicPr>
            <a:picLocks noChangeAspect="1"/>
          </p:cNvPicPr>
          <p:nvPr/>
        </p:nvPicPr>
        <p:blipFill>
          <a:blip r:embed="rId19" cstate="print"/>
          <a:srcRect t="10667" b="10667"/>
          <a:stretch>
            <a:fillRect/>
          </a:stretch>
        </p:blipFill>
        <p:spPr bwMode="auto">
          <a:xfrm>
            <a:off x="0" y="6226175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750" y="6391275"/>
            <a:ext cx="2808288" cy="3937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 dirty="0" smtClean="0"/>
              <a:t>Howard Gruenspecht, Energy Mexico 2017 January 31,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19850"/>
            <a:ext cx="38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56" r:id="rId1"/>
    <p:sldLayoutId id="2147485257" r:id="rId2"/>
    <p:sldLayoutId id="2147485258" r:id="rId3"/>
    <p:sldLayoutId id="2147485272" r:id="rId4"/>
    <p:sldLayoutId id="2147485260" r:id="rId5"/>
    <p:sldLayoutId id="2147485261" r:id="rId6"/>
    <p:sldLayoutId id="2147485262" r:id="rId7"/>
    <p:sldLayoutId id="2147485263" r:id="rId8"/>
    <p:sldLayoutId id="2147485264" r:id="rId9"/>
    <p:sldLayoutId id="2147485265" r:id="rId10"/>
    <p:sldLayoutId id="2147485266" r:id="rId11"/>
    <p:sldLayoutId id="2147485267" r:id="rId12"/>
    <p:sldLayoutId id="2147485268" r:id="rId13"/>
    <p:sldLayoutId id="2147485269" r:id="rId14"/>
    <p:sldLayoutId id="2147485636" r:id="rId15"/>
    <p:sldLayoutId id="2147485637" r:id="rId16"/>
    <p:sldLayoutId id="2147485638" r:id="rId17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eia_ppt_bottombar.jpg"/>
          <p:cNvPicPr>
            <a:picLocks noChangeAspect="1"/>
          </p:cNvPicPr>
          <p:nvPr/>
        </p:nvPicPr>
        <p:blipFill>
          <a:blip r:embed="rId17" cstate="print"/>
          <a:srcRect t="10667" b="10667"/>
          <a:stretch>
            <a:fillRect/>
          </a:stretch>
        </p:blipFill>
        <p:spPr bwMode="auto">
          <a:xfrm flipH="1" flipV="1">
            <a:off x="0" y="6226138"/>
            <a:ext cx="9144000" cy="6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19088"/>
            <a:ext cx="384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D80C5C9-96E0-47EC-B500-37C5FE284639}" type="slidenum">
              <a:rPr lang="en-US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1" y="6391656"/>
            <a:ext cx="3238283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solidFill>
                  <a:srgbClr val="FFFFFF"/>
                </a:solidFill>
                <a:latin typeface="Arial"/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02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9" r:id="rId1"/>
    <p:sldLayoutId id="2147485410" r:id="rId2"/>
    <p:sldLayoutId id="2147485411" r:id="rId3"/>
    <p:sldLayoutId id="2147485412" r:id="rId4"/>
    <p:sldLayoutId id="2147485413" r:id="rId5"/>
    <p:sldLayoutId id="2147485414" r:id="rId6"/>
    <p:sldLayoutId id="2147485415" r:id="rId7"/>
    <p:sldLayoutId id="2147485416" r:id="rId8"/>
    <p:sldLayoutId id="2147485417" r:id="rId9"/>
    <p:sldLayoutId id="2147485418" r:id="rId10"/>
    <p:sldLayoutId id="2147485419" r:id="rId11"/>
    <p:sldLayoutId id="2147485420" r:id="rId12"/>
    <p:sldLayoutId id="2147485421" r:id="rId13"/>
    <p:sldLayoutId id="2147485422" r:id="rId14"/>
    <p:sldLayoutId id="2147485423" r:id="rId1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eia_ppt_bottombar.jpg"/>
          <p:cNvPicPr>
            <a:picLocks noChangeAspect="1"/>
          </p:cNvPicPr>
          <p:nvPr/>
        </p:nvPicPr>
        <p:blipFill>
          <a:blip r:embed="rId17" cstate="print"/>
          <a:srcRect t="10667" b="10667"/>
          <a:stretch>
            <a:fillRect/>
          </a:stretch>
        </p:blipFill>
        <p:spPr bwMode="auto">
          <a:xfrm flipH="1" flipV="1">
            <a:off x="0" y="6226138"/>
            <a:ext cx="9144000" cy="6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19088"/>
            <a:ext cx="384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D80C5C9-96E0-47EC-B500-37C5FE284639}" type="slidenum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1" y="6391656"/>
            <a:ext cx="3238283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solidFill>
                  <a:srgbClr val="FFFFFF"/>
                </a:solidFill>
                <a:latin typeface="Arial"/>
                <a:cs typeface="+mn-cs"/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58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5" r:id="rId1"/>
    <p:sldLayoutId id="2147485426" r:id="rId2"/>
    <p:sldLayoutId id="2147485427" r:id="rId3"/>
    <p:sldLayoutId id="2147485428" r:id="rId4"/>
    <p:sldLayoutId id="2147485429" r:id="rId5"/>
    <p:sldLayoutId id="2147485430" r:id="rId6"/>
    <p:sldLayoutId id="2147485431" r:id="rId7"/>
    <p:sldLayoutId id="2147485432" r:id="rId8"/>
    <p:sldLayoutId id="2147485433" r:id="rId9"/>
    <p:sldLayoutId id="2147485434" r:id="rId10"/>
    <p:sldLayoutId id="2147485435" r:id="rId11"/>
    <p:sldLayoutId id="2147485436" r:id="rId12"/>
    <p:sldLayoutId id="2147485437" r:id="rId13"/>
    <p:sldLayoutId id="2147485438" r:id="rId14"/>
    <p:sldLayoutId id="2147485439" r:id="rId1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eia_ppt_bottombar.jpg"/>
          <p:cNvPicPr>
            <a:picLocks noChangeAspect="1"/>
          </p:cNvPicPr>
          <p:nvPr/>
        </p:nvPicPr>
        <p:blipFill>
          <a:blip r:embed="rId18" cstate="print"/>
          <a:srcRect t="10667" b="10667"/>
          <a:stretch>
            <a:fillRect/>
          </a:stretch>
        </p:blipFill>
        <p:spPr bwMode="auto">
          <a:xfrm>
            <a:off x="0" y="6226175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750" y="6391275"/>
            <a:ext cx="2808288" cy="3937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19850"/>
            <a:ext cx="38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9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41" r:id="rId1"/>
    <p:sldLayoutId id="2147485442" r:id="rId2"/>
    <p:sldLayoutId id="2147485443" r:id="rId3"/>
    <p:sldLayoutId id="2147485444" r:id="rId4"/>
    <p:sldLayoutId id="2147485445" r:id="rId5"/>
    <p:sldLayoutId id="2147485446" r:id="rId6"/>
    <p:sldLayoutId id="2147485447" r:id="rId7"/>
    <p:sldLayoutId id="2147485448" r:id="rId8"/>
    <p:sldLayoutId id="2147485449" r:id="rId9"/>
    <p:sldLayoutId id="2147485450" r:id="rId10"/>
    <p:sldLayoutId id="2147485451" r:id="rId11"/>
    <p:sldLayoutId id="2147485452" r:id="rId12"/>
    <p:sldLayoutId id="2147485453" r:id="rId13"/>
    <p:sldLayoutId id="2147485454" r:id="rId14"/>
    <p:sldLayoutId id="2147485455" r:id="rId15"/>
    <p:sldLayoutId id="2147485456" r:id="rId1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eia_ppt_bottombar.jpg"/>
          <p:cNvPicPr>
            <a:picLocks noChangeAspect="1"/>
          </p:cNvPicPr>
          <p:nvPr/>
        </p:nvPicPr>
        <p:blipFill>
          <a:blip r:embed="rId16" cstate="print"/>
          <a:srcRect t="10667" b="10667"/>
          <a:stretch>
            <a:fillRect/>
          </a:stretch>
        </p:blipFill>
        <p:spPr bwMode="auto">
          <a:xfrm>
            <a:off x="0" y="6226175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750" y="6391275"/>
            <a:ext cx="2808288" cy="3937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19850"/>
            <a:ext cx="38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8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58" r:id="rId1"/>
    <p:sldLayoutId id="2147485459" r:id="rId2"/>
    <p:sldLayoutId id="2147485460" r:id="rId3"/>
    <p:sldLayoutId id="2147485461" r:id="rId4"/>
    <p:sldLayoutId id="2147485462" r:id="rId5"/>
    <p:sldLayoutId id="2147485463" r:id="rId6"/>
    <p:sldLayoutId id="2147485464" r:id="rId7"/>
    <p:sldLayoutId id="2147485465" r:id="rId8"/>
    <p:sldLayoutId id="2147485466" r:id="rId9"/>
    <p:sldLayoutId id="2147485467" r:id="rId10"/>
    <p:sldLayoutId id="2147485468" r:id="rId11"/>
    <p:sldLayoutId id="2147485469" r:id="rId12"/>
    <p:sldLayoutId id="2147485470" r:id="rId13"/>
    <p:sldLayoutId id="2147485471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eia_ppt_bottombar.jpg"/>
          <p:cNvPicPr>
            <a:picLocks noChangeAspect="1"/>
          </p:cNvPicPr>
          <p:nvPr/>
        </p:nvPicPr>
        <p:blipFill>
          <a:blip r:embed="rId16" cstate="print"/>
          <a:srcRect t="10667" b="10667"/>
          <a:stretch>
            <a:fillRect/>
          </a:stretch>
        </p:blipFill>
        <p:spPr bwMode="auto">
          <a:xfrm>
            <a:off x="0" y="6226175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750" y="6391275"/>
            <a:ext cx="2808288" cy="3937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19850"/>
            <a:ext cx="38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89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73" r:id="rId1"/>
    <p:sldLayoutId id="2147485474" r:id="rId2"/>
    <p:sldLayoutId id="2147485475" r:id="rId3"/>
    <p:sldLayoutId id="2147485476" r:id="rId4"/>
    <p:sldLayoutId id="2147485477" r:id="rId5"/>
    <p:sldLayoutId id="2147485478" r:id="rId6"/>
    <p:sldLayoutId id="2147485479" r:id="rId7"/>
    <p:sldLayoutId id="2147485480" r:id="rId8"/>
    <p:sldLayoutId id="2147485481" r:id="rId9"/>
    <p:sldLayoutId id="2147485482" r:id="rId10"/>
    <p:sldLayoutId id="2147485483" r:id="rId11"/>
    <p:sldLayoutId id="2147485484" r:id="rId12"/>
    <p:sldLayoutId id="2147485485" r:id="rId13"/>
    <p:sldLayoutId id="2147485486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eia_ppt_bottombar.jpg"/>
          <p:cNvPicPr>
            <a:picLocks noChangeAspect="1"/>
          </p:cNvPicPr>
          <p:nvPr/>
        </p:nvPicPr>
        <p:blipFill>
          <a:blip r:embed="rId16" cstate="print"/>
          <a:srcRect t="10667" b="10667"/>
          <a:stretch>
            <a:fillRect/>
          </a:stretch>
        </p:blipFill>
        <p:spPr bwMode="auto">
          <a:xfrm>
            <a:off x="0" y="6226175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750" y="6391275"/>
            <a:ext cx="2808288" cy="3937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19850"/>
            <a:ext cx="38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0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8" r:id="rId1"/>
    <p:sldLayoutId id="2147485489" r:id="rId2"/>
    <p:sldLayoutId id="2147485490" r:id="rId3"/>
    <p:sldLayoutId id="2147485491" r:id="rId4"/>
    <p:sldLayoutId id="2147485492" r:id="rId5"/>
    <p:sldLayoutId id="2147485493" r:id="rId6"/>
    <p:sldLayoutId id="2147485494" r:id="rId7"/>
    <p:sldLayoutId id="2147485495" r:id="rId8"/>
    <p:sldLayoutId id="2147485496" r:id="rId9"/>
    <p:sldLayoutId id="2147485497" r:id="rId10"/>
    <p:sldLayoutId id="2147485498" r:id="rId11"/>
    <p:sldLayoutId id="2147485499" r:id="rId12"/>
    <p:sldLayoutId id="2147485500" r:id="rId13"/>
    <p:sldLayoutId id="2147485501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eia_ppt_bottombar.jpg"/>
          <p:cNvPicPr>
            <a:picLocks noChangeAspect="1"/>
          </p:cNvPicPr>
          <p:nvPr/>
        </p:nvPicPr>
        <p:blipFill>
          <a:blip r:embed="rId16" cstate="print"/>
          <a:srcRect t="10667" b="10667"/>
          <a:stretch>
            <a:fillRect/>
          </a:stretch>
        </p:blipFill>
        <p:spPr bwMode="auto">
          <a:xfrm>
            <a:off x="0" y="6226175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750" y="6391275"/>
            <a:ext cx="2808288" cy="3937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19850"/>
            <a:ext cx="38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15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3" r:id="rId1"/>
    <p:sldLayoutId id="2147485504" r:id="rId2"/>
    <p:sldLayoutId id="2147485505" r:id="rId3"/>
    <p:sldLayoutId id="2147485506" r:id="rId4"/>
    <p:sldLayoutId id="2147485507" r:id="rId5"/>
    <p:sldLayoutId id="2147485508" r:id="rId6"/>
    <p:sldLayoutId id="2147485509" r:id="rId7"/>
    <p:sldLayoutId id="2147485510" r:id="rId8"/>
    <p:sldLayoutId id="2147485511" r:id="rId9"/>
    <p:sldLayoutId id="2147485512" r:id="rId10"/>
    <p:sldLayoutId id="2147485513" r:id="rId11"/>
    <p:sldLayoutId id="2147485514" r:id="rId12"/>
    <p:sldLayoutId id="2147485515" r:id="rId13"/>
    <p:sldLayoutId id="2147485516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eia_ppt_bottombar.jpg"/>
          <p:cNvPicPr>
            <a:picLocks noChangeAspect="1"/>
          </p:cNvPicPr>
          <p:nvPr/>
        </p:nvPicPr>
        <p:blipFill>
          <a:blip r:embed="rId16" cstate="print"/>
          <a:srcRect t="10667" b="10667"/>
          <a:stretch>
            <a:fillRect/>
          </a:stretch>
        </p:blipFill>
        <p:spPr bwMode="auto">
          <a:xfrm>
            <a:off x="0" y="6226175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750" y="6391275"/>
            <a:ext cx="2808288" cy="3937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19850"/>
            <a:ext cx="38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7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8" r:id="rId1"/>
    <p:sldLayoutId id="2147485519" r:id="rId2"/>
    <p:sldLayoutId id="2147485520" r:id="rId3"/>
    <p:sldLayoutId id="2147485521" r:id="rId4"/>
    <p:sldLayoutId id="2147485522" r:id="rId5"/>
    <p:sldLayoutId id="2147485523" r:id="rId6"/>
    <p:sldLayoutId id="2147485524" r:id="rId7"/>
    <p:sldLayoutId id="2147485525" r:id="rId8"/>
    <p:sldLayoutId id="2147485526" r:id="rId9"/>
    <p:sldLayoutId id="2147485527" r:id="rId10"/>
    <p:sldLayoutId id="2147485528" r:id="rId11"/>
    <p:sldLayoutId id="2147485529" r:id="rId12"/>
    <p:sldLayoutId id="2147485530" r:id="rId13"/>
    <p:sldLayoutId id="2147485531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eia_ppt_bottombar.jpg"/>
          <p:cNvPicPr>
            <a:picLocks noChangeAspect="1"/>
          </p:cNvPicPr>
          <p:nvPr/>
        </p:nvPicPr>
        <p:blipFill>
          <a:blip r:embed="rId17" cstate="print"/>
          <a:srcRect t="10667" b="10667"/>
          <a:stretch>
            <a:fillRect/>
          </a:stretch>
        </p:blipFill>
        <p:spPr bwMode="auto">
          <a:xfrm>
            <a:off x="0" y="6226175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750" y="6391275"/>
            <a:ext cx="2808288" cy="3937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19850"/>
            <a:ext cx="38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5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3" r:id="rId1"/>
    <p:sldLayoutId id="2147485534" r:id="rId2"/>
    <p:sldLayoutId id="2147485535" r:id="rId3"/>
    <p:sldLayoutId id="2147485536" r:id="rId4"/>
    <p:sldLayoutId id="2147485537" r:id="rId5"/>
    <p:sldLayoutId id="2147485538" r:id="rId6"/>
    <p:sldLayoutId id="2147485539" r:id="rId7"/>
    <p:sldLayoutId id="2147485540" r:id="rId8"/>
    <p:sldLayoutId id="2147485541" r:id="rId9"/>
    <p:sldLayoutId id="2147485542" r:id="rId10"/>
    <p:sldLayoutId id="2147485543" r:id="rId11"/>
    <p:sldLayoutId id="2147485544" r:id="rId12"/>
    <p:sldLayoutId id="2147485545" r:id="rId13"/>
    <p:sldLayoutId id="2147485546" r:id="rId14"/>
    <p:sldLayoutId id="2147485635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eia_ppt_bottombar.jpg"/>
          <p:cNvPicPr>
            <a:picLocks noChangeAspect="1"/>
          </p:cNvPicPr>
          <p:nvPr/>
        </p:nvPicPr>
        <p:blipFill>
          <a:blip r:embed="rId13" cstate="print"/>
          <a:srcRect t="10667" b="10667"/>
          <a:stretch>
            <a:fillRect/>
          </a:stretch>
        </p:blipFill>
        <p:spPr bwMode="auto">
          <a:xfrm flipH="1" flipV="1">
            <a:off x="0" y="6226138"/>
            <a:ext cx="9144000" cy="6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681847" y="6404096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D80C5C9-96E0-47EC-B500-37C5FE284639}" type="slidenum">
              <a:rPr lang="en-US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274"/>
            <a:ext cx="2809113" cy="396997"/>
          </a:xfrm>
          <a:prstGeom prst="rect">
            <a:avLst/>
          </a:prstGeom>
        </p:spPr>
        <p:txBody>
          <a:bodyPr anchor="b"/>
          <a:lstStyle>
            <a:lvl1pPr>
              <a:defRPr sz="10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56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8" r:id="rId1"/>
    <p:sldLayoutId id="2147485549" r:id="rId2"/>
    <p:sldLayoutId id="2147485550" r:id="rId3"/>
    <p:sldLayoutId id="2147485551" r:id="rId4"/>
    <p:sldLayoutId id="2147485552" r:id="rId5"/>
    <p:sldLayoutId id="2147485553" r:id="rId6"/>
    <p:sldLayoutId id="2147485554" r:id="rId7"/>
    <p:sldLayoutId id="2147485555" r:id="rId8"/>
    <p:sldLayoutId id="2147485556" r:id="rId9"/>
    <p:sldLayoutId id="2147485557" r:id="rId10"/>
    <p:sldLayoutId id="2147485558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/>
          <a:ea typeface="+mj-ea"/>
          <a:cs typeface="Times New Roman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eia_ppt_bottombar.jpg"/>
          <p:cNvPicPr>
            <a:picLocks noChangeAspect="1"/>
          </p:cNvPicPr>
          <p:nvPr/>
        </p:nvPicPr>
        <p:blipFill>
          <a:blip r:embed="rId17" cstate="print"/>
          <a:srcRect t="10667" b="10667"/>
          <a:stretch>
            <a:fillRect/>
          </a:stretch>
        </p:blipFill>
        <p:spPr bwMode="auto">
          <a:xfrm>
            <a:off x="0" y="6226175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750" y="6391275"/>
            <a:ext cx="2808288" cy="3937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19850"/>
            <a:ext cx="38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64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7" r:id="rId1"/>
    <p:sldLayoutId id="2147485278" r:id="rId2"/>
    <p:sldLayoutId id="2147485279" r:id="rId3"/>
    <p:sldLayoutId id="2147485280" r:id="rId4"/>
    <p:sldLayoutId id="2147485281" r:id="rId5"/>
    <p:sldLayoutId id="2147485282" r:id="rId6"/>
    <p:sldLayoutId id="2147485283" r:id="rId7"/>
    <p:sldLayoutId id="2147485284" r:id="rId8"/>
    <p:sldLayoutId id="2147485285" r:id="rId9"/>
    <p:sldLayoutId id="2147485286" r:id="rId10"/>
    <p:sldLayoutId id="2147485287" r:id="rId11"/>
    <p:sldLayoutId id="2147485288" r:id="rId12"/>
    <p:sldLayoutId id="2147485289" r:id="rId13"/>
    <p:sldLayoutId id="2147485290" r:id="rId14"/>
    <p:sldLayoutId id="2147485291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eia_ppt_bottombar.jpg"/>
          <p:cNvPicPr>
            <a:picLocks noChangeAspect="1"/>
          </p:cNvPicPr>
          <p:nvPr/>
        </p:nvPicPr>
        <p:blipFill>
          <a:blip r:embed="rId13" cstate="print"/>
          <a:srcRect t="10667" b="10667"/>
          <a:stretch>
            <a:fillRect/>
          </a:stretch>
        </p:blipFill>
        <p:spPr bwMode="auto">
          <a:xfrm flipH="1" flipV="1">
            <a:off x="0" y="6226138"/>
            <a:ext cx="9144000" cy="6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681847" y="6404096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D80C5C9-96E0-47EC-B500-37C5FE284639}" type="slidenum">
              <a:rPr lang="en-US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274"/>
            <a:ext cx="2809113" cy="396997"/>
          </a:xfrm>
          <a:prstGeom prst="rect">
            <a:avLst/>
          </a:prstGeom>
        </p:spPr>
        <p:txBody>
          <a:bodyPr anchor="b"/>
          <a:lstStyle>
            <a:lvl1pPr>
              <a:defRPr sz="10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6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60" r:id="rId1"/>
    <p:sldLayoutId id="2147485561" r:id="rId2"/>
    <p:sldLayoutId id="2147485562" r:id="rId3"/>
    <p:sldLayoutId id="2147485563" r:id="rId4"/>
    <p:sldLayoutId id="2147485564" r:id="rId5"/>
    <p:sldLayoutId id="2147485565" r:id="rId6"/>
    <p:sldLayoutId id="2147485566" r:id="rId7"/>
    <p:sldLayoutId id="2147485567" r:id="rId8"/>
    <p:sldLayoutId id="2147485568" r:id="rId9"/>
    <p:sldLayoutId id="2147485569" r:id="rId10"/>
    <p:sldLayoutId id="214748557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/>
          <a:ea typeface="+mj-ea"/>
          <a:cs typeface="Times New Roman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490" y="274638"/>
            <a:ext cx="822902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90" y="1600206"/>
            <a:ext cx="822902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490" y="6356357"/>
            <a:ext cx="2895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Howard Gruenspecht, Energy Mexico 2017 January 31, 2017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 descr="logo3"/>
          <p:cNvPicPr/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6494114"/>
            <a:ext cx="2362200" cy="36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025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72" r:id="rId1"/>
    <p:sldLayoutId id="2147485573" r:id="rId2"/>
    <p:sldLayoutId id="2147485574" r:id="rId3"/>
    <p:sldLayoutId id="2147485575" r:id="rId4"/>
    <p:sldLayoutId id="2147485576" r:id="rId5"/>
    <p:sldLayoutId id="2147485577" r:id="rId6"/>
    <p:sldLayoutId id="2147485578" r:id="rId7"/>
    <p:sldLayoutId id="2147485579" r:id="rId8"/>
    <p:sldLayoutId id="2147485580" r:id="rId9"/>
    <p:sldLayoutId id="2147485581" r:id="rId10"/>
    <p:sldLayoutId id="2147485582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eia_ppt_bottombar.jpg"/>
          <p:cNvPicPr>
            <a:picLocks noChangeAspect="1"/>
          </p:cNvPicPr>
          <p:nvPr/>
        </p:nvPicPr>
        <p:blipFill>
          <a:blip r:embed="rId13" cstate="print"/>
          <a:srcRect t="10667" b="10667"/>
          <a:stretch>
            <a:fillRect/>
          </a:stretch>
        </p:blipFill>
        <p:spPr bwMode="auto">
          <a:xfrm flipH="1" flipV="1">
            <a:off x="0" y="6226138"/>
            <a:ext cx="9144000" cy="6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681847" y="6404096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D80C5C9-96E0-47EC-B500-37C5FE284639}" type="slidenum">
              <a:rPr lang="en-US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274"/>
            <a:ext cx="2809113" cy="396997"/>
          </a:xfrm>
          <a:prstGeom prst="rect">
            <a:avLst/>
          </a:prstGeom>
        </p:spPr>
        <p:txBody>
          <a:bodyPr anchor="b"/>
          <a:lstStyle>
            <a:lvl1pPr>
              <a:defRPr sz="10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8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84" r:id="rId1"/>
    <p:sldLayoutId id="2147485585" r:id="rId2"/>
    <p:sldLayoutId id="2147485586" r:id="rId3"/>
    <p:sldLayoutId id="2147485587" r:id="rId4"/>
    <p:sldLayoutId id="2147485588" r:id="rId5"/>
    <p:sldLayoutId id="2147485589" r:id="rId6"/>
    <p:sldLayoutId id="2147485590" r:id="rId7"/>
    <p:sldLayoutId id="2147485591" r:id="rId8"/>
    <p:sldLayoutId id="2147485592" r:id="rId9"/>
    <p:sldLayoutId id="2147485593" r:id="rId10"/>
    <p:sldLayoutId id="214748559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/>
          <a:ea typeface="+mj-ea"/>
          <a:cs typeface="Times New Roman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eia_ppt_bottombar.jpg"/>
          <p:cNvPicPr>
            <a:picLocks noChangeAspect="1"/>
          </p:cNvPicPr>
          <p:nvPr/>
        </p:nvPicPr>
        <p:blipFill>
          <a:blip r:embed="rId16" cstate="print"/>
          <a:srcRect t="10667" b="10667"/>
          <a:stretch>
            <a:fillRect/>
          </a:stretch>
        </p:blipFill>
        <p:spPr bwMode="auto">
          <a:xfrm flipH="1" flipV="1">
            <a:off x="0" y="6226138"/>
            <a:ext cx="9144000" cy="6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solidFill>
                  <a:srgbClr val="FFFFFF"/>
                </a:solidFill>
                <a:latin typeface="Arial"/>
                <a:cs typeface="+mn-cs"/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19088"/>
            <a:ext cx="384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D80C5C9-96E0-47EC-B500-37C5FE284639}" type="slidenum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1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96" r:id="rId1"/>
    <p:sldLayoutId id="2147485597" r:id="rId2"/>
    <p:sldLayoutId id="2147485598" r:id="rId3"/>
    <p:sldLayoutId id="2147485599" r:id="rId4"/>
    <p:sldLayoutId id="2147485600" r:id="rId5"/>
    <p:sldLayoutId id="2147485601" r:id="rId6"/>
    <p:sldLayoutId id="2147485602" r:id="rId7"/>
    <p:sldLayoutId id="2147485603" r:id="rId8"/>
    <p:sldLayoutId id="2147485604" r:id="rId9"/>
    <p:sldLayoutId id="2147485605" r:id="rId10"/>
    <p:sldLayoutId id="2147485606" r:id="rId11"/>
    <p:sldLayoutId id="2147485607" r:id="rId12"/>
    <p:sldLayoutId id="2147485608" r:id="rId13"/>
    <p:sldLayoutId id="2147485609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eia_ppt_bottombar.jpg"/>
          <p:cNvPicPr>
            <a:picLocks noChangeAspect="1"/>
          </p:cNvPicPr>
          <p:nvPr userDrawn="1"/>
        </p:nvPicPr>
        <p:blipFill>
          <a:blip r:embed="rId13" cstate="print"/>
          <a:srcRect t="10667" b="10667"/>
          <a:stretch>
            <a:fillRect/>
          </a:stretch>
        </p:blipFill>
        <p:spPr bwMode="auto">
          <a:xfrm flipH="1" flipV="1">
            <a:off x="0" y="6226138"/>
            <a:ext cx="9144000" cy="6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19088"/>
            <a:ext cx="384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2D80C5C9-96E0-47EC-B500-37C5FE28463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4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12" r:id="rId1"/>
    <p:sldLayoutId id="2147485613" r:id="rId2"/>
    <p:sldLayoutId id="2147485614" r:id="rId3"/>
    <p:sldLayoutId id="2147485615" r:id="rId4"/>
    <p:sldLayoutId id="2147485616" r:id="rId5"/>
    <p:sldLayoutId id="2147485617" r:id="rId6"/>
    <p:sldLayoutId id="2147485618" r:id="rId7"/>
    <p:sldLayoutId id="2147485619" r:id="rId8"/>
    <p:sldLayoutId id="2147485620" r:id="rId9"/>
    <p:sldLayoutId id="2147485621" r:id="rId10"/>
    <p:sldLayoutId id="214748562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eia_ppt_bottombar.jpg"/>
          <p:cNvPicPr>
            <a:picLocks noChangeAspect="1"/>
          </p:cNvPicPr>
          <p:nvPr/>
        </p:nvPicPr>
        <p:blipFill>
          <a:blip r:embed="rId13" cstate="print"/>
          <a:srcRect t="10667" b="10667"/>
          <a:stretch>
            <a:fillRect/>
          </a:stretch>
        </p:blipFill>
        <p:spPr bwMode="auto">
          <a:xfrm flipH="1" flipV="1">
            <a:off x="0" y="6226138"/>
            <a:ext cx="9144000" cy="6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681847" y="6404096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D80C5C9-96E0-47EC-B500-37C5FE284639}" type="slidenum">
              <a:rPr lang="en-US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274"/>
            <a:ext cx="2809113" cy="396997"/>
          </a:xfrm>
          <a:prstGeom prst="rect">
            <a:avLst/>
          </a:prstGeom>
        </p:spPr>
        <p:txBody>
          <a:bodyPr anchor="b"/>
          <a:lstStyle>
            <a:lvl1pPr>
              <a:defRPr sz="10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76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24" r:id="rId1"/>
    <p:sldLayoutId id="2147485625" r:id="rId2"/>
    <p:sldLayoutId id="2147485626" r:id="rId3"/>
    <p:sldLayoutId id="2147485627" r:id="rId4"/>
    <p:sldLayoutId id="2147485628" r:id="rId5"/>
    <p:sldLayoutId id="2147485629" r:id="rId6"/>
    <p:sldLayoutId id="2147485630" r:id="rId7"/>
    <p:sldLayoutId id="2147485631" r:id="rId8"/>
    <p:sldLayoutId id="2147485632" r:id="rId9"/>
    <p:sldLayoutId id="2147485633" r:id="rId10"/>
    <p:sldLayoutId id="214748563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/>
          <a:ea typeface="+mj-ea"/>
          <a:cs typeface="Times New Roman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eia_ppt_bottombar.jpg"/>
          <p:cNvPicPr>
            <a:picLocks noChangeAspect="1"/>
          </p:cNvPicPr>
          <p:nvPr/>
        </p:nvPicPr>
        <p:blipFill>
          <a:blip r:embed="rId17" cstate="print"/>
          <a:srcRect t="10667" b="10667"/>
          <a:stretch>
            <a:fillRect/>
          </a:stretch>
        </p:blipFill>
        <p:spPr bwMode="auto">
          <a:xfrm>
            <a:off x="0" y="6226175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750" y="6391275"/>
            <a:ext cx="2808288" cy="3937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19850"/>
            <a:ext cx="38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5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93" r:id="rId1"/>
    <p:sldLayoutId id="2147485294" r:id="rId2"/>
    <p:sldLayoutId id="2147485295" r:id="rId3"/>
    <p:sldLayoutId id="2147485296" r:id="rId4"/>
    <p:sldLayoutId id="2147485297" r:id="rId5"/>
    <p:sldLayoutId id="2147485298" r:id="rId6"/>
    <p:sldLayoutId id="2147485299" r:id="rId7"/>
    <p:sldLayoutId id="2147485300" r:id="rId8"/>
    <p:sldLayoutId id="2147485301" r:id="rId9"/>
    <p:sldLayoutId id="2147485302" r:id="rId10"/>
    <p:sldLayoutId id="2147485303" r:id="rId11"/>
    <p:sldLayoutId id="2147485304" r:id="rId12"/>
    <p:sldLayoutId id="2147485305" r:id="rId13"/>
    <p:sldLayoutId id="2147485306" r:id="rId14"/>
    <p:sldLayoutId id="2147485307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eia_ppt_bottombar.jpg"/>
          <p:cNvPicPr>
            <a:picLocks noChangeAspect="1"/>
          </p:cNvPicPr>
          <p:nvPr/>
        </p:nvPicPr>
        <p:blipFill>
          <a:blip r:embed="rId17" cstate="print"/>
          <a:srcRect t="10667" b="10667"/>
          <a:stretch>
            <a:fillRect/>
          </a:stretch>
        </p:blipFill>
        <p:spPr bwMode="auto">
          <a:xfrm>
            <a:off x="0" y="6226175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750" y="6391275"/>
            <a:ext cx="2808288" cy="3937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19850"/>
            <a:ext cx="38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0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09" r:id="rId1"/>
    <p:sldLayoutId id="2147485310" r:id="rId2"/>
    <p:sldLayoutId id="2147485311" r:id="rId3"/>
    <p:sldLayoutId id="2147485312" r:id="rId4"/>
    <p:sldLayoutId id="2147485313" r:id="rId5"/>
    <p:sldLayoutId id="2147485314" r:id="rId6"/>
    <p:sldLayoutId id="2147485315" r:id="rId7"/>
    <p:sldLayoutId id="2147485316" r:id="rId8"/>
    <p:sldLayoutId id="2147485317" r:id="rId9"/>
    <p:sldLayoutId id="2147485318" r:id="rId10"/>
    <p:sldLayoutId id="2147485319" r:id="rId11"/>
    <p:sldLayoutId id="2147485320" r:id="rId12"/>
    <p:sldLayoutId id="2147485321" r:id="rId13"/>
    <p:sldLayoutId id="2147485322" r:id="rId14"/>
    <p:sldLayoutId id="2147485323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eia_ppt_bottombar.jpg"/>
          <p:cNvPicPr>
            <a:picLocks noChangeAspect="1"/>
          </p:cNvPicPr>
          <p:nvPr/>
        </p:nvPicPr>
        <p:blipFill>
          <a:blip r:embed="rId20" cstate="print"/>
          <a:srcRect t="10667" b="10667"/>
          <a:stretch>
            <a:fillRect/>
          </a:stretch>
        </p:blipFill>
        <p:spPr bwMode="auto">
          <a:xfrm flipH="1" flipV="1">
            <a:off x="0" y="6226138"/>
            <a:ext cx="9144000" cy="6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656"/>
            <a:ext cx="2807208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solidFill>
                  <a:srgbClr val="FFFFFF"/>
                </a:solidFill>
                <a:latin typeface="Arial"/>
                <a:cs typeface="+mn-cs"/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19088"/>
            <a:ext cx="384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D80C5C9-96E0-47EC-B500-37C5FE284639}" type="slidenum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83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25" r:id="rId1"/>
    <p:sldLayoutId id="2147485326" r:id="rId2"/>
    <p:sldLayoutId id="2147485327" r:id="rId3"/>
    <p:sldLayoutId id="2147485328" r:id="rId4"/>
    <p:sldLayoutId id="2147485329" r:id="rId5"/>
    <p:sldLayoutId id="2147485330" r:id="rId6"/>
    <p:sldLayoutId id="2147485331" r:id="rId7"/>
    <p:sldLayoutId id="2147485332" r:id="rId8"/>
    <p:sldLayoutId id="2147485333" r:id="rId9"/>
    <p:sldLayoutId id="2147485334" r:id="rId10"/>
    <p:sldLayoutId id="2147485335" r:id="rId11"/>
    <p:sldLayoutId id="2147485336" r:id="rId12"/>
    <p:sldLayoutId id="2147485337" r:id="rId13"/>
    <p:sldLayoutId id="2147485338" r:id="rId14"/>
    <p:sldLayoutId id="2147485339" r:id="rId15"/>
    <p:sldLayoutId id="2147485340" r:id="rId16"/>
    <p:sldLayoutId id="2147485341" r:id="rId17"/>
    <p:sldLayoutId id="2147485342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eia_ppt_bottombar.jpg"/>
          <p:cNvPicPr>
            <a:picLocks noChangeAspect="1"/>
          </p:cNvPicPr>
          <p:nvPr/>
        </p:nvPicPr>
        <p:blipFill>
          <a:blip r:embed="rId17" cstate="print"/>
          <a:srcRect t="10667" b="10667"/>
          <a:stretch>
            <a:fillRect/>
          </a:stretch>
        </p:blipFill>
        <p:spPr bwMode="auto">
          <a:xfrm>
            <a:off x="0" y="6226175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750" y="6391275"/>
            <a:ext cx="2808288" cy="3937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19850"/>
            <a:ext cx="38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17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45" r:id="rId2"/>
    <p:sldLayoutId id="2147485346" r:id="rId3"/>
    <p:sldLayoutId id="2147485347" r:id="rId4"/>
    <p:sldLayoutId id="2147485348" r:id="rId5"/>
    <p:sldLayoutId id="2147485349" r:id="rId6"/>
    <p:sldLayoutId id="2147485350" r:id="rId7"/>
    <p:sldLayoutId id="2147485351" r:id="rId8"/>
    <p:sldLayoutId id="2147485352" r:id="rId9"/>
    <p:sldLayoutId id="2147485353" r:id="rId10"/>
    <p:sldLayoutId id="2147485354" r:id="rId11"/>
    <p:sldLayoutId id="2147485355" r:id="rId12"/>
    <p:sldLayoutId id="2147485356" r:id="rId13"/>
    <p:sldLayoutId id="2147485357" r:id="rId14"/>
    <p:sldLayoutId id="2147485358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eia_ppt_bottombar.jpg"/>
          <p:cNvPicPr>
            <a:picLocks noChangeAspect="1"/>
          </p:cNvPicPr>
          <p:nvPr/>
        </p:nvPicPr>
        <p:blipFill>
          <a:blip r:embed="rId16" cstate="print"/>
          <a:srcRect t="10667" b="10667"/>
          <a:stretch>
            <a:fillRect/>
          </a:stretch>
        </p:blipFill>
        <p:spPr bwMode="auto">
          <a:xfrm flipH="1" flipV="1">
            <a:off x="0" y="6226138"/>
            <a:ext cx="9144000" cy="6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19088"/>
            <a:ext cx="384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D80C5C9-96E0-47EC-B500-37C5FE284639}" type="slidenum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1" y="6391656"/>
            <a:ext cx="3238283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solidFill>
                  <a:srgbClr val="FFFFFF"/>
                </a:solidFill>
                <a:latin typeface="Arial"/>
                <a:cs typeface="+mn-cs"/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09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60" r:id="rId1"/>
    <p:sldLayoutId id="2147485361" r:id="rId2"/>
    <p:sldLayoutId id="2147485362" r:id="rId3"/>
    <p:sldLayoutId id="2147485363" r:id="rId4"/>
    <p:sldLayoutId id="2147485364" r:id="rId5"/>
    <p:sldLayoutId id="2147485365" r:id="rId6"/>
    <p:sldLayoutId id="2147485366" r:id="rId7"/>
    <p:sldLayoutId id="2147485367" r:id="rId8"/>
    <p:sldLayoutId id="2147485368" r:id="rId9"/>
    <p:sldLayoutId id="2147485369" r:id="rId10"/>
    <p:sldLayoutId id="2147485370" r:id="rId11"/>
    <p:sldLayoutId id="2147485371" r:id="rId12"/>
    <p:sldLayoutId id="2147485372" r:id="rId13"/>
    <p:sldLayoutId id="2147485373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eia_ppt_bottombar.jpg"/>
          <p:cNvPicPr>
            <a:picLocks noChangeAspect="1"/>
          </p:cNvPicPr>
          <p:nvPr/>
        </p:nvPicPr>
        <p:blipFill>
          <a:blip r:embed="rId18" cstate="print"/>
          <a:srcRect t="10667" b="10667"/>
          <a:stretch>
            <a:fillRect/>
          </a:stretch>
        </p:blipFill>
        <p:spPr bwMode="auto">
          <a:xfrm>
            <a:off x="0" y="6226175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750" y="6391275"/>
            <a:ext cx="2808288" cy="3937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 dirty="0" smtClean="0">
                <a:solidFill>
                  <a:srgbClr val="FFFFFF"/>
                </a:solidFill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19850"/>
            <a:ext cx="38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7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76" r:id="rId1"/>
    <p:sldLayoutId id="2147485377" r:id="rId2"/>
    <p:sldLayoutId id="2147485378" r:id="rId3"/>
    <p:sldLayoutId id="2147485379" r:id="rId4"/>
    <p:sldLayoutId id="2147485380" r:id="rId5"/>
    <p:sldLayoutId id="2147485381" r:id="rId6"/>
    <p:sldLayoutId id="2147485382" r:id="rId7"/>
    <p:sldLayoutId id="2147485383" r:id="rId8"/>
    <p:sldLayoutId id="2147485384" r:id="rId9"/>
    <p:sldLayoutId id="2147485385" r:id="rId10"/>
    <p:sldLayoutId id="2147485386" r:id="rId11"/>
    <p:sldLayoutId id="2147485387" r:id="rId12"/>
    <p:sldLayoutId id="2147485388" r:id="rId13"/>
    <p:sldLayoutId id="2147485389" r:id="rId14"/>
    <p:sldLayoutId id="2147485390" r:id="rId15"/>
    <p:sldLayoutId id="2147485391" r:id="rId1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eia_ppt_bottombar.jpg"/>
          <p:cNvPicPr>
            <a:picLocks noChangeAspect="1"/>
          </p:cNvPicPr>
          <p:nvPr/>
        </p:nvPicPr>
        <p:blipFill>
          <a:blip r:embed="rId17" cstate="print"/>
          <a:srcRect t="10667" b="10667"/>
          <a:stretch>
            <a:fillRect/>
          </a:stretch>
        </p:blipFill>
        <p:spPr bwMode="auto">
          <a:xfrm flipH="1" flipV="1">
            <a:off x="0" y="6226138"/>
            <a:ext cx="9144000" cy="6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19088"/>
            <a:ext cx="384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D80C5C9-96E0-47EC-B500-37C5FE284639}" type="slidenum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1" y="6391656"/>
            <a:ext cx="3238283" cy="39319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i="1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solidFill>
                  <a:srgbClr val="FFFFFF"/>
                </a:solidFill>
                <a:latin typeface="Arial"/>
                <a:cs typeface="+mn-cs"/>
              </a:rPr>
              <a:t>Howard Gruenspecht, Energy Mexico 2017 January 31, 2017</a:t>
            </a:r>
            <a:endParaRPr lang="en-US" dirty="0">
              <a:solidFill>
                <a:srgbClr val="FFFFFF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12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93" r:id="rId1"/>
    <p:sldLayoutId id="2147485394" r:id="rId2"/>
    <p:sldLayoutId id="2147485395" r:id="rId3"/>
    <p:sldLayoutId id="2147485396" r:id="rId4"/>
    <p:sldLayoutId id="2147485397" r:id="rId5"/>
    <p:sldLayoutId id="2147485398" r:id="rId6"/>
    <p:sldLayoutId id="2147485399" r:id="rId7"/>
    <p:sldLayoutId id="2147485400" r:id="rId8"/>
    <p:sldLayoutId id="2147485401" r:id="rId9"/>
    <p:sldLayoutId id="2147485402" r:id="rId10"/>
    <p:sldLayoutId id="2147485403" r:id="rId11"/>
    <p:sldLayoutId id="2147485404" r:id="rId12"/>
    <p:sldLayoutId id="2147485405" r:id="rId13"/>
    <p:sldLayoutId id="2147485406" r:id="rId14"/>
    <p:sldLayoutId id="2147485407" r:id="rId1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ia.gov/beta/international" TargetMode="External"/><Relationship Id="rId3" Type="http://schemas.openxmlformats.org/officeDocument/2006/relationships/hyperlink" Target="http://www.eia.gov/ieo" TargetMode="External"/><Relationship Id="rId7" Type="http://schemas.openxmlformats.org/officeDocument/2006/relationships/hyperlink" Target="http://www.eia.gov/todayinenergy" TargetMode="External"/><Relationship Id="rId2" Type="http://schemas.openxmlformats.org/officeDocument/2006/relationships/hyperlink" Target="http://www.eia.gov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eia.gov/mer" TargetMode="External"/><Relationship Id="rId5" Type="http://schemas.openxmlformats.org/officeDocument/2006/relationships/hyperlink" Target="http://www.eia.gov/steo" TargetMode="External"/><Relationship Id="rId4" Type="http://schemas.openxmlformats.org/officeDocument/2006/relationships/hyperlink" Target="http://www.eia.gov/ae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 American Energy Outlook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For</a:t>
            </a:r>
            <a:endParaRPr lang="en-US" dirty="0"/>
          </a:p>
          <a:p>
            <a:r>
              <a:rPr lang="en-US" dirty="0" smtClean="0"/>
              <a:t>Energy Mexico 2017</a:t>
            </a:r>
            <a:endParaRPr lang="en-US" dirty="0"/>
          </a:p>
          <a:p>
            <a:pPr lvl="0"/>
            <a:r>
              <a:rPr lang="en-US" dirty="0" smtClean="0"/>
              <a:t>January 31, 2017 | Mexico City, Mexico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By</a:t>
            </a:r>
          </a:p>
          <a:p>
            <a:pPr lvl="0"/>
            <a:r>
              <a:rPr lang="en-US" dirty="0" smtClean="0"/>
              <a:t>Howard Gruenspecht, Acting Administrator</a:t>
            </a:r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988"/>
            <a:ext cx="9144000" cy="88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>
          <a:xfrm>
            <a:off x="666749" y="6391275"/>
            <a:ext cx="3801341" cy="3937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Howard Gruenspecht, Energy Mexico 2017 </a:t>
            </a:r>
          </a:p>
          <a:p>
            <a:pPr>
              <a:defRPr/>
            </a:pPr>
            <a:r>
              <a:rPr lang="es-ES" dirty="0" smtClean="0"/>
              <a:t>January 31,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C270224-8398-4007-BA15-EB38ED737C4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Crossing Points in North America</a:t>
            </a:r>
          </a:p>
        </p:txBody>
      </p:sp>
      <p:pic>
        <p:nvPicPr>
          <p:cNvPr id="7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" b="46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 smtClean="0"/>
              <a:t>www.nacei.org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648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5722"/>
            <a:ext cx="8001000" cy="914400"/>
          </a:xfrm>
        </p:spPr>
        <p:txBody>
          <a:bodyPr/>
          <a:lstStyle/>
          <a:p>
            <a:r>
              <a:rPr lang="en-US" sz="2400" dirty="0"/>
              <a:t>For more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666749" y="6391275"/>
            <a:ext cx="3842727" cy="3937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Howard Gruenspecht, Energy Mexico 2017 </a:t>
            </a:r>
          </a:p>
          <a:p>
            <a:pPr>
              <a:defRPr/>
            </a:pPr>
            <a:r>
              <a:rPr lang="es-ES" dirty="0" smtClean="0"/>
              <a:t>January 31,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328D088-7B04-4EFB-98D0-39FA6889644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85800" y="1454442"/>
            <a:ext cx="8001000" cy="484632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 smtClean="0"/>
              <a:t>U.S. Energy Information Administration home page | </a:t>
            </a:r>
            <a:r>
              <a:rPr lang="en-US" sz="1600" dirty="0" smtClean="0">
                <a:hlinkClick r:id="rId2"/>
              </a:rPr>
              <a:t>www.eia.gov</a:t>
            </a:r>
            <a:endParaRPr lang="en-US" sz="16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/>
              <a:t>International Energy Outlook | </a:t>
            </a:r>
            <a:r>
              <a:rPr lang="en-US" sz="1600" dirty="0">
                <a:hlinkClick r:id="rId3"/>
              </a:rPr>
              <a:t>www.eia.gov/ieo</a:t>
            </a: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 smtClean="0"/>
              <a:t>Annual Energy Outlook | </a:t>
            </a:r>
            <a:r>
              <a:rPr lang="en-US" sz="1600" dirty="0" smtClean="0">
                <a:hlinkClick r:id="rId4"/>
              </a:rPr>
              <a:t>www.eia.gov/aeo</a:t>
            </a:r>
            <a:endParaRPr lang="en-US" sz="16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 smtClean="0"/>
              <a:t>Short-Term Energy Outlook | </a:t>
            </a:r>
            <a:r>
              <a:rPr lang="en-US" sz="1600" dirty="0" smtClean="0">
                <a:hlinkClick r:id="rId5"/>
              </a:rPr>
              <a:t>www.eia.gov/steo</a:t>
            </a:r>
            <a:endParaRPr lang="en-US" sz="16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 smtClean="0"/>
              <a:t>Monthly Energy Review | </a:t>
            </a:r>
            <a:r>
              <a:rPr lang="en-US" sz="1600" dirty="0" smtClean="0">
                <a:hlinkClick r:id="rId6"/>
              </a:rPr>
              <a:t>www.eia.gov/mer</a:t>
            </a:r>
            <a:endParaRPr lang="en-US" sz="16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 smtClean="0"/>
              <a:t>Today in Energy | </a:t>
            </a:r>
            <a:r>
              <a:rPr lang="en-US" sz="1600" dirty="0" smtClean="0">
                <a:hlinkClick r:id="rId7"/>
              </a:rPr>
              <a:t>www.eia.gov/todayinenergy</a:t>
            </a:r>
            <a:endParaRPr lang="en-US" sz="16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 smtClean="0"/>
              <a:t>International Energy Portal | </a:t>
            </a:r>
            <a:r>
              <a:rPr lang="en-US" sz="1600" dirty="0" smtClean="0">
                <a:hlinkClick r:id="rId8"/>
              </a:rPr>
              <a:t>www.eia.gov/beta/international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 smtClean="0"/>
              <a:t>North American Cooperation on Energy Information </a:t>
            </a:r>
            <a:r>
              <a:rPr lang="en-US" sz="1600" dirty="0"/>
              <a:t>| </a:t>
            </a:r>
            <a:r>
              <a:rPr lang="en-US" sz="1600" dirty="0" smtClean="0">
                <a:hlinkClick r:id="rId6"/>
              </a:rPr>
              <a:t>www.nacei.org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050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666749" y="6391275"/>
            <a:ext cx="3866174" cy="3937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Howard </a:t>
            </a:r>
            <a:r>
              <a:rPr lang="en-US" dirty="0" smtClean="0"/>
              <a:t>Gruenspecht, Energy </a:t>
            </a:r>
            <a:r>
              <a:rPr lang="en-US" dirty="0"/>
              <a:t>Mexico </a:t>
            </a:r>
            <a:r>
              <a:rPr lang="en-US" dirty="0" smtClean="0"/>
              <a:t>2017</a:t>
            </a:r>
            <a:endParaRPr lang="en-US" dirty="0"/>
          </a:p>
          <a:p>
            <a:r>
              <a:rPr lang="en-US" dirty="0"/>
              <a:t>January 31,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5800" y="5799015"/>
            <a:ext cx="8001000" cy="418905"/>
          </a:xfrm>
        </p:spPr>
        <p:txBody>
          <a:bodyPr/>
          <a:lstStyle/>
          <a:p>
            <a:r>
              <a:rPr lang="en-US" sz="1200" dirty="0" smtClean="0"/>
              <a:t>Source: EIA, Annual Energy Outlook 2017; International Energy Outlook 2016, International Energy Statistics Database, and Oxford Economics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North American energy demand outlook</a:t>
            </a:r>
            <a:endParaRPr lang="en-US" sz="2400" dirty="0"/>
          </a:p>
        </p:txBody>
      </p:sp>
      <p:pic>
        <p:nvPicPr>
          <p:cNvPr id="8" name="Chart Placeholder 7"/>
          <p:cNvPicPr>
            <a:picLocks noGrp="1" noChangeAspect="1"/>
          </p:cNvPicPr>
          <p:nvPr>
            <p:ph type="chart" sz="quarter" idx="12"/>
          </p:nvPr>
        </p:nvPicPr>
        <p:blipFill>
          <a:blip r:embed="rId3"/>
          <a:stretch>
            <a:fillRect/>
          </a:stretch>
        </p:blipFill>
        <p:spPr>
          <a:xfrm>
            <a:off x="685800" y="1242962"/>
            <a:ext cx="8001000" cy="406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9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666750" y="6391275"/>
            <a:ext cx="3670788" cy="393700"/>
          </a:xfrm>
        </p:spPr>
        <p:txBody>
          <a:bodyPr/>
          <a:lstStyle/>
          <a:p>
            <a:r>
              <a:rPr lang="en-US" dirty="0" smtClean="0"/>
              <a:t>Howard Gruenspecht, Energy Mexico 2017 </a:t>
            </a:r>
          </a:p>
          <a:p>
            <a:r>
              <a:rPr lang="en-US" dirty="0" smtClean="0"/>
              <a:t>January 31,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685800" y="924363"/>
            <a:ext cx="4005072" cy="548640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nergy consumption</a:t>
            </a:r>
          </a:p>
          <a:p>
            <a:r>
              <a:rPr lang="en-US" dirty="0" smtClean="0"/>
              <a:t>percent of total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 of energy consumed in North America, 2014 and 2030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i="1" dirty="0"/>
              <a:t>Source:  </a:t>
            </a:r>
            <a:r>
              <a:rPr lang="en-US" i="1" dirty="0" smtClean="0"/>
              <a:t>EIA, Annual </a:t>
            </a:r>
            <a:r>
              <a:rPr lang="en-US" i="1" dirty="0"/>
              <a:t>Energy Outlook </a:t>
            </a:r>
            <a:r>
              <a:rPr lang="en-US" i="1" dirty="0" smtClean="0"/>
              <a:t>2017, International </a:t>
            </a:r>
            <a:r>
              <a:rPr lang="en-US" i="1" dirty="0"/>
              <a:t>Energy Outlook </a:t>
            </a:r>
            <a:r>
              <a:rPr lang="en-US" i="1" dirty="0" smtClean="0"/>
              <a:t>2016</a:t>
            </a:r>
            <a:endParaRPr lang="en-US" i="1" dirty="0"/>
          </a:p>
        </p:txBody>
      </p:sp>
      <p:pic>
        <p:nvPicPr>
          <p:cNvPr id="5" name="Chart Placeholder 4"/>
          <p:cNvPicPr>
            <a:picLocks noGrp="1" noChangeAspect="1"/>
          </p:cNvPicPr>
          <p:nvPr>
            <p:ph type="chart" sz="quarter" idx="12"/>
          </p:nvPr>
        </p:nvPicPr>
        <p:blipFill>
          <a:blip r:embed="rId3"/>
          <a:stretch>
            <a:fillRect/>
          </a:stretch>
        </p:blipFill>
        <p:spPr>
          <a:xfrm>
            <a:off x="784605" y="1646238"/>
            <a:ext cx="780339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3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66749" y="6391275"/>
            <a:ext cx="3600451" cy="3937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Howard Gruenspecht, Energy Mexico 2017 January 31,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00CCF36-0027-4530-BBA6-1084E1A7A49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85800" y="982146"/>
            <a:ext cx="4005072" cy="558986"/>
          </a:xfrm>
        </p:spPr>
        <p:txBody>
          <a:bodyPr/>
          <a:lstStyle/>
          <a:p>
            <a:r>
              <a:rPr lang="en-US" dirty="0" smtClean="0"/>
              <a:t>North American net natural gas trade, 2014-30</a:t>
            </a:r>
          </a:p>
          <a:p>
            <a:r>
              <a:rPr lang="en-US" dirty="0" smtClean="0"/>
              <a:t>trillion cubic feet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Source:  </a:t>
            </a:r>
            <a:r>
              <a:rPr lang="en-US" dirty="0" smtClean="0"/>
              <a:t>EIA, Annual </a:t>
            </a:r>
            <a:r>
              <a:rPr lang="en-US" dirty="0"/>
              <a:t>Energy Outlook </a:t>
            </a:r>
            <a:r>
              <a:rPr lang="en-US" dirty="0" smtClean="0"/>
              <a:t>2017, International </a:t>
            </a:r>
            <a:r>
              <a:rPr lang="en-US" dirty="0"/>
              <a:t>Energy Outlook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0"/>
            <a:ext cx="8161986" cy="914400"/>
          </a:xfrm>
        </p:spPr>
        <p:txBody>
          <a:bodyPr/>
          <a:lstStyle/>
          <a:p>
            <a:r>
              <a:rPr lang="en-US" dirty="0"/>
              <a:t>Although U.S. exports to Mexico are projected to grow through 2020, LNG exports accounts for over half of U.S. exports by </a:t>
            </a:r>
            <a:r>
              <a:rPr lang="en-US" dirty="0" smtClean="0"/>
              <a:t>2020</a:t>
            </a:r>
            <a:endParaRPr lang="en-US" dirty="0"/>
          </a:p>
        </p:txBody>
      </p:sp>
      <p:pic>
        <p:nvPicPr>
          <p:cNvPr id="9" name="Chart Placeholder 8"/>
          <p:cNvPicPr>
            <a:picLocks noGrp="1" noChangeAspect="1"/>
          </p:cNvPicPr>
          <p:nvPr>
            <p:ph type="chart" sz="quarter" idx="12"/>
          </p:nvPr>
        </p:nvPicPr>
        <p:blipFill>
          <a:blip r:embed="rId3"/>
          <a:stretch>
            <a:fillRect/>
          </a:stretch>
        </p:blipFill>
        <p:spPr>
          <a:xfrm>
            <a:off x="762747" y="1646238"/>
            <a:ext cx="784710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666749" y="6391275"/>
            <a:ext cx="3180973" cy="3937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Howard Gruenspecht, Energy Mexico</a:t>
            </a:r>
            <a:r>
              <a:rPr lang="es-ES" dirty="0"/>
              <a:t> </a:t>
            </a:r>
            <a:r>
              <a:rPr lang="es-ES" dirty="0" smtClean="0"/>
              <a:t>2017</a:t>
            </a:r>
          </a:p>
          <a:p>
            <a:pPr>
              <a:defRPr/>
            </a:pPr>
            <a:r>
              <a:rPr lang="es-ES" dirty="0" smtClean="0"/>
              <a:t>January 31,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203E2FA-477F-4708-9E35-00533071A4B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As U.S. imports of Mexican crude oil decline, U.S. product exports to Mexico increase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603379" y="993455"/>
            <a:ext cx="3987800" cy="46780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U.S. crude oil imports from Mexico</a:t>
            </a:r>
          </a:p>
          <a:p>
            <a:pPr marL="0" indent="0">
              <a:buNone/>
            </a:pPr>
            <a:r>
              <a:rPr lang="en-US" sz="1400" dirty="0" smtClean="0"/>
              <a:t>thousand barrels per day</a:t>
            </a:r>
            <a:endParaRPr lang="en-US" sz="1400" dirty="0"/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4663440" y="999773"/>
            <a:ext cx="4023360" cy="46780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U.S. gasoline and distillate exports to Mexico</a:t>
            </a:r>
          </a:p>
          <a:p>
            <a:pPr marL="0" indent="0">
              <a:buNone/>
            </a:pPr>
            <a:r>
              <a:rPr lang="en-US" sz="1400" dirty="0" smtClean="0"/>
              <a:t>thousand barrels per day</a:t>
            </a:r>
            <a:endParaRPr lang="en-US" sz="14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Source:  EIA, Form </a:t>
            </a:r>
            <a:r>
              <a:rPr lang="en-US" dirty="0"/>
              <a:t>EIA-814 "Monthly Import Report", </a:t>
            </a:r>
            <a:r>
              <a:rPr lang="en-US" dirty="0" smtClean="0"/>
              <a:t>U.S. Census </a:t>
            </a:r>
            <a:r>
              <a:rPr lang="en-US" dirty="0"/>
              <a:t>Bureau and EIA </a:t>
            </a:r>
            <a:r>
              <a:rPr lang="en-US" dirty="0" smtClean="0"/>
              <a:t>estimates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685800" y="1520327"/>
            <a:ext cx="3932238" cy="418247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4654550" y="1475441"/>
            <a:ext cx="4022725" cy="427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4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Howard Gruenspecht, Energy Mexico 2017 January 31,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00CCF36-0027-4530-BBA6-1084E1A7A49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Projected U.S. net oil exports are sensitive to assumptions made regarding resources, technology, and world oil market prices</a:t>
            </a:r>
            <a:endParaRPr lang="en-US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685800" y="1005999"/>
            <a:ext cx="5196254" cy="548640"/>
          </a:xfrm>
        </p:spPr>
        <p:txBody>
          <a:bodyPr/>
          <a:lstStyle/>
          <a:p>
            <a:pPr eaLnBrk="0" hangingPunct="0"/>
            <a:r>
              <a:rPr lang="en-US" dirty="0">
                <a:solidFill>
                  <a:sysClr val="windowText" lastClr="000000"/>
                </a:solidFill>
                <a:ea typeface="Times New Roman" charset="0"/>
                <a:cs typeface="Times New Roman" charset="0"/>
              </a:rPr>
              <a:t>Petroleum net imports as a percentage of </a:t>
            </a:r>
            <a:r>
              <a:rPr lang="en-US" dirty="0" smtClean="0">
                <a:solidFill>
                  <a:sysClr val="windowText" lastClr="000000"/>
                </a:solidFill>
                <a:ea typeface="Times New Roman" charset="0"/>
                <a:cs typeface="Times New Roman" charset="0"/>
              </a:rPr>
              <a:t>products </a:t>
            </a:r>
            <a:r>
              <a:rPr lang="en-US" dirty="0">
                <a:solidFill>
                  <a:sysClr val="windowText" lastClr="000000"/>
                </a:solidFill>
                <a:ea typeface="Times New Roman" charset="0"/>
                <a:cs typeface="Times New Roman" charset="0"/>
              </a:rPr>
              <a:t>supplied</a:t>
            </a:r>
          </a:p>
          <a:p>
            <a:pPr eaLnBrk="0" hangingPunct="0"/>
            <a:r>
              <a:rPr lang="en-US" dirty="0" smtClean="0">
                <a:solidFill>
                  <a:sysClr val="windowText" lastClr="000000"/>
                </a:solidFill>
                <a:ea typeface="Times New Roman" charset="0"/>
                <a:cs typeface="Times New Roman" charset="0"/>
              </a:rPr>
              <a:t>percent</a:t>
            </a:r>
            <a:endParaRPr lang="en-US" dirty="0">
              <a:solidFill>
                <a:sysClr val="windowText" lastClr="000000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Source: EIA, Annual Energy Outlook </a:t>
            </a:r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14" name="Chart Placeholder 13"/>
          <p:cNvPicPr>
            <a:picLocks noGrp="1" noChangeAspect="1"/>
          </p:cNvPicPr>
          <p:nvPr>
            <p:ph type="chart" sz="quarter" idx="12"/>
          </p:nvPr>
        </p:nvPicPr>
        <p:blipFill>
          <a:blip r:embed="rId2"/>
          <a:stretch>
            <a:fillRect/>
          </a:stretch>
        </p:blipFill>
        <p:spPr>
          <a:xfrm>
            <a:off x="689985" y="1549523"/>
            <a:ext cx="799263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Howard Gruenspecht, Energy Mexico 2017 January 31,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4DF0B6C-5B86-44A1-BAEB-5215227D8FF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66750" y="314961"/>
            <a:ext cx="8385176" cy="914400"/>
          </a:xfrm>
        </p:spPr>
        <p:txBody>
          <a:bodyPr/>
          <a:lstStyle/>
          <a:p>
            <a:r>
              <a:rPr lang="en-US" sz="2200" dirty="0" smtClean="0"/>
              <a:t>U.S. natural gas production is driven by continued development of shale gas and tight oil plays; projections vary significantly under alternative assumptions</a:t>
            </a:r>
            <a:endParaRPr lang="en-US" sz="2200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Source: EIA, Annual Energy Outlook </a:t>
            </a:r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87801" y="1316038"/>
            <a:ext cx="3928235" cy="4591050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656188" y="1316038"/>
            <a:ext cx="4019448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1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666749" y="6391275"/>
            <a:ext cx="3819281" cy="3937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Howard Gruenspecht, Energy Mexico 2017 </a:t>
            </a:r>
          </a:p>
          <a:p>
            <a:r>
              <a:rPr lang="en-US" dirty="0" smtClean="0"/>
              <a:t>January 31,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80C5C9-96E0-47EC-B500-37C5FE284639}" type="slidenum">
              <a:rPr lang="en-US" sz="1400"/>
              <a:pPr/>
              <a:t>8</a:t>
            </a:fld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49" y="0"/>
            <a:ext cx="8270631" cy="914400"/>
          </a:xfrm>
        </p:spPr>
        <p:txBody>
          <a:bodyPr/>
          <a:lstStyle/>
          <a:p>
            <a:r>
              <a:rPr lang="en-US" dirty="0" smtClean="0"/>
              <a:t>Renewables share of North America electricity mix expected to rise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Source: EIA, Annual </a:t>
            </a:r>
            <a:r>
              <a:rPr lang="en-US" dirty="0"/>
              <a:t>Energy Outlook </a:t>
            </a:r>
            <a:r>
              <a:rPr lang="en-US" dirty="0" smtClean="0"/>
              <a:t>2017, International </a:t>
            </a:r>
            <a:r>
              <a:rPr lang="en-US" dirty="0"/>
              <a:t>Energy Outlook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hare of North American electricity</a:t>
            </a:r>
          </a:p>
          <a:p>
            <a:r>
              <a:rPr lang="en-US" dirty="0" smtClean="0"/>
              <a:t>percent of total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 bwMode="auto">
          <a:xfrm>
            <a:off x="7711371" y="2184617"/>
            <a:ext cx="98584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solidFill>
                  <a:srgbClr val="5D9732"/>
                </a:solidFill>
                <a:ea typeface="Times New Roman" charset="0"/>
                <a:cs typeface="Times New Roman" charset="0"/>
              </a:rPr>
              <a:t>Renewables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7711371" y="2772285"/>
            <a:ext cx="61715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solidFill>
                  <a:srgbClr val="9E5710"/>
                </a:solidFill>
                <a:ea typeface="Times New Roman" charset="0"/>
                <a:cs typeface="Times New Roman" charset="0"/>
              </a:rPr>
              <a:t>Nuclear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7711371" y="4471976"/>
            <a:ext cx="36869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accent5"/>
                </a:solidFill>
                <a:ea typeface="Times New Roman" charset="0"/>
                <a:cs typeface="Times New Roman" charset="0"/>
              </a:rPr>
              <a:t>Coal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711371" y="3865813"/>
            <a:ext cx="91531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solidFill>
                  <a:srgbClr val="169DD8"/>
                </a:solidFill>
                <a:ea typeface="Times New Roman" charset="0"/>
                <a:cs typeface="Times New Roman" charset="0"/>
              </a:rPr>
              <a:t>Natural gas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711371" y="3259650"/>
            <a:ext cx="56746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2060"/>
                </a:solidFill>
                <a:ea typeface="Times New Roman" charset="0"/>
                <a:cs typeface="Times New Roman" charset="0"/>
              </a:rPr>
              <a:t>Liquids</a:t>
            </a:r>
          </a:p>
        </p:txBody>
      </p:sp>
      <p:pic>
        <p:nvPicPr>
          <p:cNvPr id="5" name="Chart Placeholder 4"/>
          <p:cNvPicPr>
            <a:picLocks noGrp="1" noChangeAspect="1"/>
          </p:cNvPicPr>
          <p:nvPr>
            <p:ph type="chart" sz="quarter" idx="12"/>
          </p:nvPr>
        </p:nvPicPr>
        <p:blipFill>
          <a:blip r:embed="rId3"/>
          <a:stretch>
            <a:fillRect/>
          </a:stretch>
        </p:blipFill>
        <p:spPr>
          <a:xfrm>
            <a:off x="685800" y="1648873"/>
            <a:ext cx="8001000" cy="42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hart Placeholder 7"/>
          <p:cNvPicPr>
            <a:picLocks noGrp="1" noChangeAspect="1"/>
          </p:cNvPicPr>
          <p:nvPr>
            <p:ph type="chart" sz="quarter" idx="12"/>
          </p:nvPr>
        </p:nvPicPr>
        <p:blipFill>
          <a:blip r:embed="rId2"/>
          <a:stretch>
            <a:fillRect/>
          </a:stretch>
        </p:blipFill>
        <p:spPr>
          <a:xfrm>
            <a:off x="771344" y="329903"/>
            <a:ext cx="7079316" cy="537651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66749" y="6391275"/>
            <a:ext cx="4071506" cy="3937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Howard Gruenspecht, Energy Mexico 2017 </a:t>
            </a:r>
          </a:p>
          <a:p>
            <a:pPr>
              <a:defRPr/>
            </a:pPr>
            <a:r>
              <a:rPr lang="es-ES" dirty="0" smtClean="0"/>
              <a:t>January 31,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00CCF36-0027-4530-BBA6-1084E1A7A49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069975" y="5673576"/>
            <a:ext cx="8001000" cy="274320"/>
          </a:xfrm>
        </p:spPr>
        <p:txBody>
          <a:bodyPr/>
          <a:lstStyle/>
          <a:p>
            <a:r>
              <a:rPr lang="en-US" sz="1600" dirty="0" smtClean="0"/>
              <a:t>www.nacei.org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7380604"/>
      </p:ext>
    </p:extLst>
  </p:cSld>
  <p:clrMapOvr>
    <a:masterClrMapping/>
  </p:clrMapOvr>
</p:sld>
</file>

<file path=ppt/theme/theme1.xml><?xml version="1.0" encoding="utf-8"?>
<a:theme xmlns:a="http://schemas.openxmlformats.org/drawingml/2006/main" name="eia_template_for_briefing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3_eia_template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4_eia_template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6_eia_template_for_briefing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7_eia_template_for_briefing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8_eia_template_for_briefing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9_eia_template_for_briefing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0_eia_template_for_briefing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1_eia_template_for_briefing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2_eia_template_for_briefing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eia-template-v3-icons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>
        <a:prstTxWarp prst="textNoShape">
          <a:avLst/>
        </a:prstTxWarp>
      </a:bodyPr>
      <a:lstStyle>
        <a:defPPr eaLnBrk="0" hangingPunct="0">
          <a:defRPr sz="1600" i="1" dirty="0" smtClean="0">
            <a:solidFill>
              <a:srgbClr val="333333"/>
            </a:solidFill>
            <a:latin typeface="Times New Roman" charset="0"/>
            <a:ea typeface="Times New Roman" charset="0"/>
            <a:cs typeface="Times New Roman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ia_template_for_briefing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_eia-template-v3-icons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>
        <a:prstTxWarp prst="textNoShape">
          <a:avLst/>
        </a:prstTxWarp>
      </a:bodyPr>
      <a:lstStyle>
        <a:defPPr eaLnBrk="0" hangingPunct="0">
          <a:defRPr sz="1600" i="1" dirty="0" smtClean="0">
            <a:solidFill>
              <a:srgbClr val="333333"/>
            </a:solidFill>
            <a:latin typeface="Times New Roman" charset="0"/>
            <a:ea typeface="Times New Roman" charset="0"/>
            <a:cs typeface="Times New Roman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2_eia-template-v3-icons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>
        <a:prstTxWarp prst="textNoShape">
          <a:avLst/>
        </a:prstTxWarp>
      </a:bodyPr>
      <a:lstStyle>
        <a:defPPr eaLnBrk="0" hangingPunct="0">
          <a:defRPr sz="1600" i="1" dirty="0" smtClean="0">
            <a:solidFill>
              <a:srgbClr val="333333"/>
            </a:solidFill>
            <a:latin typeface="Times New Roman" charset="0"/>
            <a:ea typeface="Times New Roman" charset="0"/>
            <a:cs typeface="Times New Roman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5_EIA_Template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6_eia_template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3_eia-template-v3-icons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>
        <a:prstTxWarp prst="textNoShape">
          <a:avLst/>
        </a:prstTxWarp>
      </a:bodyPr>
      <a:lstStyle>
        <a:defPPr eaLnBrk="0" hangingPunct="0">
          <a:defRPr sz="1600" i="1" dirty="0" smtClean="0">
            <a:solidFill>
              <a:srgbClr val="333333"/>
            </a:solidFill>
            <a:latin typeface="Times New Roman" charset="0"/>
            <a:ea typeface="Times New Roman" charset="0"/>
            <a:cs typeface="Times New Roman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eia_template_for_briefing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eia_template_for_briefing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ia_template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eia_template_for_briefing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eia_template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eia_template_for_briefing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2_eia_template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eia_template_for_S1_Briefing</Template>
  <TotalTime>15019</TotalTime>
  <Words>469</Words>
  <Application>Microsoft Office PowerPoint</Application>
  <PresentationFormat>On-screen Show (4:3)</PresentationFormat>
  <Paragraphs>84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11</vt:i4>
      </vt:variant>
    </vt:vector>
  </HeadingPairs>
  <TitlesOfParts>
    <vt:vector size="40" baseType="lpstr">
      <vt:lpstr>ＭＳ Ｐゴシック</vt:lpstr>
      <vt:lpstr>Arial</vt:lpstr>
      <vt:lpstr>Calibri</vt:lpstr>
      <vt:lpstr>Times New Roman</vt:lpstr>
      <vt:lpstr>eia_template_for_briefing</vt:lpstr>
      <vt:lpstr>1_eia_template_for_briefing</vt:lpstr>
      <vt:lpstr>2_eia_template_for_briefing</vt:lpstr>
      <vt:lpstr>3_eia_template_for_briefing</vt:lpstr>
      <vt:lpstr>eia_template</vt:lpstr>
      <vt:lpstr>4_eia_template_for_briefing</vt:lpstr>
      <vt:lpstr>1_eia_template</vt:lpstr>
      <vt:lpstr>5_eia_template_for_briefing</vt:lpstr>
      <vt:lpstr>2_eia_template</vt:lpstr>
      <vt:lpstr>3_eia_template</vt:lpstr>
      <vt:lpstr>4_eia_template</vt:lpstr>
      <vt:lpstr>6_eia_template_for_briefing</vt:lpstr>
      <vt:lpstr>7_eia_template_for_briefing</vt:lpstr>
      <vt:lpstr>8_eia_template_for_briefing</vt:lpstr>
      <vt:lpstr>9_eia_template_for_briefing</vt:lpstr>
      <vt:lpstr>10_eia_template_for_briefing</vt:lpstr>
      <vt:lpstr>11_eia_template_for_briefing</vt:lpstr>
      <vt:lpstr>12_eia_template_for_briefing</vt:lpstr>
      <vt:lpstr>eia-template-v3-icons</vt:lpstr>
      <vt:lpstr>1_eia-template-v3-icons</vt:lpstr>
      <vt:lpstr>1_Custom Design</vt:lpstr>
      <vt:lpstr>2_eia-template-v3-icons</vt:lpstr>
      <vt:lpstr>5_EIA_Template</vt:lpstr>
      <vt:lpstr>6_eia_template</vt:lpstr>
      <vt:lpstr>3_eia-template-v3-icons</vt:lpstr>
      <vt:lpstr>North American Energy Outlook</vt:lpstr>
      <vt:lpstr>North American energy demand outlook</vt:lpstr>
      <vt:lpstr>Mix of energy consumed in North America, 2014 and 2030</vt:lpstr>
      <vt:lpstr>Although U.S. exports to Mexico are projected to grow through 2020, LNG exports accounts for over half of U.S. exports by 2020</vt:lpstr>
      <vt:lpstr>As U.S. imports of Mexican crude oil decline, U.S. product exports to Mexico increase</vt:lpstr>
      <vt:lpstr>Projected U.S. net oil exports are sensitive to assumptions made regarding resources, technology, and world oil market prices</vt:lpstr>
      <vt:lpstr>U.S. natural gas production is driven by continued development of shale gas and tight oil plays; projections vary significantly under alternative assumptions</vt:lpstr>
      <vt:lpstr>Renewables share of North America electricity mix expected to rise</vt:lpstr>
      <vt:lpstr>PowerPoint Presentation</vt:lpstr>
      <vt:lpstr>Border Crossing Points in North America</vt:lpstr>
      <vt:lpstr>For more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Energy Outlook 2014</dc:title>
  <dc:creator>Lee, April</dc:creator>
  <cp:lastModifiedBy>Gilchrist, Laverne</cp:lastModifiedBy>
  <cp:revision>470</cp:revision>
  <cp:lastPrinted>2017-01-26T18:29:34Z</cp:lastPrinted>
  <dcterms:created xsi:type="dcterms:W3CDTF">2014-08-29T14:04:55Z</dcterms:created>
  <dcterms:modified xsi:type="dcterms:W3CDTF">2017-01-30T21:36:28Z</dcterms:modified>
</cp:coreProperties>
</file>