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charts/chart28.xml" ContentType="application/vnd.openxmlformats-officedocument.drawingml.char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theme/themeOverride17.xml" ContentType="application/vnd.openxmlformats-officedocument.themeOverride+xml"/>
  <Override PartName="/ppt/charts/chart20.xml" ContentType="application/vnd.openxmlformats-officedocument.drawingml.chart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24.xml" ContentType="application/vnd.openxmlformats-officedocument.themeOverr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theme/themeOverride20.xml" ContentType="application/vnd.openxmlformats-officedocument.themeOverr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5.xml" ContentType="application/vnd.openxmlformats-officedocument.drawingml.char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charts/chart14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drawings/drawing4.xml" ContentType="application/vnd.openxmlformats-officedocument.drawingml.chartshapes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charts/chart26.xml" ContentType="application/vnd.openxmlformats-officedocument.drawingml.chart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charts/chart15.xml" ContentType="application/vnd.openxmlformats-officedocument.drawingml.char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theme/themeOverride19.xml" ContentType="application/vnd.openxmlformats-officedocument.themeOverride+xml"/>
  <Override PartName="/ppt/charts/chart22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22.xml" ContentType="application/vnd.openxmlformats-officedocument.themeOverride+xml"/>
  <Override PartName="/ppt/drawings/drawing5.xml" ContentType="application/vnd.openxmlformats-officedocument.drawingml.chartshape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charts/chart16.xml" ContentType="application/vnd.openxmlformats-officedocument.drawingml.char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0"/>
  </p:notesMasterIdLst>
  <p:handoutMasterIdLst>
    <p:handoutMasterId r:id="rId41"/>
  </p:handoutMasterIdLst>
  <p:sldIdLst>
    <p:sldId id="265" r:id="rId2"/>
    <p:sldId id="282" r:id="rId3"/>
    <p:sldId id="291" r:id="rId4"/>
    <p:sldId id="331" r:id="rId5"/>
    <p:sldId id="288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19" r:id="rId32"/>
    <p:sldId id="323" r:id="rId33"/>
    <p:sldId id="322" r:id="rId34"/>
    <p:sldId id="324" r:id="rId35"/>
    <p:sldId id="325" r:id="rId36"/>
    <p:sldId id="326" r:id="rId37"/>
    <p:sldId id="327" r:id="rId38"/>
    <p:sldId id="330" r:id="rId3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732"/>
    <a:srgbClr val="BD732A"/>
    <a:srgbClr val="FFFFFF"/>
    <a:srgbClr val="333333"/>
    <a:srgbClr val="169DD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6" autoAdjust="0"/>
    <p:restoredTop sz="91384" autoAdjust="0"/>
  </p:normalViewPr>
  <p:slideViewPr>
    <p:cSldViewPr snapToGrid="0">
      <p:cViewPr>
        <p:scale>
          <a:sx n="66" d="100"/>
          <a:sy n="66" d="100"/>
        </p:scale>
        <p:origin x="-1380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1038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Office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Office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7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Office_Excel_Worksheet18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9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0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1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2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package" Target="../embeddings/Microsoft_Office_Excel_Worksheet23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4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5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6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7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8.xlsx"/><Relationship Id="rId1" Type="http://schemas.openxmlformats.org/officeDocument/2006/relationships/themeOverride" Target="../theme/themeOverride28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Office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U.S.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101.64999999999999</c:v>
                </c:pt>
                <c:pt idx="1">
                  <c:v>101.61</c:v>
                </c:pt>
                <c:pt idx="2">
                  <c:v>105</c:v>
                </c:pt>
                <c:pt idx="3">
                  <c:v>108.26</c:v>
                </c:pt>
                <c:pt idx="4">
                  <c:v>111.17999999999998</c:v>
                </c:pt>
                <c:pt idx="5">
                  <c:v>114.51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OECD w/o U.S.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144.05000000000001</c:v>
                </c:pt>
                <c:pt idx="1">
                  <c:v>144.39000000000001</c:v>
                </c:pt>
                <c:pt idx="2">
                  <c:v>149.19999999999999</c:v>
                </c:pt>
                <c:pt idx="3">
                  <c:v>154.94</c:v>
                </c:pt>
                <c:pt idx="4">
                  <c:v>160.22</c:v>
                </c:pt>
                <c:pt idx="5">
                  <c:v>166.19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Non-OECD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249.5</c:v>
                </c:pt>
                <c:pt idx="1">
                  <c:v>297.5</c:v>
                </c:pt>
                <c:pt idx="2">
                  <c:v>336.3</c:v>
                </c:pt>
                <c:pt idx="3">
                  <c:v>375.5</c:v>
                </c:pt>
                <c:pt idx="4">
                  <c:v>415.2</c:v>
                </c:pt>
                <c:pt idx="5">
                  <c:v>458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</c:spPr>
          <c:dLbls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Base"/>
            <c:showVal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</c:numCache>
            </c:numRef>
          </c:cat>
          <c:val>
            <c:numRef>
              <c:f>Sheet1!$E$2:$E$7</c:f>
              <c:numCache>
                <c:formatCode>0</c:formatCode>
                <c:ptCount val="6"/>
                <c:pt idx="0">
                  <c:v>495.20000000000005</c:v>
                </c:pt>
                <c:pt idx="1">
                  <c:v>543.5</c:v>
                </c:pt>
                <c:pt idx="2">
                  <c:v>590.5</c:v>
                </c:pt>
                <c:pt idx="3">
                  <c:v>638.70000000000005</c:v>
                </c:pt>
                <c:pt idx="4">
                  <c:v>686.59999999999991</c:v>
                </c:pt>
                <c:pt idx="5">
                  <c:v>738.7</c:v>
                </c:pt>
              </c:numCache>
            </c:numRef>
          </c:val>
        </c:ser>
        <c:overlap val="100"/>
        <c:axId val="135017600"/>
        <c:axId val="135019136"/>
      </c:barChart>
      <c:catAx>
        <c:axId val="135017600"/>
        <c:scaling>
          <c:orientation val="minMax"/>
        </c:scaling>
        <c:axPos val="b"/>
        <c:numFmt formatCode="General" sourceLinked="1"/>
        <c:tickLblPos val="nextTo"/>
        <c:spPr>
          <a:ln w="12700">
            <a:solidFill>
              <a:schemeClr val="tx1"/>
            </a:solidFill>
          </a:ln>
        </c:spPr>
        <c:crossAx val="135019136"/>
        <c:crosses val="autoZero"/>
        <c:auto val="1"/>
        <c:lblAlgn val="ctr"/>
        <c:lblOffset val="100"/>
      </c:catAx>
      <c:valAx>
        <c:axId val="135019136"/>
        <c:scaling>
          <c:orientation val="minMax"/>
          <c:max val="800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35017600"/>
        <c:crosses val="autoZero"/>
        <c:crossBetween val="between"/>
      </c:valAx>
    </c:plotArea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537102473498226E-2"/>
          <c:y val="6.5822784810127585E-2"/>
          <c:w val="0.89634864546525328"/>
          <c:h val="0.80506329113924047"/>
        </c:manualLayout>
      </c:layout>
      <c:areaChart>
        <c:grouping val="stacked"/>
        <c:ser>
          <c:idx val="3"/>
          <c:order val="0"/>
          <c:tx>
            <c:strRef>
              <c:f>Sheet1!$A$2</c:f>
              <c:strCache>
                <c:ptCount val="1"/>
                <c:pt idx="0">
                  <c:v>Petroleum &amp; Other/Other</c:v>
                </c:pt>
              </c:strCache>
            </c:strRef>
          </c:tx>
          <c:spPr>
            <a:solidFill>
              <a:srgbClr val="BD732A"/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Sheet1!$B$2:$AU$2</c:f>
              <c:numCache>
                <c:formatCode>General</c:formatCode>
                <c:ptCount val="46"/>
                <c:pt idx="0">
                  <c:v>0.13695095400000001</c:v>
                </c:pt>
                <c:pt idx="1">
                  <c:v>0.13128458000000001</c:v>
                </c:pt>
                <c:pt idx="2">
                  <c:v>0.112967705</c:v>
                </c:pt>
                <c:pt idx="3">
                  <c:v>0.12519556199999987</c:v>
                </c:pt>
                <c:pt idx="4">
                  <c:v>0.119509134</c:v>
                </c:pt>
                <c:pt idx="5">
                  <c:v>8.9802693000000003E-2</c:v>
                </c:pt>
                <c:pt idx="6">
                  <c:v>9.6250239000000001E-2</c:v>
                </c:pt>
                <c:pt idx="7">
                  <c:v>0.105477592</c:v>
                </c:pt>
                <c:pt idx="8">
                  <c:v>0.14139653299999999</c:v>
                </c:pt>
                <c:pt idx="9">
                  <c:v>0.13011330400000001</c:v>
                </c:pt>
                <c:pt idx="10">
                  <c:v>0.12443077700000013</c:v>
                </c:pt>
                <c:pt idx="11">
                  <c:v>0.13700259200000001</c:v>
                </c:pt>
                <c:pt idx="12">
                  <c:v>0.11081406199999998</c:v>
                </c:pt>
                <c:pt idx="13">
                  <c:v>0.14051510200000017</c:v>
                </c:pt>
                <c:pt idx="14">
                  <c:v>0.14214167899999997</c:v>
                </c:pt>
                <c:pt idx="15">
                  <c:v>0.14195243100000027</c:v>
                </c:pt>
                <c:pt idx="16">
                  <c:v>8.4759779000000063E-2</c:v>
                </c:pt>
                <c:pt idx="17">
                  <c:v>8.4527111000000044E-2</c:v>
                </c:pt>
                <c:pt idx="18">
                  <c:v>6.3353720000000086E-2</c:v>
                </c:pt>
                <c:pt idx="19">
                  <c:v>5.6256006999999997E-2</c:v>
                </c:pt>
                <c:pt idx="20">
                  <c:v>5.6659625053405702E-2</c:v>
                </c:pt>
                <c:pt idx="21">
                  <c:v>5.5659857749938896E-2</c:v>
                </c:pt>
                <c:pt idx="22">
                  <c:v>5.880773448944096E-2</c:v>
                </c:pt>
                <c:pt idx="23">
                  <c:v>5.8827219963073801E-2</c:v>
                </c:pt>
                <c:pt idx="24">
                  <c:v>5.8003020286560097E-2</c:v>
                </c:pt>
                <c:pt idx="25">
                  <c:v>5.8141577720642088E-2</c:v>
                </c:pt>
                <c:pt idx="26">
                  <c:v>5.8389334678649901E-2</c:v>
                </c:pt>
                <c:pt idx="27">
                  <c:v>5.8410633087158291E-2</c:v>
                </c:pt>
                <c:pt idx="28">
                  <c:v>5.8253623008728071E-2</c:v>
                </c:pt>
                <c:pt idx="29">
                  <c:v>5.8527216911315932E-2</c:v>
                </c:pt>
                <c:pt idx="30">
                  <c:v>5.9783692359924437E-2</c:v>
                </c:pt>
                <c:pt idx="31">
                  <c:v>6.0180371284484897E-2</c:v>
                </c:pt>
                <c:pt idx="32">
                  <c:v>6.0359442710876496E-2</c:v>
                </c:pt>
                <c:pt idx="33">
                  <c:v>6.0644163131713801E-2</c:v>
                </c:pt>
                <c:pt idx="34">
                  <c:v>6.0700680732727087E-2</c:v>
                </c:pt>
                <c:pt idx="35">
                  <c:v>6.0355348587036201E-2</c:v>
                </c:pt>
                <c:pt idx="36">
                  <c:v>6.0120345115661555E-2</c:v>
                </c:pt>
                <c:pt idx="37">
                  <c:v>6.0373590469360403E-2</c:v>
                </c:pt>
                <c:pt idx="38">
                  <c:v>6.0524430274963403E-2</c:v>
                </c:pt>
                <c:pt idx="39">
                  <c:v>6.0604571342468314E-2</c:v>
                </c:pt>
                <c:pt idx="40">
                  <c:v>6.0653132438659697E-2</c:v>
                </c:pt>
                <c:pt idx="41">
                  <c:v>6.0921076774597155E-2</c:v>
                </c:pt>
                <c:pt idx="42">
                  <c:v>6.1213518142700214E-2</c:v>
                </c:pt>
                <c:pt idx="43">
                  <c:v>6.1317878723144599E-2</c:v>
                </c:pt>
                <c:pt idx="44">
                  <c:v>6.1590946197509801E-2</c:v>
                </c:pt>
                <c:pt idx="45">
                  <c:v>6.251613235473652E-2</c:v>
                </c:pt>
              </c:numCache>
            </c:numRef>
          </c:val>
        </c:ser>
        <c:ser>
          <c:idx val="7"/>
          <c:order val="1"/>
          <c:tx>
            <c:strRef>
              <c:f>Sheet1!$A$3</c:f>
              <c:strCache>
                <c:ptCount val="1"/>
                <c:pt idx="0">
                  <c:v>Nuclear</c:v>
                </c:pt>
              </c:strCache>
            </c:strRef>
          </c:tx>
          <c:spPr>
            <a:solidFill>
              <a:schemeClr val="accent5"/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Sheet1!$B$3:$AU$3</c:f>
              <c:numCache>
                <c:formatCode>General</c:formatCode>
                <c:ptCount val="46"/>
                <c:pt idx="0">
                  <c:v>0.57686167800000065</c:v>
                </c:pt>
                <c:pt idx="1">
                  <c:v>0.61256508700000001</c:v>
                </c:pt>
                <c:pt idx="2">
                  <c:v>0.61877626300000066</c:v>
                </c:pt>
                <c:pt idx="3">
                  <c:v>0.61029121400000108</c:v>
                </c:pt>
                <c:pt idx="4">
                  <c:v>0.64043983200000121</c:v>
                </c:pt>
                <c:pt idx="5">
                  <c:v>0.67340212300000002</c:v>
                </c:pt>
                <c:pt idx="6">
                  <c:v>0.67472854600000121</c:v>
                </c:pt>
                <c:pt idx="7">
                  <c:v>0.62864417100000092</c:v>
                </c:pt>
                <c:pt idx="8">
                  <c:v>0.67370210400000063</c:v>
                </c:pt>
                <c:pt idx="9">
                  <c:v>0.728254124</c:v>
                </c:pt>
                <c:pt idx="10">
                  <c:v>0.75389294000000062</c:v>
                </c:pt>
                <c:pt idx="11">
                  <c:v>0.76882630800000062</c:v>
                </c:pt>
                <c:pt idx="12">
                  <c:v>0.78006408699999996</c:v>
                </c:pt>
                <c:pt idx="13">
                  <c:v>0.76373269500000063</c:v>
                </c:pt>
                <c:pt idx="14">
                  <c:v>0.7885283869999995</c:v>
                </c:pt>
                <c:pt idx="15">
                  <c:v>0.78198636499999907</c:v>
                </c:pt>
                <c:pt idx="16">
                  <c:v>0.78721863599999997</c:v>
                </c:pt>
                <c:pt idx="17">
                  <c:v>0.80642475300000005</c:v>
                </c:pt>
                <c:pt idx="18">
                  <c:v>0.80620843499999995</c:v>
                </c:pt>
                <c:pt idx="19">
                  <c:v>0.79874473800000079</c:v>
                </c:pt>
                <c:pt idx="20">
                  <c:v>0.80285803222656382</c:v>
                </c:pt>
                <c:pt idx="21">
                  <c:v>0.80331964111328102</c:v>
                </c:pt>
                <c:pt idx="22">
                  <c:v>0.81274670410156291</c:v>
                </c:pt>
                <c:pt idx="23">
                  <c:v>0.82687390136718864</c:v>
                </c:pt>
                <c:pt idx="24">
                  <c:v>0.83263262939453164</c:v>
                </c:pt>
                <c:pt idx="25">
                  <c:v>0.83944677734374995</c:v>
                </c:pt>
                <c:pt idx="26">
                  <c:v>0.84130212402343796</c:v>
                </c:pt>
                <c:pt idx="27">
                  <c:v>0.85154040527343866</c:v>
                </c:pt>
                <c:pt idx="28">
                  <c:v>0.86177868652343936</c:v>
                </c:pt>
                <c:pt idx="29">
                  <c:v>0.87201647949218863</c:v>
                </c:pt>
                <c:pt idx="30">
                  <c:v>0.8772785644531258</c:v>
                </c:pt>
                <c:pt idx="31">
                  <c:v>0.8772785644531258</c:v>
                </c:pt>
                <c:pt idx="32">
                  <c:v>0.8772785644531258</c:v>
                </c:pt>
                <c:pt idx="33">
                  <c:v>0.8772785644531258</c:v>
                </c:pt>
                <c:pt idx="34">
                  <c:v>0.8772785644531258</c:v>
                </c:pt>
                <c:pt idx="35">
                  <c:v>0.8772785644531258</c:v>
                </c:pt>
                <c:pt idx="36">
                  <c:v>0.8772785644531258</c:v>
                </c:pt>
                <c:pt idx="37">
                  <c:v>0.8772785644531258</c:v>
                </c:pt>
                <c:pt idx="38">
                  <c:v>0.8772785644531258</c:v>
                </c:pt>
                <c:pt idx="39">
                  <c:v>0.8772785644531258</c:v>
                </c:pt>
                <c:pt idx="40">
                  <c:v>0.877193725585938</c:v>
                </c:pt>
                <c:pt idx="41">
                  <c:v>0.87701708984374949</c:v>
                </c:pt>
                <c:pt idx="42">
                  <c:v>0.8767425537109379</c:v>
                </c:pt>
                <c:pt idx="43">
                  <c:v>0.87620440673828193</c:v>
                </c:pt>
                <c:pt idx="44">
                  <c:v>0.87549072265625005</c:v>
                </c:pt>
                <c:pt idx="45">
                  <c:v>0.87435650634765549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Renewable</c:v>
                </c:pt>
              </c:strCache>
            </c:strRef>
          </c:tx>
          <c:spPr>
            <a:solidFill>
              <a:schemeClr val="accent3"/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Sheet1!$B$4:$AU$4</c:f>
              <c:numCache>
                <c:formatCode>General</c:formatCode>
                <c:ptCount val="46"/>
                <c:pt idx="0">
                  <c:v>0.35723807200000002</c:v>
                </c:pt>
                <c:pt idx="1">
                  <c:v>0.35777345300000002</c:v>
                </c:pt>
                <c:pt idx="2">
                  <c:v>0.32685782500000055</c:v>
                </c:pt>
                <c:pt idx="3">
                  <c:v>0.35670729000000001</c:v>
                </c:pt>
                <c:pt idx="4">
                  <c:v>0.33666087600000066</c:v>
                </c:pt>
                <c:pt idx="5">
                  <c:v>0.38479813300000032</c:v>
                </c:pt>
                <c:pt idx="6">
                  <c:v>0.42295766700000054</c:v>
                </c:pt>
                <c:pt idx="7">
                  <c:v>0.43363611400000002</c:v>
                </c:pt>
                <c:pt idx="8">
                  <c:v>0.40042406700000066</c:v>
                </c:pt>
                <c:pt idx="9">
                  <c:v>0.39895903100000046</c:v>
                </c:pt>
                <c:pt idx="10">
                  <c:v>0.3564785710000008</c:v>
                </c:pt>
                <c:pt idx="11">
                  <c:v>0.28772969000000032</c:v>
                </c:pt>
                <c:pt idx="12">
                  <c:v>0.34343800400000002</c:v>
                </c:pt>
                <c:pt idx="13">
                  <c:v>0.35529311699999999</c:v>
                </c:pt>
                <c:pt idx="14">
                  <c:v>0.35148463100000055</c:v>
                </c:pt>
                <c:pt idx="15">
                  <c:v>0.35765065300000032</c:v>
                </c:pt>
                <c:pt idx="16">
                  <c:v>0.38577190900000047</c:v>
                </c:pt>
                <c:pt idx="17">
                  <c:v>0.352747486</c:v>
                </c:pt>
                <c:pt idx="18">
                  <c:v>0.38104375899999998</c:v>
                </c:pt>
                <c:pt idx="19">
                  <c:v>0.41324630000000001</c:v>
                </c:pt>
                <c:pt idx="20">
                  <c:v>0.41445077514648454</c:v>
                </c:pt>
                <c:pt idx="21">
                  <c:v>0.45480105590820302</c:v>
                </c:pt>
                <c:pt idx="22">
                  <c:v>0.50305828857421897</c:v>
                </c:pt>
                <c:pt idx="23">
                  <c:v>0.51868756103515556</c:v>
                </c:pt>
                <c:pt idx="24">
                  <c:v>0.53762817382812578</c:v>
                </c:pt>
                <c:pt idx="25">
                  <c:v>0.55615966796875005</c:v>
                </c:pt>
                <c:pt idx="26">
                  <c:v>0.57270538330078191</c:v>
                </c:pt>
                <c:pt idx="27">
                  <c:v>0.57772375488281291</c:v>
                </c:pt>
                <c:pt idx="28">
                  <c:v>0.58486975097656257</c:v>
                </c:pt>
                <c:pt idx="29">
                  <c:v>0.59253131103515533</c:v>
                </c:pt>
                <c:pt idx="30">
                  <c:v>0.60762347412109496</c:v>
                </c:pt>
                <c:pt idx="31">
                  <c:v>0.61766461181640664</c:v>
                </c:pt>
                <c:pt idx="32">
                  <c:v>0.63078692626953192</c:v>
                </c:pt>
                <c:pt idx="33">
                  <c:v>0.6423909912109379</c:v>
                </c:pt>
                <c:pt idx="34">
                  <c:v>0.65652691650390693</c:v>
                </c:pt>
                <c:pt idx="35">
                  <c:v>0.67283044433593864</c:v>
                </c:pt>
                <c:pt idx="36">
                  <c:v>0.68691223144531299</c:v>
                </c:pt>
                <c:pt idx="37">
                  <c:v>0.69189245605468896</c:v>
                </c:pt>
                <c:pt idx="38">
                  <c:v>0.69786816406249996</c:v>
                </c:pt>
                <c:pt idx="39">
                  <c:v>0.70068286132812563</c:v>
                </c:pt>
                <c:pt idx="40">
                  <c:v>0.70304400634765662</c:v>
                </c:pt>
                <c:pt idx="41">
                  <c:v>0.70692712402343794</c:v>
                </c:pt>
                <c:pt idx="42">
                  <c:v>0.71240734863281296</c:v>
                </c:pt>
                <c:pt idx="43">
                  <c:v>0.71487756347656295</c:v>
                </c:pt>
                <c:pt idx="44">
                  <c:v>0.72012341308593864</c:v>
                </c:pt>
                <c:pt idx="45">
                  <c:v>0.72403039550781301</c:v>
                </c:pt>
              </c:numCache>
            </c:numRef>
          </c:val>
        </c:ser>
        <c:ser>
          <c:idx val="1"/>
          <c:order val="3"/>
          <c:tx>
            <c:strRef>
              <c:f>Sheet1!$A$5</c:f>
              <c:strCache>
                <c:ptCount val="1"/>
                <c:pt idx="0">
                  <c:v>Natural Gas</c:v>
                </c:pt>
              </c:strCache>
            </c:strRef>
          </c:tx>
          <c:spPr>
            <a:solidFill>
              <a:schemeClr val="accent1"/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Sheet1!$B$5:$AU$5</c:f>
              <c:numCache>
                <c:formatCode>General</c:formatCode>
                <c:ptCount val="46"/>
                <c:pt idx="0">
                  <c:v>0.37276515400000004</c:v>
                </c:pt>
                <c:pt idx="1">
                  <c:v>0.38155301700000033</c:v>
                </c:pt>
                <c:pt idx="2">
                  <c:v>0.40407437200000046</c:v>
                </c:pt>
                <c:pt idx="3">
                  <c:v>0.41492679800000065</c:v>
                </c:pt>
                <c:pt idx="4">
                  <c:v>0.46021868200000032</c:v>
                </c:pt>
                <c:pt idx="5">
                  <c:v>0.49605794500000033</c:v>
                </c:pt>
                <c:pt idx="6">
                  <c:v>0.45505557600000002</c:v>
                </c:pt>
                <c:pt idx="7">
                  <c:v>0.47939867000000053</c:v>
                </c:pt>
                <c:pt idx="8">
                  <c:v>0.53125710399999959</c:v>
                </c:pt>
                <c:pt idx="9">
                  <c:v>0.55639612699999996</c:v>
                </c:pt>
                <c:pt idx="10">
                  <c:v>0.60103815900000002</c:v>
                </c:pt>
                <c:pt idx="11">
                  <c:v>0.63912912000000066</c:v>
                </c:pt>
                <c:pt idx="12">
                  <c:v>0.69100574599999998</c:v>
                </c:pt>
                <c:pt idx="13">
                  <c:v>0.64990754100000003</c:v>
                </c:pt>
                <c:pt idx="14">
                  <c:v>0.71010001700000092</c:v>
                </c:pt>
                <c:pt idx="15">
                  <c:v>0.76096025500000064</c:v>
                </c:pt>
                <c:pt idx="16">
                  <c:v>0.81644077000000004</c:v>
                </c:pt>
                <c:pt idx="17">
                  <c:v>0.89658979099999958</c:v>
                </c:pt>
                <c:pt idx="18">
                  <c:v>0.88298059899999959</c:v>
                </c:pt>
                <c:pt idx="19">
                  <c:v>0.92037798899999956</c:v>
                </c:pt>
                <c:pt idx="20">
                  <c:v>1.0096365966796883</c:v>
                </c:pt>
                <c:pt idx="21">
                  <c:v>0.971332702636719</c:v>
                </c:pt>
                <c:pt idx="22">
                  <c:v>0.95849847412109479</c:v>
                </c:pt>
                <c:pt idx="23">
                  <c:v>0.97467358398437565</c:v>
                </c:pt>
                <c:pt idx="24">
                  <c:v>0.98058074951171803</c:v>
                </c:pt>
                <c:pt idx="25">
                  <c:v>1.0000701904296898</c:v>
                </c:pt>
                <c:pt idx="26">
                  <c:v>0.99310961914062501</c:v>
                </c:pt>
                <c:pt idx="27">
                  <c:v>1.0043349609375001</c:v>
                </c:pt>
                <c:pt idx="28">
                  <c:v>1.0151415405273398</c:v>
                </c:pt>
                <c:pt idx="29">
                  <c:v>1.02078540039063</c:v>
                </c:pt>
                <c:pt idx="30">
                  <c:v>1.0017432861328086</c:v>
                </c:pt>
                <c:pt idx="31">
                  <c:v>0.98472497558593797</c:v>
                </c:pt>
                <c:pt idx="32">
                  <c:v>0.98858935546874949</c:v>
                </c:pt>
                <c:pt idx="33">
                  <c:v>0.99314459228515661</c:v>
                </c:pt>
                <c:pt idx="34">
                  <c:v>0.9867642211914055</c:v>
                </c:pt>
                <c:pt idx="35">
                  <c:v>1.0026274414062513</c:v>
                </c:pt>
                <c:pt idx="36">
                  <c:v>1.0134293212890586</c:v>
                </c:pt>
                <c:pt idx="37">
                  <c:v>1.0400937499999998</c:v>
                </c:pt>
                <c:pt idx="38">
                  <c:v>1.0717041015625</c:v>
                </c:pt>
                <c:pt idx="39">
                  <c:v>1.10787536621094</c:v>
                </c:pt>
                <c:pt idx="40">
                  <c:v>1.1521004638671901</c:v>
                </c:pt>
                <c:pt idx="41">
                  <c:v>1.1856528320312516</c:v>
                </c:pt>
                <c:pt idx="42">
                  <c:v>1.2112425537109399</c:v>
                </c:pt>
                <c:pt idx="43">
                  <c:v>1.2390632324218798</c:v>
                </c:pt>
                <c:pt idx="44">
                  <c:v>1.2625828857421899</c:v>
                </c:pt>
                <c:pt idx="45">
                  <c:v>1.2876236572265578</c:v>
                </c:pt>
              </c:numCache>
            </c:numRef>
          </c:val>
        </c:ser>
        <c:ser>
          <c:idx val="5"/>
          <c:order val="4"/>
          <c:tx>
            <c:strRef>
              <c:f>Sheet1!$A$6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Sheet1!$B$6:$AU$6</c:f>
              <c:numCache>
                <c:formatCode>General</c:formatCode>
                <c:ptCount val="46"/>
                <c:pt idx="0">
                  <c:v>1.5940114790000013</c:v>
                </c:pt>
                <c:pt idx="1">
                  <c:v>1.5906227479999986</c:v>
                </c:pt>
                <c:pt idx="2">
                  <c:v>1.621206039</c:v>
                </c:pt>
                <c:pt idx="3">
                  <c:v>1.6900702320000001</c:v>
                </c:pt>
                <c:pt idx="4">
                  <c:v>1.6906938640000013</c:v>
                </c:pt>
                <c:pt idx="5">
                  <c:v>1.7094264679999978</c:v>
                </c:pt>
                <c:pt idx="6">
                  <c:v>1.7951955929999988</c:v>
                </c:pt>
                <c:pt idx="7">
                  <c:v>1.8450157359999999</c:v>
                </c:pt>
                <c:pt idx="8">
                  <c:v>1.8735156899999998</c:v>
                </c:pt>
                <c:pt idx="9">
                  <c:v>1.8810872240000016</c:v>
                </c:pt>
                <c:pt idx="10">
                  <c:v>1.966264596</c:v>
                </c:pt>
                <c:pt idx="11">
                  <c:v>1.9039559429999999</c:v>
                </c:pt>
                <c:pt idx="12">
                  <c:v>1.9331303529999986</c:v>
                </c:pt>
                <c:pt idx="13">
                  <c:v>1.9737367499999998</c:v>
                </c:pt>
                <c:pt idx="14">
                  <c:v>1.9783005490000019</c:v>
                </c:pt>
                <c:pt idx="15">
                  <c:v>2.0128730459999997</c:v>
                </c:pt>
                <c:pt idx="16">
                  <c:v>1.9905111340000019</c:v>
                </c:pt>
                <c:pt idx="17">
                  <c:v>2.016455583999996</c:v>
                </c:pt>
                <c:pt idx="18">
                  <c:v>1.9858012469999986</c:v>
                </c:pt>
                <c:pt idx="19">
                  <c:v>1.7644855129999999</c:v>
                </c:pt>
                <c:pt idx="20">
                  <c:v>1.86368493652344</c:v>
                </c:pt>
                <c:pt idx="21">
                  <c:v>1.8194956054687499</c:v>
                </c:pt>
                <c:pt idx="22">
                  <c:v>1.8235657958984386</c:v>
                </c:pt>
                <c:pt idx="23">
                  <c:v>1.8203006591796898</c:v>
                </c:pt>
                <c:pt idx="24">
                  <c:v>1.79986743164063</c:v>
                </c:pt>
                <c:pt idx="25">
                  <c:v>1.7988298339843798</c:v>
                </c:pt>
                <c:pt idx="26">
                  <c:v>1.8228105468750013</c:v>
                </c:pt>
                <c:pt idx="27">
                  <c:v>1.8325236816406298</c:v>
                </c:pt>
                <c:pt idx="28">
                  <c:v>1.8472191162109399</c:v>
                </c:pt>
                <c:pt idx="29">
                  <c:v>1.86585388183594</c:v>
                </c:pt>
                <c:pt idx="30">
                  <c:v>1.9068983154296886</c:v>
                </c:pt>
                <c:pt idx="31">
                  <c:v>1.9510262451171878</c:v>
                </c:pt>
                <c:pt idx="32">
                  <c:v>1.9773901367187519</c:v>
                </c:pt>
                <c:pt idx="33">
                  <c:v>2.0100006103515597</c:v>
                </c:pt>
                <c:pt idx="34">
                  <c:v>2.0527033691406271</c:v>
                </c:pt>
                <c:pt idx="35">
                  <c:v>2.0685312500000053</c:v>
                </c:pt>
                <c:pt idx="36">
                  <c:v>2.0924697265624999</c:v>
                </c:pt>
                <c:pt idx="37">
                  <c:v>2.1075151367187477</c:v>
                </c:pt>
                <c:pt idx="38">
                  <c:v>2.1202993164062498</c:v>
                </c:pt>
                <c:pt idx="39">
                  <c:v>2.1272231445312499</c:v>
                </c:pt>
                <c:pt idx="40">
                  <c:v>2.1374960937499998</c:v>
                </c:pt>
                <c:pt idx="41">
                  <c:v>2.15027490234375</c:v>
                </c:pt>
                <c:pt idx="42">
                  <c:v>2.1664675292968787</c:v>
                </c:pt>
                <c:pt idx="43">
                  <c:v>2.1815114746093802</c:v>
                </c:pt>
                <c:pt idx="44">
                  <c:v>2.19997314453125</c:v>
                </c:pt>
                <c:pt idx="45">
                  <c:v>2.2180131835937464</c:v>
                </c:pt>
              </c:numCache>
            </c:numRef>
          </c:val>
        </c:ser>
        <c:axId val="148024704"/>
        <c:axId val="148264064"/>
      </c:areaChart>
      <c:catAx>
        <c:axId val="148024704"/>
        <c:scaling>
          <c:orientation val="minMax"/>
        </c:scaling>
        <c:axPos val="b"/>
        <c:numFmt formatCode="General" sourceLinked="0"/>
        <c:tickLblPos val="nextTo"/>
        <c:spPr>
          <a:ln w="1440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8264064"/>
        <c:crosses val="autoZero"/>
        <c:auto val="1"/>
        <c:lblAlgn val="ctr"/>
        <c:lblOffset val="100"/>
        <c:tickLblSkip val="5"/>
        <c:tickMarkSkip val="5"/>
      </c:catAx>
      <c:valAx>
        <c:axId val="148264064"/>
        <c:scaling>
          <c:orientation val="minMax"/>
          <c:max val="6"/>
        </c:scaling>
        <c:axPos val="l"/>
        <c:majorGridlines>
          <c:spPr>
            <a:ln w="14403">
              <a:solidFill>
                <a:srgbClr val="FFFFFF">
                  <a:lumMod val="65000"/>
                </a:srgbClr>
              </a:solidFill>
              <a:prstDash val="solid"/>
            </a:ln>
          </c:spPr>
        </c:majorGridlines>
        <c:numFmt formatCode="#,##0" sourceLinked="0"/>
        <c:tickLblPos val="nextTo"/>
        <c:spPr>
          <a:ln w="10802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8024704"/>
        <c:crosses val="autoZero"/>
        <c:crossBetween val="midCat"/>
        <c:majorUnit val="1"/>
        <c:minorUnit val="1.2E-2"/>
      </c:valAx>
      <c:spPr>
        <a:noFill/>
        <a:ln w="28806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758" b="1" i="0" u="none" strike="noStrike" baseline="0">
          <a:solidFill>
            <a:srgbClr val="FFFF00"/>
          </a:solidFill>
          <a:latin typeface="Tahoma"/>
          <a:ea typeface="Tahoma"/>
          <a:cs typeface="Tahoma"/>
        </a:defRPr>
      </a:pPr>
      <a:endParaRPr lang="en-US"/>
    </a:p>
  </c:txPr>
  <c:externalData r:id="rId2"/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AEO 2010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Sheet1!$B$1:$I$1</c:f>
              <c:strCache>
                <c:ptCount val="8"/>
                <c:pt idx="0">
                  <c:v>Natural Gas CC</c:v>
                </c:pt>
                <c:pt idx="1">
                  <c:v>Pulverized Coal</c:v>
                </c:pt>
                <c:pt idx="2">
                  <c:v>  IGCC   CCS</c:v>
                </c:pt>
                <c:pt idx="3">
                  <c:v>Nuclear</c:v>
                </c:pt>
                <c:pt idx="4">
                  <c:v>Wind</c:v>
                </c:pt>
                <c:pt idx="5">
                  <c:v>Biomass</c:v>
                </c:pt>
                <c:pt idx="6">
                  <c:v>Solar Thermal</c:v>
                </c:pt>
                <c:pt idx="7">
                  <c:v>Photovoltaic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980.16297699999996</c:v>
                </c:pt>
                <c:pt idx="1">
                  <c:v>2250.1688549999931</c:v>
                </c:pt>
                <c:pt idx="2">
                  <c:v>3821.7365489999997</c:v>
                </c:pt>
                <c:pt idx="3">
                  <c:v>3866.3251520000108</c:v>
                </c:pt>
                <c:pt idx="4">
                  <c:v>1989.2797909999999</c:v>
                </c:pt>
                <c:pt idx="5">
                  <c:v>3896.8511720000138</c:v>
                </c:pt>
                <c:pt idx="6">
                  <c:v>5194.2307159999873</c:v>
                </c:pt>
                <c:pt idx="7">
                  <c:v>6245.6427960000001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AEO 2011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Sheet1!$B$1:$I$1</c:f>
              <c:strCache>
                <c:ptCount val="8"/>
                <c:pt idx="0">
                  <c:v>Natural Gas CC</c:v>
                </c:pt>
                <c:pt idx="1">
                  <c:v>Pulverized Coal</c:v>
                </c:pt>
                <c:pt idx="2">
                  <c:v>  IGCC   CCS</c:v>
                </c:pt>
                <c:pt idx="3">
                  <c:v>Nuclear</c:v>
                </c:pt>
                <c:pt idx="4">
                  <c:v>Wind</c:v>
                </c:pt>
                <c:pt idx="5">
                  <c:v>Biomass</c:v>
                </c:pt>
                <c:pt idx="6">
                  <c:v>Solar Thermal</c:v>
                </c:pt>
                <c:pt idx="7">
                  <c:v>Photovoltaic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993.93128399999807</c:v>
                </c:pt>
                <c:pt idx="1">
                  <c:v>2818.2857140000001</c:v>
                </c:pt>
                <c:pt idx="2">
                  <c:v>5299.6455700000024</c:v>
                </c:pt>
                <c:pt idx="3">
                  <c:v>5290.7269440000127</c:v>
                </c:pt>
                <c:pt idx="4">
                  <c:v>2415.9566</c:v>
                </c:pt>
                <c:pt idx="5">
                  <c:v>3826.4679530000012</c:v>
                </c:pt>
                <c:pt idx="6">
                  <c:v>4649.5768539999999</c:v>
                </c:pt>
                <c:pt idx="7">
                  <c:v>4712.0072330000003</c:v>
                </c:pt>
              </c:numCache>
            </c:numRef>
          </c:val>
        </c:ser>
        <c:axId val="148266368"/>
        <c:axId val="148690048"/>
      </c:barChart>
      <c:catAx>
        <c:axId val="148266368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8690048"/>
        <c:crosses val="autoZero"/>
        <c:auto val="1"/>
        <c:lblAlgn val="ctr"/>
        <c:lblOffset val="100"/>
      </c:catAx>
      <c:valAx>
        <c:axId val="148690048"/>
        <c:scaling>
          <c:orientation val="minMax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48266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722103390914889"/>
          <c:y val="4.6424283921031831E-2"/>
          <c:w val="0.43105067726293878"/>
          <c:h val="0.12454273650576286"/>
        </c:manualLayout>
      </c:layout>
      <c:overlay val="1"/>
    </c:legend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983510011778119E-2"/>
          <c:y val="6.5822784810127544E-2"/>
          <c:w val="0.86572438162544174"/>
          <c:h val="0.80506329113924047"/>
        </c:manualLayout>
      </c:layout>
      <c:areaChart>
        <c:grouping val="stacked"/>
        <c:ser>
          <c:idx val="7"/>
          <c:order val="0"/>
          <c:tx>
            <c:strRef>
              <c:f>Sheet1!$A$2</c:f>
              <c:strCache>
                <c:ptCount val="1"/>
                <c:pt idx="0">
                  <c:v>Waste</c:v>
                </c:pt>
              </c:strCache>
            </c:strRef>
          </c:tx>
          <c:spPr>
            <a:solidFill>
              <a:schemeClr val="accent2"/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Sheet1!$B$2:$AU$2</c:f>
              <c:numCache>
                <c:formatCode>General</c:formatCode>
                <c:ptCount val="46"/>
                <c:pt idx="0">
                  <c:v>13.260378999999999</c:v>
                </c:pt>
                <c:pt idx="1">
                  <c:v>15.664746000000004</c:v>
                </c:pt>
                <c:pt idx="2">
                  <c:v>17.816034999999999</c:v>
                </c:pt>
                <c:pt idx="3">
                  <c:v>18.333030999999988</c:v>
                </c:pt>
                <c:pt idx="4">
                  <c:v>19.128595000000001</c:v>
                </c:pt>
                <c:pt idx="5">
                  <c:v>20.404971000000021</c:v>
                </c:pt>
                <c:pt idx="6">
                  <c:v>20.911335999999999</c:v>
                </c:pt>
                <c:pt idx="7">
                  <c:v>21.709073</c:v>
                </c:pt>
                <c:pt idx="8">
                  <c:v>22.447935000000001</c:v>
                </c:pt>
                <c:pt idx="9">
                  <c:v>22.572175000000001</c:v>
                </c:pt>
                <c:pt idx="10">
                  <c:v>23.131314000000021</c:v>
                </c:pt>
                <c:pt idx="11">
                  <c:v>14.548152999999999</c:v>
                </c:pt>
                <c:pt idx="12">
                  <c:v>15.043711999999999</c:v>
                </c:pt>
                <c:pt idx="13">
                  <c:v>15.811992</c:v>
                </c:pt>
                <c:pt idx="14">
                  <c:v>15.42057</c:v>
                </c:pt>
                <c:pt idx="15">
                  <c:v>15.420393000000001</c:v>
                </c:pt>
                <c:pt idx="16">
                  <c:v>16.098524999999974</c:v>
                </c:pt>
                <c:pt idx="17">
                  <c:v>16.524553999999988</c:v>
                </c:pt>
                <c:pt idx="18">
                  <c:v>17.733758000000005</c:v>
                </c:pt>
                <c:pt idx="19">
                  <c:v>18.093335</c:v>
                </c:pt>
                <c:pt idx="20">
                  <c:v>17.358234405517599</c:v>
                </c:pt>
                <c:pt idx="21">
                  <c:v>17.358257293701186</c:v>
                </c:pt>
                <c:pt idx="22">
                  <c:v>17.35827445983892</c:v>
                </c:pt>
                <c:pt idx="23">
                  <c:v>17.358280181884801</c:v>
                </c:pt>
                <c:pt idx="24">
                  <c:v>17.35828208923337</c:v>
                </c:pt>
                <c:pt idx="25">
                  <c:v>17.358299255371072</c:v>
                </c:pt>
                <c:pt idx="26">
                  <c:v>17.358325958251999</c:v>
                </c:pt>
                <c:pt idx="27">
                  <c:v>17.358354568481399</c:v>
                </c:pt>
                <c:pt idx="28">
                  <c:v>17.358381271362273</c:v>
                </c:pt>
                <c:pt idx="29">
                  <c:v>17.358409881591772</c:v>
                </c:pt>
                <c:pt idx="30">
                  <c:v>17.358434677123952</c:v>
                </c:pt>
                <c:pt idx="31">
                  <c:v>17.358457565307599</c:v>
                </c:pt>
                <c:pt idx="32">
                  <c:v>17.3584804534912</c:v>
                </c:pt>
                <c:pt idx="33">
                  <c:v>17.35850524902337</c:v>
                </c:pt>
                <c:pt idx="34">
                  <c:v>17.358530044555689</c:v>
                </c:pt>
                <c:pt idx="35">
                  <c:v>17.358554840087887</c:v>
                </c:pt>
                <c:pt idx="36">
                  <c:v>17.358581542968789</c:v>
                </c:pt>
                <c:pt idx="37">
                  <c:v>17.358612060546889</c:v>
                </c:pt>
                <c:pt idx="38">
                  <c:v>17.35864830017087</c:v>
                </c:pt>
                <c:pt idx="39">
                  <c:v>17.358676910400401</c:v>
                </c:pt>
                <c:pt idx="40">
                  <c:v>17.358715057372986</c:v>
                </c:pt>
                <c:pt idx="41">
                  <c:v>17.35874938964837</c:v>
                </c:pt>
                <c:pt idx="42">
                  <c:v>17.358783721923789</c:v>
                </c:pt>
                <c:pt idx="43">
                  <c:v>17.358814239501989</c:v>
                </c:pt>
                <c:pt idx="44">
                  <c:v>17.358848571777273</c:v>
                </c:pt>
                <c:pt idx="45">
                  <c:v>17.358875274658221</c:v>
                </c:pt>
              </c:numCache>
            </c:numRef>
          </c:val>
        </c:ser>
        <c:ser>
          <c:idx val="8"/>
          <c:order val="1"/>
          <c:tx>
            <c:strRef>
              <c:f>Sheet1!$A$3</c:f>
              <c:strCache>
                <c:ptCount val="1"/>
                <c:pt idx="0">
                  <c:v>Solar / PV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Sheet1!$B$3:$AU$3</c:f>
              <c:numCache>
                <c:formatCode>General</c:formatCode>
                <c:ptCount val="46"/>
                <c:pt idx="0">
                  <c:v>0.36708700000000033</c:v>
                </c:pt>
                <c:pt idx="1">
                  <c:v>0.4717650000000001</c:v>
                </c:pt>
                <c:pt idx="2">
                  <c:v>0.39964000000000033</c:v>
                </c:pt>
                <c:pt idx="3">
                  <c:v>0.46245200000000031</c:v>
                </c:pt>
                <c:pt idx="4">
                  <c:v>0.48662200000000033</c:v>
                </c:pt>
                <c:pt idx="5">
                  <c:v>0.4968210000000004</c:v>
                </c:pt>
                <c:pt idx="6">
                  <c:v>0.52120500000000003</c:v>
                </c:pt>
                <c:pt idx="7">
                  <c:v>0.51116799999999907</c:v>
                </c:pt>
                <c:pt idx="8">
                  <c:v>0.50247299999999906</c:v>
                </c:pt>
                <c:pt idx="9">
                  <c:v>0.49508200000000047</c:v>
                </c:pt>
                <c:pt idx="10">
                  <c:v>0.4933750000000004</c:v>
                </c:pt>
                <c:pt idx="11">
                  <c:v>0.54275499999999999</c:v>
                </c:pt>
                <c:pt idx="12">
                  <c:v>0.55483099999999996</c:v>
                </c:pt>
                <c:pt idx="13">
                  <c:v>0.5340009999999995</c:v>
                </c:pt>
                <c:pt idx="14">
                  <c:v>0.57515499999999997</c:v>
                </c:pt>
                <c:pt idx="15">
                  <c:v>0.55029399999999951</c:v>
                </c:pt>
                <c:pt idx="16">
                  <c:v>0.50770599999999999</c:v>
                </c:pt>
                <c:pt idx="17">
                  <c:v>0.61179300000000092</c:v>
                </c:pt>
                <c:pt idx="18">
                  <c:v>0.86431500000000061</c:v>
                </c:pt>
                <c:pt idx="19">
                  <c:v>0.80798800000000004</c:v>
                </c:pt>
                <c:pt idx="20">
                  <c:v>4.8161611557006863</c:v>
                </c:pt>
                <c:pt idx="21">
                  <c:v>6.7942352294921875</c:v>
                </c:pt>
                <c:pt idx="22">
                  <c:v>8.9329233169555682</c:v>
                </c:pt>
                <c:pt idx="23">
                  <c:v>11.19540309906011</c:v>
                </c:pt>
                <c:pt idx="24">
                  <c:v>12.921519279480011</c:v>
                </c:pt>
                <c:pt idx="25">
                  <c:v>14.841554641723604</c:v>
                </c:pt>
                <c:pt idx="26">
                  <c:v>16.88902282714837</c:v>
                </c:pt>
                <c:pt idx="27">
                  <c:v>16.985260009765568</c:v>
                </c:pt>
                <c:pt idx="28">
                  <c:v>17.085971832275373</c:v>
                </c:pt>
                <c:pt idx="29">
                  <c:v>17.202917098998999</c:v>
                </c:pt>
                <c:pt idx="30">
                  <c:v>17.338005065918022</c:v>
                </c:pt>
                <c:pt idx="31">
                  <c:v>17.4798793792725</c:v>
                </c:pt>
                <c:pt idx="32">
                  <c:v>17.627372741699201</c:v>
                </c:pt>
                <c:pt idx="33">
                  <c:v>17.800956726074233</c:v>
                </c:pt>
                <c:pt idx="34">
                  <c:v>17.994548797607401</c:v>
                </c:pt>
                <c:pt idx="35">
                  <c:v>18.213211059570288</c:v>
                </c:pt>
                <c:pt idx="36">
                  <c:v>18.4398097991943</c:v>
                </c:pt>
                <c:pt idx="37">
                  <c:v>18.673261642456133</c:v>
                </c:pt>
                <c:pt idx="38">
                  <c:v>18.921001434326186</c:v>
                </c:pt>
                <c:pt idx="39">
                  <c:v>19.16398811340332</c:v>
                </c:pt>
                <c:pt idx="40">
                  <c:v>19.409778594970689</c:v>
                </c:pt>
                <c:pt idx="41">
                  <c:v>19.679723739623974</c:v>
                </c:pt>
                <c:pt idx="42">
                  <c:v>19.939802169799801</c:v>
                </c:pt>
                <c:pt idx="43">
                  <c:v>20.190986633300799</c:v>
                </c:pt>
                <c:pt idx="44">
                  <c:v>20.486785888671868</c:v>
                </c:pt>
                <c:pt idx="45">
                  <c:v>20.755712509155252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Geothermal</c:v>
                </c:pt>
              </c:strCache>
            </c:strRef>
          </c:tx>
          <c:spPr>
            <a:solidFill>
              <a:schemeClr val="accent6"/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Sheet1!$B$4:$AU$4</c:f>
              <c:numCache>
                <c:formatCode>General</c:formatCode>
                <c:ptCount val="46"/>
                <c:pt idx="0">
                  <c:v>15.434270999999999</c:v>
                </c:pt>
                <c:pt idx="1">
                  <c:v>15.966444000000019</c:v>
                </c:pt>
                <c:pt idx="2">
                  <c:v>16.137962000000037</c:v>
                </c:pt>
                <c:pt idx="3">
                  <c:v>16.78856499999997</c:v>
                </c:pt>
                <c:pt idx="4">
                  <c:v>15.535453</c:v>
                </c:pt>
                <c:pt idx="5">
                  <c:v>13.378258000000001</c:v>
                </c:pt>
                <c:pt idx="6">
                  <c:v>14.328684000000004</c:v>
                </c:pt>
                <c:pt idx="7">
                  <c:v>14.726101999999999</c:v>
                </c:pt>
                <c:pt idx="8">
                  <c:v>14.773918</c:v>
                </c:pt>
                <c:pt idx="9">
                  <c:v>14.827013000000001</c:v>
                </c:pt>
                <c:pt idx="10">
                  <c:v>14.093158000000001</c:v>
                </c:pt>
                <c:pt idx="11">
                  <c:v>13.740501</c:v>
                </c:pt>
                <c:pt idx="12">
                  <c:v>14.49131</c:v>
                </c:pt>
                <c:pt idx="13">
                  <c:v>14.424231000000001</c:v>
                </c:pt>
                <c:pt idx="14">
                  <c:v>14.810975000000001</c:v>
                </c:pt>
                <c:pt idx="15">
                  <c:v>14.691745000000001</c:v>
                </c:pt>
                <c:pt idx="16">
                  <c:v>14.568028999999999</c:v>
                </c:pt>
                <c:pt idx="17">
                  <c:v>14.637212999999999</c:v>
                </c:pt>
                <c:pt idx="18">
                  <c:v>14.951348000000001</c:v>
                </c:pt>
                <c:pt idx="19">
                  <c:v>15.209663000000001</c:v>
                </c:pt>
                <c:pt idx="20">
                  <c:v>16.907115936279286</c:v>
                </c:pt>
                <c:pt idx="21">
                  <c:v>16.908618927001989</c:v>
                </c:pt>
                <c:pt idx="22">
                  <c:v>17.282518386840774</c:v>
                </c:pt>
                <c:pt idx="23">
                  <c:v>17.873580932617202</c:v>
                </c:pt>
                <c:pt idx="24">
                  <c:v>18.069425582885689</c:v>
                </c:pt>
                <c:pt idx="25">
                  <c:v>19.626663208007788</c:v>
                </c:pt>
                <c:pt idx="26">
                  <c:v>19.62841415405272</c:v>
                </c:pt>
                <c:pt idx="27">
                  <c:v>20.427282333373952</c:v>
                </c:pt>
                <c:pt idx="28">
                  <c:v>21.226179122924787</c:v>
                </c:pt>
                <c:pt idx="29">
                  <c:v>22.838861465454155</c:v>
                </c:pt>
                <c:pt idx="30">
                  <c:v>24.680223464965774</c:v>
                </c:pt>
                <c:pt idx="31">
                  <c:v>25.734991073608398</c:v>
                </c:pt>
                <c:pt idx="32">
                  <c:v>25.971944808959989</c:v>
                </c:pt>
                <c:pt idx="33">
                  <c:v>26.770845413208022</c:v>
                </c:pt>
                <c:pt idx="34">
                  <c:v>28.8944606781006</c:v>
                </c:pt>
                <c:pt idx="35">
                  <c:v>31.357040405273388</c:v>
                </c:pt>
                <c:pt idx="36">
                  <c:v>33.361091613769425</c:v>
                </c:pt>
                <c:pt idx="37">
                  <c:v>35.284175872802699</c:v>
                </c:pt>
                <c:pt idx="38">
                  <c:v>37.816177368164098</c:v>
                </c:pt>
                <c:pt idx="39">
                  <c:v>40.729091644287102</c:v>
                </c:pt>
                <c:pt idx="40">
                  <c:v>42.341453552245987</c:v>
                </c:pt>
                <c:pt idx="41">
                  <c:v>43.951644897460824</c:v>
                </c:pt>
                <c:pt idx="42">
                  <c:v>45.571540832519503</c:v>
                </c:pt>
                <c:pt idx="43">
                  <c:v>46.792415618896513</c:v>
                </c:pt>
                <c:pt idx="44">
                  <c:v>48.00048065185544</c:v>
                </c:pt>
                <c:pt idx="45">
                  <c:v>49.185314178466811</c:v>
                </c:pt>
              </c:numCache>
            </c:numRef>
          </c:val>
        </c:ser>
        <c:ser>
          <c:idx val="1"/>
          <c:order val="3"/>
          <c:tx>
            <c:strRef>
              <c:f>Sheet1!$A$5</c:f>
              <c:strCache>
                <c:ptCount val="1"/>
                <c:pt idx="0">
                  <c:v>Wind</c:v>
                </c:pt>
              </c:strCache>
            </c:strRef>
          </c:tx>
          <c:spPr>
            <a:solidFill>
              <a:schemeClr val="accent4"/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Sheet1!$B$5:$AU$5</c:f>
              <c:numCache>
                <c:formatCode>General</c:formatCode>
                <c:ptCount val="46"/>
                <c:pt idx="0">
                  <c:v>2.7886000000000002</c:v>
                </c:pt>
                <c:pt idx="1">
                  <c:v>2.9509509999999977</c:v>
                </c:pt>
                <c:pt idx="2">
                  <c:v>2.8875229999999998</c:v>
                </c:pt>
                <c:pt idx="3">
                  <c:v>3.005827</c:v>
                </c:pt>
                <c:pt idx="4">
                  <c:v>3.4471090000000002</c:v>
                </c:pt>
                <c:pt idx="5">
                  <c:v>3.164253</c:v>
                </c:pt>
                <c:pt idx="6">
                  <c:v>3.2340689999999972</c:v>
                </c:pt>
                <c:pt idx="7">
                  <c:v>3.2880350000000012</c:v>
                </c:pt>
                <c:pt idx="8">
                  <c:v>3.0256959999999977</c:v>
                </c:pt>
                <c:pt idx="9">
                  <c:v>4.4879980000000002</c:v>
                </c:pt>
                <c:pt idx="10">
                  <c:v>5.5932610000000063</c:v>
                </c:pt>
                <c:pt idx="11">
                  <c:v>6.7373320000000003</c:v>
                </c:pt>
                <c:pt idx="12">
                  <c:v>10.354279</c:v>
                </c:pt>
                <c:pt idx="13">
                  <c:v>11.187467</c:v>
                </c:pt>
                <c:pt idx="14">
                  <c:v>14.143741</c:v>
                </c:pt>
                <c:pt idx="15">
                  <c:v>17.810549000000002</c:v>
                </c:pt>
                <c:pt idx="16">
                  <c:v>26.589136999999972</c:v>
                </c:pt>
                <c:pt idx="17">
                  <c:v>34.449927000000002</c:v>
                </c:pt>
                <c:pt idx="18">
                  <c:v>55.363100000000003</c:v>
                </c:pt>
                <c:pt idx="19">
                  <c:v>70.760934000000006</c:v>
                </c:pt>
                <c:pt idx="20">
                  <c:v>91.750717163085739</c:v>
                </c:pt>
                <c:pt idx="21">
                  <c:v>110.21466827392599</c:v>
                </c:pt>
                <c:pt idx="22">
                  <c:v>142.96228027343801</c:v>
                </c:pt>
                <c:pt idx="23">
                  <c:v>143.191482543945</c:v>
                </c:pt>
                <c:pt idx="24">
                  <c:v>143.66127014160199</c:v>
                </c:pt>
                <c:pt idx="25">
                  <c:v>144.48942565918</c:v>
                </c:pt>
                <c:pt idx="26">
                  <c:v>144.82812500000017</c:v>
                </c:pt>
                <c:pt idx="27">
                  <c:v>144.83032226562517</c:v>
                </c:pt>
                <c:pt idx="28">
                  <c:v>144.83258056640599</c:v>
                </c:pt>
                <c:pt idx="29">
                  <c:v>144.83491516113281</c:v>
                </c:pt>
                <c:pt idx="30">
                  <c:v>145.21717834472699</c:v>
                </c:pt>
                <c:pt idx="31">
                  <c:v>145.21907043456969</c:v>
                </c:pt>
                <c:pt idx="32">
                  <c:v>147.38227844238341</c:v>
                </c:pt>
                <c:pt idx="33">
                  <c:v>149.66653442382776</c:v>
                </c:pt>
                <c:pt idx="34">
                  <c:v>151.53506469726582</c:v>
                </c:pt>
                <c:pt idx="35">
                  <c:v>153.81730651855517</c:v>
                </c:pt>
                <c:pt idx="36">
                  <c:v>157.10389709472682</c:v>
                </c:pt>
                <c:pt idx="37">
                  <c:v>157.64314270019483</c:v>
                </c:pt>
                <c:pt idx="38">
                  <c:v>158.22996520996065</c:v>
                </c:pt>
                <c:pt idx="39">
                  <c:v>158.78704833984401</c:v>
                </c:pt>
                <c:pt idx="40">
                  <c:v>159.0884704589844</c:v>
                </c:pt>
                <c:pt idx="41">
                  <c:v>159.41954040527301</c:v>
                </c:pt>
                <c:pt idx="42">
                  <c:v>160.12220764160207</c:v>
                </c:pt>
                <c:pt idx="43">
                  <c:v>160.35661315918</c:v>
                </c:pt>
                <c:pt idx="44">
                  <c:v>161.03054809570301</c:v>
                </c:pt>
                <c:pt idx="45">
                  <c:v>163.40522766113301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 Industrial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28806">
              <a:noFill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Sheet1!$B$6:$AU$6</c:f>
              <c:numCache>
                <c:formatCode>General</c:formatCode>
                <c:ptCount val="46"/>
                <c:pt idx="0">
                  <c:v>25.379197999999999</c:v>
                </c:pt>
                <c:pt idx="1">
                  <c:v>25.863150999999988</c:v>
                </c:pt>
                <c:pt idx="2">
                  <c:v>27.915721999999974</c:v>
                </c:pt>
                <c:pt idx="3">
                  <c:v>28.357816000000021</c:v>
                </c:pt>
                <c:pt idx="4">
                  <c:v>28.650376999999999</c:v>
                </c:pt>
                <c:pt idx="5">
                  <c:v>28.868463999999989</c:v>
                </c:pt>
                <c:pt idx="6">
                  <c:v>28.354498000000021</c:v>
                </c:pt>
                <c:pt idx="7">
                  <c:v>28.225018999999989</c:v>
                </c:pt>
                <c:pt idx="8">
                  <c:v>27.692537999999974</c:v>
                </c:pt>
                <c:pt idx="9">
                  <c:v>28.060358000000001</c:v>
                </c:pt>
                <c:pt idx="10">
                  <c:v>28.651834999999998</c:v>
                </c:pt>
                <c:pt idx="11">
                  <c:v>26.888482999999972</c:v>
                </c:pt>
                <c:pt idx="12">
                  <c:v>29.643207</c:v>
                </c:pt>
                <c:pt idx="13">
                  <c:v>27.988370999999972</c:v>
                </c:pt>
                <c:pt idx="14">
                  <c:v>28.367084999999999</c:v>
                </c:pt>
                <c:pt idx="15">
                  <c:v>28.020109979999972</c:v>
                </c:pt>
                <c:pt idx="16">
                  <c:v>28.43</c:v>
                </c:pt>
                <c:pt idx="17">
                  <c:v>28.419999999999987</c:v>
                </c:pt>
                <c:pt idx="18">
                  <c:v>27.88</c:v>
                </c:pt>
                <c:pt idx="19">
                  <c:v>27.88</c:v>
                </c:pt>
                <c:pt idx="20">
                  <c:v>30.878643035888686</c:v>
                </c:pt>
                <c:pt idx="21">
                  <c:v>33.352483749389549</c:v>
                </c:pt>
                <c:pt idx="22">
                  <c:v>35.921855211257899</c:v>
                </c:pt>
                <c:pt idx="23">
                  <c:v>38.452106952667194</c:v>
                </c:pt>
                <c:pt idx="24">
                  <c:v>38.452102661132798</c:v>
                </c:pt>
                <c:pt idx="25">
                  <c:v>40.009728193282996</c:v>
                </c:pt>
                <c:pt idx="26">
                  <c:v>40.084143638610797</c:v>
                </c:pt>
                <c:pt idx="27">
                  <c:v>40.897110462188699</c:v>
                </c:pt>
                <c:pt idx="28">
                  <c:v>41.516491889953556</c:v>
                </c:pt>
                <c:pt idx="29">
                  <c:v>41.672501564025843</c:v>
                </c:pt>
                <c:pt idx="30">
                  <c:v>42.631971359252894</c:v>
                </c:pt>
                <c:pt idx="31">
                  <c:v>43.468502044678068</c:v>
                </c:pt>
                <c:pt idx="32">
                  <c:v>44.015121459960639</c:v>
                </c:pt>
                <c:pt idx="33">
                  <c:v>44.317188262939801</c:v>
                </c:pt>
                <c:pt idx="34">
                  <c:v>44.575046539306548</c:v>
                </c:pt>
                <c:pt idx="35">
                  <c:v>44.705303192138544</c:v>
                </c:pt>
                <c:pt idx="36">
                  <c:v>44.757534027099197</c:v>
                </c:pt>
                <c:pt idx="37">
                  <c:v>44.819881439208913</c:v>
                </c:pt>
                <c:pt idx="38">
                  <c:v>44.850925445556996</c:v>
                </c:pt>
                <c:pt idx="39">
                  <c:v>44.899049758911595</c:v>
                </c:pt>
                <c:pt idx="40">
                  <c:v>44.903944015503257</c:v>
                </c:pt>
                <c:pt idx="41">
                  <c:v>44.914735794067397</c:v>
                </c:pt>
                <c:pt idx="42">
                  <c:v>44.914726257324524</c:v>
                </c:pt>
                <c:pt idx="43">
                  <c:v>44.931758880615398</c:v>
                </c:pt>
                <c:pt idx="44">
                  <c:v>44.943477630614794</c:v>
                </c:pt>
                <c:pt idx="45">
                  <c:v>44.943477630615149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Power Sector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 w="14403">
              <a:noFill/>
              <a:prstDash val="solid"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Sheet1!$B$7:$AU$7</c:f>
              <c:numCache>
                <c:formatCode>General</c:formatCode>
                <c:ptCount val="46"/>
                <c:pt idx="0">
                  <c:v>7.0324460000000002</c:v>
                </c:pt>
                <c:pt idx="1">
                  <c:v>7.7356749999999996</c:v>
                </c:pt>
                <c:pt idx="2">
                  <c:v>8.4910950000000014</c:v>
                </c:pt>
                <c:pt idx="3">
                  <c:v>9.1518520000000017</c:v>
                </c:pt>
                <c:pt idx="4">
                  <c:v>9.2322810000000004</c:v>
                </c:pt>
                <c:pt idx="5">
                  <c:v>7.5967739999999999</c:v>
                </c:pt>
                <c:pt idx="6">
                  <c:v>8.3863789999999998</c:v>
                </c:pt>
                <c:pt idx="7">
                  <c:v>8.6802290000000006</c:v>
                </c:pt>
                <c:pt idx="8">
                  <c:v>8.6081299999999992</c:v>
                </c:pt>
                <c:pt idx="9">
                  <c:v>8.9607050000000008</c:v>
                </c:pt>
                <c:pt idx="10">
                  <c:v>8.9160730000000008</c:v>
                </c:pt>
                <c:pt idx="11">
                  <c:v>8.2937960000000004</c:v>
                </c:pt>
                <c:pt idx="12">
                  <c:v>9.009328</c:v>
                </c:pt>
                <c:pt idx="13">
                  <c:v>9.5276779999999999</c:v>
                </c:pt>
                <c:pt idx="14">
                  <c:v>9.7364040000000003</c:v>
                </c:pt>
                <c:pt idx="15">
                  <c:v>10.569886000000011</c:v>
                </c:pt>
                <c:pt idx="16">
                  <c:v>10.1</c:v>
                </c:pt>
                <c:pt idx="17">
                  <c:v>10.44</c:v>
                </c:pt>
                <c:pt idx="18">
                  <c:v>10.46</c:v>
                </c:pt>
                <c:pt idx="19">
                  <c:v>10.39</c:v>
                </c:pt>
                <c:pt idx="20">
                  <c:v>9.1978111267089719</c:v>
                </c:pt>
                <c:pt idx="21">
                  <c:v>8.2927951812743999</c:v>
                </c:pt>
                <c:pt idx="22">
                  <c:v>10.00648498535161</c:v>
                </c:pt>
                <c:pt idx="23">
                  <c:v>12.2819528579712</c:v>
                </c:pt>
                <c:pt idx="24">
                  <c:v>18.09351158142087</c:v>
                </c:pt>
                <c:pt idx="25">
                  <c:v>20.5089321136475</c:v>
                </c:pt>
                <c:pt idx="26">
                  <c:v>26.025369644164968</c:v>
                </c:pt>
                <c:pt idx="27">
                  <c:v>27.5345363616943</c:v>
                </c:pt>
                <c:pt idx="28">
                  <c:v>30.646165847778299</c:v>
                </c:pt>
                <c:pt idx="29">
                  <c:v>32.157241821289048</c:v>
                </c:pt>
                <c:pt idx="30">
                  <c:v>38.57490158081044</c:v>
                </c:pt>
                <c:pt idx="31">
                  <c:v>39.157699584960895</c:v>
                </c:pt>
                <c:pt idx="32">
                  <c:v>40.8357963562012</c:v>
                </c:pt>
                <c:pt idx="33">
                  <c:v>39.661758422851612</c:v>
                </c:pt>
                <c:pt idx="34">
                  <c:v>39.236804962158203</c:v>
                </c:pt>
                <c:pt idx="35">
                  <c:v>38.414051055908125</c:v>
                </c:pt>
                <c:pt idx="36">
                  <c:v>39.06053543090826</c:v>
                </c:pt>
                <c:pt idx="37">
                  <c:v>34.006359100341811</c:v>
                </c:pt>
                <c:pt idx="38">
                  <c:v>33.129184722900412</c:v>
                </c:pt>
                <c:pt idx="39">
                  <c:v>30.950750350952099</c:v>
                </c:pt>
                <c:pt idx="40">
                  <c:v>30.861314773559599</c:v>
                </c:pt>
                <c:pt idx="41">
                  <c:v>31.66205406188962</c:v>
                </c:pt>
                <c:pt idx="42">
                  <c:v>32.382232666015597</c:v>
                </c:pt>
                <c:pt idx="43">
                  <c:v>32.288127899169943</c:v>
                </c:pt>
                <c:pt idx="44">
                  <c:v>33.994617462158196</c:v>
                </c:pt>
                <c:pt idx="45">
                  <c:v>32.640575408935511</c:v>
                </c:pt>
              </c:numCache>
            </c:numRef>
          </c:val>
        </c:ser>
        <c:ser>
          <c:idx val="3"/>
          <c:order val="6"/>
          <c:tx>
            <c:strRef>
              <c:f>Sheet1!$A$8</c:f>
              <c:strCache>
                <c:ptCount val="1"/>
                <c:pt idx="0">
                  <c:v>RFS Related</c:v>
                </c:pt>
              </c:strCache>
            </c:strRef>
          </c:tx>
          <c:spPr>
            <a:solidFill>
              <a:schemeClr val="accent3"/>
            </a:solidFill>
            <a:ln w="14403">
              <a:noFill/>
              <a:prstDash val="solid"/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Sheet1!$B$8:$AU$8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0.13186335563659701</c:v>
                </c:pt>
                <c:pt idx="23">
                  <c:v>0.52499628067016602</c:v>
                </c:pt>
                <c:pt idx="24">
                  <c:v>1.03165626525879</c:v>
                </c:pt>
                <c:pt idx="25">
                  <c:v>2.5866711139678977</c:v>
                </c:pt>
                <c:pt idx="26">
                  <c:v>3.7841405868530327</c:v>
                </c:pt>
                <c:pt idx="27">
                  <c:v>5.5700697898864764</c:v>
                </c:pt>
                <c:pt idx="28">
                  <c:v>8.0701990127563548</c:v>
                </c:pt>
                <c:pt idx="29">
                  <c:v>11.810538291931211</c:v>
                </c:pt>
                <c:pt idx="30">
                  <c:v>17.097799301147489</c:v>
                </c:pt>
                <c:pt idx="31">
                  <c:v>24.046848297119102</c:v>
                </c:pt>
                <c:pt idx="32">
                  <c:v>32.229206085205099</c:v>
                </c:pt>
                <c:pt idx="33">
                  <c:v>41.351772308349595</c:v>
                </c:pt>
                <c:pt idx="34">
                  <c:v>50.78971099853527</c:v>
                </c:pt>
                <c:pt idx="35">
                  <c:v>60.273025512695298</c:v>
                </c:pt>
                <c:pt idx="36">
                  <c:v>67.579727172851349</c:v>
                </c:pt>
                <c:pt idx="37">
                  <c:v>74.841957092285199</c:v>
                </c:pt>
                <c:pt idx="38">
                  <c:v>77.009544372558437</c:v>
                </c:pt>
                <c:pt idx="39">
                  <c:v>77.738227844238295</c:v>
                </c:pt>
                <c:pt idx="40">
                  <c:v>77.453140258789048</c:v>
                </c:pt>
                <c:pt idx="41">
                  <c:v>78.255256652832003</c:v>
                </c:pt>
                <c:pt idx="42">
                  <c:v>79.074058532714645</c:v>
                </c:pt>
                <c:pt idx="43">
                  <c:v>79.880409240722699</c:v>
                </c:pt>
                <c:pt idx="44">
                  <c:v>80.686767578124844</c:v>
                </c:pt>
                <c:pt idx="45">
                  <c:v>81.626426696777301</c:v>
                </c:pt>
              </c:numCache>
            </c:numRef>
          </c:val>
        </c:ser>
        <c:axId val="149165184"/>
        <c:axId val="149166720"/>
      </c:areaChart>
      <c:catAx>
        <c:axId val="149165184"/>
        <c:scaling>
          <c:orientation val="minMax"/>
        </c:scaling>
        <c:axPos val="b"/>
        <c:numFmt formatCode="General" sourceLinked="0"/>
        <c:tickLblPos val="nextTo"/>
        <c:spPr>
          <a:ln w="1440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9166720"/>
        <c:crosses val="autoZero"/>
        <c:auto val="1"/>
        <c:lblAlgn val="ctr"/>
        <c:lblOffset val="100"/>
        <c:tickLblSkip val="5"/>
        <c:tickMarkSkip val="5"/>
      </c:catAx>
      <c:valAx>
        <c:axId val="149166720"/>
        <c:scaling>
          <c:orientation val="minMax"/>
          <c:max val="450"/>
        </c:scaling>
        <c:axPos val="l"/>
        <c:majorGridlines>
          <c:spPr>
            <a:ln w="14403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#,##0" sourceLinked="0"/>
        <c:tickLblPos val="nextTo"/>
        <c:spPr>
          <a:ln w="10802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9165184"/>
        <c:crosses val="autoZero"/>
        <c:crossBetween val="midCat"/>
        <c:majorUnit val="50"/>
      </c:valAx>
      <c:spPr>
        <a:noFill/>
        <a:ln w="28806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758" b="1" i="0" u="none" strike="noStrike" baseline="0">
          <a:solidFill>
            <a:srgbClr val="FFFF00"/>
          </a:solidFill>
          <a:latin typeface="Tahoma"/>
          <a:ea typeface="Tahoma"/>
          <a:cs typeface="Tahoma"/>
        </a:defRPr>
      </a:pPr>
      <a:endParaRPr lang="en-US"/>
    </a:p>
  </c:txPr>
  <c:externalData r:id="rId2"/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29087540528152"/>
          <c:y val="7.3911859167242064E-2"/>
          <c:w val="0.78577072718851826"/>
          <c:h val="0.85973305629636265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dPt>
            <c:idx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1"/>
            <c:spPr>
              <a:solidFill>
                <a:schemeClr val="bg1">
                  <a:lumMod val="65000"/>
                </a:schemeClr>
              </a:solidFill>
            </c:spPr>
          </c:dPt>
          <c:dPt>
            <c:idx val="2"/>
            <c:spPr>
              <a:solidFill>
                <a:schemeClr val="accent6"/>
              </a:solidFill>
            </c:spPr>
          </c:dPt>
          <c:dPt>
            <c:idx val="3"/>
            <c:spPr>
              <a:solidFill>
                <a:schemeClr val="accent1"/>
              </a:solidFill>
            </c:spPr>
          </c:dPt>
          <c:dPt>
            <c:idx val="4"/>
            <c:spPr>
              <a:solidFill>
                <a:schemeClr val="accent4"/>
              </a:solidFill>
            </c:spPr>
          </c:dPt>
          <c:dPt>
            <c:idx val="5"/>
            <c:spPr>
              <a:solidFill>
                <a:schemeClr val="accent3"/>
              </a:solidFill>
            </c:spPr>
          </c:dPt>
          <c:dPt>
            <c:idx val="6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7"/>
            <c:spPr>
              <a:solidFill>
                <a:schemeClr val="accent5"/>
              </a:solidFill>
            </c:spPr>
          </c:dPt>
          <c:cat>
            <c:strRef>
              <c:f>Sheet1!$B$1:$I$1</c:f>
              <c:strCache>
                <c:ptCount val="8"/>
                <c:pt idx="0">
                  <c:v>Coal</c:v>
                </c:pt>
                <c:pt idx="1">
                  <c:v>End Use Coal</c:v>
                </c:pt>
                <c:pt idx="2">
                  <c:v>Other Fossil</c:v>
                </c:pt>
                <c:pt idx="3">
                  <c:v>Natural Gas</c:v>
                </c:pt>
                <c:pt idx="4">
                  <c:v>Wind</c:v>
                </c:pt>
                <c:pt idx="5">
                  <c:v>Other Renewables</c:v>
                </c:pt>
                <c:pt idx="6">
                  <c:v>Hydropower*</c:v>
                </c:pt>
                <c:pt idx="7">
                  <c:v>Nuclear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312.89520978927351</c:v>
                </c:pt>
                <c:pt idx="1">
                  <c:v>4.0097279548645401</c:v>
                </c:pt>
                <c:pt idx="2">
                  <c:v>118.199441925708</c:v>
                </c:pt>
                <c:pt idx="3">
                  <c:v>350.89505004882699</c:v>
                </c:pt>
                <c:pt idx="4">
                  <c:v>31.638334269999987</c:v>
                </c:pt>
                <c:pt idx="5">
                  <c:v>15.315088270000084</c:v>
                </c:pt>
                <c:pt idx="6">
                  <c:v>99.423332214354843</c:v>
                </c:pt>
                <c:pt idx="7">
                  <c:v>101.00275421142538</c:v>
                </c:pt>
              </c:numCache>
            </c:numRef>
          </c:val>
        </c:ser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011240080010699"/>
          <c:y val="5.6697750665125897E-2"/>
          <c:w val="0.60181735769611311"/>
          <c:h val="0.88988847383838265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All Sectors</c:v>
                </c:pt>
              </c:strCache>
            </c:strRef>
          </c:tx>
          <c:dPt>
            <c:idx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1"/>
            <c:spPr>
              <a:solidFill>
                <a:schemeClr val="bg1">
                  <a:lumMod val="65000"/>
                </a:schemeClr>
              </a:solidFill>
            </c:spPr>
          </c:dPt>
          <c:dPt>
            <c:idx val="2"/>
            <c:spPr>
              <a:solidFill>
                <a:schemeClr val="accent6"/>
              </a:solidFill>
            </c:spPr>
          </c:dPt>
          <c:dPt>
            <c:idx val="3"/>
            <c:spPr>
              <a:solidFill>
                <a:schemeClr val="accent1"/>
              </a:solidFill>
            </c:spPr>
          </c:dPt>
          <c:dPt>
            <c:idx val="4"/>
            <c:spPr>
              <a:solidFill>
                <a:schemeClr val="accent4"/>
              </a:solidFill>
            </c:spPr>
          </c:dPt>
          <c:dPt>
            <c:idx val="5"/>
            <c:spPr>
              <a:solidFill>
                <a:schemeClr val="accent3"/>
              </a:solidFill>
            </c:spPr>
          </c:dPt>
          <c:dPt>
            <c:idx val="6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7"/>
            <c:spPr>
              <a:solidFill>
                <a:schemeClr val="accent5"/>
              </a:solidFill>
            </c:spPr>
          </c:dPt>
          <c:cat>
            <c:strRef>
              <c:f>Sheet1!$B$1:$I$1</c:f>
              <c:strCache>
                <c:ptCount val="8"/>
                <c:pt idx="0">
                  <c:v>Coal</c:v>
                </c:pt>
                <c:pt idx="1">
                  <c:v>End Use Coal</c:v>
                </c:pt>
                <c:pt idx="2">
                  <c:v>Other Fossil</c:v>
                </c:pt>
                <c:pt idx="3">
                  <c:v>Natural Gas</c:v>
                </c:pt>
                <c:pt idx="4">
                  <c:v>Wind</c:v>
                </c:pt>
                <c:pt idx="5">
                  <c:v>Other Renewables</c:v>
                </c:pt>
                <c:pt idx="6">
                  <c:v>Hydropower*</c:v>
                </c:pt>
                <c:pt idx="7">
                  <c:v>Nuclear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13.770670413971001</c:v>
                </c:pt>
                <c:pt idx="1">
                  <c:v>11.739621639251698</c:v>
                </c:pt>
                <c:pt idx="2">
                  <c:v>0.83428204059600797</c:v>
                </c:pt>
                <c:pt idx="3">
                  <c:v>135.05812072753923</c:v>
                </c:pt>
                <c:pt idx="4">
                  <c:v>25.017007827758821</c:v>
                </c:pt>
                <c:pt idx="5">
                  <c:v>27.655004501342788</c:v>
                </c:pt>
                <c:pt idx="6">
                  <c:v>2.9841461181639999</c:v>
                </c:pt>
                <c:pt idx="7">
                  <c:v>6.3220005035400355</c:v>
                </c:pt>
              </c:numCache>
            </c:numRef>
          </c:val>
        </c:ser>
        <c:firstSliceAng val="1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areaChart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Antrim (MI, IN, and OH)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Sheet1!$B$1:$M$1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Sheet1!$B$2:$M$2</c:f>
              <c:numCache>
                <c:formatCode>General</c:formatCode>
                <c:ptCount val="11"/>
                <c:pt idx="0">
                  <c:v>0.203764523</c:v>
                </c:pt>
                <c:pt idx="1">
                  <c:v>0.19422961499999997</c:v>
                </c:pt>
                <c:pt idx="2">
                  <c:v>0.182126226</c:v>
                </c:pt>
                <c:pt idx="3">
                  <c:v>0.15010403300000016</c:v>
                </c:pt>
                <c:pt idx="4">
                  <c:v>0.12908946800000001</c:v>
                </c:pt>
                <c:pt idx="5">
                  <c:v>0.13309224200000017</c:v>
                </c:pt>
                <c:pt idx="6">
                  <c:v>0.14409987099999999</c:v>
                </c:pt>
                <c:pt idx="7">
                  <c:v>0.13709501599999999</c:v>
                </c:pt>
                <c:pt idx="8">
                  <c:v>0.13109085500000001</c:v>
                </c:pt>
                <c:pt idx="9">
                  <c:v>0.13009016200000001</c:v>
                </c:pt>
                <c:pt idx="10">
                  <c:v>0.12000000000000002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Barnett (TX)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Sheet1!$B$1:$M$1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Sheet1!$B$3:$M$3</c:f>
              <c:numCache>
                <c:formatCode>General</c:formatCode>
                <c:ptCount val="11"/>
                <c:pt idx="0">
                  <c:v>7.8044990999999994E-2</c:v>
                </c:pt>
                <c:pt idx="1">
                  <c:v>0.12995726899999999</c:v>
                </c:pt>
                <c:pt idx="2">
                  <c:v>0.20314079099999999</c:v>
                </c:pt>
                <c:pt idx="3">
                  <c:v>0.30521153299999998</c:v>
                </c:pt>
                <c:pt idx="4">
                  <c:v>0.38226493600000033</c:v>
                </c:pt>
                <c:pt idx="5">
                  <c:v>0.45931834000000032</c:v>
                </c:pt>
                <c:pt idx="6">
                  <c:v>0.59641335599999878</c:v>
                </c:pt>
                <c:pt idx="7">
                  <c:v>1.1062110000000001</c:v>
                </c:pt>
                <c:pt idx="8">
                  <c:v>1.6200580000000013</c:v>
                </c:pt>
                <c:pt idx="9">
                  <c:v>1.793283</c:v>
                </c:pt>
                <c:pt idx="10">
                  <c:v>1.8420000000000001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Fayetteville (AR)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Sheet1!$B$1:$M$1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Sheet1!$B$4:$M$4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5.0034680000000074E-3</c:v>
                </c:pt>
                <c:pt idx="5">
                  <c:v>6.0041610000000053E-3</c:v>
                </c:pt>
                <c:pt idx="6">
                  <c:v>3.3022887000000001E-2</c:v>
                </c:pt>
                <c:pt idx="7">
                  <c:v>8.404900000000004E-2</c:v>
                </c:pt>
                <c:pt idx="8">
                  <c:v>0.2657290000000001</c:v>
                </c:pt>
                <c:pt idx="9">
                  <c:v>0.51055399999999906</c:v>
                </c:pt>
                <c:pt idx="10">
                  <c:v>0.74200000000000066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Woodford (OK)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Sheet1!$B$1:$M$1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Sheet1!$B$5:$M$5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2.0013870000000038E-3</c:v>
                </c:pt>
                <c:pt idx="6">
                  <c:v>2.2015258000000031E-2</c:v>
                </c:pt>
                <c:pt idx="7">
                  <c:v>8.124300000000001E-2</c:v>
                </c:pt>
                <c:pt idx="8">
                  <c:v>0.197156</c:v>
                </c:pt>
                <c:pt idx="9">
                  <c:v>0.31489000000000039</c:v>
                </c:pt>
                <c:pt idx="10">
                  <c:v>0.34700000000000031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Haynesville (LA and TX)</c:v>
                </c:pt>
              </c:strCache>
            </c:strRef>
          </c:tx>
          <c:spPr>
            <a:solidFill>
              <a:schemeClr val="accent5"/>
            </a:solidFill>
          </c:spPr>
          <c:cat>
            <c:numRef>
              <c:f>Sheet1!$B$1:$M$1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Sheet1!$B$6:$M$6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2.7397000000000012E-2</c:v>
                </c:pt>
                <c:pt idx="8">
                  <c:v>5.3393000000000065E-2</c:v>
                </c:pt>
                <c:pt idx="9">
                  <c:v>0.47595000000000032</c:v>
                </c:pt>
                <c:pt idx="10">
                  <c:v>1.3149999999999986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Marcellus (PA and Other Eastern states)</c:v>
                </c:pt>
              </c:strCache>
            </c:strRef>
          </c:tx>
          <c:spPr>
            <a:solidFill>
              <a:schemeClr val="accent6"/>
            </a:solidFill>
          </c:spPr>
          <c:cat>
            <c:numRef>
              <c:f>Sheet1!$B$1:$M$1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Sheet1!$B$7:$M$7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2.2723000000000011E-2</c:v>
                </c:pt>
                <c:pt idx="9">
                  <c:v>8.9182000000000011E-2</c:v>
                </c:pt>
                <c:pt idx="10">
                  <c:v>0.47000000000000008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Eagle Ford (TX)</c:v>
                </c:pt>
              </c:strCache>
            </c:strRef>
          </c:tx>
          <c:spPr>
            <a:solidFill>
              <a:schemeClr val="tx2"/>
            </a:solidFill>
          </c:spPr>
          <c:cat>
            <c:numRef>
              <c:f>Sheet1!$B$1:$M$1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Sheet1!$B$8:$M$8</c:f>
              <c:numCache>
                <c:formatCode>General</c:formatCode>
                <c:ptCount val="11"/>
                <c:pt idx="7">
                  <c:v>1.4970000000000001E-3</c:v>
                </c:pt>
                <c:pt idx="8">
                  <c:v>1.6960000000000028E-3</c:v>
                </c:pt>
                <c:pt idx="9">
                  <c:v>1.7728000000000001E-2</c:v>
                </c:pt>
                <c:pt idx="10">
                  <c:v>5.6000000000000001E-2</c:v>
                </c:pt>
              </c:numCache>
            </c:numRef>
          </c:val>
        </c:ser>
        <c:axId val="148818560"/>
        <c:axId val="149713280"/>
      </c:areaChart>
      <c:catAx>
        <c:axId val="148818560"/>
        <c:scaling>
          <c:orientation val="minMax"/>
        </c:scaling>
        <c:axPos val="b"/>
        <c:numFmt formatCode="General" sourceLinked="1"/>
        <c:tickLblPos val="nextTo"/>
        <c:spPr>
          <a:ln w="12700">
            <a:solidFill>
              <a:schemeClr val="tx1"/>
            </a:solidFill>
          </a:ln>
        </c:spPr>
        <c:crossAx val="149713280"/>
        <c:crosses val="autoZero"/>
        <c:auto val="1"/>
        <c:lblAlgn val="ctr"/>
        <c:lblOffset val="100"/>
      </c:catAx>
      <c:valAx>
        <c:axId val="149713280"/>
        <c:scaling>
          <c:orientation val="minMax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48818560"/>
        <c:crosses val="autoZero"/>
        <c:crossBetween val="midCat"/>
        <c:majorUnit val="1"/>
      </c:valAx>
    </c:plotArea>
    <c:legend>
      <c:legendPos val="l"/>
      <c:layout>
        <c:manualLayout>
          <c:xMode val="edge"/>
          <c:yMode val="edge"/>
          <c:x val="0.15721676224251124"/>
          <c:y val="0.10926641365032592"/>
          <c:w val="0.47415243246811972"/>
          <c:h val="0.39519528692315758"/>
        </c:manualLayout>
      </c:layout>
      <c:overlay val="1"/>
      <c:spPr>
        <a:solidFill>
          <a:srgbClr val="FFFFFF"/>
        </a:solidFill>
      </c:spPr>
    </c:legend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Proved Reserves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167.22</c:v>
                </c:pt>
                <c:pt idx="2">
                  <c:v>186.95000000000007</c:v>
                </c:pt>
                <c:pt idx="3">
                  <c:v>189.04</c:v>
                </c:pt>
                <c:pt idx="4">
                  <c:v>192.51</c:v>
                </c:pt>
                <c:pt idx="5">
                  <c:v>204.39000000000001</c:v>
                </c:pt>
                <c:pt idx="6">
                  <c:v>211.09</c:v>
                </c:pt>
                <c:pt idx="7">
                  <c:v>237.7</c:v>
                </c:pt>
                <c:pt idx="8">
                  <c:v>244.7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Combine these like-colored categories when putting data on web: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l48 Conv Unproved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Sheet1!$B$4:$J$4</c:f>
              <c:numCache>
                <c:formatCode>General</c:formatCode>
                <c:ptCount val="9"/>
                <c:pt idx="0">
                  <c:v>702.94999999999948</c:v>
                </c:pt>
                <c:pt idx="2">
                  <c:v>631.21</c:v>
                </c:pt>
                <c:pt idx="3">
                  <c:v>624.74</c:v>
                </c:pt>
                <c:pt idx="4">
                  <c:v>640.1</c:v>
                </c:pt>
                <c:pt idx="5">
                  <c:v>629.57000000000005</c:v>
                </c:pt>
                <c:pt idx="6">
                  <c:v>722.03</c:v>
                </c:pt>
                <c:pt idx="7">
                  <c:v>991.9</c:v>
                </c:pt>
                <c:pt idx="8">
                  <c:v>703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possibly break previous category into two as in ftab</c:v>
                </c:pt>
              </c:strCache>
            </c:strRef>
          </c:tx>
          <c:spPr>
            <a:solidFill>
              <a:srgbClr val="5D9732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Sheet1!$B$5:$J$5</c:f>
              <c:numCache>
                <c:formatCode>General</c:formatCode>
                <c:ptCount val="9"/>
                <c:pt idx="0">
                  <c:v>80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Tight</c:v>
                </c:pt>
              </c:strCache>
            </c:strRef>
          </c:tx>
          <c:spPr>
            <a:solidFill>
              <a:srgbClr val="5D9732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Sheet1!$B$6:$J$6</c:f>
              <c:numCache>
                <c:formatCode>General</c:formatCode>
                <c:ptCount val="9"/>
                <c:pt idx="0">
                  <c:v>270.54000000000002</c:v>
                </c:pt>
                <c:pt idx="2">
                  <c:v>321.04000000000002</c:v>
                </c:pt>
                <c:pt idx="3">
                  <c:v>300.33</c:v>
                </c:pt>
                <c:pt idx="4">
                  <c:v>277.72999999999968</c:v>
                </c:pt>
                <c:pt idx="5">
                  <c:v>304.20999999999964</c:v>
                </c:pt>
                <c:pt idx="6">
                  <c:v>309.58</c:v>
                </c:pt>
                <c:pt idx="8">
                  <c:v>369.4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cbm</c:v>
                </c:pt>
              </c:strCache>
            </c:strRef>
          </c:tx>
          <c:spPr>
            <a:solidFill>
              <a:srgbClr val="5D9732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Sheet1!$B$7:$J$7</c:f>
              <c:numCache>
                <c:formatCode>General</c:formatCode>
                <c:ptCount val="9"/>
                <c:pt idx="0">
                  <c:v>55.31</c:v>
                </c:pt>
                <c:pt idx="2">
                  <c:v>79.81</c:v>
                </c:pt>
                <c:pt idx="3">
                  <c:v>75.179999999999978</c:v>
                </c:pt>
                <c:pt idx="4">
                  <c:v>73.989999999999995</c:v>
                </c:pt>
                <c:pt idx="5">
                  <c:v>70.73</c:v>
                </c:pt>
                <c:pt idx="6">
                  <c:v>68.09</c:v>
                </c:pt>
                <c:pt idx="7">
                  <c:v>80.8</c:v>
                </c:pt>
                <c:pt idx="8">
                  <c:v>117.4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Alaska</c:v>
                </c:pt>
              </c:strCache>
            </c:strRef>
          </c:tx>
          <c:spPr>
            <a:solidFill>
              <a:srgbClr val="5D9732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Sheet1!$B$8:$J$8</c:f>
              <c:numCache>
                <c:formatCode>General</c:formatCode>
                <c:ptCount val="9"/>
                <c:pt idx="0">
                  <c:v>11.46</c:v>
                </c:pt>
                <c:pt idx="2">
                  <c:v>31.73</c:v>
                </c:pt>
                <c:pt idx="3">
                  <c:v>31.43</c:v>
                </c:pt>
                <c:pt idx="4">
                  <c:v>30.830000000000005</c:v>
                </c:pt>
                <c:pt idx="5">
                  <c:v>30.74</c:v>
                </c:pt>
                <c:pt idx="6">
                  <c:v>169.43</c:v>
                </c:pt>
                <c:pt idx="7">
                  <c:v>290.89999999999969</c:v>
                </c:pt>
                <c:pt idx="8">
                  <c:v>282.29999999999956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AK NS</c:v>
                </c:pt>
              </c:strCache>
            </c:strRef>
          </c:tx>
          <c:spPr>
            <a:solidFill>
              <a:srgbClr val="5D9732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Sheet1!$B$9:$J$9</c:f>
              <c:numCache>
                <c:formatCode>General</c:formatCode>
                <c:ptCount val="9"/>
                <c:pt idx="0">
                  <c:v>257.49199999999939</c:v>
                </c:pt>
                <c:pt idx="2">
                  <c:v>257.49199999999939</c:v>
                </c:pt>
                <c:pt idx="3">
                  <c:v>257.49199999999939</c:v>
                </c:pt>
                <c:pt idx="4">
                  <c:v>257.49199999999939</c:v>
                </c:pt>
                <c:pt idx="5">
                  <c:v>257.49199999999939</c:v>
                </c:pt>
                <c:pt idx="6">
                  <c:v>120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Shale</c:v>
                </c:pt>
              </c:strCache>
            </c:strRef>
          </c:tx>
          <c:spPr>
            <a:solidFill>
              <a:srgbClr val="A33340"/>
            </a:solidFill>
          </c:spPr>
          <c:cat>
            <c:strRef>
              <c:f>Sheet1!$B$1:$J$1</c:f>
              <c:strCache>
                <c:ptCount val="9"/>
                <c:pt idx="0">
                  <c:v>2000</c:v>
                </c:pt>
                <c:pt idx="1">
                  <c:v>  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strCache>
            </c:str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52.01</c:v>
                </c:pt>
                <c:pt idx="2">
                  <c:v>85.98</c:v>
                </c:pt>
                <c:pt idx="3">
                  <c:v>83.32</c:v>
                </c:pt>
                <c:pt idx="4">
                  <c:v>125.81</c:v>
                </c:pt>
                <c:pt idx="5">
                  <c:v>124.98</c:v>
                </c:pt>
                <c:pt idx="6">
                  <c:v>267.26</c:v>
                </c:pt>
                <c:pt idx="7">
                  <c:v>346.5</c:v>
                </c:pt>
                <c:pt idx="8">
                  <c:v>826.5</c:v>
                </c:pt>
              </c:numCache>
            </c:numRef>
          </c:val>
        </c:ser>
        <c:gapWidth val="70"/>
        <c:overlap val="100"/>
        <c:axId val="149693952"/>
        <c:axId val="149695488"/>
      </c:barChart>
      <c:catAx>
        <c:axId val="149693952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49695488"/>
        <c:crosses val="autoZero"/>
        <c:auto val="1"/>
        <c:lblAlgn val="ctr"/>
        <c:lblOffset val="100"/>
      </c:catAx>
      <c:valAx>
        <c:axId val="149695488"/>
        <c:scaling>
          <c:orientation val="minMax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49693952"/>
        <c:crosses val="autoZero"/>
        <c:crossBetween val="between"/>
      </c:valAx>
    </c:plotArea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AEO2011 Supply</c:v>
                </c:pt>
              </c:strCache>
            </c:strRef>
          </c:tx>
          <c:spPr>
            <a:ln w="38100">
              <a:solidFill>
                <a:srgbClr val="0096D7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Sheet1!$B$2:$AU$2</c:f>
              <c:numCache>
                <c:formatCode>General</c:formatCode>
                <c:ptCount val="46"/>
                <c:pt idx="0">
                  <c:v>17.726862000000001</c:v>
                </c:pt>
                <c:pt idx="1">
                  <c:v>17.917998000000026</c:v>
                </c:pt>
                <c:pt idx="2">
                  <c:v>18.307006000000001</c:v>
                </c:pt>
                <c:pt idx="3">
                  <c:v>18.579910000000005</c:v>
                </c:pt>
                <c:pt idx="4">
                  <c:v>18.784997000000001</c:v>
                </c:pt>
                <c:pt idx="5">
                  <c:v>19.519960000000033</c:v>
                </c:pt>
                <c:pt idx="6">
                  <c:v>19.825060000000001</c:v>
                </c:pt>
                <c:pt idx="7">
                  <c:v>19.900175999999988</c:v>
                </c:pt>
                <c:pt idx="8">
                  <c:v>19.252904999999988</c:v>
                </c:pt>
                <c:pt idx="9">
                  <c:v>18.98305999999997</c:v>
                </c:pt>
                <c:pt idx="10">
                  <c:v>19.795235000000002</c:v>
                </c:pt>
                <c:pt idx="11">
                  <c:v>18.634963000000035</c:v>
                </c:pt>
                <c:pt idx="12">
                  <c:v>19.507787</c:v>
                </c:pt>
                <c:pt idx="13">
                  <c:v>19.012674000000001</c:v>
                </c:pt>
                <c:pt idx="14">
                  <c:v>18.984553999999989</c:v>
                </c:pt>
                <c:pt idx="15">
                  <c:v>18.398164000000001</c:v>
                </c:pt>
                <c:pt idx="16">
                  <c:v>18.222318999999974</c:v>
                </c:pt>
                <c:pt idx="17">
                  <c:v>19.312011999999999</c:v>
                </c:pt>
                <c:pt idx="18">
                  <c:v>20.248102999999972</c:v>
                </c:pt>
                <c:pt idx="19">
                  <c:v>20.157270000000022</c:v>
                </c:pt>
                <c:pt idx="20">
                  <c:v>21.086312696337572</c:v>
                </c:pt>
                <c:pt idx="21">
                  <c:v>21.111996572464601</c:v>
                </c:pt>
                <c:pt idx="22">
                  <c:v>21.264273524284299</c:v>
                </c:pt>
                <c:pt idx="23">
                  <c:v>21.721894145011898</c:v>
                </c:pt>
                <c:pt idx="24">
                  <c:v>22.012076258659299</c:v>
                </c:pt>
                <c:pt idx="25">
                  <c:v>22.423800349235499</c:v>
                </c:pt>
                <c:pt idx="26">
                  <c:v>22.467476725578202</c:v>
                </c:pt>
                <c:pt idx="27">
                  <c:v>22.647734522819388</c:v>
                </c:pt>
                <c:pt idx="28">
                  <c:v>22.916447520256</c:v>
                </c:pt>
                <c:pt idx="29">
                  <c:v>23.201634287834089</c:v>
                </c:pt>
                <c:pt idx="30">
                  <c:v>23.431757807731589</c:v>
                </c:pt>
                <c:pt idx="31">
                  <c:v>23.5389870405197</c:v>
                </c:pt>
                <c:pt idx="32">
                  <c:v>23.7099560499191</c:v>
                </c:pt>
                <c:pt idx="33">
                  <c:v>23.856554865837101</c:v>
                </c:pt>
                <c:pt idx="34">
                  <c:v>23.870823740959199</c:v>
                </c:pt>
                <c:pt idx="35">
                  <c:v>23.991715312004001</c:v>
                </c:pt>
                <c:pt idx="36">
                  <c:v>24.0913227796554</c:v>
                </c:pt>
                <c:pt idx="37">
                  <c:v>24.3079766035079</c:v>
                </c:pt>
                <c:pt idx="38">
                  <c:v>24.592768549919089</c:v>
                </c:pt>
                <c:pt idx="39">
                  <c:v>24.847906947135886</c:v>
                </c:pt>
                <c:pt idx="40">
                  <c:v>25.122958064079221</c:v>
                </c:pt>
                <c:pt idx="41">
                  <c:v>25.392519831657257</c:v>
                </c:pt>
                <c:pt idx="42">
                  <c:v>25.588429331779452</c:v>
                </c:pt>
                <c:pt idx="43">
                  <c:v>25.787871241569487</c:v>
                </c:pt>
                <c:pt idx="44">
                  <c:v>26.034275889396621</c:v>
                </c:pt>
                <c:pt idx="45">
                  <c:v>26.362151026725702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AEO2010 Supply</c:v>
                </c:pt>
              </c:strCache>
            </c:strRef>
          </c:tx>
          <c:spPr>
            <a:ln w="38100">
              <a:solidFill>
                <a:srgbClr val="BD732A"/>
              </a:solidFill>
              <a:prstDash val="dash"/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Sheet1!$B$3:$AU$3</c:f>
              <c:numCache>
                <c:formatCode>General</c:formatCode>
                <c:ptCount val="46"/>
                <c:pt idx="20">
                  <c:v>19.690080080000001</c:v>
                </c:pt>
                <c:pt idx="21">
                  <c:v>19.212758709999999</c:v>
                </c:pt>
                <c:pt idx="22">
                  <c:v>19.19360893</c:v>
                </c:pt>
                <c:pt idx="23">
                  <c:v>18.968681029999978</c:v>
                </c:pt>
                <c:pt idx="24">
                  <c:v>18.97547501</c:v>
                </c:pt>
                <c:pt idx="25">
                  <c:v>19.35954636</c:v>
                </c:pt>
                <c:pt idx="26">
                  <c:v>19.375364000000001</c:v>
                </c:pt>
                <c:pt idx="27">
                  <c:v>19.494296720000001</c:v>
                </c:pt>
                <c:pt idx="28">
                  <c:v>19.667464899999999</c:v>
                </c:pt>
                <c:pt idx="29">
                  <c:v>19.867047960000001</c:v>
                </c:pt>
                <c:pt idx="30">
                  <c:v>20.060517959999974</c:v>
                </c:pt>
                <c:pt idx="31">
                  <c:v>20.008247069999989</c:v>
                </c:pt>
                <c:pt idx="32">
                  <c:v>20.185075449999999</c:v>
                </c:pt>
                <c:pt idx="33">
                  <c:v>20.620631869999986</c:v>
                </c:pt>
                <c:pt idx="34">
                  <c:v>21.263433149999972</c:v>
                </c:pt>
                <c:pt idx="35">
                  <c:v>21.40356604999997</c:v>
                </c:pt>
                <c:pt idx="36">
                  <c:v>21.753213579999972</c:v>
                </c:pt>
                <c:pt idx="37">
                  <c:v>21.955056839999973</c:v>
                </c:pt>
                <c:pt idx="38">
                  <c:v>22.1968438</c:v>
                </c:pt>
                <c:pt idx="39">
                  <c:v>22.376329120000001</c:v>
                </c:pt>
                <c:pt idx="40">
                  <c:v>22.490884479999988</c:v>
                </c:pt>
                <c:pt idx="41">
                  <c:v>22.647292790000005</c:v>
                </c:pt>
                <c:pt idx="42">
                  <c:v>22.825347589999971</c:v>
                </c:pt>
                <c:pt idx="43">
                  <c:v>23.078433689999972</c:v>
                </c:pt>
                <c:pt idx="44">
                  <c:v>23.308242489999973</c:v>
                </c:pt>
                <c:pt idx="45">
                  <c:v>23.401973420000033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AEO2011 Consumption</c:v>
                </c:pt>
              </c:strCache>
            </c:strRef>
          </c:tx>
          <c:spPr>
            <a:ln w="38100">
              <a:solidFill>
                <a:srgbClr val="5D9732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Sheet1!$B$4:$AU$4</c:f>
              <c:numCache>
                <c:formatCode>General</c:formatCode>
                <c:ptCount val="46"/>
                <c:pt idx="0">
                  <c:v>19.173556000000001</c:v>
                </c:pt>
                <c:pt idx="1">
                  <c:v>19.562066999999974</c:v>
                </c:pt>
                <c:pt idx="2">
                  <c:v>20.228227999999973</c:v>
                </c:pt>
                <c:pt idx="3">
                  <c:v>20.789841999999989</c:v>
                </c:pt>
                <c:pt idx="4">
                  <c:v>21.247098000000001</c:v>
                </c:pt>
                <c:pt idx="5">
                  <c:v>22.206889</c:v>
                </c:pt>
                <c:pt idx="6">
                  <c:v>22.609079999999999</c:v>
                </c:pt>
                <c:pt idx="7">
                  <c:v>22.737342999999989</c:v>
                </c:pt>
                <c:pt idx="8">
                  <c:v>22.245956</c:v>
                </c:pt>
                <c:pt idx="9">
                  <c:v>22.405149999999956</c:v>
                </c:pt>
                <c:pt idx="10">
                  <c:v>23.333121999999999</c:v>
                </c:pt>
                <c:pt idx="11">
                  <c:v>22.238624000000002</c:v>
                </c:pt>
                <c:pt idx="12">
                  <c:v>23.007017000000001</c:v>
                </c:pt>
                <c:pt idx="13">
                  <c:v>22.276501</c:v>
                </c:pt>
                <c:pt idx="14">
                  <c:v>22.388974000000001</c:v>
                </c:pt>
                <c:pt idx="15">
                  <c:v>22.010597000000001</c:v>
                </c:pt>
                <c:pt idx="16">
                  <c:v>21.684640999999989</c:v>
                </c:pt>
                <c:pt idx="17">
                  <c:v>23.09714</c:v>
                </c:pt>
                <c:pt idx="18">
                  <c:v>23.226611999999989</c:v>
                </c:pt>
                <c:pt idx="19">
                  <c:v>22.834083000000021</c:v>
                </c:pt>
                <c:pt idx="20">
                  <c:v>23.8271389007568</c:v>
                </c:pt>
                <c:pt idx="21">
                  <c:v>23.863576889038089</c:v>
                </c:pt>
                <c:pt idx="22">
                  <c:v>23.906661987304702</c:v>
                </c:pt>
                <c:pt idx="23">
                  <c:v>24.437446594238274</c:v>
                </c:pt>
                <c:pt idx="24">
                  <c:v>24.718996047973587</c:v>
                </c:pt>
                <c:pt idx="25">
                  <c:v>25.112298965454137</c:v>
                </c:pt>
                <c:pt idx="26">
                  <c:v>25.095254898071289</c:v>
                </c:pt>
                <c:pt idx="27">
                  <c:v>25.196346282958974</c:v>
                </c:pt>
                <c:pt idx="28">
                  <c:v>25.339679718017621</c:v>
                </c:pt>
                <c:pt idx="29">
                  <c:v>25.426210403442401</c:v>
                </c:pt>
                <c:pt idx="30">
                  <c:v>25.335418701171889</c:v>
                </c:pt>
                <c:pt idx="31">
                  <c:v>25.141920089721687</c:v>
                </c:pt>
                <c:pt idx="32">
                  <c:v>25.085903167724599</c:v>
                </c:pt>
                <c:pt idx="33">
                  <c:v>25.085239410400373</c:v>
                </c:pt>
                <c:pt idx="34">
                  <c:v>25.024642944335852</c:v>
                </c:pt>
                <c:pt idx="35">
                  <c:v>25.069139480590774</c:v>
                </c:pt>
                <c:pt idx="36">
                  <c:v>25.072891235351602</c:v>
                </c:pt>
                <c:pt idx="37">
                  <c:v>25.217823028564521</c:v>
                </c:pt>
                <c:pt idx="38">
                  <c:v>25.403793334960852</c:v>
                </c:pt>
                <c:pt idx="39">
                  <c:v>25.621946334838899</c:v>
                </c:pt>
                <c:pt idx="40">
                  <c:v>25.90110206604</c:v>
                </c:pt>
                <c:pt idx="41">
                  <c:v>26.110206604003899</c:v>
                </c:pt>
                <c:pt idx="42">
                  <c:v>26.230098724365199</c:v>
                </c:pt>
                <c:pt idx="43">
                  <c:v>26.310588836669886</c:v>
                </c:pt>
                <c:pt idx="44">
                  <c:v>26.405193328857401</c:v>
                </c:pt>
                <c:pt idx="45">
                  <c:v>26.547050476074201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AEO2010 Consumption</c:v>
                </c:pt>
              </c:strCache>
            </c:strRef>
          </c:tx>
          <c:spPr>
            <a:ln w="38100">
              <a:prstDash val="dash"/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Sheet1!$B$5:$AU$5</c:f>
              <c:numCache>
                <c:formatCode>General</c:formatCode>
                <c:ptCount val="46"/>
                <c:pt idx="19">
                  <c:v>22.589387889999973</c:v>
                </c:pt>
                <c:pt idx="20">
                  <c:v>22.509773249999974</c:v>
                </c:pt>
                <c:pt idx="21">
                  <c:v>21.987861630000001</c:v>
                </c:pt>
                <c:pt idx="22">
                  <c:v>21.81576347</c:v>
                </c:pt>
                <c:pt idx="23">
                  <c:v>21.32413292</c:v>
                </c:pt>
                <c:pt idx="24">
                  <c:v>21.292104720000001</c:v>
                </c:pt>
                <c:pt idx="25">
                  <c:v>21.735715869999989</c:v>
                </c:pt>
                <c:pt idx="26">
                  <c:v>21.8553791</c:v>
                </c:pt>
                <c:pt idx="27">
                  <c:v>22.068071369999988</c:v>
                </c:pt>
                <c:pt idx="28">
                  <c:v>22.249008180000001</c:v>
                </c:pt>
                <c:pt idx="29">
                  <c:v>22.453844069999999</c:v>
                </c:pt>
                <c:pt idx="30">
                  <c:v>22.630094530000001</c:v>
                </c:pt>
                <c:pt idx="31">
                  <c:v>22.58420563</c:v>
                </c:pt>
                <c:pt idx="32">
                  <c:v>22.711109159999999</c:v>
                </c:pt>
                <c:pt idx="33">
                  <c:v>22.96407318</c:v>
                </c:pt>
                <c:pt idx="34">
                  <c:v>23.486946110000002</c:v>
                </c:pt>
                <c:pt idx="35">
                  <c:v>23.570867539999988</c:v>
                </c:pt>
                <c:pt idx="36">
                  <c:v>23.856910710000033</c:v>
                </c:pt>
                <c:pt idx="37">
                  <c:v>24.017328259999999</c:v>
                </c:pt>
                <c:pt idx="38">
                  <c:v>24.19960785</c:v>
                </c:pt>
                <c:pt idx="39">
                  <c:v>24.28911591</c:v>
                </c:pt>
                <c:pt idx="40">
                  <c:v>24.32689667</c:v>
                </c:pt>
                <c:pt idx="41">
                  <c:v>24.433130259999974</c:v>
                </c:pt>
                <c:pt idx="42">
                  <c:v>24.55877113</c:v>
                </c:pt>
                <c:pt idx="43">
                  <c:v>24.696556090000001</c:v>
                </c:pt>
                <c:pt idx="44">
                  <c:v>24.843105319999999</c:v>
                </c:pt>
                <c:pt idx="45">
                  <c:v>24.86439133</c:v>
                </c:pt>
              </c:numCache>
            </c:numRef>
          </c:val>
        </c:ser>
        <c:marker val="1"/>
        <c:axId val="149660032"/>
        <c:axId val="149661568"/>
      </c:lineChart>
      <c:catAx>
        <c:axId val="149660032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49661568"/>
        <c:crosses val="autoZero"/>
        <c:auto val="1"/>
        <c:lblAlgn val="ctr"/>
        <c:lblOffset val="100"/>
        <c:tickLblSkip val="5"/>
        <c:tickMarkSkip val="5"/>
      </c:catAx>
      <c:valAx>
        <c:axId val="149661568"/>
        <c:scaling>
          <c:orientation val="minMax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49660032"/>
        <c:crosses val="autoZero"/>
        <c:crossBetween val="midCat"/>
      </c:valAx>
    </c:plotArea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9248826291079785E-2"/>
          <c:y val="6.5989847715736044E-2"/>
          <c:w val="0.88262910798122052"/>
          <c:h val="0.80456852791878153"/>
        </c:manualLayout>
      </c:layout>
      <c:areaChart>
        <c:grouping val="stacked"/>
        <c:ser>
          <c:idx val="4"/>
          <c:order val="0"/>
          <c:tx>
            <c:strRef>
              <c:f>Sheet1!$A$2</c:f>
              <c:strCache>
                <c:ptCount val="1"/>
                <c:pt idx="0">
                  <c:v>AD Gas (on/offshore)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/>
              </a:solidFill>
            </a:ln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Sheet1!$B$2:$AU$2</c:f>
              <c:numCache>
                <c:formatCode>General</c:formatCode>
                <c:ptCount val="46"/>
                <c:pt idx="0">
                  <c:v>2.695450068</c:v>
                </c:pt>
                <c:pt idx="1">
                  <c:v>2.7202302220000032</c:v>
                </c:pt>
                <c:pt idx="2">
                  <c:v>2.7468498949999987</c:v>
                </c:pt>
                <c:pt idx="3">
                  <c:v>2.5571102500000027</c:v>
                </c:pt>
                <c:pt idx="4">
                  <c:v>2.5744202730000003</c:v>
                </c:pt>
                <c:pt idx="5">
                  <c:v>2.5745000239999998</c:v>
                </c:pt>
                <c:pt idx="6">
                  <c:v>2.5463900570000026</c:v>
                </c:pt>
                <c:pt idx="7">
                  <c:v>2.5857802630000002</c:v>
                </c:pt>
                <c:pt idx="8">
                  <c:v>2.7335401770000001</c:v>
                </c:pt>
                <c:pt idx="9">
                  <c:v>2.930290222</c:v>
                </c:pt>
                <c:pt idx="10">
                  <c:v>2.8396701809999971</c:v>
                </c:pt>
                <c:pt idx="11">
                  <c:v>2.7792999739999997</c:v>
                </c:pt>
                <c:pt idx="12">
                  <c:v>2.547610164</c:v>
                </c:pt>
                <c:pt idx="13">
                  <c:v>2.4429700369999998</c:v>
                </c:pt>
                <c:pt idx="14">
                  <c:v>2.2833099960000012</c:v>
                </c:pt>
                <c:pt idx="15">
                  <c:v>2.0362700219999987</c:v>
                </c:pt>
                <c:pt idx="16">
                  <c:v>1.9608001110000013</c:v>
                </c:pt>
                <c:pt idx="17">
                  <c:v>1.953970075</c:v>
                </c:pt>
                <c:pt idx="18">
                  <c:v>2.0370799299999987</c:v>
                </c:pt>
                <c:pt idx="19">
                  <c:v>2.0452700259999999</c:v>
                </c:pt>
                <c:pt idx="20">
                  <c:v>2.1518487334251359</c:v>
                </c:pt>
                <c:pt idx="21">
                  <c:v>2.0859659314155587</c:v>
                </c:pt>
                <c:pt idx="22">
                  <c:v>2.08401644229889</c:v>
                </c:pt>
                <c:pt idx="23">
                  <c:v>2.0395434498786864</c:v>
                </c:pt>
                <c:pt idx="24">
                  <c:v>2.1014099717140198</c:v>
                </c:pt>
                <c:pt idx="25">
                  <c:v>2.1246591210365198</c:v>
                </c:pt>
                <c:pt idx="26">
                  <c:v>2.1119216680526627</c:v>
                </c:pt>
                <c:pt idx="27">
                  <c:v>2.1568000316619798</c:v>
                </c:pt>
                <c:pt idx="28">
                  <c:v>2.2100492715835598</c:v>
                </c:pt>
                <c:pt idx="29">
                  <c:v>2.2611895799636801</c:v>
                </c:pt>
                <c:pt idx="30">
                  <c:v>2.2998000979423532</c:v>
                </c:pt>
                <c:pt idx="31">
                  <c:v>2.2483074665069647</c:v>
                </c:pt>
                <c:pt idx="32">
                  <c:v>2.1956607103347672</c:v>
                </c:pt>
                <c:pt idx="33">
                  <c:v>2.1750765442848077</c:v>
                </c:pt>
                <c:pt idx="34">
                  <c:v>2.1038399338722198</c:v>
                </c:pt>
                <c:pt idx="35">
                  <c:v>2.04131931066512</c:v>
                </c:pt>
                <c:pt idx="36">
                  <c:v>1.9679940342903099</c:v>
                </c:pt>
                <c:pt idx="37">
                  <c:v>1.9148696660995399</c:v>
                </c:pt>
                <c:pt idx="38">
                  <c:v>1.87407559156417</c:v>
                </c:pt>
                <c:pt idx="39">
                  <c:v>1.9111618399620001</c:v>
                </c:pt>
                <c:pt idx="40">
                  <c:v>1.91294157505035</c:v>
                </c:pt>
                <c:pt idx="41">
                  <c:v>1.9193682670593186</c:v>
                </c:pt>
                <c:pt idx="42">
                  <c:v>1.9129899144172613</c:v>
                </c:pt>
                <c:pt idx="43">
                  <c:v>1.8425658345222413</c:v>
                </c:pt>
                <c:pt idx="44">
                  <c:v>1.8289694786071686</c:v>
                </c:pt>
                <c:pt idx="45">
                  <c:v>1.8118190169334398</c:v>
                </c:pt>
              </c:numCache>
            </c:numRef>
          </c:val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Alaska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Sheet1!$B$3:$AU$3</c:f>
              <c:numCache>
                <c:formatCode>General</c:formatCode>
                <c:ptCount val="46"/>
                <c:pt idx="0">
                  <c:v>0.38143101300000032</c:v>
                </c:pt>
                <c:pt idx="1">
                  <c:v>0.40938201500000054</c:v>
                </c:pt>
                <c:pt idx="2">
                  <c:v>0.41159301999999998</c:v>
                </c:pt>
                <c:pt idx="3">
                  <c:v>0.39809301500000033</c:v>
                </c:pt>
                <c:pt idx="4">
                  <c:v>0.52445697799999957</c:v>
                </c:pt>
                <c:pt idx="5">
                  <c:v>0.43449801200000032</c:v>
                </c:pt>
                <c:pt idx="6">
                  <c:v>0.442375034</c:v>
                </c:pt>
                <c:pt idx="7">
                  <c:v>0.42677602200000031</c:v>
                </c:pt>
                <c:pt idx="8">
                  <c:v>0.42652803700000053</c:v>
                </c:pt>
                <c:pt idx="9">
                  <c:v>0.42455500400000001</c:v>
                </c:pt>
                <c:pt idx="10">
                  <c:v>0.41967099900000054</c:v>
                </c:pt>
                <c:pt idx="11">
                  <c:v>0.43529099200000032</c:v>
                </c:pt>
                <c:pt idx="12">
                  <c:v>0.42859503599999998</c:v>
                </c:pt>
                <c:pt idx="13">
                  <c:v>0.45644104499999999</c:v>
                </c:pt>
                <c:pt idx="14">
                  <c:v>0.43885502200000032</c:v>
                </c:pt>
                <c:pt idx="15">
                  <c:v>0.45932599900000054</c:v>
                </c:pt>
                <c:pt idx="16">
                  <c:v>0.42008602600000033</c:v>
                </c:pt>
                <c:pt idx="17">
                  <c:v>0.40715303999999997</c:v>
                </c:pt>
                <c:pt idx="18">
                  <c:v>0.374105036</c:v>
                </c:pt>
                <c:pt idx="19">
                  <c:v>0.37382170600000048</c:v>
                </c:pt>
                <c:pt idx="20">
                  <c:v>0.35111531615257302</c:v>
                </c:pt>
                <c:pt idx="21">
                  <c:v>0.35128730535507247</c:v>
                </c:pt>
                <c:pt idx="22">
                  <c:v>0.34635955095291132</c:v>
                </c:pt>
                <c:pt idx="23">
                  <c:v>0.30405279994010947</c:v>
                </c:pt>
                <c:pt idx="24">
                  <c:v>0.28733772039413502</c:v>
                </c:pt>
                <c:pt idx="25">
                  <c:v>0.282433211803436</c:v>
                </c:pt>
                <c:pt idx="26">
                  <c:v>0.27766430377960266</c:v>
                </c:pt>
                <c:pt idx="27">
                  <c:v>0.27283594012260398</c:v>
                </c:pt>
                <c:pt idx="28">
                  <c:v>0.26799169182777433</c:v>
                </c:pt>
                <c:pt idx="29">
                  <c:v>0.26314723491668679</c:v>
                </c:pt>
                <c:pt idx="30">
                  <c:v>0.25879812240600558</c:v>
                </c:pt>
                <c:pt idx="31">
                  <c:v>0.25507453083992032</c:v>
                </c:pt>
                <c:pt idx="32">
                  <c:v>0.25183698534965593</c:v>
                </c:pt>
                <c:pt idx="33">
                  <c:v>0.24856095016002727</c:v>
                </c:pt>
                <c:pt idx="34">
                  <c:v>0.24528528749942843</c:v>
                </c:pt>
                <c:pt idx="35">
                  <c:v>0.24196779727935799</c:v>
                </c:pt>
                <c:pt idx="36">
                  <c:v>0.23841454088687933</c:v>
                </c:pt>
                <c:pt idx="37">
                  <c:v>0.23472593724727617</c:v>
                </c:pt>
                <c:pt idx="38">
                  <c:v>0.23100186884403201</c:v>
                </c:pt>
                <c:pt idx="39">
                  <c:v>0.22710664570331587</c:v>
                </c:pt>
                <c:pt idx="40">
                  <c:v>0.2232506722211838</c:v>
                </c:pt>
                <c:pt idx="41">
                  <c:v>0.220230743288994</c:v>
                </c:pt>
                <c:pt idx="42">
                  <c:v>0.21829587221145599</c:v>
                </c:pt>
                <c:pt idx="43">
                  <c:v>0.21707193553447726</c:v>
                </c:pt>
                <c:pt idx="44">
                  <c:v>0.21579654514789637</c:v>
                </c:pt>
                <c:pt idx="45">
                  <c:v>0.21440766751766227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Coalbed Methane</c:v>
                </c:pt>
              </c:strCache>
            </c:strRef>
          </c:tx>
          <c:spPr>
            <a:solidFill>
              <a:schemeClr val="accent5"/>
            </a:solidFill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Sheet1!$B$4:$AU$4</c:f>
              <c:numCache>
                <c:formatCode>General</c:formatCode>
                <c:ptCount val="46"/>
                <c:pt idx="0">
                  <c:v>0.27074390599999998</c:v>
                </c:pt>
                <c:pt idx="1">
                  <c:v>0.33060881500000067</c:v>
                </c:pt>
                <c:pt idx="2">
                  <c:v>0.26753932199999997</c:v>
                </c:pt>
                <c:pt idx="3">
                  <c:v>0.52225452699999997</c:v>
                </c:pt>
                <c:pt idx="4">
                  <c:v>0.56075197500000062</c:v>
                </c:pt>
                <c:pt idx="5">
                  <c:v>0.75277710000000064</c:v>
                </c:pt>
                <c:pt idx="6">
                  <c:v>0.96618157599999999</c:v>
                </c:pt>
                <c:pt idx="7">
                  <c:v>1.1770154240000021</c:v>
                </c:pt>
                <c:pt idx="8">
                  <c:v>1.3120327000000001</c:v>
                </c:pt>
                <c:pt idx="9">
                  <c:v>1.3889909979999986</c:v>
                </c:pt>
                <c:pt idx="10">
                  <c:v>1.5080082419999998</c:v>
                </c:pt>
                <c:pt idx="11">
                  <c:v>1.6040191650000013</c:v>
                </c:pt>
                <c:pt idx="12">
                  <c:v>1.657396436</c:v>
                </c:pt>
                <c:pt idx="13">
                  <c:v>1.7054018969999976</c:v>
                </c:pt>
                <c:pt idx="14">
                  <c:v>1.7232812639999986</c:v>
                </c:pt>
                <c:pt idx="15">
                  <c:v>1.7550754549999998</c:v>
                </c:pt>
                <c:pt idx="16">
                  <c:v>1.8459428549999999</c:v>
                </c:pt>
                <c:pt idx="17">
                  <c:v>1.9101737740000013</c:v>
                </c:pt>
                <c:pt idx="18">
                  <c:v>1.8736757040000001</c:v>
                </c:pt>
                <c:pt idx="19">
                  <c:v>1.803923487999997</c:v>
                </c:pt>
                <c:pt idx="20">
                  <c:v>1.70882856845856</c:v>
                </c:pt>
                <c:pt idx="21">
                  <c:v>1.72001600265503</c:v>
                </c:pt>
                <c:pt idx="22">
                  <c:v>1.69788241386414</c:v>
                </c:pt>
                <c:pt idx="23">
                  <c:v>1.6956809759140001</c:v>
                </c:pt>
                <c:pt idx="24">
                  <c:v>1.6781270503997801</c:v>
                </c:pt>
                <c:pt idx="25">
                  <c:v>1.6718901395797701</c:v>
                </c:pt>
                <c:pt idx="26">
                  <c:v>1.6699181795120213</c:v>
                </c:pt>
                <c:pt idx="27">
                  <c:v>1.6561177968978913</c:v>
                </c:pt>
                <c:pt idx="28">
                  <c:v>1.6469918489456199</c:v>
                </c:pt>
                <c:pt idx="29">
                  <c:v>1.6427652835845898</c:v>
                </c:pt>
                <c:pt idx="30">
                  <c:v>1.6645485162735021</c:v>
                </c:pt>
                <c:pt idx="31">
                  <c:v>1.6812114715576201</c:v>
                </c:pt>
                <c:pt idx="32">
                  <c:v>1.6869596242904701</c:v>
                </c:pt>
                <c:pt idx="33">
                  <c:v>1.6879595518112214</c:v>
                </c:pt>
                <c:pt idx="34">
                  <c:v>1.7149933576583876</c:v>
                </c:pt>
                <c:pt idx="35">
                  <c:v>1.7187430858612101</c:v>
                </c:pt>
                <c:pt idx="36">
                  <c:v>1.7174680233001698</c:v>
                </c:pt>
                <c:pt idx="37">
                  <c:v>1.7295969724655198</c:v>
                </c:pt>
                <c:pt idx="38">
                  <c:v>1.7318160533904985</c:v>
                </c:pt>
                <c:pt idx="39">
                  <c:v>1.7188574075698899</c:v>
                </c:pt>
                <c:pt idx="40">
                  <c:v>1.711511492729187</c:v>
                </c:pt>
                <c:pt idx="41">
                  <c:v>1.6999758481979399</c:v>
                </c:pt>
                <c:pt idx="42">
                  <c:v>1.6942789554595901</c:v>
                </c:pt>
                <c:pt idx="43">
                  <c:v>1.7044907808303786</c:v>
                </c:pt>
                <c:pt idx="44">
                  <c:v>1.7088061571121178</c:v>
                </c:pt>
                <c:pt idx="45">
                  <c:v>1.7190415859222399</c:v>
                </c:pt>
              </c:numCache>
            </c:numRef>
          </c:val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Tight gas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Sheet1!$B$5:$AU$5</c:f>
              <c:numCache>
                <c:formatCode>General</c:formatCode>
                <c:ptCount val="46"/>
                <c:pt idx="0">
                  <c:v>2.1256365780000026</c:v>
                </c:pt>
                <c:pt idx="1">
                  <c:v>2.1814131739999998</c:v>
                </c:pt>
                <c:pt idx="2">
                  <c:v>2.4452924729999999</c:v>
                </c:pt>
                <c:pt idx="3">
                  <c:v>2.6115248200000001</c:v>
                </c:pt>
                <c:pt idx="4">
                  <c:v>2.8622698779999998</c:v>
                </c:pt>
                <c:pt idx="5">
                  <c:v>2.9183623789999995</c:v>
                </c:pt>
                <c:pt idx="6">
                  <c:v>3.187877893</c:v>
                </c:pt>
                <c:pt idx="7">
                  <c:v>3.4556181429999993</c:v>
                </c:pt>
                <c:pt idx="8">
                  <c:v>3.7730777260000012</c:v>
                </c:pt>
                <c:pt idx="9">
                  <c:v>3.6789066789999998</c:v>
                </c:pt>
                <c:pt idx="10">
                  <c:v>3.7571308610000047</c:v>
                </c:pt>
                <c:pt idx="11">
                  <c:v>4.2569122309999941</c:v>
                </c:pt>
                <c:pt idx="12">
                  <c:v>4.461522578999995</c:v>
                </c:pt>
                <c:pt idx="13">
                  <c:v>4.623592853999992</c:v>
                </c:pt>
                <c:pt idx="14">
                  <c:v>5.0761203769999943</c:v>
                </c:pt>
                <c:pt idx="15">
                  <c:v>5.4451522829999996</c:v>
                </c:pt>
                <c:pt idx="16">
                  <c:v>5.7004766459999985</c:v>
                </c:pt>
                <c:pt idx="17">
                  <c:v>6.1204562189999887</c:v>
                </c:pt>
                <c:pt idx="18">
                  <c:v>6.7547121050000003</c:v>
                </c:pt>
                <c:pt idx="19">
                  <c:v>6.590917109999995</c:v>
                </c:pt>
                <c:pt idx="20">
                  <c:v>6.1964454650878897</c:v>
                </c:pt>
                <c:pt idx="21">
                  <c:v>5.9596939086914134</c:v>
                </c:pt>
                <c:pt idx="22">
                  <c:v>5.8879098892211896</c:v>
                </c:pt>
                <c:pt idx="23">
                  <c:v>5.9254822731018075</c:v>
                </c:pt>
                <c:pt idx="24">
                  <c:v>5.8933835029602095</c:v>
                </c:pt>
                <c:pt idx="25">
                  <c:v>5.8980021476745597</c:v>
                </c:pt>
                <c:pt idx="26">
                  <c:v>5.771947383880633</c:v>
                </c:pt>
                <c:pt idx="27">
                  <c:v>5.7242965698242143</c:v>
                </c:pt>
                <c:pt idx="28">
                  <c:v>5.7010593414306676</c:v>
                </c:pt>
                <c:pt idx="29">
                  <c:v>5.6844654083251944</c:v>
                </c:pt>
                <c:pt idx="30">
                  <c:v>5.7175908088684002</c:v>
                </c:pt>
                <c:pt idx="31">
                  <c:v>5.7364912033081152</c:v>
                </c:pt>
                <c:pt idx="32">
                  <c:v>5.7400107383728001</c:v>
                </c:pt>
                <c:pt idx="33">
                  <c:v>5.7464003562927202</c:v>
                </c:pt>
                <c:pt idx="34">
                  <c:v>5.7537598609924299</c:v>
                </c:pt>
                <c:pt idx="35">
                  <c:v>5.7384009361267045</c:v>
                </c:pt>
                <c:pt idx="36">
                  <c:v>5.7473239898681676</c:v>
                </c:pt>
                <c:pt idx="37">
                  <c:v>5.7847805023193395</c:v>
                </c:pt>
                <c:pt idx="38">
                  <c:v>5.7908787727356001</c:v>
                </c:pt>
                <c:pt idx="39">
                  <c:v>5.7494783401489302</c:v>
                </c:pt>
                <c:pt idx="40">
                  <c:v>5.7108135223388699</c:v>
                </c:pt>
                <c:pt idx="41">
                  <c:v>5.6933774948120153</c:v>
                </c:pt>
                <c:pt idx="42">
                  <c:v>5.6943092346191397</c:v>
                </c:pt>
                <c:pt idx="43">
                  <c:v>5.7402033805847319</c:v>
                </c:pt>
                <c:pt idx="44">
                  <c:v>5.7782144546508833</c:v>
                </c:pt>
                <c:pt idx="45">
                  <c:v>5.8378372192382741</c:v>
                </c:pt>
              </c:numCache>
            </c:numRef>
          </c:val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NA Offshore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Sheet1!$B$6:$AU$6</c:f>
              <c:numCache>
                <c:formatCode>General</c:formatCode>
                <c:ptCount val="46"/>
                <c:pt idx="0">
                  <c:v>4.694217204999994</c:v>
                </c:pt>
                <c:pt idx="1">
                  <c:v>4.4567666050000065</c:v>
                </c:pt>
                <c:pt idx="2">
                  <c:v>4.3519177439999943</c:v>
                </c:pt>
                <c:pt idx="3">
                  <c:v>4.4204349519999901</c:v>
                </c:pt>
                <c:pt idx="4">
                  <c:v>4.6656460759999945</c:v>
                </c:pt>
                <c:pt idx="5">
                  <c:v>4.562940597999992</c:v>
                </c:pt>
                <c:pt idx="6">
                  <c:v>4.745534419999994</c:v>
                </c:pt>
                <c:pt idx="7">
                  <c:v>4.6306443210000001</c:v>
                </c:pt>
                <c:pt idx="8">
                  <c:v>4.517342566999992</c:v>
                </c:pt>
                <c:pt idx="9">
                  <c:v>4.2003808019999944</c:v>
                </c:pt>
                <c:pt idx="10">
                  <c:v>4.1147904399999939</c:v>
                </c:pt>
                <c:pt idx="11">
                  <c:v>4.1819424630000004</c:v>
                </c:pt>
                <c:pt idx="12">
                  <c:v>3.7514021399999975</c:v>
                </c:pt>
                <c:pt idx="13">
                  <c:v>3.8125421999999953</c:v>
                </c:pt>
                <c:pt idx="14">
                  <c:v>3.3435964580000026</c:v>
                </c:pt>
                <c:pt idx="15">
                  <c:v>2.686399937</c:v>
                </c:pt>
                <c:pt idx="16">
                  <c:v>2.4546887869999998</c:v>
                </c:pt>
                <c:pt idx="17">
                  <c:v>2.3666892049999997</c:v>
                </c:pt>
                <c:pt idx="18">
                  <c:v>2.0658802990000003</c:v>
                </c:pt>
                <c:pt idx="19">
                  <c:v>2.0528905389999998</c:v>
                </c:pt>
                <c:pt idx="20">
                  <c:v>1.8073396682739298</c:v>
                </c:pt>
                <c:pt idx="21">
                  <c:v>1.6613367795944198</c:v>
                </c:pt>
                <c:pt idx="22">
                  <c:v>1.5068948268890399</c:v>
                </c:pt>
                <c:pt idx="23">
                  <c:v>1.4195412397384586</c:v>
                </c:pt>
                <c:pt idx="24">
                  <c:v>1.4339443445205686</c:v>
                </c:pt>
                <c:pt idx="25">
                  <c:v>1.5110166072845486</c:v>
                </c:pt>
                <c:pt idx="26">
                  <c:v>1.5358680486679086</c:v>
                </c:pt>
                <c:pt idx="27">
                  <c:v>1.6472693681716899</c:v>
                </c:pt>
                <c:pt idx="28">
                  <c:v>1.82606089115143</c:v>
                </c:pt>
                <c:pt idx="29">
                  <c:v>2.0308713912963898</c:v>
                </c:pt>
                <c:pt idx="30">
                  <c:v>2.0892019271850599</c:v>
                </c:pt>
                <c:pt idx="31">
                  <c:v>2.0309350490570099</c:v>
                </c:pt>
                <c:pt idx="32">
                  <c:v>1.99027931690216</c:v>
                </c:pt>
                <c:pt idx="33">
                  <c:v>1.9497971534728999</c:v>
                </c:pt>
                <c:pt idx="34">
                  <c:v>1.81210625171661</c:v>
                </c:pt>
                <c:pt idx="35">
                  <c:v>1.7402393817901598</c:v>
                </c:pt>
                <c:pt idx="36">
                  <c:v>1.7049570083618213</c:v>
                </c:pt>
                <c:pt idx="37">
                  <c:v>1.6964529752731321</c:v>
                </c:pt>
                <c:pt idx="38">
                  <c:v>1.7917779684066801</c:v>
                </c:pt>
                <c:pt idx="39">
                  <c:v>1.9669564962387116</c:v>
                </c:pt>
                <c:pt idx="40">
                  <c:v>2.1496963500976602</c:v>
                </c:pt>
                <c:pt idx="41">
                  <c:v>2.2787270545959548</c:v>
                </c:pt>
                <c:pt idx="42">
                  <c:v>2.3011908531189</c:v>
                </c:pt>
                <c:pt idx="43">
                  <c:v>2.2978355884552002</c:v>
                </c:pt>
                <c:pt idx="44">
                  <c:v>2.2784721851348859</c:v>
                </c:pt>
                <c:pt idx="45">
                  <c:v>2.2578632831573526</c:v>
                </c:pt>
              </c:numCache>
            </c:numRef>
          </c:val>
        </c:ser>
        <c:ser>
          <c:idx val="7"/>
          <c:order val="5"/>
          <c:tx>
            <c:strRef>
              <c:f>Sheet1!$A$7</c:f>
              <c:strCache>
                <c:ptCount val="1"/>
                <c:pt idx="0">
                  <c:v>NA Conventional</c:v>
                </c:pt>
              </c:strCache>
            </c:strRef>
          </c:tx>
          <c:spPr>
            <a:solidFill>
              <a:schemeClr val="accent6"/>
            </a:solidFill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Sheet1!$B$7:$AU$7</c:f>
              <c:numCache>
                <c:formatCode>General</c:formatCode>
                <c:ptCount val="46"/>
                <c:pt idx="0">
                  <c:v>7.4421439170000001</c:v>
                </c:pt>
                <c:pt idx="1">
                  <c:v>7.3791909220000003</c:v>
                </c:pt>
                <c:pt idx="2">
                  <c:v>7.3964014049999998</c:v>
                </c:pt>
                <c:pt idx="3">
                  <c:v>7.3589110369999888</c:v>
                </c:pt>
                <c:pt idx="4">
                  <c:v>7.3908524509999944</c:v>
                </c:pt>
                <c:pt idx="5">
                  <c:v>7.1035757059999955</c:v>
                </c:pt>
                <c:pt idx="6">
                  <c:v>6.7643318179999889</c:v>
                </c:pt>
                <c:pt idx="7">
                  <c:v>6.3271040919999901</c:v>
                </c:pt>
                <c:pt idx="8">
                  <c:v>5.969984530999989</c:v>
                </c:pt>
                <c:pt idx="9">
                  <c:v>5.8859601020000003</c:v>
                </c:pt>
                <c:pt idx="10">
                  <c:v>6.1499428749999945</c:v>
                </c:pt>
                <c:pt idx="11">
                  <c:v>5.9394607540000077</c:v>
                </c:pt>
                <c:pt idx="12">
                  <c:v>5.6372594830000065</c:v>
                </c:pt>
                <c:pt idx="13">
                  <c:v>5.5365657810000064</c:v>
                </c:pt>
                <c:pt idx="14">
                  <c:v>5.1277317999999941</c:v>
                </c:pt>
                <c:pt idx="15">
                  <c:v>4.9293274880000064</c:v>
                </c:pt>
                <c:pt idx="16">
                  <c:v>5.1241145129999834</c:v>
                </c:pt>
                <c:pt idx="17">
                  <c:v>4.9333448410000003</c:v>
                </c:pt>
                <c:pt idx="18">
                  <c:v>4.9493446350000063</c:v>
                </c:pt>
                <c:pt idx="19">
                  <c:v>4.8036103250000002</c:v>
                </c:pt>
                <c:pt idx="20">
                  <c:v>4.2613077163696333</c:v>
                </c:pt>
                <c:pt idx="21">
                  <c:v>4.0634737014770499</c:v>
                </c:pt>
                <c:pt idx="22">
                  <c:v>3.9828484058380038</c:v>
                </c:pt>
                <c:pt idx="23">
                  <c:v>3.9275093078613343</c:v>
                </c:pt>
                <c:pt idx="24">
                  <c:v>3.8067624568939187</c:v>
                </c:pt>
                <c:pt idx="25">
                  <c:v>3.7421627044677699</c:v>
                </c:pt>
                <c:pt idx="26">
                  <c:v>3.6194424629211377</c:v>
                </c:pt>
                <c:pt idx="27">
                  <c:v>3.5160622596740669</c:v>
                </c:pt>
                <c:pt idx="28">
                  <c:v>3.4157176017761199</c:v>
                </c:pt>
                <c:pt idx="29">
                  <c:v>3.3100056648254377</c:v>
                </c:pt>
                <c:pt idx="30">
                  <c:v>3.1870591640472399</c:v>
                </c:pt>
                <c:pt idx="31">
                  <c:v>3.1237447261810338</c:v>
                </c:pt>
                <c:pt idx="32">
                  <c:v>3.0628869533538765</c:v>
                </c:pt>
                <c:pt idx="33">
                  <c:v>2.9589328765869132</c:v>
                </c:pt>
                <c:pt idx="34">
                  <c:v>2.8802063465118399</c:v>
                </c:pt>
                <c:pt idx="35">
                  <c:v>2.8099343776702899</c:v>
                </c:pt>
                <c:pt idx="36">
                  <c:v>2.7266707420349143</c:v>
                </c:pt>
                <c:pt idx="37">
                  <c:v>2.6664481163024871</c:v>
                </c:pt>
                <c:pt idx="38">
                  <c:v>2.5967166423797599</c:v>
                </c:pt>
                <c:pt idx="39">
                  <c:v>2.5094413757324201</c:v>
                </c:pt>
                <c:pt idx="40">
                  <c:v>2.4439041614532502</c:v>
                </c:pt>
                <c:pt idx="41">
                  <c:v>2.3855972290039098</c:v>
                </c:pt>
                <c:pt idx="42">
                  <c:v>2.3502225875854501</c:v>
                </c:pt>
                <c:pt idx="43">
                  <c:v>2.3028802871704102</c:v>
                </c:pt>
                <c:pt idx="44">
                  <c:v>2.2676675319671626</c:v>
                </c:pt>
                <c:pt idx="45">
                  <c:v>2.2308616638183598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Shale Gas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Sheet1!$B$8:$AU$8</c:f>
              <c:numCache>
                <c:formatCode>General</c:formatCode>
                <c:ptCount val="46"/>
                <c:pt idx="0">
                  <c:v>0.200039729</c:v>
                </c:pt>
                <c:pt idx="1">
                  <c:v>0.22023074300000001</c:v>
                </c:pt>
                <c:pt idx="2">
                  <c:v>0.22031067299999987</c:v>
                </c:pt>
                <c:pt idx="3">
                  <c:v>0.22713133699999999</c:v>
                </c:pt>
                <c:pt idx="4">
                  <c:v>0.24261674300000016</c:v>
                </c:pt>
                <c:pt idx="5">
                  <c:v>0.25199550399999998</c:v>
                </c:pt>
                <c:pt idx="6">
                  <c:v>0.20136398100000016</c:v>
                </c:pt>
                <c:pt idx="7">
                  <c:v>0.2993794080000004</c:v>
                </c:pt>
                <c:pt idx="8">
                  <c:v>0.29104992700000032</c:v>
                </c:pt>
                <c:pt idx="9">
                  <c:v>0.32315939700000046</c:v>
                </c:pt>
                <c:pt idx="10">
                  <c:v>0.39273566000000032</c:v>
                </c:pt>
                <c:pt idx="11">
                  <c:v>0.41938558200000048</c:v>
                </c:pt>
                <c:pt idx="12">
                  <c:v>0.44399541599999998</c:v>
                </c:pt>
                <c:pt idx="13">
                  <c:v>0.52102643300000062</c:v>
                </c:pt>
                <c:pt idx="14">
                  <c:v>0.59800809600000004</c:v>
                </c:pt>
                <c:pt idx="15">
                  <c:v>0.73905789900000063</c:v>
                </c:pt>
                <c:pt idx="16">
                  <c:v>0.99749296899999906</c:v>
                </c:pt>
                <c:pt idx="17">
                  <c:v>1.5742431880000001</c:v>
                </c:pt>
                <c:pt idx="18">
                  <c:v>2.2312555309999977</c:v>
                </c:pt>
                <c:pt idx="19">
                  <c:v>3.2845871450000033</c:v>
                </c:pt>
                <c:pt idx="20">
                  <c:v>4.8004398345947301</c:v>
                </c:pt>
                <c:pt idx="21">
                  <c:v>5.2158226966857875</c:v>
                </c:pt>
                <c:pt idx="22">
                  <c:v>5.7681412696838397</c:v>
                </c:pt>
                <c:pt idx="23">
                  <c:v>6.4203824996948278</c:v>
                </c:pt>
                <c:pt idx="24">
                  <c:v>6.8205127716064391</c:v>
                </c:pt>
                <c:pt idx="25">
                  <c:v>7.2014470100402814</c:v>
                </c:pt>
                <c:pt idx="26">
                  <c:v>7.4865641593933114</c:v>
                </c:pt>
                <c:pt idx="27">
                  <c:v>7.6780719757080096</c:v>
                </c:pt>
                <c:pt idx="28">
                  <c:v>7.8500642776489231</c:v>
                </c:pt>
                <c:pt idx="29">
                  <c:v>8.0084085464477504</c:v>
                </c:pt>
                <c:pt idx="30">
                  <c:v>8.2115106582641602</c:v>
                </c:pt>
                <c:pt idx="31">
                  <c:v>8.4575195312500124</c:v>
                </c:pt>
                <c:pt idx="32">
                  <c:v>8.7753477096557599</c:v>
                </c:pt>
                <c:pt idx="33">
                  <c:v>9.0789880752563494</c:v>
                </c:pt>
                <c:pt idx="34">
                  <c:v>9.3472633361816406</c:v>
                </c:pt>
                <c:pt idx="35">
                  <c:v>9.6851482391357511</c:v>
                </c:pt>
                <c:pt idx="36">
                  <c:v>9.9699115753173793</c:v>
                </c:pt>
                <c:pt idx="37">
                  <c:v>10.259840965271</c:v>
                </c:pt>
                <c:pt idx="38">
                  <c:v>10.552609443664618</c:v>
                </c:pt>
                <c:pt idx="39">
                  <c:v>10.738178253173782</c:v>
                </c:pt>
                <c:pt idx="40">
                  <c:v>10.9441518783569</c:v>
                </c:pt>
                <c:pt idx="41">
                  <c:v>11.163581848144506</c:v>
                </c:pt>
                <c:pt idx="42">
                  <c:v>11.383567810058619</c:v>
                </c:pt>
                <c:pt idx="43">
                  <c:v>11.64647293090821</c:v>
                </c:pt>
                <c:pt idx="44">
                  <c:v>11.917851448059098</c:v>
                </c:pt>
                <c:pt idx="45">
                  <c:v>12.248682022094698</c:v>
                </c:pt>
              </c:numCache>
            </c:numRef>
          </c:val>
        </c:ser>
        <c:ser>
          <c:idx val="8"/>
          <c:order val="7"/>
          <c:tx>
            <c:strRef>
              <c:f>Sheet1!$A$9</c:f>
              <c:strCache>
                <c:ptCount val="1"/>
                <c:pt idx="0">
                  <c:v>Net Imports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Sheet1!$B$9:$AU$9</c:f>
              <c:numCache>
                <c:formatCode>General</c:formatCode>
                <c:ptCount val="46"/>
                <c:pt idx="0">
                  <c:v>1.4466931819999986</c:v>
                </c:pt>
                <c:pt idx="1">
                  <c:v>1.6440670490000013</c:v>
                </c:pt>
                <c:pt idx="2">
                  <c:v>1.921221017999998</c:v>
                </c:pt>
                <c:pt idx="3">
                  <c:v>2.2099308970000027</c:v>
                </c:pt>
                <c:pt idx="4">
                  <c:v>2.4621012210000002</c:v>
                </c:pt>
                <c:pt idx="5">
                  <c:v>2.6875331400000047</c:v>
                </c:pt>
                <c:pt idx="6">
                  <c:v>2.7855608460000032</c:v>
                </c:pt>
                <c:pt idx="7">
                  <c:v>2.837166071</c:v>
                </c:pt>
                <c:pt idx="8">
                  <c:v>2.9930431839999971</c:v>
                </c:pt>
                <c:pt idx="9">
                  <c:v>3.422090292</c:v>
                </c:pt>
                <c:pt idx="10">
                  <c:v>3.5378963949999997</c:v>
                </c:pt>
                <c:pt idx="11">
                  <c:v>3.6036622520000012</c:v>
                </c:pt>
                <c:pt idx="12">
                  <c:v>3.4992277620000012</c:v>
                </c:pt>
                <c:pt idx="13">
                  <c:v>3.2638282780000032</c:v>
                </c:pt>
                <c:pt idx="14">
                  <c:v>3.4044201369999998</c:v>
                </c:pt>
                <c:pt idx="15">
                  <c:v>3.6124331949999977</c:v>
                </c:pt>
                <c:pt idx="16">
                  <c:v>3.4623219970000001</c:v>
                </c:pt>
                <c:pt idx="17">
                  <c:v>3.7870240210000032</c:v>
                </c:pt>
                <c:pt idx="18">
                  <c:v>2.9785063269999998</c:v>
                </c:pt>
                <c:pt idx="19">
                  <c:v>2.6441090110000012</c:v>
                </c:pt>
                <c:pt idx="20">
                  <c:v>2.7408258914947501</c:v>
                </c:pt>
                <c:pt idx="21">
                  <c:v>2.7515802383422931</c:v>
                </c:pt>
                <c:pt idx="22">
                  <c:v>2.6423902511596737</c:v>
                </c:pt>
                <c:pt idx="23">
                  <c:v>2.7155535221099898</c:v>
                </c:pt>
                <c:pt idx="24">
                  <c:v>2.7069213390350302</c:v>
                </c:pt>
                <c:pt idx="25">
                  <c:v>2.6884992122650146</c:v>
                </c:pt>
                <c:pt idx="26">
                  <c:v>2.62777948379517</c:v>
                </c:pt>
                <c:pt idx="27">
                  <c:v>2.5486123561859126</c:v>
                </c:pt>
                <c:pt idx="28">
                  <c:v>2.4232335090637198</c:v>
                </c:pt>
                <c:pt idx="29">
                  <c:v>2.22457647323608</c:v>
                </c:pt>
                <c:pt idx="30">
                  <c:v>1.9036624431610101</c:v>
                </c:pt>
                <c:pt idx="31">
                  <c:v>1.6029342412948586</c:v>
                </c:pt>
                <c:pt idx="32">
                  <c:v>1.37594866752625</c:v>
                </c:pt>
                <c:pt idx="33">
                  <c:v>1.2286853790283201</c:v>
                </c:pt>
                <c:pt idx="34">
                  <c:v>1.15381979942322</c:v>
                </c:pt>
                <c:pt idx="35">
                  <c:v>1.0774244070053081</c:v>
                </c:pt>
                <c:pt idx="36">
                  <c:v>0.98156911134719749</c:v>
                </c:pt>
                <c:pt idx="37">
                  <c:v>0.90984719991683949</c:v>
                </c:pt>
                <c:pt idx="38">
                  <c:v>0.81102472543716397</c:v>
                </c:pt>
                <c:pt idx="39">
                  <c:v>0.77403980493545566</c:v>
                </c:pt>
                <c:pt idx="40">
                  <c:v>0.77814429998397894</c:v>
                </c:pt>
                <c:pt idx="41">
                  <c:v>0.71768826246261663</c:v>
                </c:pt>
                <c:pt idx="42">
                  <c:v>0.64166945219040072</c:v>
                </c:pt>
                <c:pt idx="43">
                  <c:v>0.5227175354957575</c:v>
                </c:pt>
                <c:pt idx="44">
                  <c:v>0.37091919779777555</c:v>
                </c:pt>
                <c:pt idx="45">
                  <c:v>0.1848994195461274</c:v>
                </c:pt>
              </c:numCache>
            </c:numRef>
          </c:val>
        </c:ser>
        <c:axId val="150318080"/>
        <c:axId val="150319872"/>
      </c:areaChart>
      <c:barChart>
        <c:barDir val="col"/>
        <c:grouping val="clustered"/>
        <c:ser>
          <c:idx val="9"/>
          <c:order val="8"/>
          <c:tx>
            <c:strRef>
              <c:f>Sheet1!$A$10</c:f>
              <c:strCache>
                <c:ptCount val="1"/>
              </c:strCache>
            </c:strRef>
          </c:tx>
          <c:cat>
            <c:numRef>
              <c:f>Sheet1!$B$1:$AU$1</c:f>
              <c:numCache>
                <c:formatCode>General</c:formatCode>
                <c:ptCount val="46"/>
                <c:pt idx="0">
                  <c:v>1990</c:v>
                </c:pt>
                <c:pt idx="5">
                  <c:v>1995</c:v>
                </c:pt>
                <c:pt idx="10">
                  <c:v>2000</c:v>
                </c:pt>
                <c:pt idx="15">
                  <c:v>2005</c:v>
                </c:pt>
                <c:pt idx="20">
                  <c:v>2010</c:v>
                </c:pt>
                <c:pt idx="25">
                  <c:v>2015</c:v>
                </c:pt>
                <c:pt idx="30">
                  <c:v>2020</c:v>
                </c:pt>
                <c:pt idx="35">
                  <c:v>2025</c:v>
                </c:pt>
                <c:pt idx="40">
                  <c:v>2030</c:v>
                </c:pt>
                <c:pt idx="45">
                  <c:v>2035</c:v>
                </c:pt>
              </c:numCache>
            </c:numRef>
          </c:cat>
          <c:val>
            <c:numRef>
              <c:f>Sheet1!$B$10:$AU$10</c:f>
              <c:numCache>
                <c:formatCode>General</c:formatCode>
                <c:ptCount val="46"/>
              </c:numCache>
            </c:numRef>
          </c:val>
        </c:ser>
        <c:gapWidth val="500"/>
        <c:axId val="150318080"/>
        <c:axId val="150319872"/>
      </c:barChart>
      <c:catAx>
        <c:axId val="150318080"/>
        <c:scaling>
          <c:orientation val="minMax"/>
        </c:scaling>
        <c:axPos val="b"/>
        <c:numFmt formatCode="General" sourceLinked="0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400"/>
            </a:pPr>
            <a:endParaRPr lang="en-US"/>
          </a:p>
        </c:txPr>
        <c:crossAx val="150319872"/>
        <c:crosses val="autoZero"/>
        <c:auto val="1"/>
        <c:lblAlgn val="ctr"/>
        <c:lblOffset val="100"/>
        <c:tickLblSkip val="5"/>
        <c:tickMarkSkip val="5"/>
      </c:catAx>
      <c:valAx>
        <c:axId val="150319872"/>
        <c:scaling>
          <c:orientation val="minMax"/>
          <c:max val="30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#,##0" sourceLinked="0"/>
        <c:tickLblPos val="nextTo"/>
        <c:spPr>
          <a:ln>
            <a:noFill/>
          </a:ln>
        </c:spPr>
        <c:txPr>
          <a:bodyPr rot="0" vert="horz"/>
          <a:lstStyle/>
          <a:p>
            <a:pPr>
              <a:defRPr sz="1400"/>
            </a:pPr>
            <a:endParaRPr lang="en-US"/>
          </a:p>
        </c:txPr>
        <c:crossAx val="150318080"/>
        <c:crosses val="autoZero"/>
        <c:crossBetween val="midCat"/>
        <c:majorUnit val="5"/>
      </c:valAx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2"/>
  <c:userShapes r:id="rId3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areaChart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Transportation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Sheet1!$B$2:$AU$2</c:f>
              <c:numCache>
                <c:formatCode>General</c:formatCode>
                <c:ptCount val="46"/>
                <c:pt idx="0">
                  <c:v>0.66008599999999995</c:v>
                </c:pt>
                <c:pt idx="1">
                  <c:v>0.60167200000000065</c:v>
                </c:pt>
                <c:pt idx="2">
                  <c:v>0.58982199999999996</c:v>
                </c:pt>
                <c:pt idx="3">
                  <c:v>0.6271679999999995</c:v>
                </c:pt>
                <c:pt idx="4">
                  <c:v>0.68856899999999921</c:v>
                </c:pt>
                <c:pt idx="5">
                  <c:v>0.70491999999999999</c:v>
                </c:pt>
                <c:pt idx="6">
                  <c:v>0.71751299999999907</c:v>
                </c:pt>
                <c:pt idx="7">
                  <c:v>0.75979800000000108</c:v>
                </c:pt>
                <c:pt idx="8">
                  <c:v>0.64481800000000078</c:v>
                </c:pt>
                <c:pt idx="9">
                  <c:v>0.65694100000000133</c:v>
                </c:pt>
                <c:pt idx="10">
                  <c:v>0.65496200000000004</c:v>
                </c:pt>
                <c:pt idx="11">
                  <c:v>0.63950000000000062</c:v>
                </c:pt>
                <c:pt idx="12">
                  <c:v>0.68186999999999998</c:v>
                </c:pt>
                <c:pt idx="13">
                  <c:v>0.60976300000000005</c:v>
                </c:pt>
                <c:pt idx="14">
                  <c:v>0.58670100000000003</c:v>
                </c:pt>
                <c:pt idx="15">
                  <c:v>0.60690999999999995</c:v>
                </c:pt>
                <c:pt idx="16">
                  <c:v>0.60795200000000005</c:v>
                </c:pt>
                <c:pt idx="17">
                  <c:v>0.64602000000000093</c:v>
                </c:pt>
                <c:pt idx="18">
                  <c:v>0.67621299999999951</c:v>
                </c:pt>
                <c:pt idx="19">
                  <c:v>0.6688680000000008</c:v>
                </c:pt>
                <c:pt idx="20">
                  <c:v>0.679380288347602</c:v>
                </c:pt>
                <c:pt idx="21">
                  <c:v>0.66704817675054096</c:v>
                </c:pt>
                <c:pt idx="22">
                  <c:v>0.66839213296771005</c:v>
                </c:pt>
                <c:pt idx="23">
                  <c:v>0.67663222923874866</c:v>
                </c:pt>
                <c:pt idx="24">
                  <c:v>0.68518600985407796</c:v>
                </c:pt>
                <c:pt idx="25">
                  <c:v>0.69115286692976896</c:v>
                </c:pt>
                <c:pt idx="26">
                  <c:v>0.68924749270081564</c:v>
                </c:pt>
                <c:pt idx="27">
                  <c:v>0.68999032303690899</c:v>
                </c:pt>
                <c:pt idx="28">
                  <c:v>0.69503491371870063</c:v>
                </c:pt>
                <c:pt idx="29">
                  <c:v>0.70113337412476451</c:v>
                </c:pt>
                <c:pt idx="30">
                  <c:v>0.70600054413080204</c:v>
                </c:pt>
                <c:pt idx="31">
                  <c:v>0.70745354145765205</c:v>
                </c:pt>
                <c:pt idx="32">
                  <c:v>0.71230601519346204</c:v>
                </c:pt>
                <c:pt idx="33">
                  <c:v>0.71795193105935995</c:v>
                </c:pt>
                <c:pt idx="34">
                  <c:v>0.72223903238773379</c:v>
                </c:pt>
                <c:pt idx="35">
                  <c:v>0.72759264707565297</c:v>
                </c:pt>
                <c:pt idx="36">
                  <c:v>0.73308867216110396</c:v>
                </c:pt>
                <c:pt idx="37">
                  <c:v>0.74132740497589178</c:v>
                </c:pt>
                <c:pt idx="38">
                  <c:v>0.75103312730789262</c:v>
                </c:pt>
                <c:pt idx="39">
                  <c:v>0.76144422590732597</c:v>
                </c:pt>
                <c:pt idx="40">
                  <c:v>0.77267320454120791</c:v>
                </c:pt>
                <c:pt idx="41">
                  <c:v>0.78224276006221705</c:v>
                </c:pt>
                <c:pt idx="42">
                  <c:v>0.79071025550365404</c:v>
                </c:pt>
                <c:pt idx="43">
                  <c:v>0.79810744524002097</c:v>
                </c:pt>
                <c:pt idx="44">
                  <c:v>0.80609631538391102</c:v>
                </c:pt>
                <c:pt idx="45">
                  <c:v>0.81544430553913205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Residential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Sheet1!$B$3:$AU$3</c:f>
              <c:numCache>
                <c:formatCode>General</c:formatCode>
                <c:ptCount val="46"/>
                <c:pt idx="0">
                  <c:v>4.391324</c:v>
                </c:pt>
                <c:pt idx="1">
                  <c:v>4.5556590000000003</c:v>
                </c:pt>
                <c:pt idx="2">
                  <c:v>4.6900649999999944</c:v>
                </c:pt>
                <c:pt idx="3">
                  <c:v>4.9564450000000004</c:v>
                </c:pt>
                <c:pt idx="4">
                  <c:v>4.8477009999999945</c:v>
                </c:pt>
                <c:pt idx="5">
                  <c:v>4.8503179999999944</c:v>
                </c:pt>
                <c:pt idx="6">
                  <c:v>5.2414139999999998</c:v>
                </c:pt>
                <c:pt idx="7">
                  <c:v>4.9837720000000063</c:v>
                </c:pt>
                <c:pt idx="8">
                  <c:v>4.520276</c:v>
                </c:pt>
                <c:pt idx="9">
                  <c:v>4.7256720000000003</c:v>
                </c:pt>
                <c:pt idx="10">
                  <c:v>4.9961789999999997</c:v>
                </c:pt>
                <c:pt idx="11">
                  <c:v>4.7713400000000066</c:v>
                </c:pt>
                <c:pt idx="12">
                  <c:v>4.8888179999999943</c:v>
                </c:pt>
                <c:pt idx="13">
                  <c:v>5.0793509999999999</c:v>
                </c:pt>
                <c:pt idx="14">
                  <c:v>4.8687969999999945</c:v>
                </c:pt>
                <c:pt idx="15">
                  <c:v>4.8267749999999943</c:v>
                </c:pt>
                <c:pt idx="16">
                  <c:v>4.3684659999999944</c:v>
                </c:pt>
                <c:pt idx="17">
                  <c:v>4.7223579999999945</c:v>
                </c:pt>
                <c:pt idx="18">
                  <c:v>4.8721069999999944</c:v>
                </c:pt>
                <c:pt idx="19">
                  <c:v>4.7606469999999996</c:v>
                </c:pt>
                <c:pt idx="20">
                  <c:v>4.7720804214477495</c:v>
                </c:pt>
                <c:pt idx="21">
                  <c:v>4.7576847076415945</c:v>
                </c:pt>
                <c:pt idx="22">
                  <c:v>4.7760434150695907</c:v>
                </c:pt>
                <c:pt idx="23">
                  <c:v>4.7918906211853001</c:v>
                </c:pt>
                <c:pt idx="24">
                  <c:v>4.8074665069580043</c:v>
                </c:pt>
                <c:pt idx="25">
                  <c:v>4.8115520477294842</c:v>
                </c:pt>
                <c:pt idx="26">
                  <c:v>4.8294115066528285</c:v>
                </c:pt>
                <c:pt idx="27">
                  <c:v>4.8210468292236301</c:v>
                </c:pt>
                <c:pt idx="28">
                  <c:v>4.8270587921142596</c:v>
                </c:pt>
                <c:pt idx="29">
                  <c:v>4.8333802223205602</c:v>
                </c:pt>
                <c:pt idx="30">
                  <c:v>4.8467221260070801</c:v>
                </c:pt>
                <c:pt idx="31">
                  <c:v>4.8314485549926864</c:v>
                </c:pt>
                <c:pt idx="32">
                  <c:v>4.8322868347167951</c:v>
                </c:pt>
                <c:pt idx="33">
                  <c:v>4.8337383270263699</c:v>
                </c:pt>
                <c:pt idx="34">
                  <c:v>4.8468303680419842</c:v>
                </c:pt>
                <c:pt idx="35">
                  <c:v>4.8338561058044434</c:v>
                </c:pt>
                <c:pt idx="36">
                  <c:v>4.8344326019287065</c:v>
                </c:pt>
                <c:pt idx="37">
                  <c:v>4.8333301544189498</c:v>
                </c:pt>
                <c:pt idx="38">
                  <c:v>4.8442296981811523</c:v>
                </c:pt>
                <c:pt idx="39">
                  <c:v>4.8276934623718324</c:v>
                </c:pt>
                <c:pt idx="40">
                  <c:v>4.8239612579345685</c:v>
                </c:pt>
                <c:pt idx="41">
                  <c:v>4.8176150321960343</c:v>
                </c:pt>
                <c:pt idx="42">
                  <c:v>4.820384979248038</c:v>
                </c:pt>
                <c:pt idx="43">
                  <c:v>4.79563236236572</c:v>
                </c:pt>
                <c:pt idx="44">
                  <c:v>4.7850656509399396</c:v>
                </c:pt>
                <c:pt idx="45">
                  <c:v>4.7756485939025977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Commercial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Sheet1!$B$4:$AU$4</c:f>
              <c:numCache>
                <c:formatCode>General</c:formatCode>
                <c:ptCount val="46"/>
                <c:pt idx="0">
                  <c:v>2.6227209999999999</c:v>
                </c:pt>
                <c:pt idx="1">
                  <c:v>2.7285810000000033</c:v>
                </c:pt>
                <c:pt idx="2">
                  <c:v>2.8027509999999975</c:v>
                </c:pt>
                <c:pt idx="3">
                  <c:v>2.8615689999999971</c:v>
                </c:pt>
                <c:pt idx="4">
                  <c:v>2.8950129999999969</c:v>
                </c:pt>
                <c:pt idx="5">
                  <c:v>3.0310769999999971</c:v>
                </c:pt>
                <c:pt idx="6">
                  <c:v>3.1582439999999972</c:v>
                </c:pt>
                <c:pt idx="7">
                  <c:v>3.214912</c:v>
                </c:pt>
                <c:pt idx="8">
                  <c:v>2.9994909999999977</c:v>
                </c:pt>
                <c:pt idx="9">
                  <c:v>3.0446579999999988</c:v>
                </c:pt>
                <c:pt idx="10">
                  <c:v>3.1824689999999975</c:v>
                </c:pt>
                <c:pt idx="11">
                  <c:v>3.0227119999999998</c:v>
                </c:pt>
                <c:pt idx="12">
                  <c:v>3.1441699999999999</c:v>
                </c:pt>
                <c:pt idx="13">
                  <c:v>3.1794929999999977</c:v>
                </c:pt>
                <c:pt idx="14">
                  <c:v>3.1289720000000001</c:v>
                </c:pt>
                <c:pt idx="15">
                  <c:v>2.99892</c:v>
                </c:pt>
                <c:pt idx="16">
                  <c:v>2.8320299999999969</c:v>
                </c:pt>
                <c:pt idx="17">
                  <c:v>3.0129039999999971</c:v>
                </c:pt>
                <c:pt idx="18">
                  <c:v>3.1358519999999972</c:v>
                </c:pt>
                <c:pt idx="19">
                  <c:v>3.1130070000000001</c:v>
                </c:pt>
                <c:pt idx="20">
                  <c:v>3.0950152873992876</c:v>
                </c:pt>
                <c:pt idx="21">
                  <c:v>3.21757841110229</c:v>
                </c:pt>
                <c:pt idx="22">
                  <c:v>3.23787617683411</c:v>
                </c:pt>
                <c:pt idx="23">
                  <c:v>3.2791411876678498</c:v>
                </c:pt>
                <c:pt idx="24">
                  <c:v>3.3337528705596875</c:v>
                </c:pt>
                <c:pt idx="25">
                  <c:v>3.3754341602325399</c:v>
                </c:pt>
                <c:pt idx="26">
                  <c:v>3.4064655303955069</c:v>
                </c:pt>
                <c:pt idx="27">
                  <c:v>3.4332234859466597</c:v>
                </c:pt>
                <c:pt idx="28">
                  <c:v>3.4595968723297101</c:v>
                </c:pt>
                <c:pt idx="29">
                  <c:v>3.4834718704223633</c:v>
                </c:pt>
                <c:pt idx="30">
                  <c:v>3.4944038391113277</c:v>
                </c:pt>
                <c:pt idx="31">
                  <c:v>3.5042076110839799</c:v>
                </c:pt>
                <c:pt idx="32">
                  <c:v>3.5170264244079599</c:v>
                </c:pt>
                <c:pt idx="33">
                  <c:v>3.5318844318389875</c:v>
                </c:pt>
                <c:pt idx="34">
                  <c:v>3.5458471775054901</c:v>
                </c:pt>
                <c:pt idx="35">
                  <c:v>3.5611433982849099</c:v>
                </c:pt>
                <c:pt idx="36">
                  <c:v>3.5798993110656672</c:v>
                </c:pt>
                <c:pt idx="37">
                  <c:v>3.5995886325836177</c:v>
                </c:pt>
                <c:pt idx="38">
                  <c:v>3.62234330177307</c:v>
                </c:pt>
                <c:pt idx="39">
                  <c:v>3.6492981910705597</c:v>
                </c:pt>
                <c:pt idx="40">
                  <c:v>3.6775617599487327</c:v>
                </c:pt>
                <c:pt idx="41">
                  <c:v>3.7062373161315927</c:v>
                </c:pt>
                <c:pt idx="42">
                  <c:v>3.7340824604034397</c:v>
                </c:pt>
                <c:pt idx="43">
                  <c:v>3.7616167068481401</c:v>
                </c:pt>
                <c:pt idx="44">
                  <c:v>3.7891080379486102</c:v>
                </c:pt>
                <c:pt idx="45">
                  <c:v>3.8153982162475599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Electric Power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Sheet1!$B$5:$AU$5</c:f>
              <c:numCache>
                <c:formatCode>General</c:formatCode>
                <c:ptCount val="46"/>
                <c:pt idx="0">
                  <c:v>3.2446190000000001</c:v>
                </c:pt>
                <c:pt idx="1">
                  <c:v>3.3159249999999987</c:v>
                </c:pt>
                <c:pt idx="2">
                  <c:v>3.4478710000000001</c:v>
                </c:pt>
                <c:pt idx="3">
                  <c:v>3.4729819999999987</c:v>
                </c:pt>
                <c:pt idx="4">
                  <c:v>3.902545999999997</c:v>
                </c:pt>
                <c:pt idx="5">
                  <c:v>4.2365259999999996</c:v>
                </c:pt>
                <c:pt idx="6">
                  <c:v>3.8069009999999972</c:v>
                </c:pt>
                <c:pt idx="7">
                  <c:v>4.0648029999999951</c:v>
                </c:pt>
                <c:pt idx="8">
                  <c:v>4.5882839999999998</c:v>
                </c:pt>
                <c:pt idx="9">
                  <c:v>4.8195309999999942</c:v>
                </c:pt>
                <c:pt idx="10">
                  <c:v>5.2063240000000004</c:v>
                </c:pt>
                <c:pt idx="11">
                  <c:v>5.342301</c:v>
                </c:pt>
                <c:pt idx="12">
                  <c:v>5.6718970000000004</c:v>
                </c:pt>
                <c:pt idx="13">
                  <c:v>5.1352149999999943</c:v>
                </c:pt>
                <c:pt idx="14">
                  <c:v>5.4637630000000064</c:v>
                </c:pt>
                <c:pt idx="15">
                  <c:v>5.8691449999999943</c:v>
                </c:pt>
                <c:pt idx="16">
                  <c:v>6.2220999999999975</c:v>
                </c:pt>
                <c:pt idx="17">
                  <c:v>6.8414080000000004</c:v>
                </c:pt>
                <c:pt idx="18">
                  <c:v>6.6683789999999945</c:v>
                </c:pt>
                <c:pt idx="19">
                  <c:v>6.887906999999994</c:v>
                </c:pt>
                <c:pt idx="20">
                  <c:v>7.4447708129882795</c:v>
                </c:pt>
                <c:pt idx="21">
                  <c:v>7.0064520835876563</c:v>
                </c:pt>
                <c:pt idx="22">
                  <c:v>6.7991266250610414</c:v>
                </c:pt>
                <c:pt idx="23">
                  <c:v>6.8669724464416495</c:v>
                </c:pt>
                <c:pt idx="24">
                  <c:v>6.8681564331054643</c:v>
                </c:pt>
                <c:pt idx="25">
                  <c:v>6.9761824607849103</c:v>
                </c:pt>
                <c:pt idx="26">
                  <c:v>6.8868980407714799</c:v>
                </c:pt>
                <c:pt idx="27">
                  <c:v>6.9461636543273952</c:v>
                </c:pt>
                <c:pt idx="28">
                  <c:v>7.0011296272277797</c:v>
                </c:pt>
                <c:pt idx="29">
                  <c:v>7.0193066596984846</c:v>
                </c:pt>
                <c:pt idx="30">
                  <c:v>6.844504356384272</c:v>
                </c:pt>
                <c:pt idx="31">
                  <c:v>6.6856017112731934</c:v>
                </c:pt>
                <c:pt idx="32">
                  <c:v>6.6808180809020996</c:v>
                </c:pt>
                <c:pt idx="33">
                  <c:v>6.6743555068969602</c:v>
                </c:pt>
                <c:pt idx="34">
                  <c:v>6.5896596908569363</c:v>
                </c:pt>
                <c:pt idx="35">
                  <c:v>6.6556158065795801</c:v>
                </c:pt>
                <c:pt idx="36">
                  <c:v>6.661940574645989</c:v>
                </c:pt>
                <c:pt idx="37">
                  <c:v>6.7982597351074263</c:v>
                </c:pt>
                <c:pt idx="38">
                  <c:v>6.9488949775695765</c:v>
                </c:pt>
                <c:pt idx="39">
                  <c:v>7.1260094642639196</c:v>
                </c:pt>
                <c:pt idx="40">
                  <c:v>7.3422346115112296</c:v>
                </c:pt>
                <c:pt idx="41">
                  <c:v>7.5142545700073091</c:v>
                </c:pt>
                <c:pt idx="42">
                  <c:v>7.6046242713928143</c:v>
                </c:pt>
                <c:pt idx="43">
                  <c:v>7.6864328384399343</c:v>
                </c:pt>
                <c:pt idx="44">
                  <c:v>7.7633237838745206</c:v>
                </c:pt>
                <c:pt idx="45">
                  <c:v>7.8757085800170898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Industrial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Sheet1!$B$6:$AU$6</c:f>
              <c:numCache>
                <c:formatCode>General</c:formatCode>
                <c:ptCount val="46"/>
                <c:pt idx="0">
                  <c:v>8.2548060000000003</c:v>
                </c:pt>
                <c:pt idx="1">
                  <c:v>8.3602300000000067</c:v>
                </c:pt>
                <c:pt idx="2">
                  <c:v>8.6977189999999993</c:v>
                </c:pt>
                <c:pt idx="3">
                  <c:v>8.8716780000000011</c:v>
                </c:pt>
                <c:pt idx="4">
                  <c:v>8.9132689999999997</c:v>
                </c:pt>
                <c:pt idx="5">
                  <c:v>9.3840480000000035</c:v>
                </c:pt>
                <c:pt idx="6">
                  <c:v>9.6850080000000016</c:v>
                </c:pt>
                <c:pt idx="7">
                  <c:v>9.7140579999999996</c:v>
                </c:pt>
                <c:pt idx="8">
                  <c:v>9.4930870000000027</c:v>
                </c:pt>
                <c:pt idx="9">
                  <c:v>9.1583480000000002</c:v>
                </c:pt>
                <c:pt idx="10">
                  <c:v>9.2931880000000007</c:v>
                </c:pt>
                <c:pt idx="11">
                  <c:v>8.462771</c:v>
                </c:pt>
                <c:pt idx="12">
                  <c:v>8.6202619999999985</c:v>
                </c:pt>
                <c:pt idx="13">
                  <c:v>8.2726790000000001</c:v>
                </c:pt>
                <c:pt idx="14">
                  <c:v>8.3407410000000013</c:v>
                </c:pt>
                <c:pt idx="15">
                  <c:v>7.7088469999999996</c:v>
                </c:pt>
                <c:pt idx="16">
                  <c:v>7.654091999999995</c:v>
                </c:pt>
                <c:pt idx="17">
                  <c:v>7.8744490000000003</c:v>
                </c:pt>
                <c:pt idx="18">
                  <c:v>7.8740620000000003</c:v>
                </c:pt>
                <c:pt idx="19">
                  <c:v>7.4036540000000004</c:v>
                </c:pt>
                <c:pt idx="20">
                  <c:v>7.8358911275863603</c:v>
                </c:pt>
                <c:pt idx="21">
                  <c:v>8.2148138284683192</c:v>
                </c:pt>
                <c:pt idx="22">
                  <c:v>8.4252244234085101</c:v>
                </c:pt>
                <c:pt idx="23">
                  <c:v>8.8228094577789413</c:v>
                </c:pt>
                <c:pt idx="24">
                  <c:v>9.0244345664978027</c:v>
                </c:pt>
                <c:pt idx="25">
                  <c:v>9.257977604866019</c:v>
                </c:pt>
                <c:pt idx="26">
                  <c:v>9.2832324504852295</c:v>
                </c:pt>
                <c:pt idx="27">
                  <c:v>9.3059232234954781</c:v>
                </c:pt>
                <c:pt idx="28">
                  <c:v>9.3568607568740898</c:v>
                </c:pt>
                <c:pt idx="29">
                  <c:v>9.3889191150665301</c:v>
                </c:pt>
                <c:pt idx="30">
                  <c:v>9.4437885284423793</c:v>
                </c:pt>
                <c:pt idx="31">
                  <c:v>9.4132089614867986</c:v>
                </c:pt>
                <c:pt idx="32">
                  <c:v>9.3434658050537092</c:v>
                </c:pt>
                <c:pt idx="33">
                  <c:v>9.3273110389709402</c:v>
                </c:pt>
                <c:pt idx="34">
                  <c:v>9.3200669288635307</c:v>
                </c:pt>
                <c:pt idx="35">
                  <c:v>9.2909281253814484</c:v>
                </c:pt>
                <c:pt idx="36">
                  <c:v>9.2635295391082852</c:v>
                </c:pt>
                <c:pt idx="37">
                  <c:v>9.2453190088272095</c:v>
                </c:pt>
                <c:pt idx="38">
                  <c:v>9.2372930049896187</c:v>
                </c:pt>
                <c:pt idx="39">
                  <c:v>9.2575019598007326</c:v>
                </c:pt>
                <c:pt idx="40">
                  <c:v>9.2846696376800608</c:v>
                </c:pt>
                <c:pt idx="41">
                  <c:v>9.289857268333428</c:v>
                </c:pt>
                <c:pt idx="42">
                  <c:v>9.2802978754043508</c:v>
                </c:pt>
                <c:pt idx="43">
                  <c:v>9.2688019275665177</c:v>
                </c:pt>
                <c:pt idx="44">
                  <c:v>9.2616007328033501</c:v>
                </c:pt>
                <c:pt idx="45">
                  <c:v>9.2648501396179217</c:v>
                </c:pt>
              </c:numCache>
            </c:numRef>
          </c:val>
        </c:ser>
        <c:axId val="150608512"/>
        <c:axId val="150618496"/>
      </c:areaChart>
      <c:catAx>
        <c:axId val="150608512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50618496"/>
        <c:crosses val="autoZero"/>
        <c:auto val="1"/>
        <c:lblAlgn val="ctr"/>
        <c:lblOffset val="100"/>
        <c:tickLblSkip val="5"/>
        <c:tickMarkSkip val="5"/>
      </c:catAx>
      <c:valAx>
        <c:axId val="150618496"/>
        <c:scaling>
          <c:orientation val="minMax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50608512"/>
        <c:crosses val="autoZero"/>
        <c:crossBetween val="midCat"/>
      </c:valAx>
    </c:plotArea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Energy Supply</c:v>
                </c:pt>
              </c:strCache>
            </c:strRef>
          </c:tx>
          <c:dPt>
            <c:idx val="0"/>
            <c:spPr>
              <a:solidFill>
                <a:srgbClr val="BD732A"/>
              </a:solidFill>
            </c:spPr>
          </c:dPt>
          <c:dPt>
            <c:idx val="1"/>
            <c:spPr>
              <a:solidFill>
                <a:srgbClr val="0096D7"/>
              </a:solidFill>
            </c:spPr>
          </c:dPt>
          <c:dPt>
            <c:idx val="2"/>
            <c:spPr>
              <a:solidFill>
                <a:srgbClr val="000000">
                  <a:lumMod val="50000"/>
                  <a:lumOff val="50000"/>
                </a:srgbClr>
              </a:solidFill>
            </c:spPr>
          </c:dPt>
          <c:dPt>
            <c:idx val="3"/>
            <c:spPr>
              <a:solidFill>
                <a:srgbClr val="5D9732"/>
              </a:solidFill>
            </c:spPr>
          </c:dPt>
          <c:dPt>
            <c:idx val="4"/>
            <c:spPr>
              <a:solidFill>
                <a:schemeClr val="accent5"/>
              </a:solidFill>
            </c:spPr>
          </c:dPt>
          <c:dLbls>
            <c:dLbl>
              <c:idx val="0"/>
              <c:layout>
                <c:manualLayout>
                  <c:x val="-2.2742951443528142E-2"/>
                  <c:y val="-0.14286585904510626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1"/>
              <c:layout>
                <c:manualLayout>
                  <c:x val="0.19873692117175493"/>
                  <c:y val="0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2"/>
              <c:layout>
                <c:manualLayout>
                  <c:x val="0"/>
                  <c:y val="0.14659685863874342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3"/>
              <c:layout>
                <c:manualLayout>
                  <c:x val="0"/>
                  <c:y val="-2.9917726252804786E-3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4"/>
              <c:layout>
                <c:manualLayout>
                  <c:x val="6.0631603069348984E-2"/>
                  <c:y val="0"/>
                </c:manualLayout>
              </c:layout>
              <c:dLblPos val="bestFit"/>
              <c:showVal val="1"/>
              <c:showCatName val="1"/>
              <c:separator>
</c:separator>
            </c:dLbl>
            <c:numFmt formatCode="0.00%" sourceLinked="0"/>
            <c:txPr>
              <a:bodyPr anchor="ctr" anchorCtr="1"/>
              <a:lstStyle/>
              <a:p>
                <a:pPr>
                  <a:defRPr sz="1050"/>
                </a:pPr>
                <a:endParaRPr lang="en-US"/>
              </a:p>
            </c:txPr>
            <c:dLblPos val="outEnd"/>
            <c:showVal val="1"/>
            <c:showCatName val="1"/>
            <c:separator>
</c:separator>
            <c:showLeaderLines val="1"/>
          </c:dLbls>
          <c:cat>
            <c:strRef>
              <c:f>Sheet1!$A$2:$A$6</c:f>
              <c:strCache>
                <c:ptCount val="5"/>
                <c:pt idx="0">
                  <c:v>Petroleum</c:v>
                </c:pt>
                <c:pt idx="1">
                  <c:v>Natural Gas</c:v>
                </c:pt>
                <c:pt idx="2">
                  <c:v>Coal</c:v>
                </c:pt>
                <c:pt idx="3">
                  <c:v>Renewable</c:v>
                </c:pt>
                <c:pt idx="4">
                  <c:v>Nuclear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0.35300000000000031</c:v>
                </c:pt>
                <c:pt idx="1">
                  <c:v>0.23400000000000001</c:v>
                </c:pt>
                <c:pt idx="2">
                  <c:v>0.19700000000000001</c:v>
                </c:pt>
                <c:pt idx="3">
                  <c:v>7.6999999999999999E-2</c:v>
                </c:pt>
                <c:pt idx="4">
                  <c:v>8.3000000000000046E-2</c:v>
                </c:pt>
              </c:numCache>
            </c:numRef>
          </c:val>
        </c:ser>
        <c:dLbls>
          <c:showVal val="1"/>
        </c:dLbls>
        <c:firstSliceAng val="0"/>
      </c:pieChart>
    </c:plotArea>
    <c:plotVisOnly val="1"/>
  </c:chart>
  <c:spPr>
    <a:ln w="9525"/>
  </c:spPr>
  <c:txPr>
    <a:bodyPr/>
    <a:lstStyle/>
    <a:p>
      <a:pPr>
        <a:defRPr sz="1400"/>
      </a:pPr>
      <a:endParaRPr lang="en-US"/>
    </a:p>
  </c:txPr>
  <c:externalData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Henry Hub Price</c:v>
                </c:pt>
              </c:strCache>
            </c:strRef>
          </c:tx>
          <c:spPr>
            <a:ln w="38100">
              <a:solidFill>
                <a:srgbClr val="0096D7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Sheet1!$B$2:$AU$2</c:f>
              <c:numCache>
                <c:formatCode>General</c:formatCode>
                <c:ptCount val="46"/>
                <c:pt idx="0">
                  <c:v>2.580577135</c:v>
                </c:pt>
                <c:pt idx="1">
                  <c:v>2.1846840380000012</c:v>
                </c:pt>
                <c:pt idx="2">
                  <c:v>2.5350499149999965</c:v>
                </c:pt>
                <c:pt idx="3">
                  <c:v>2.970914364</c:v>
                </c:pt>
                <c:pt idx="4">
                  <c:v>2.6352293490000003</c:v>
                </c:pt>
                <c:pt idx="5">
                  <c:v>2.272140265</c:v>
                </c:pt>
                <c:pt idx="6">
                  <c:v>3.6282935140000001</c:v>
                </c:pt>
                <c:pt idx="7">
                  <c:v>3.2410457130000001</c:v>
                </c:pt>
                <c:pt idx="8">
                  <c:v>2.6793234349999997</c:v>
                </c:pt>
                <c:pt idx="9">
                  <c:v>2.8678858279999999</c:v>
                </c:pt>
                <c:pt idx="10">
                  <c:v>5.341910838999989</c:v>
                </c:pt>
                <c:pt idx="11">
                  <c:v>4.7763175960000002</c:v>
                </c:pt>
                <c:pt idx="12">
                  <c:v>4.0104289050000004</c:v>
                </c:pt>
                <c:pt idx="13">
                  <c:v>6.372088908999995</c:v>
                </c:pt>
                <c:pt idx="14">
                  <c:v>6.683419227999992</c:v>
                </c:pt>
                <c:pt idx="15">
                  <c:v>9.6792449950000048</c:v>
                </c:pt>
                <c:pt idx="16">
                  <c:v>7.154808997999992</c:v>
                </c:pt>
                <c:pt idx="17">
                  <c:v>7.1875071529999941</c:v>
                </c:pt>
                <c:pt idx="18">
                  <c:v>8.9432373050000002</c:v>
                </c:pt>
                <c:pt idx="19">
                  <c:v>3.9500002859999999</c:v>
                </c:pt>
                <c:pt idx="20">
                  <c:v>4.4311685562133833</c:v>
                </c:pt>
                <c:pt idx="21">
                  <c:v>4.4806981086731117</c:v>
                </c:pt>
                <c:pt idx="22">
                  <c:v>4.4979729652404785</c:v>
                </c:pt>
                <c:pt idx="23">
                  <c:v>4.5624203681945765</c:v>
                </c:pt>
                <c:pt idx="24">
                  <c:v>4.5728707313537598</c:v>
                </c:pt>
                <c:pt idx="25">
                  <c:v>4.6643190383911044</c:v>
                </c:pt>
                <c:pt idx="26">
                  <c:v>4.7377820014953604</c:v>
                </c:pt>
                <c:pt idx="27">
                  <c:v>4.7642765045165945</c:v>
                </c:pt>
                <c:pt idx="28">
                  <c:v>4.8086614608764604</c:v>
                </c:pt>
                <c:pt idx="29">
                  <c:v>4.8715996742248553</c:v>
                </c:pt>
                <c:pt idx="30">
                  <c:v>5.0515680313110414</c:v>
                </c:pt>
                <c:pt idx="31">
                  <c:v>5.2370071411132804</c:v>
                </c:pt>
                <c:pt idx="32">
                  <c:v>5.39133548736572</c:v>
                </c:pt>
                <c:pt idx="33">
                  <c:v>5.5760931968689063</c:v>
                </c:pt>
                <c:pt idx="34">
                  <c:v>5.79581594467163</c:v>
                </c:pt>
                <c:pt idx="35">
                  <c:v>5.9727625846862864</c:v>
                </c:pt>
                <c:pt idx="36">
                  <c:v>6.0994544029235804</c:v>
                </c:pt>
                <c:pt idx="37">
                  <c:v>6.2381420135498065</c:v>
                </c:pt>
                <c:pt idx="38">
                  <c:v>6.3094840049743723</c:v>
                </c:pt>
                <c:pt idx="39">
                  <c:v>6.3464498519897496</c:v>
                </c:pt>
                <c:pt idx="40">
                  <c:v>6.3982419967651403</c:v>
                </c:pt>
                <c:pt idx="41">
                  <c:v>6.4935288429260298</c:v>
                </c:pt>
                <c:pt idx="42">
                  <c:v>6.6176500320434544</c:v>
                </c:pt>
                <c:pt idx="43">
                  <c:v>6.7368111610412598</c:v>
                </c:pt>
                <c:pt idx="44">
                  <c:v>6.8738412857055753</c:v>
                </c:pt>
                <c:pt idx="45">
                  <c:v>7.0686240196228001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AEO2010</c:v>
                </c:pt>
              </c:strCache>
            </c:strRef>
          </c:tx>
          <c:spPr>
            <a:ln w="38100">
              <a:solidFill>
                <a:srgbClr val="BD732A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Sheet1!$B$3:$AU$3</c:f>
              <c:numCache>
                <c:formatCode>General</c:formatCode>
                <c:ptCount val="46"/>
                <c:pt idx="17">
                  <c:v>7.2239589999999945</c:v>
                </c:pt>
                <c:pt idx="18">
                  <c:v>8.9947550000000014</c:v>
                </c:pt>
                <c:pt idx="19">
                  <c:v>3.54</c:v>
                </c:pt>
                <c:pt idx="20">
                  <c:v>4.5726610000000063</c:v>
                </c:pt>
                <c:pt idx="21">
                  <c:v>5.7691039999999996</c:v>
                </c:pt>
                <c:pt idx="22">
                  <c:v>6.2663909999999996</c:v>
                </c:pt>
                <c:pt idx="23">
                  <c:v>6.2222369999999945</c:v>
                </c:pt>
                <c:pt idx="24">
                  <c:v>6.1786219999999998</c:v>
                </c:pt>
                <c:pt idx="25">
                  <c:v>6.3660939999999995</c:v>
                </c:pt>
                <c:pt idx="26">
                  <c:v>6.4739990000000063</c:v>
                </c:pt>
                <c:pt idx="27">
                  <c:v>6.4820679999999999</c:v>
                </c:pt>
                <c:pt idx="28">
                  <c:v>6.5319039999999999</c:v>
                </c:pt>
                <c:pt idx="29">
                  <c:v>6.605137999999994</c:v>
                </c:pt>
                <c:pt idx="30">
                  <c:v>6.7409590000000001</c:v>
                </c:pt>
                <c:pt idx="31">
                  <c:v>6.8425929999999955</c:v>
                </c:pt>
                <c:pt idx="32">
                  <c:v>7.0343139999999975</c:v>
                </c:pt>
                <c:pt idx="33">
                  <c:v>7.0628989999999945</c:v>
                </c:pt>
                <c:pt idx="34">
                  <c:v>7.0195400000000001</c:v>
                </c:pt>
                <c:pt idx="35">
                  <c:v>7.0980920000000003</c:v>
                </c:pt>
                <c:pt idx="36">
                  <c:v>7.260802</c:v>
                </c:pt>
                <c:pt idx="37">
                  <c:v>7.4028900000000002</c:v>
                </c:pt>
                <c:pt idx="38">
                  <c:v>7.6447999999999965</c:v>
                </c:pt>
                <c:pt idx="39">
                  <c:v>7.892513999999994</c:v>
                </c:pt>
                <c:pt idx="40">
                  <c:v>8.172269</c:v>
                </c:pt>
                <c:pt idx="41">
                  <c:v>8.5165750000000013</c:v>
                </c:pt>
                <c:pt idx="42">
                  <c:v>8.6260239999999992</c:v>
                </c:pt>
                <c:pt idx="43">
                  <c:v>8.6593540000000004</c:v>
                </c:pt>
                <c:pt idx="44">
                  <c:v>8.8817090000000007</c:v>
                </c:pt>
                <c:pt idx="45">
                  <c:v>9.0149150000000002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AEO2009 (Updated)</c:v>
                </c:pt>
              </c:strCache>
            </c:strRef>
          </c:tx>
          <c:spPr>
            <a:ln w="38100">
              <a:solidFill>
                <a:srgbClr val="5D9732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Sheet1!$B$4:$AU$4</c:f>
              <c:numCache>
                <c:formatCode>General</c:formatCode>
                <c:ptCount val="46"/>
                <c:pt idx="17">
                  <c:v>7.18308137799999</c:v>
                </c:pt>
                <c:pt idx="18">
                  <c:v>8.947308507999999</c:v>
                </c:pt>
                <c:pt idx="19">
                  <c:v>4.3299343399999888</c:v>
                </c:pt>
                <c:pt idx="20">
                  <c:v>5.2695487639999996</c:v>
                </c:pt>
                <c:pt idx="21">
                  <c:v>5.6552267120000002</c:v>
                </c:pt>
                <c:pt idx="22">
                  <c:v>5.7836564360000002</c:v>
                </c:pt>
                <c:pt idx="23">
                  <c:v>5.9238178249999951</c:v>
                </c:pt>
                <c:pt idx="24">
                  <c:v>6.1048709999999939</c:v>
                </c:pt>
                <c:pt idx="25">
                  <c:v>6.3622781789999943</c:v>
                </c:pt>
                <c:pt idx="26">
                  <c:v>6.5818619439999999</c:v>
                </c:pt>
                <c:pt idx="27">
                  <c:v>6.8123673450000002</c:v>
                </c:pt>
                <c:pt idx="28">
                  <c:v>7.0410213869999998</c:v>
                </c:pt>
                <c:pt idx="29">
                  <c:v>7.3435683369999945</c:v>
                </c:pt>
                <c:pt idx="30">
                  <c:v>7.7138128869999942</c:v>
                </c:pt>
                <c:pt idx="31">
                  <c:v>7.9695379969999944</c:v>
                </c:pt>
                <c:pt idx="32">
                  <c:v>7.99080893</c:v>
                </c:pt>
                <c:pt idx="33">
                  <c:v>7.7892692630000075</c:v>
                </c:pt>
                <c:pt idx="34">
                  <c:v>7.8050747029999945</c:v>
                </c:pt>
                <c:pt idx="35">
                  <c:v>7.7498622050000066</c:v>
                </c:pt>
                <c:pt idx="36">
                  <c:v>7.8883587500000001</c:v>
                </c:pt>
                <c:pt idx="37">
                  <c:v>8.1737390540000145</c:v>
                </c:pt>
                <c:pt idx="38">
                  <c:v>8.5549121290000016</c:v>
                </c:pt>
                <c:pt idx="39">
                  <c:v>8.8149969360000124</c:v>
                </c:pt>
                <c:pt idx="40">
                  <c:v>9.1084701639999999</c:v>
                </c:pt>
              </c:numCache>
            </c:numRef>
          </c:val>
        </c:ser>
        <c:marker val="1"/>
        <c:axId val="150842368"/>
        <c:axId val="150856448"/>
      </c:lineChart>
      <c:catAx>
        <c:axId val="150842368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50856448"/>
        <c:crosses val="autoZero"/>
        <c:auto val="1"/>
        <c:lblAlgn val="ctr"/>
        <c:lblOffset val="100"/>
        <c:tickLblSkip val="5"/>
        <c:tickMarkSkip val="5"/>
      </c:catAx>
      <c:valAx>
        <c:axId val="150856448"/>
        <c:scaling>
          <c:orientation val="minMax"/>
          <c:max val="10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50842368"/>
        <c:crosses val="autoZero"/>
        <c:crossBetween val="midCat"/>
      </c:valAx>
    </c:plotArea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030842175838171E-2"/>
          <c:y val="6.5822784810127086E-2"/>
          <c:w val="0.88691389175986157"/>
          <c:h val="0.80506329113924047"/>
        </c:manualLayout>
      </c:layout>
      <c:lineChart>
        <c:grouping val="standard"/>
        <c:ser>
          <c:idx val="3"/>
          <c:order val="0"/>
          <c:tx>
            <c:strRef>
              <c:f>Sheet1!$A$2</c:f>
              <c:strCache>
                <c:ptCount val="1"/>
                <c:pt idx="0">
                  <c:v>High</c:v>
                </c:pt>
              </c:strCache>
            </c:strRef>
          </c:tx>
          <c:spPr>
            <a:ln w="38100">
              <a:solidFill>
                <a:srgbClr val="A33340"/>
              </a:solidFill>
            </a:ln>
          </c:spPr>
          <c:marker>
            <c:symbol val="none"/>
          </c:marker>
          <c:cat>
            <c:numRef>
              <c:f>Sheet1!$B$1:$BE$1</c:f>
              <c:numCache>
                <c:formatCode>General</c:formatCode>
                <c:ptCount val="56"/>
                <c:pt idx="0">
                  <c:v>1980</c:v>
                </c:pt>
                <c:pt idx="5">
                  <c:v>1985</c:v>
                </c:pt>
                <c:pt idx="10">
                  <c:v>1990</c:v>
                </c:pt>
                <c:pt idx="15">
                  <c:v>1995</c:v>
                </c:pt>
                <c:pt idx="20">
                  <c:v>2000</c:v>
                </c:pt>
                <c:pt idx="25">
                  <c:v>2005</c:v>
                </c:pt>
                <c:pt idx="30">
                  <c:v>2010</c:v>
                </c:pt>
                <c:pt idx="35">
                  <c:v>2015</c:v>
                </c:pt>
                <c:pt idx="40">
                  <c:v>2020</c:v>
                </c:pt>
                <c:pt idx="45">
                  <c:v>2025</c:v>
                </c:pt>
                <c:pt idx="50">
                  <c:v>2030</c:v>
                </c:pt>
                <c:pt idx="55">
                  <c:v>2035</c:v>
                </c:pt>
              </c:numCache>
            </c:numRef>
          </c:cat>
          <c:val>
            <c:numRef>
              <c:f>Sheet1!$B$2:$BE$2</c:f>
              <c:numCache>
                <c:formatCode>General</c:formatCode>
                <c:ptCount val="56"/>
                <c:pt idx="27">
                  <c:v>73.934708000000001</c:v>
                </c:pt>
                <c:pt idx="28">
                  <c:v>99.571601999999999</c:v>
                </c:pt>
                <c:pt idx="29">
                  <c:v>62</c:v>
                </c:pt>
                <c:pt idx="30">
                  <c:v>77.5</c:v>
                </c:pt>
                <c:pt idx="31">
                  <c:v>109.33856340000008</c:v>
                </c:pt>
                <c:pt idx="32">
                  <c:v>125.5534208</c:v>
                </c:pt>
                <c:pt idx="33">
                  <c:v>135</c:v>
                </c:pt>
                <c:pt idx="34">
                  <c:v>140.6434783</c:v>
                </c:pt>
                <c:pt idx="35">
                  <c:v>146.03043479999999</c:v>
                </c:pt>
                <c:pt idx="36">
                  <c:v>151.16086959999998</c:v>
                </c:pt>
                <c:pt idx="37">
                  <c:v>156.03478259999983</c:v>
                </c:pt>
                <c:pt idx="38">
                  <c:v>160.65217390000001</c:v>
                </c:pt>
                <c:pt idx="39">
                  <c:v>165.01304349999998</c:v>
                </c:pt>
                <c:pt idx="40">
                  <c:v>169.11739130000001</c:v>
                </c:pt>
                <c:pt idx="41">
                  <c:v>172.96521740000017</c:v>
                </c:pt>
                <c:pt idx="42">
                  <c:v>176.55652169999999</c:v>
                </c:pt>
                <c:pt idx="43">
                  <c:v>179.8913043000002</c:v>
                </c:pt>
                <c:pt idx="44">
                  <c:v>182.96956519999975</c:v>
                </c:pt>
                <c:pt idx="45">
                  <c:v>185.79130430000001</c:v>
                </c:pt>
                <c:pt idx="46">
                  <c:v>188.3565217</c:v>
                </c:pt>
                <c:pt idx="47">
                  <c:v>190.66521740000007</c:v>
                </c:pt>
                <c:pt idx="48">
                  <c:v>192.7173913</c:v>
                </c:pt>
                <c:pt idx="49">
                  <c:v>194.51304349999998</c:v>
                </c:pt>
                <c:pt idx="50">
                  <c:v>196.05217390000001</c:v>
                </c:pt>
                <c:pt idx="51">
                  <c:v>197.33478259999998</c:v>
                </c:pt>
                <c:pt idx="52">
                  <c:v>198.3608696</c:v>
                </c:pt>
                <c:pt idx="53">
                  <c:v>199.13043479999999</c:v>
                </c:pt>
                <c:pt idx="54">
                  <c:v>199.6434783</c:v>
                </c:pt>
                <c:pt idx="55">
                  <c:v>200</c:v>
                </c:pt>
              </c:numCache>
            </c:numRef>
          </c:val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Low</c:v>
                </c:pt>
              </c:strCache>
            </c:strRef>
          </c:tx>
          <c:spPr>
            <a:ln w="38100">
              <a:solidFill>
                <a:srgbClr val="0096D7"/>
              </a:solidFill>
            </a:ln>
          </c:spPr>
          <c:marker>
            <c:symbol val="none"/>
          </c:marker>
          <c:cat>
            <c:numRef>
              <c:f>Sheet1!$B$1:$BE$1</c:f>
              <c:numCache>
                <c:formatCode>General</c:formatCode>
                <c:ptCount val="56"/>
                <c:pt idx="0">
                  <c:v>1980</c:v>
                </c:pt>
                <c:pt idx="5">
                  <c:v>1985</c:v>
                </c:pt>
                <c:pt idx="10">
                  <c:v>1990</c:v>
                </c:pt>
                <c:pt idx="15">
                  <c:v>1995</c:v>
                </c:pt>
                <c:pt idx="20">
                  <c:v>2000</c:v>
                </c:pt>
                <c:pt idx="25">
                  <c:v>2005</c:v>
                </c:pt>
                <c:pt idx="30">
                  <c:v>2010</c:v>
                </c:pt>
                <c:pt idx="35">
                  <c:v>2015</c:v>
                </c:pt>
                <c:pt idx="40">
                  <c:v>2020</c:v>
                </c:pt>
                <c:pt idx="45">
                  <c:v>2025</c:v>
                </c:pt>
                <c:pt idx="50">
                  <c:v>2030</c:v>
                </c:pt>
                <c:pt idx="55">
                  <c:v>2035</c:v>
                </c:pt>
              </c:numCache>
            </c:numRef>
          </c:cat>
          <c:val>
            <c:numRef>
              <c:f>Sheet1!$B$3:$BE$3</c:f>
              <c:numCache>
                <c:formatCode>General</c:formatCode>
                <c:ptCount val="56"/>
                <c:pt idx="27">
                  <c:v>73.934708000000001</c:v>
                </c:pt>
                <c:pt idx="28">
                  <c:v>99.571601999999999</c:v>
                </c:pt>
                <c:pt idx="29">
                  <c:v>62</c:v>
                </c:pt>
                <c:pt idx="30">
                  <c:v>77.5</c:v>
                </c:pt>
                <c:pt idx="31">
                  <c:v>60.006275880000011</c:v>
                </c:pt>
                <c:pt idx="32">
                  <c:v>56.87021472</c:v>
                </c:pt>
                <c:pt idx="33">
                  <c:v>56</c:v>
                </c:pt>
                <c:pt idx="34">
                  <c:v>55.473913040000042</c:v>
                </c:pt>
                <c:pt idx="35">
                  <c:v>54.971739130000003</c:v>
                </c:pt>
                <c:pt idx="36">
                  <c:v>54.493478260000003</c:v>
                </c:pt>
                <c:pt idx="37">
                  <c:v>54.039130430000043</c:v>
                </c:pt>
                <c:pt idx="38">
                  <c:v>53.608695650000001</c:v>
                </c:pt>
                <c:pt idx="39">
                  <c:v>53.20217391000007</c:v>
                </c:pt>
                <c:pt idx="40">
                  <c:v>52.819565220000001</c:v>
                </c:pt>
                <c:pt idx="41">
                  <c:v>52.460869569999957</c:v>
                </c:pt>
                <c:pt idx="42">
                  <c:v>52.126086960000002</c:v>
                </c:pt>
                <c:pt idx="43">
                  <c:v>51.815217390000001</c:v>
                </c:pt>
                <c:pt idx="44">
                  <c:v>51.528260870000011</c:v>
                </c:pt>
                <c:pt idx="45">
                  <c:v>51.265217390000061</c:v>
                </c:pt>
                <c:pt idx="46">
                  <c:v>51.026086960000001</c:v>
                </c:pt>
                <c:pt idx="47">
                  <c:v>50.810869569999923</c:v>
                </c:pt>
                <c:pt idx="48">
                  <c:v>50.619565220000013</c:v>
                </c:pt>
                <c:pt idx="49">
                  <c:v>50.452173910000013</c:v>
                </c:pt>
                <c:pt idx="50">
                  <c:v>50.308695650000004</c:v>
                </c:pt>
                <c:pt idx="51">
                  <c:v>50.189130430000013</c:v>
                </c:pt>
                <c:pt idx="52">
                  <c:v>50.093478260000012</c:v>
                </c:pt>
                <c:pt idx="53">
                  <c:v>50.021739130000043</c:v>
                </c:pt>
                <c:pt idx="54">
                  <c:v>49.973913040000042</c:v>
                </c:pt>
                <c:pt idx="55">
                  <c:v>50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AEO2011 Reference</c:v>
                </c:pt>
              </c:strCache>
            </c:strRef>
          </c:tx>
          <c:spPr>
            <a:ln w="38100">
              <a:solidFill>
                <a:srgbClr val="000000">
                  <a:lumMod val="75000"/>
                  <a:lumOff val="25000"/>
                </a:srgbClr>
              </a:solidFill>
            </a:ln>
          </c:spPr>
          <c:marker>
            <c:symbol val="none"/>
          </c:marker>
          <c:cat>
            <c:numRef>
              <c:f>Sheet1!$B$1:$BE$1</c:f>
              <c:numCache>
                <c:formatCode>General</c:formatCode>
                <c:ptCount val="56"/>
                <c:pt idx="0">
                  <c:v>1980</c:v>
                </c:pt>
                <c:pt idx="5">
                  <c:v>1985</c:v>
                </c:pt>
                <c:pt idx="10">
                  <c:v>1990</c:v>
                </c:pt>
                <c:pt idx="15">
                  <c:v>1995</c:v>
                </c:pt>
                <c:pt idx="20">
                  <c:v>2000</c:v>
                </c:pt>
                <c:pt idx="25">
                  <c:v>2005</c:v>
                </c:pt>
                <c:pt idx="30">
                  <c:v>2010</c:v>
                </c:pt>
                <c:pt idx="35">
                  <c:v>2015</c:v>
                </c:pt>
                <c:pt idx="40">
                  <c:v>2020</c:v>
                </c:pt>
                <c:pt idx="45">
                  <c:v>2025</c:v>
                </c:pt>
                <c:pt idx="50">
                  <c:v>2030</c:v>
                </c:pt>
                <c:pt idx="55">
                  <c:v>2035</c:v>
                </c:pt>
              </c:numCache>
            </c:numRef>
          </c:cat>
          <c:val>
            <c:numRef>
              <c:f>Sheet1!$B$4:$BE$4</c:f>
              <c:numCache>
                <c:formatCode>General</c:formatCode>
                <c:ptCount val="56"/>
                <c:pt idx="0">
                  <c:v>86.239611400000101</c:v>
                </c:pt>
                <c:pt idx="1">
                  <c:v>83.249777029999919</c:v>
                </c:pt>
                <c:pt idx="2">
                  <c:v>69.348236729999982</c:v>
                </c:pt>
                <c:pt idx="3">
                  <c:v>58.437671539999997</c:v>
                </c:pt>
                <c:pt idx="4">
                  <c:v>54.082016920000044</c:v>
                </c:pt>
                <c:pt idx="5">
                  <c:v>49.722128810000093</c:v>
                </c:pt>
                <c:pt idx="6">
                  <c:v>26.252254369999999</c:v>
                </c:pt>
                <c:pt idx="7">
                  <c:v>32.600844679999994</c:v>
                </c:pt>
                <c:pt idx="8">
                  <c:v>26.221554390000001</c:v>
                </c:pt>
                <c:pt idx="9">
                  <c:v>31.072564229999987</c:v>
                </c:pt>
                <c:pt idx="10">
                  <c:v>37.141338350000012</c:v>
                </c:pt>
                <c:pt idx="11">
                  <c:v>31.527633669999986</c:v>
                </c:pt>
                <c:pt idx="12">
                  <c:v>29.450260159999999</c:v>
                </c:pt>
                <c:pt idx="13">
                  <c:v>25.855367659999999</c:v>
                </c:pt>
                <c:pt idx="14">
                  <c:v>23.594636919999989</c:v>
                </c:pt>
                <c:pt idx="15">
                  <c:v>24.790664670000002</c:v>
                </c:pt>
                <c:pt idx="16">
                  <c:v>29.174776080000001</c:v>
                </c:pt>
                <c:pt idx="17">
                  <c:v>26.719181060000022</c:v>
                </c:pt>
                <c:pt idx="18">
                  <c:v>18.520151139999999</c:v>
                </c:pt>
                <c:pt idx="19">
                  <c:v>24.332813260000005</c:v>
                </c:pt>
                <c:pt idx="20">
                  <c:v>37.468559270000043</c:v>
                </c:pt>
                <c:pt idx="21">
                  <c:v>31.373516080000002</c:v>
                </c:pt>
                <c:pt idx="22">
                  <c:v>31.076776499999987</c:v>
                </c:pt>
                <c:pt idx="23">
                  <c:v>36.252178190000059</c:v>
                </c:pt>
                <c:pt idx="24">
                  <c:v>46.945358280000043</c:v>
                </c:pt>
                <c:pt idx="25">
                  <c:v>61.925788880000013</c:v>
                </c:pt>
                <c:pt idx="26">
                  <c:v>70.081359860000006</c:v>
                </c:pt>
                <c:pt idx="27">
                  <c:v>73.934708000000001</c:v>
                </c:pt>
                <c:pt idx="28">
                  <c:v>99.571601999999999</c:v>
                </c:pt>
                <c:pt idx="29">
                  <c:v>62</c:v>
                </c:pt>
                <c:pt idx="30">
                  <c:v>77.5</c:v>
                </c:pt>
                <c:pt idx="31">
                  <c:v>81</c:v>
                </c:pt>
                <c:pt idx="32">
                  <c:v>84.5</c:v>
                </c:pt>
                <c:pt idx="33">
                  <c:v>88.000869570000006</c:v>
                </c:pt>
                <c:pt idx="34">
                  <c:v>91.3426087</c:v>
                </c:pt>
                <c:pt idx="35">
                  <c:v>94.52521738999998</c:v>
                </c:pt>
                <c:pt idx="36">
                  <c:v>97.548695650000084</c:v>
                </c:pt>
                <c:pt idx="37">
                  <c:v>100.41304350000009</c:v>
                </c:pt>
                <c:pt idx="38">
                  <c:v>103.11826090000002</c:v>
                </c:pt>
                <c:pt idx="39">
                  <c:v>105.66434779999992</c:v>
                </c:pt>
                <c:pt idx="40">
                  <c:v>108.0513043</c:v>
                </c:pt>
                <c:pt idx="41">
                  <c:v>110.2791304</c:v>
                </c:pt>
                <c:pt idx="42">
                  <c:v>112.34782610000002</c:v>
                </c:pt>
                <c:pt idx="43">
                  <c:v>114.25739129999998</c:v>
                </c:pt>
                <c:pt idx="44">
                  <c:v>116.0078261</c:v>
                </c:pt>
                <c:pt idx="45">
                  <c:v>117.59913040000002</c:v>
                </c:pt>
                <c:pt idx="46">
                  <c:v>119.0313043</c:v>
                </c:pt>
                <c:pt idx="47">
                  <c:v>120.30434779999995</c:v>
                </c:pt>
                <c:pt idx="48">
                  <c:v>121.41826090000015</c:v>
                </c:pt>
                <c:pt idx="49">
                  <c:v>122.37304349999998</c:v>
                </c:pt>
                <c:pt idx="50">
                  <c:v>123.1686957</c:v>
                </c:pt>
                <c:pt idx="51">
                  <c:v>123.8052174</c:v>
                </c:pt>
                <c:pt idx="52">
                  <c:v>124.2826087</c:v>
                </c:pt>
                <c:pt idx="53">
                  <c:v>124.60086960000002</c:v>
                </c:pt>
                <c:pt idx="54">
                  <c:v>124.76</c:v>
                </c:pt>
                <c:pt idx="55">
                  <c:v>125</c:v>
                </c:pt>
              </c:numCache>
            </c:numRef>
          </c:val>
        </c:ser>
        <c:marker val="1"/>
        <c:axId val="149913984"/>
        <c:axId val="149915520"/>
      </c:lineChart>
      <c:catAx>
        <c:axId val="149913984"/>
        <c:scaling>
          <c:orientation val="minMax"/>
        </c:scaling>
        <c:axPos val="b"/>
        <c:numFmt formatCode="General" sourceLinked="0"/>
        <c:tickLblPos val="nextTo"/>
        <c:spPr>
          <a:ln w="123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9915520"/>
        <c:crossesAt val="-6"/>
        <c:auto val="1"/>
        <c:lblAlgn val="ctr"/>
        <c:lblOffset val="100"/>
        <c:tickLblSkip val="5"/>
        <c:tickMarkSkip val="5"/>
      </c:catAx>
      <c:valAx>
        <c:axId val="149915520"/>
        <c:scaling>
          <c:orientation val="minMax"/>
          <c:max val="225"/>
          <c:min val="0"/>
        </c:scaling>
        <c:axPos val="l"/>
        <c:majorGridlines>
          <c:spPr>
            <a:ln w="952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#,##0" sourceLinked="0"/>
        <c:tickLblPos val="nextTo"/>
        <c:spPr>
          <a:ln w="9260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9913984"/>
        <c:crosses val="autoZero"/>
        <c:crossBetween val="midCat"/>
        <c:majorUnit val="25"/>
        <c:minorUnit val="0.45"/>
      </c:valAx>
      <c:spPr>
        <a:noFill/>
        <a:ln w="24694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507" b="1" i="0" u="none" strike="noStrike" baseline="0">
          <a:solidFill>
            <a:srgbClr val="FFFF00"/>
          </a:solidFill>
          <a:latin typeface="Tahoma"/>
          <a:ea typeface="Tahoma"/>
          <a:cs typeface="Tahoma"/>
        </a:defRPr>
      </a:pPr>
      <a:endParaRPr lang="en-US"/>
    </a:p>
  </c:txPr>
  <c:externalData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areaChart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Non-OPEC Conventional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Sheet1!$B$2:$AU$2</c:f>
              <c:numCache>
                <c:formatCode>General</c:formatCode>
                <c:ptCount val="46"/>
                <c:pt idx="0">
                  <c:v>41.534196850000001</c:v>
                </c:pt>
                <c:pt idx="1">
                  <c:v>41.507503509999999</c:v>
                </c:pt>
                <c:pt idx="2">
                  <c:v>40.375595090000012</c:v>
                </c:pt>
                <c:pt idx="3">
                  <c:v>40.459608079999995</c:v>
                </c:pt>
                <c:pt idx="4">
                  <c:v>41.319900509999997</c:v>
                </c:pt>
                <c:pt idx="5">
                  <c:v>42.458339690000003</c:v>
                </c:pt>
                <c:pt idx="6">
                  <c:v>43.553327559999957</c:v>
                </c:pt>
                <c:pt idx="7">
                  <c:v>43.893232350000012</c:v>
                </c:pt>
                <c:pt idx="8">
                  <c:v>43.983499529999996</c:v>
                </c:pt>
                <c:pt idx="9">
                  <c:v>45.0217247</c:v>
                </c:pt>
                <c:pt idx="10">
                  <c:v>45.660396580000011</c:v>
                </c:pt>
                <c:pt idx="11">
                  <c:v>45.699523930000069</c:v>
                </c:pt>
                <c:pt idx="12">
                  <c:v>46.939222340000043</c:v>
                </c:pt>
                <c:pt idx="13">
                  <c:v>47.46594048</c:v>
                </c:pt>
                <c:pt idx="14">
                  <c:v>48.027336120000044</c:v>
                </c:pt>
                <c:pt idx="15">
                  <c:v>47.700531010000013</c:v>
                </c:pt>
                <c:pt idx="16">
                  <c:v>47.617683409999948</c:v>
                </c:pt>
                <c:pt idx="17">
                  <c:v>47.752094270000001</c:v>
                </c:pt>
                <c:pt idx="18">
                  <c:v>46.574550630000012</c:v>
                </c:pt>
                <c:pt idx="19">
                  <c:v>46.687000269999999</c:v>
                </c:pt>
                <c:pt idx="20">
                  <c:v>47.321924209594798</c:v>
                </c:pt>
                <c:pt idx="21">
                  <c:v>47.078926086425859</c:v>
                </c:pt>
                <c:pt idx="22">
                  <c:v>47.265209197998011</c:v>
                </c:pt>
                <c:pt idx="23">
                  <c:v>47.456323623657148</c:v>
                </c:pt>
                <c:pt idx="24">
                  <c:v>47.496118545532312</c:v>
                </c:pt>
                <c:pt idx="25">
                  <c:v>47.162767410278299</c:v>
                </c:pt>
                <c:pt idx="26">
                  <c:v>47.223457336425895</c:v>
                </c:pt>
                <c:pt idx="27">
                  <c:v>47.182231903076101</c:v>
                </c:pt>
                <c:pt idx="28">
                  <c:v>47.150783538818295</c:v>
                </c:pt>
                <c:pt idx="29">
                  <c:v>47.210317611694258</c:v>
                </c:pt>
                <c:pt idx="30">
                  <c:v>47.226009368896499</c:v>
                </c:pt>
                <c:pt idx="31">
                  <c:v>47.28892898559576</c:v>
                </c:pt>
                <c:pt idx="32">
                  <c:v>47.527713775634801</c:v>
                </c:pt>
                <c:pt idx="33">
                  <c:v>47.627304077148494</c:v>
                </c:pt>
                <c:pt idx="34">
                  <c:v>47.902015686035213</c:v>
                </c:pt>
                <c:pt idx="35">
                  <c:v>48.154705047607358</c:v>
                </c:pt>
                <c:pt idx="36">
                  <c:v>48.399585723876903</c:v>
                </c:pt>
                <c:pt idx="37">
                  <c:v>48.72581863403326</c:v>
                </c:pt>
                <c:pt idx="38">
                  <c:v>49.126132965087969</c:v>
                </c:pt>
                <c:pt idx="39">
                  <c:v>49.516843795776325</c:v>
                </c:pt>
                <c:pt idx="40">
                  <c:v>50.002244949340799</c:v>
                </c:pt>
                <c:pt idx="41">
                  <c:v>50.395885467529297</c:v>
                </c:pt>
                <c:pt idx="42">
                  <c:v>50.955898284912095</c:v>
                </c:pt>
                <c:pt idx="43">
                  <c:v>51.483768463134638</c:v>
                </c:pt>
                <c:pt idx="44">
                  <c:v>51.960340499877901</c:v>
                </c:pt>
                <c:pt idx="45">
                  <c:v>52.444543838501012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Unconventional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Sheet1!$B$3:$AU$3</c:f>
              <c:numCache>
                <c:formatCode>General</c:formatCode>
                <c:ptCount val="46"/>
                <c:pt idx="0">
                  <c:v>0.71979999500000091</c:v>
                </c:pt>
                <c:pt idx="1">
                  <c:v>0.77249991900000092</c:v>
                </c:pt>
                <c:pt idx="2">
                  <c:v>0.81839996599999998</c:v>
                </c:pt>
                <c:pt idx="3">
                  <c:v>0.84739995000000079</c:v>
                </c:pt>
                <c:pt idx="4">
                  <c:v>0.95842194599999997</c:v>
                </c:pt>
                <c:pt idx="5">
                  <c:v>1.0391843319999998</c:v>
                </c:pt>
                <c:pt idx="6">
                  <c:v>1.0739579200000013</c:v>
                </c:pt>
                <c:pt idx="7">
                  <c:v>1.2232315539999985</c:v>
                </c:pt>
                <c:pt idx="8">
                  <c:v>1.25232017</c:v>
                </c:pt>
                <c:pt idx="9">
                  <c:v>1.26654613</c:v>
                </c:pt>
                <c:pt idx="10">
                  <c:v>1.3755509850000001</c:v>
                </c:pt>
                <c:pt idx="11">
                  <c:v>1.5037220719999986</c:v>
                </c:pt>
                <c:pt idx="12">
                  <c:v>1.7076458929999982</c:v>
                </c:pt>
                <c:pt idx="13">
                  <c:v>1.9992202519999998</c:v>
                </c:pt>
                <c:pt idx="14">
                  <c:v>2.4453320500000002</c:v>
                </c:pt>
                <c:pt idx="15">
                  <c:v>2.5496273039999999</c:v>
                </c:pt>
                <c:pt idx="16">
                  <c:v>2.8739519119999999</c:v>
                </c:pt>
                <c:pt idx="17">
                  <c:v>3.3683602810000002</c:v>
                </c:pt>
                <c:pt idx="18">
                  <c:v>3.9051730630000003</c:v>
                </c:pt>
                <c:pt idx="19">
                  <c:v>4.139854907999994</c:v>
                </c:pt>
                <c:pt idx="20">
                  <c:v>4.5972890853881863</c:v>
                </c:pt>
                <c:pt idx="21">
                  <c:v>4.9092082977294904</c:v>
                </c:pt>
                <c:pt idx="22">
                  <c:v>5.2276434898376563</c:v>
                </c:pt>
                <c:pt idx="23">
                  <c:v>5.5198841094970685</c:v>
                </c:pt>
                <c:pt idx="24">
                  <c:v>5.8488726615905797</c:v>
                </c:pt>
                <c:pt idx="25">
                  <c:v>6.1325912475585831</c:v>
                </c:pt>
                <c:pt idx="26">
                  <c:v>6.3917779922485414</c:v>
                </c:pt>
                <c:pt idx="27">
                  <c:v>6.7975726127624485</c:v>
                </c:pt>
                <c:pt idx="28">
                  <c:v>7.126975059509272</c:v>
                </c:pt>
                <c:pt idx="29">
                  <c:v>7.4711933135986417</c:v>
                </c:pt>
                <c:pt idx="30">
                  <c:v>7.7746772766113299</c:v>
                </c:pt>
                <c:pt idx="31">
                  <c:v>8.0932502746581996</c:v>
                </c:pt>
                <c:pt idx="32">
                  <c:v>8.4422073364257795</c:v>
                </c:pt>
                <c:pt idx="33">
                  <c:v>8.8962402343750124</c:v>
                </c:pt>
                <c:pt idx="34">
                  <c:v>9.2870779037475479</c:v>
                </c:pt>
                <c:pt idx="35">
                  <c:v>9.6602401733398402</c:v>
                </c:pt>
                <c:pt idx="36">
                  <c:v>10.034183502197299</c:v>
                </c:pt>
                <c:pt idx="37">
                  <c:v>10.440670013427702</c:v>
                </c:pt>
                <c:pt idx="38">
                  <c:v>10.809954643249506</c:v>
                </c:pt>
                <c:pt idx="39">
                  <c:v>11.256078720092786</c:v>
                </c:pt>
                <c:pt idx="40">
                  <c:v>11.649518013000501</c:v>
                </c:pt>
                <c:pt idx="41">
                  <c:v>12.056947708129918</c:v>
                </c:pt>
                <c:pt idx="42">
                  <c:v>12.424870491027798</c:v>
                </c:pt>
                <c:pt idx="43">
                  <c:v>12.780880928039602</c:v>
                </c:pt>
                <c:pt idx="44">
                  <c:v>13.15807056427</c:v>
                </c:pt>
                <c:pt idx="45">
                  <c:v>13.5353603363037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OPEC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Sheet1!$B$4:$AU$4</c:f>
              <c:numCache>
                <c:formatCode>General</c:formatCode>
                <c:ptCount val="46"/>
                <c:pt idx="0">
                  <c:v>23.67799950000002</c:v>
                </c:pt>
                <c:pt idx="1">
                  <c:v>23.68600082</c:v>
                </c:pt>
                <c:pt idx="2">
                  <c:v>25.012001040000001</c:v>
                </c:pt>
                <c:pt idx="3">
                  <c:v>25.79300117</c:v>
                </c:pt>
                <c:pt idx="4">
                  <c:v>26.514999390000021</c:v>
                </c:pt>
                <c:pt idx="5">
                  <c:v>27.18899918</c:v>
                </c:pt>
                <c:pt idx="6">
                  <c:v>27.67099953</c:v>
                </c:pt>
                <c:pt idx="7">
                  <c:v>29.018999099999988</c:v>
                </c:pt>
                <c:pt idx="8">
                  <c:v>30.176000599999988</c:v>
                </c:pt>
                <c:pt idx="9">
                  <c:v>29.076999659999988</c:v>
                </c:pt>
                <c:pt idx="10">
                  <c:v>30.825000760000005</c:v>
                </c:pt>
                <c:pt idx="11">
                  <c:v>30.140998840000005</c:v>
                </c:pt>
                <c:pt idx="12">
                  <c:v>28.419000629999999</c:v>
                </c:pt>
                <c:pt idx="13">
                  <c:v>30.086000439999989</c:v>
                </c:pt>
                <c:pt idx="14">
                  <c:v>32.513999940000012</c:v>
                </c:pt>
                <c:pt idx="15">
                  <c:v>34.279998780000042</c:v>
                </c:pt>
                <c:pt idx="16">
                  <c:v>34.081001279999995</c:v>
                </c:pt>
                <c:pt idx="17">
                  <c:v>33.784999850000005</c:v>
                </c:pt>
                <c:pt idx="18">
                  <c:v>34.975002290000013</c:v>
                </c:pt>
                <c:pt idx="19">
                  <c:v>32.911540989999999</c:v>
                </c:pt>
                <c:pt idx="20">
                  <c:v>34.121883392333999</c:v>
                </c:pt>
                <c:pt idx="21">
                  <c:v>35.438468933105511</c:v>
                </c:pt>
                <c:pt idx="22">
                  <c:v>36.403354644775412</c:v>
                </c:pt>
                <c:pt idx="23">
                  <c:v>36.635025024414112</c:v>
                </c:pt>
                <c:pt idx="24">
                  <c:v>36.993747711181598</c:v>
                </c:pt>
                <c:pt idx="25">
                  <c:v>37.075702667236257</c:v>
                </c:pt>
                <c:pt idx="26">
                  <c:v>37.434219360351598</c:v>
                </c:pt>
                <c:pt idx="27">
                  <c:v>37.508674621582003</c:v>
                </c:pt>
                <c:pt idx="28">
                  <c:v>37.695194244384894</c:v>
                </c:pt>
                <c:pt idx="29">
                  <c:v>37.784740447997997</c:v>
                </c:pt>
                <c:pt idx="30">
                  <c:v>37.909797668456996</c:v>
                </c:pt>
                <c:pt idx="31">
                  <c:v>38.082168579101598</c:v>
                </c:pt>
                <c:pt idx="32">
                  <c:v>38.370750427246023</c:v>
                </c:pt>
                <c:pt idx="33">
                  <c:v>38.558929443359396</c:v>
                </c:pt>
                <c:pt idx="34">
                  <c:v>38.940311431884801</c:v>
                </c:pt>
                <c:pt idx="35">
                  <c:v>39.319229125976548</c:v>
                </c:pt>
                <c:pt idx="36">
                  <c:v>39.757236480712848</c:v>
                </c:pt>
                <c:pt idx="37">
                  <c:v>40.139778137207003</c:v>
                </c:pt>
                <c:pt idx="38">
                  <c:v>40.568637847900412</c:v>
                </c:pt>
                <c:pt idx="39">
                  <c:v>41.007316589355497</c:v>
                </c:pt>
                <c:pt idx="40">
                  <c:v>41.527793884277301</c:v>
                </c:pt>
                <c:pt idx="41">
                  <c:v>42.084632873535199</c:v>
                </c:pt>
                <c:pt idx="42">
                  <c:v>42.705627441406257</c:v>
                </c:pt>
                <c:pt idx="43">
                  <c:v>43.324790954589844</c:v>
                </c:pt>
                <c:pt idx="44">
                  <c:v>44.007862091064425</c:v>
                </c:pt>
                <c:pt idx="45">
                  <c:v>44.797893524169943</c:v>
                </c:pt>
              </c:numCache>
            </c:numRef>
          </c:val>
        </c:ser>
        <c:axId val="151328256"/>
        <c:axId val="151329792"/>
      </c:areaChart>
      <c:catAx>
        <c:axId val="151328256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51329792"/>
        <c:crosses val="autoZero"/>
        <c:auto val="1"/>
        <c:lblAlgn val="ctr"/>
        <c:lblOffset val="100"/>
        <c:tickLblSkip val="5"/>
        <c:tickMarkSkip val="5"/>
      </c:catAx>
      <c:valAx>
        <c:axId val="151329792"/>
        <c:scaling>
          <c:orientation val="minMax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51328256"/>
        <c:crosses val="autoZero"/>
        <c:crossBetween val="midCat"/>
      </c:valAx>
    </c:plotArea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9739952718676182E-2"/>
          <c:y val="6.6496163682864456E-2"/>
          <c:w val="0.88179669030732899"/>
          <c:h val="0.80306905370843995"/>
        </c:manualLayout>
      </c:layout>
      <c:areaChart>
        <c:grouping val="stacked"/>
        <c:ser>
          <c:idx val="1"/>
          <c:order val="0"/>
          <c:tx>
            <c:strRef>
              <c:f>Sheet1!$A$2</c:f>
              <c:strCache>
                <c:ptCount val="1"/>
                <c:pt idx="0">
                  <c:v>Net Petroleum Imports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</c:spPr>
          <c:cat>
            <c:numRef>
              <c:f>Sheet1!$B$1:$BO$1</c:f>
              <c:numCache>
                <c:formatCode>General</c:formatCode>
                <c:ptCount val="66"/>
                <c:pt idx="0">
                  <c:v>1970</c:v>
                </c:pt>
                <c:pt idx="5">
                  <c:v>1975</c:v>
                </c:pt>
                <c:pt idx="10">
                  <c:v>1980</c:v>
                </c:pt>
                <c:pt idx="15">
                  <c:v>1985</c:v>
                </c:pt>
                <c:pt idx="20">
                  <c:v>1990</c:v>
                </c:pt>
                <c:pt idx="25">
                  <c:v>1995</c:v>
                </c:pt>
                <c:pt idx="30">
                  <c:v>2000</c:v>
                </c:pt>
                <c:pt idx="35">
                  <c:v>2005</c:v>
                </c:pt>
                <c:pt idx="40">
                  <c:v>2010</c:v>
                </c:pt>
                <c:pt idx="45">
                  <c:v>2015</c:v>
                </c:pt>
                <c:pt idx="50">
                  <c:v>2020</c:v>
                </c:pt>
                <c:pt idx="55">
                  <c:v>2025</c:v>
                </c:pt>
                <c:pt idx="60">
                  <c:v>2030</c:v>
                </c:pt>
                <c:pt idx="65">
                  <c:v>2035</c:v>
                </c:pt>
              </c:numCache>
            </c:numRef>
          </c:cat>
          <c:val>
            <c:numRef>
              <c:f>Sheet1!$B$2:$BO$2</c:f>
              <c:numCache>
                <c:formatCode>General</c:formatCode>
                <c:ptCount val="66"/>
                <c:pt idx="0">
                  <c:v>3.1605589039999997</c:v>
                </c:pt>
                <c:pt idx="1">
                  <c:v>3.7014657530000004</c:v>
                </c:pt>
                <c:pt idx="2">
                  <c:v>4.5189207649999945</c:v>
                </c:pt>
                <c:pt idx="3">
                  <c:v>6.024876711999994</c:v>
                </c:pt>
                <c:pt idx="4">
                  <c:v>5.8916602740000004</c:v>
                </c:pt>
                <c:pt idx="5">
                  <c:v>5.8463205479999942</c:v>
                </c:pt>
                <c:pt idx="6">
                  <c:v>7.0896502730000002</c:v>
                </c:pt>
                <c:pt idx="7">
                  <c:v>8.5645424660000007</c:v>
                </c:pt>
                <c:pt idx="8">
                  <c:v>8.0016109590000006</c:v>
                </c:pt>
                <c:pt idx="9">
                  <c:v>7.9852904110000065</c:v>
                </c:pt>
                <c:pt idx="10">
                  <c:v>6.3646092899999944</c:v>
                </c:pt>
                <c:pt idx="11">
                  <c:v>5.4010849319999945</c:v>
                </c:pt>
                <c:pt idx="12">
                  <c:v>4.2982027399999998</c:v>
                </c:pt>
                <c:pt idx="13">
                  <c:v>4.3120273969999943</c:v>
                </c:pt>
                <c:pt idx="14">
                  <c:v>4.7154644809999997</c:v>
                </c:pt>
                <c:pt idx="15">
                  <c:v>4.2861369859999998</c:v>
                </c:pt>
                <c:pt idx="16">
                  <c:v>5.4389287670000002</c:v>
                </c:pt>
                <c:pt idx="17">
                  <c:v>5.914052055</c:v>
                </c:pt>
                <c:pt idx="18">
                  <c:v>6.5865409840000053</c:v>
                </c:pt>
                <c:pt idx="19">
                  <c:v>7.2017506850000066</c:v>
                </c:pt>
                <c:pt idx="20">
                  <c:v>7.1608876709999887</c:v>
                </c:pt>
                <c:pt idx="21">
                  <c:v>6.6258136989999921</c:v>
                </c:pt>
                <c:pt idx="22">
                  <c:v>6.9380191260000004</c:v>
                </c:pt>
                <c:pt idx="23">
                  <c:v>7.6177534250000001</c:v>
                </c:pt>
                <c:pt idx="24">
                  <c:v>8.0540410960000006</c:v>
                </c:pt>
                <c:pt idx="25">
                  <c:v>7.885687670999995</c:v>
                </c:pt>
                <c:pt idx="26">
                  <c:v>8.4978989069999997</c:v>
                </c:pt>
                <c:pt idx="27">
                  <c:v>9.158115067999999</c:v>
                </c:pt>
                <c:pt idx="28">
                  <c:v>9.7635315070000068</c:v>
                </c:pt>
                <c:pt idx="29">
                  <c:v>9.9124849320000248</c:v>
                </c:pt>
                <c:pt idx="30">
                  <c:v>10.41906011</c:v>
                </c:pt>
                <c:pt idx="31">
                  <c:v>10.90032603</c:v>
                </c:pt>
                <c:pt idx="32">
                  <c:v>10.546468490000001</c:v>
                </c:pt>
                <c:pt idx="33">
                  <c:v>11.237789040000001</c:v>
                </c:pt>
                <c:pt idx="34">
                  <c:v>12.096907100000001</c:v>
                </c:pt>
                <c:pt idx="35">
                  <c:v>12.54890685</c:v>
                </c:pt>
                <c:pt idx="36">
                  <c:v>12.39046849</c:v>
                </c:pt>
                <c:pt idx="37">
                  <c:v>12.03583014</c:v>
                </c:pt>
                <c:pt idx="38">
                  <c:v>11.113666670000002</c:v>
                </c:pt>
                <c:pt idx="39">
                  <c:v>9.7001589039999985</c:v>
                </c:pt>
                <c:pt idx="40">
                  <c:v>9.5340001583099294</c:v>
                </c:pt>
                <c:pt idx="41">
                  <c:v>9.6029998064041209</c:v>
                </c:pt>
                <c:pt idx="42">
                  <c:v>10.093325734138398</c:v>
                </c:pt>
                <c:pt idx="43">
                  <c:v>10.12192261219019</c:v>
                </c:pt>
                <c:pt idx="44">
                  <c:v>9.9667614698410105</c:v>
                </c:pt>
                <c:pt idx="45">
                  <c:v>9.8473820686340279</c:v>
                </c:pt>
                <c:pt idx="46">
                  <c:v>9.6874167919159007</c:v>
                </c:pt>
                <c:pt idx="47">
                  <c:v>9.4693024158477925</c:v>
                </c:pt>
                <c:pt idx="48">
                  <c:v>9.3624422550201665</c:v>
                </c:pt>
                <c:pt idx="49">
                  <c:v>9.2768911123275686</c:v>
                </c:pt>
                <c:pt idx="50">
                  <c:v>9.264538764953608</c:v>
                </c:pt>
                <c:pt idx="51">
                  <c:v>9.2923628091812098</c:v>
                </c:pt>
                <c:pt idx="52">
                  <c:v>9.1391832232475192</c:v>
                </c:pt>
                <c:pt idx="53">
                  <c:v>9.0530095100402992</c:v>
                </c:pt>
                <c:pt idx="54">
                  <c:v>9.0212097167968679</c:v>
                </c:pt>
                <c:pt idx="55">
                  <c:v>9.0567798018455505</c:v>
                </c:pt>
                <c:pt idx="56">
                  <c:v>9.0995569825172513</c:v>
                </c:pt>
                <c:pt idx="57">
                  <c:v>9.0704143643379247</c:v>
                </c:pt>
                <c:pt idx="58">
                  <c:v>8.9833042025566208</c:v>
                </c:pt>
                <c:pt idx="59">
                  <c:v>8.9419959187507487</c:v>
                </c:pt>
                <c:pt idx="60">
                  <c:v>8.943527758121478</c:v>
                </c:pt>
                <c:pt idx="61">
                  <c:v>8.8844242095947248</c:v>
                </c:pt>
                <c:pt idx="62">
                  <c:v>8.7787345647811907</c:v>
                </c:pt>
                <c:pt idx="63">
                  <c:v>8.7645257711410487</c:v>
                </c:pt>
                <c:pt idx="64">
                  <c:v>8.7527307271957397</c:v>
                </c:pt>
                <c:pt idx="65">
                  <c:v>8.8863011002540482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Petroleum Supply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cat>
            <c:numRef>
              <c:f>Sheet1!$B$1:$BO$1</c:f>
              <c:numCache>
                <c:formatCode>General</c:formatCode>
                <c:ptCount val="66"/>
                <c:pt idx="0">
                  <c:v>1970</c:v>
                </c:pt>
                <c:pt idx="5">
                  <c:v>1975</c:v>
                </c:pt>
                <c:pt idx="10">
                  <c:v>1980</c:v>
                </c:pt>
                <c:pt idx="15">
                  <c:v>1985</c:v>
                </c:pt>
                <c:pt idx="20">
                  <c:v>1990</c:v>
                </c:pt>
                <c:pt idx="25">
                  <c:v>1995</c:v>
                </c:pt>
                <c:pt idx="30">
                  <c:v>2000</c:v>
                </c:pt>
                <c:pt idx="35">
                  <c:v>2005</c:v>
                </c:pt>
                <c:pt idx="40">
                  <c:v>2010</c:v>
                </c:pt>
                <c:pt idx="45">
                  <c:v>2015</c:v>
                </c:pt>
                <c:pt idx="50">
                  <c:v>2020</c:v>
                </c:pt>
                <c:pt idx="55">
                  <c:v>2025</c:v>
                </c:pt>
                <c:pt idx="60">
                  <c:v>2030</c:v>
                </c:pt>
                <c:pt idx="65">
                  <c:v>2035</c:v>
                </c:pt>
              </c:numCache>
            </c:numRef>
          </c:cat>
          <c:val>
            <c:numRef>
              <c:f>Sheet1!$B$3:$BO$3</c:f>
              <c:numCache>
                <c:formatCode>General</c:formatCode>
                <c:ptCount val="66"/>
                <c:pt idx="0">
                  <c:v>9.8765835620000111</c:v>
                </c:pt>
                <c:pt idx="1">
                  <c:v>9.8183835619999993</c:v>
                </c:pt>
                <c:pt idx="2">
                  <c:v>10.10430328</c:v>
                </c:pt>
                <c:pt idx="3">
                  <c:v>9.5446575340000006</c:v>
                </c:pt>
                <c:pt idx="4">
                  <c:v>9.0731095890000066</c:v>
                </c:pt>
                <c:pt idx="5">
                  <c:v>8.8428767120000007</c:v>
                </c:pt>
                <c:pt idx="6">
                  <c:v>8.7674672130000104</c:v>
                </c:pt>
                <c:pt idx="7">
                  <c:v>8.2491917809999826</c:v>
                </c:pt>
                <c:pt idx="8">
                  <c:v>9.2776520550000008</c:v>
                </c:pt>
                <c:pt idx="9">
                  <c:v>8.9436246580000027</c:v>
                </c:pt>
                <c:pt idx="10">
                  <c:v>9.1180628419999987</c:v>
                </c:pt>
                <c:pt idx="11">
                  <c:v>9.0480657529999959</c:v>
                </c:pt>
                <c:pt idx="12">
                  <c:v>9.4471726029999985</c:v>
                </c:pt>
                <c:pt idx="13">
                  <c:v>9.3604054790000113</c:v>
                </c:pt>
                <c:pt idx="14">
                  <c:v>9.3804316940000145</c:v>
                </c:pt>
                <c:pt idx="15">
                  <c:v>9.8310821920000002</c:v>
                </c:pt>
                <c:pt idx="16">
                  <c:v>9.2910136989999987</c:v>
                </c:pt>
                <c:pt idx="17">
                  <c:v>9.1556767120000124</c:v>
                </c:pt>
                <c:pt idx="18">
                  <c:v>9.0719289619999959</c:v>
                </c:pt>
                <c:pt idx="19">
                  <c:v>8.5778547950000004</c:v>
                </c:pt>
                <c:pt idx="20">
                  <c:v>8.2687068490000026</c:v>
                </c:pt>
                <c:pt idx="21">
                  <c:v>8.4286849320000048</c:v>
                </c:pt>
                <c:pt idx="22">
                  <c:v>8.3976284149999998</c:v>
                </c:pt>
                <c:pt idx="23">
                  <c:v>7.8833123289999945</c:v>
                </c:pt>
                <c:pt idx="24">
                  <c:v>7.937542466</c:v>
                </c:pt>
                <c:pt idx="25">
                  <c:v>8.0767123290000047</c:v>
                </c:pt>
                <c:pt idx="26">
                  <c:v>7.9808961749999998</c:v>
                </c:pt>
                <c:pt idx="27">
                  <c:v>7.6450219179999941</c:v>
                </c:pt>
                <c:pt idx="28">
                  <c:v>7.3941506849999943</c:v>
                </c:pt>
                <c:pt idx="29">
                  <c:v>7.7572082189999945</c:v>
                </c:pt>
                <c:pt idx="30">
                  <c:v>7.3710464480000004</c:v>
                </c:pt>
                <c:pt idx="31">
                  <c:v>6.8799863009999944</c:v>
                </c:pt>
                <c:pt idx="32">
                  <c:v>7.334594520999989</c:v>
                </c:pt>
                <c:pt idx="33">
                  <c:v>7.0765123289999945</c:v>
                </c:pt>
                <c:pt idx="34">
                  <c:v>6.8250874319999939</c:v>
                </c:pt>
                <c:pt idx="35">
                  <c:v>6.5362602740000053</c:v>
                </c:pt>
                <c:pt idx="36">
                  <c:v>6.558172603</c:v>
                </c:pt>
                <c:pt idx="37">
                  <c:v>6.8615506850000001</c:v>
                </c:pt>
                <c:pt idx="38">
                  <c:v>6.6006311479999944</c:v>
                </c:pt>
                <c:pt idx="39">
                  <c:v>6.364745204999994</c:v>
                </c:pt>
                <c:pt idx="40">
                  <c:v>6.6729567497968665</c:v>
                </c:pt>
                <c:pt idx="41">
                  <c:v>6.820973642170415</c:v>
                </c:pt>
                <c:pt idx="42">
                  <c:v>6.5794259160756985</c:v>
                </c:pt>
                <c:pt idx="43">
                  <c:v>6.7886746078729603</c:v>
                </c:pt>
                <c:pt idx="44">
                  <c:v>6.9803148657083396</c:v>
                </c:pt>
                <c:pt idx="45">
                  <c:v>7.0756089985370663</c:v>
                </c:pt>
                <c:pt idx="46">
                  <c:v>7.2676278352737302</c:v>
                </c:pt>
                <c:pt idx="47">
                  <c:v>7.4354618489742199</c:v>
                </c:pt>
                <c:pt idx="48">
                  <c:v>7.4623535573482345</c:v>
                </c:pt>
                <c:pt idx="49">
                  <c:v>7.4755808711051746</c:v>
                </c:pt>
                <c:pt idx="50">
                  <c:v>7.4295462369918797</c:v>
                </c:pt>
                <c:pt idx="51">
                  <c:v>7.41315153241157</c:v>
                </c:pt>
                <c:pt idx="52">
                  <c:v>7.4018847048282499</c:v>
                </c:pt>
                <c:pt idx="53">
                  <c:v>7.3170075714588041</c:v>
                </c:pt>
                <c:pt idx="54">
                  <c:v>7.2007534801959903</c:v>
                </c:pt>
                <c:pt idx="55">
                  <c:v>7.0970499813556724</c:v>
                </c:pt>
                <c:pt idx="56">
                  <c:v>6.99757352471351</c:v>
                </c:pt>
                <c:pt idx="57">
                  <c:v>6.9432378411293003</c:v>
                </c:pt>
                <c:pt idx="58">
                  <c:v>6.97245401144027</c:v>
                </c:pt>
                <c:pt idx="59">
                  <c:v>6.9437356293201402</c:v>
                </c:pt>
                <c:pt idx="60">
                  <c:v>6.9584696888923707</c:v>
                </c:pt>
                <c:pt idx="61">
                  <c:v>7.0196591019630477</c:v>
                </c:pt>
                <c:pt idx="62">
                  <c:v>7.1444951891899056</c:v>
                </c:pt>
                <c:pt idx="63">
                  <c:v>7.1879546046256921</c:v>
                </c:pt>
                <c:pt idx="64">
                  <c:v>7.2016053795814496</c:v>
                </c:pt>
                <c:pt idx="65">
                  <c:v>7.0848736166953943</c:v>
                </c:pt>
              </c:numCache>
            </c:numRef>
          </c:val>
        </c:ser>
        <c:ser>
          <c:idx val="5"/>
          <c:order val="2"/>
          <c:tx>
            <c:strRef>
              <c:f>Sheet1!$A$4</c:f>
              <c:strCache>
                <c:ptCount val="1"/>
                <c:pt idx="0">
                  <c:v>CTL and GTL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</c:spPr>
          <c:cat>
            <c:numRef>
              <c:f>Sheet1!$B$1:$BO$1</c:f>
              <c:numCache>
                <c:formatCode>General</c:formatCode>
                <c:ptCount val="66"/>
                <c:pt idx="0">
                  <c:v>1970</c:v>
                </c:pt>
                <c:pt idx="5">
                  <c:v>1975</c:v>
                </c:pt>
                <c:pt idx="10">
                  <c:v>1980</c:v>
                </c:pt>
                <c:pt idx="15">
                  <c:v>1985</c:v>
                </c:pt>
                <c:pt idx="20">
                  <c:v>1990</c:v>
                </c:pt>
                <c:pt idx="25">
                  <c:v>1995</c:v>
                </c:pt>
                <c:pt idx="30">
                  <c:v>2000</c:v>
                </c:pt>
                <c:pt idx="35">
                  <c:v>2005</c:v>
                </c:pt>
                <c:pt idx="40">
                  <c:v>2010</c:v>
                </c:pt>
                <c:pt idx="45">
                  <c:v>2015</c:v>
                </c:pt>
                <c:pt idx="50">
                  <c:v>2020</c:v>
                </c:pt>
                <c:pt idx="55">
                  <c:v>2025</c:v>
                </c:pt>
                <c:pt idx="60">
                  <c:v>2030</c:v>
                </c:pt>
                <c:pt idx="65">
                  <c:v>2035</c:v>
                </c:pt>
              </c:numCache>
            </c:numRef>
          </c:cat>
          <c:val>
            <c:numRef>
              <c:f>Sheet1!$B$4:$BO$4</c:f>
              <c:numCache>
                <c:formatCode>General</c:formatCode>
                <c:ptCount val="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4.6730063855648117E-2</c:v>
                </c:pt>
                <c:pt idx="46">
                  <c:v>5.0882924348116018E-2</c:v>
                </c:pt>
                <c:pt idx="47">
                  <c:v>5.5107437074184404E-2</c:v>
                </c:pt>
                <c:pt idx="48">
                  <c:v>5.5805727839469924E-2</c:v>
                </c:pt>
                <c:pt idx="49">
                  <c:v>5.7247452437877697E-2</c:v>
                </c:pt>
                <c:pt idx="50">
                  <c:v>5.9551969170570401E-2</c:v>
                </c:pt>
                <c:pt idx="51">
                  <c:v>6.5951637923717582E-2</c:v>
                </c:pt>
                <c:pt idx="52">
                  <c:v>9.6699878573417872E-2</c:v>
                </c:pt>
                <c:pt idx="53">
                  <c:v>0.13507932424545288</c:v>
                </c:pt>
                <c:pt idx="54">
                  <c:v>0.16065107285976388</c:v>
                </c:pt>
                <c:pt idx="55">
                  <c:v>0.18758137524127999</c:v>
                </c:pt>
                <c:pt idx="56">
                  <c:v>0.21590909361839336</c:v>
                </c:pt>
                <c:pt idx="57">
                  <c:v>0.24836692214012127</c:v>
                </c:pt>
                <c:pt idx="58">
                  <c:v>0.28214150667190574</c:v>
                </c:pt>
                <c:pt idx="59">
                  <c:v>0.31709456443786654</c:v>
                </c:pt>
                <c:pt idx="60">
                  <c:v>0.35494041442871099</c:v>
                </c:pt>
                <c:pt idx="61">
                  <c:v>0.39348596334457514</c:v>
                </c:pt>
                <c:pt idx="62">
                  <c:v>0.43241095542907754</c:v>
                </c:pt>
                <c:pt idx="63">
                  <c:v>0.47169232368469233</c:v>
                </c:pt>
                <c:pt idx="64">
                  <c:v>0.5109737515449515</c:v>
                </c:pt>
                <c:pt idx="65">
                  <c:v>0.54961848258972279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Natural Gas Plant Liquids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numRef>
              <c:f>Sheet1!$B$1:$BO$1</c:f>
              <c:numCache>
                <c:formatCode>General</c:formatCode>
                <c:ptCount val="66"/>
                <c:pt idx="0">
                  <c:v>1970</c:v>
                </c:pt>
                <c:pt idx="5">
                  <c:v>1975</c:v>
                </c:pt>
                <c:pt idx="10">
                  <c:v>1980</c:v>
                </c:pt>
                <c:pt idx="15">
                  <c:v>1985</c:v>
                </c:pt>
                <c:pt idx="20">
                  <c:v>1990</c:v>
                </c:pt>
                <c:pt idx="25">
                  <c:v>1995</c:v>
                </c:pt>
                <c:pt idx="30">
                  <c:v>2000</c:v>
                </c:pt>
                <c:pt idx="35">
                  <c:v>2005</c:v>
                </c:pt>
                <c:pt idx="40">
                  <c:v>2010</c:v>
                </c:pt>
                <c:pt idx="45">
                  <c:v>2015</c:v>
                </c:pt>
                <c:pt idx="50">
                  <c:v>2020</c:v>
                </c:pt>
                <c:pt idx="55">
                  <c:v>2025</c:v>
                </c:pt>
                <c:pt idx="60">
                  <c:v>2030</c:v>
                </c:pt>
                <c:pt idx="65">
                  <c:v>2035</c:v>
                </c:pt>
              </c:numCache>
            </c:numRef>
          </c:cat>
          <c:val>
            <c:numRef>
              <c:f>Sheet1!$B$5:$BO$5</c:f>
              <c:numCache>
                <c:formatCode>General</c:formatCode>
                <c:ptCount val="66"/>
                <c:pt idx="0">
                  <c:v>1.6600438360000016</c:v>
                </c:pt>
                <c:pt idx="1">
                  <c:v>1.6926438360000013</c:v>
                </c:pt>
                <c:pt idx="2">
                  <c:v>1.743759563</c:v>
                </c:pt>
                <c:pt idx="3">
                  <c:v>1.7381452049999999</c:v>
                </c:pt>
                <c:pt idx="4">
                  <c:v>1.687939726</c:v>
                </c:pt>
                <c:pt idx="5">
                  <c:v>1.6327616439999986</c:v>
                </c:pt>
                <c:pt idx="6">
                  <c:v>1.6039480869999998</c:v>
                </c:pt>
                <c:pt idx="7">
                  <c:v>1.617684932</c:v>
                </c:pt>
                <c:pt idx="8">
                  <c:v>1.5673589040000013</c:v>
                </c:pt>
                <c:pt idx="9">
                  <c:v>1.5836246579999962</c:v>
                </c:pt>
                <c:pt idx="10">
                  <c:v>1.5731885250000013</c:v>
                </c:pt>
                <c:pt idx="11">
                  <c:v>1.608545205</c:v>
                </c:pt>
                <c:pt idx="12">
                  <c:v>1.5503452049999999</c:v>
                </c:pt>
                <c:pt idx="13">
                  <c:v>1.5587013699999999</c:v>
                </c:pt>
                <c:pt idx="14">
                  <c:v>1.6297185789999999</c:v>
                </c:pt>
                <c:pt idx="15">
                  <c:v>1.6092</c:v>
                </c:pt>
                <c:pt idx="16">
                  <c:v>1.550684932</c:v>
                </c:pt>
                <c:pt idx="17">
                  <c:v>1.5953178079999999</c:v>
                </c:pt>
                <c:pt idx="18">
                  <c:v>1.6248415300000001</c:v>
                </c:pt>
                <c:pt idx="19">
                  <c:v>1.545547945</c:v>
                </c:pt>
                <c:pt idx="20">
                  <c:v>1.5589013699999998</c:v>
                </c:pt>
                <c:pt idx="21">
                  <c:v>1.659336986</c:v>
                </c:pt>
                <c:pt idx="22">
                  <c:v>1.69720765</c:v>
                </c:pt>
                <c:pt idx="23">
                  <c:v>1.735665752999997</c:v>
                </c:pt>
                <c:pt idx="24">
                  <c:v>1.7265753419999998</c:v>
                </c:pt>
                <c:pt idx="25">
                  <c:v>1.7621890410000001</c:v>
                </c:pt>
                <c:pt idx="26">
                  <c:v>1.8301092899999998</c:v>
                </c:pt>
                <c:pt idx="27">
                  <c:v>1.8171671229999999</c:v>
                </c:pt>
                <c:pt idx="28">
                  <c:v>1.7594575340000016</c:v>
                </c:pt>
                <c:pt idx="29">
                  <c:v>1.849643836</c:v>
                </c:pt>
                <c:pt idx="30">
                  <c:v>1.9109699449999999</c:v>
                </c:pt>
                <c:pt idx="31">
                  <c:v>1.8683945209999999</c:v>
                </c:pt>
                <c:pt idx="32">
                  <c:v>1.880241096</c:v>
                </c:pt>
                <c:pt idx="33">
                  <c:v>1.719205479</c:v>
                </c:pt>
                <c:pt idx="34">
                  <c:v>1.8091557380000001</c:v>
                </c:pt>
                <c:pt idx="35">
                  <c:v>1.7169945209999986</c:v>
                </c:pt>
                <c:pt idx="36">
                  <c:v>1.7387780819999998</c:v>
                </c:pt>
                <c:pt idx="37">
                  <c:v>1.7829972599999986</c:v>
                </c:pt>
                <c:pt idx="38">
                  <c:v>1.7836666669999985</c:v>
                </c:pt>
                <c:pt idx="39">
                  <c:v>1.8863123290000019</c:v>
                </c:pt>
                <c:pt idx="40">
                  <c:v>1.9570000171661399</c:v>
                </c:pt>
                <c:pt idx="41">
                  <c:v>1.9509999752044698</c:v>
                </c:pt>
                <c:pt idx="42">
                  <c:v>2.1568346023559601</c:v>
                </c:pt>
                <c:pt idx="43">
                  <c:v>2.1897664070129412</c:v>
                </c:pt>
                <c:pt idx="44">
                  <c:v>2.2019178867340132</c:v>
                </c:pt>
                <c:pt idx="45">
                  <c:v>2.2252686023712198</c:v>
                </c:pt>
                <c:pt idx="46">
                  <c:v>2.2259185314178498</c:v>
                </c:pt>
                <c:pt idx="47">
                  <c:v>2.2448492050170898</c:v>
                </c:pt>
                <c:pt idx="48">
                  <c:v>2.2765004634857187</c:v>
                </c:pt>
                <c:pt idx="49">
                  <c:v>2.3098037242889387</c:v>
                </c:pt>
                <c:pt idx="50">
                  <c:v>2.3585448265075701</c:v>
                </c:pt>
                <c:pt idx="51">
                  <c:v>2.4168715476989702</c:v>
                </c:pt>
                <c:pt idx="52">
                  <c:v>2.5008990764617902</c:v>
                </c:pt>
                <c:pt idx="53">
                  <c:v>2.6063680648803702</c:v>
                </c:pt>
                <c:pt idx="54">
                  <c:v>2.6583335399627699</c:v>
                </c:pt>
                <c:pt idx="55">
                  <c:v>2.6827270984649738</c:v>
                </c:pt>
                <c:pt idx="56">
                  <c:v>2.6970827579498327</c:v>
                </c:pt>
                <c:pt idx="57">
                  <c:v>2.7206554412841797</c:v>
                </c:pt>
                <c:pt idx="58">
                  <c:v>2.7487535476684632</c:v>
                </c:pt>
                <c:pt idx="59">
                  <c:v>2.7667012214660627</c:v>
                </c:pt>
                <c:pt idx="60">
                  <c:v>2.7888512611389227</c:v>
                </c:pt>
                <c:pt idx="61">
                  <c:v>2.8178718090057377</c:v>
                </c:pt>
                <c:pt idx="62">
                  <c:v>2.8465523719787571</c:v>
                </c:pt>
                <c:pt idx="63">
                  <c:v>2.8729617595672599</c:v>
                </c:pt>
                <c:pt idx="64">
                  <c:v>2.9043760299682577</c:v>
                </c:pt>
                <c:pt idx="65">
                  <c:v>2.9438199996948171</c:v>
                </c:pt>
              </c:numCache>
            </c:numRef>
          </c:val>
        </c:ser>
        <c:ser>
          <c:idx val="7"/>
          <c:order val="4"/>
          <c:tx>
            <c:strRef>
              <c:f>Sheet1!$A$6</c:f>
              <c:strCache>
                <c:ptCount val="1"/>
                <c:pt idx="0">
                  <c:v>Biofuels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cat>
            <c:numRef>
              <c:f>Sheet1!$B$1:$BO$1</c:f>
              <c:numCache>
                <c:formatCode>General</c:formatCode>
                <c:ptCount val="66"/>
                <c:pt idx="0">
                  <c:v>1970</c:v>
                </c:pt>
                <c:pt idx="5">
                  <c:v>1975</c:v>
                </c:pt>
                <c:pt idx="10">
                  <c:v>1980</c:v>
                </c:pt>
                <c:pt idx="15">
                  <c:v>1985</c:v>
                </c:pt>
                <c:pt idx="20">
                  <c:v>1990</c:v>
                </c:pt>
                <c:pt idx="25">
                  <c:v>1995</c:v>
                </c:pt>
                <c:pt idx="30">
                  <c:v>2000</c:v>
                </c:pt>
                <c:pt idx="35">
                  <c:v>2005</c:v>
                </c:pt>
                <c:pt idx="40">
                  <c:v>2010</c:v>
                </c:pt>
                <c:pt idx="45">
                  <c:v>2015</c:v>
                </c:pt>
                <c:pt idx="50">
                  <c:v>2020</c:v>
                </c:pt>
                <c:pt idx="55">
                  <c:v>2025</c:v>
                </c:pt>
                <c:pt idx="60">
                  <c:v>2030</c:v>
                </c:pt>
                <c:pt idx="65">
                  <c:v>2035</c:v>
                </c:pt>
              </c:numCache>
            </c:numRef>
          </c:cat>
          <c:val>
            <c:numRef>
              <c:f>Sheet1!$B$6:$BO$6</c:f>
              <c:numCache>
                <c:formatCode>General</c:formatCode>
                <c:ptCount val="66"/>
                <c:pt idx="11">
                  <c:v>5.3114610000000095E-3</c:v>
                </c:pt>
                <c:pt idx="12">
                  <c:v>1.4444139000000003E-2</c:v>
                </c:pt>
                <c:pt idx="13">
                  <c:v>2.6637042000000059E-2</c:v>
                </c:pt>
                <c:pt idx="14">
                  <c:v>3.2508952000000001E-2</c:v>
                </c:pt>
                <c:pt idx="15">
                  <c:v>3.9290566999999998E-2</c:v>
                </c:pt>
                <c:pt idx="16">
                  <c:v>4.5373083000000022E-2</c:v>
                </c:pt>
                <c:pt idx="17">
                  <c:v>5.2193368000000004E-2</c:v>
                </c:pt>
                <c:pt idx="18">
                  <c:v>5.288070300000005E-2</c:v>
                </c:pt>
                <c:pt idx="19">
                  <c:v>5.3788122000000001E-2</c:v>
                </c:pt>
                <c:pt idx="20">
                  <c:v>4.8799999000000045E-2</c:v>
                </c:pt>
                <c:pt idx="21">
                  <c:v>5.6499999000000023E-2</c:v>
                </c:pt>
                <c:pt idx="22">
                  <c:v>7.0400000000000004E-2</c:v>
                </c:pt>
                <c:pt idx="23">
                  <c:v>7.5400001999999994E-2</c:v>
                </c:pt>
                <c:pt idx="24">
                  <c:v>8.4100001000000021E-2</c:v>
                </c:pt>
                <c:pt idx="25">
                  <c:v>8.9659996000000172E-2</c:v>
                </c:pt>
                <c:pt idx="26">
                  <c:v>6.1672999999999999E-2</c:v>
                </c:pt>
                <c:pt idx="27">
                  <c:v>8.0770001000000022E-2</c:v>
                </c:pt>
                <c:pt idx="28">
                  <c:v>9.0498000000000023E-2</c:v>
                </c:pt>
                <c:pt idx="29">
                  <c:v>9.4271004000000033E-2</c:v>
                </c:pt>
                <c:pt idx="30">
                  <c:v>0.10360799699999998</c:v>
                </c:pt>
                <c:pt idx="31">
                  <c:v>0.11314384600000002</c:v>
                </c:pt>
                <c:pt idx="32">
                  <c:v>0.139827862</c:v>
                </c:pt>
                <c:pt idx="33">
                  <c:v>0.18194015300000027</c:v>
                </c:pt>
                <c:pt idx="34">
                  <c:v>0.23040702900000001</c:v>
                </c:pt>
                <c:pt idx="35">
                  <c:v>0.26639673100000033</c:v>
                </c:pt>
                <c:pt idx="36">
                  <c:v>0.38131129700000066</c:v>
                </c:pt>
                <c:pt idx="37">
                  <c:v>0.46927693500000039</c:v>
                </c:pt>
                <c:pt idx="38">
                  <c:v>0.66099327800000096</c:v>
                </c:pt>
                <c:pt idx="39">
                  <c:v>0.75548481999999995</c:v>
                </c:pt>
                <c:pt idx="40">
                  <c:v>0.88634431362152166</c:v>
                </c:pt>
                <c:pt idx="41">
                  <c:v>0.94539958238601762</c:v>
                </c:pt>
                <c:pt idx="42">
                  <c:v>1.0492528676986701</c:v>
                </c:pt>
                <c:pt idx="43">
                  <c:v>1.0726293325424185</c:v>
                </c:pt>
                <c:pt idx="44">
                  <c:v>1.0889041423797599</c:v>
                </c:pt>
                <c:pt idx="45">
                  <c:v>1.12284159660339</c:v>
                </c:pt>
                <c:pt idx="46">
                  <c:v>1.1636799573898298</c:v>
                </c:pt>
                <c:pt idx="47">
                  <c:v>1.2382640838622998</c:v>
                </c:pt>
                <c:pt idx="48">
                  <c:v>1.3103952407836899</c:v>
                </c:pt>
                <c:pt idx="49">
                  <c:v>1.37791788578033</c:v>
                </c:pt>
                <c:pt idx="50">
                  <c:v>1.4667272567748986</c:v>
                </c:pt>
                <c:pt idx="51">
                  <c:v>1.4386516809463499</c:v>
                </c:pt>
                <c:pt idx="52">
                  <c:v>1.56656670570374</c:v>
                </c:pt>
                <c:pt idx="53">
                  <c:v>1.67199099063873</c:v>
                </c:pt>
                <c:pt idx="54">
                  <c:v>1.8239980936050386</c:v>
                </c:pt>
                <c:pt idx="55">
                  <c:v>1.91845035552979</c:v>
                </c:pt>
                <c:pt idx="56">
                  <c:v>1.9891444444656401</c:v>
                </c:pt>
                <c:pt idx="57">
                  <c:v>2.0777769088745099</c:v>
                </c:pt>
                <c:pt idx="58">
                  <c:v>2.1377177238464427</c:v>
                </c:pt>
                <c:pt idx="59">
                  <c:v>2.2490272521972758</c:v>
                </c:pt>
                <c:pt idx="60">
                  <c:v>2.2954096794128387</c:v>
                </c:pt>
                <c:pt idx="61">
                  <c:v>2.3675870895385698</c:v>
                </c:pt>
                <c:pt idx="62">
                  <c:v>2.3948388099670397</c:v>
                </c:pt>
                <c:pt idx="63">
                  <c:v>2.42555928230286</c:v>
                </c:pt>
                <c:pt idx="64">
                  <c:v>2.4673399925231898</c:v>
                </c:pt>
                <c:pt idx="65">
                  <c:v>2.4756538867950377</c:v>
                </c:pt>
              </c:numCache>
            </c:numRef>
          </c:val>
        </c:ser>
        <c:axId val="151533056"/>
        <c:axId val="151534592"/>
      </c:areaChart>
      <c:catAx>
        <c:axId val="151533056"/>
        <c:scaling>
          <c:orientation val="minMax"/>
        </c:scaling>
        <c:axPos val="b"/>
        <c:numFmt formatCode="General" sourceLinked="0"/>
        <c:tickLblPos val="nextTo"/>
        <c:txPr>
          <a:bodyPr rot="0" vert="horz"/>
          <a:lstStyle/>
          <a:p>
            <a:pPr>
              <a:defRPr sz="1400"/>
            </a:pPr>
            <a:endParaRPr lang="en-US"/>
          </a:p>
        </c:txPr>
        <c:crossAx val="151534592"/>
        <c:crosses val="autoZero"/>
        <c:auto val="1"/>
        <c:lblAlgn val="ctr"/>
        <c:lblOffset val="100"/>
        <c:tickLblSkip val="5"/>
        <c:tickMarkSkip val="5"/>
      </c:catAx>
      <c:valAx>
        <c:axId val="151534592"/>
        <c:scaling>
          <c:orientation val="minMax"/>
          <c:max val="25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#,##0" sourceLinked="0"/>
        <c:tickLblPos val="nextTo"/>
        <c:spPr>
          <a:ln>
            <a:noFill/>
          </a:ln>
        </c:spPr>
        <c:txPr>
          <a:bodyPr rot="0" vert="horz"/>
          <a:lstStyle/>
          <a:p>
            <a:pPr>
              <a:defRPr sz="1400"/>
            </a:pPr>
            <a:endParaRPr lang="en-US"/>
          </a:p>
        </c:txPr>
        <c:crossAx val="151533056"/>
        <c:crosses val="autoZero"/>
        <c:crossBetween val="midCat"/>
        <c:majorUnit val="5"/>
      </c:valAx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2"/>
  <c:userShapes r:id="rId3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643026004728206E-2"/>
          <c:y val="2.3017902813299292E-2"/>
          <c:w val="0.94680851063830118"/>
          <c:h val="0.84654731457800803"/>
        </c:manualLayout>
      </c:layout>
      <c:barChart>
        <c:barDir val="bar"/>
        <c:grouping val="clustered"/>
        <c:ser>
          <c:idx val="1"/>
          <c:order val="0"/>
          <c:tx>
            <c:strRef>
              <c:f>Sheet1!$A$2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Sheet1!$B$1:$K$1</c:f>
              <c:strCache>
                <c:ptCount val="8"/>
                <c:pt idx="0">
                  <c:v>Total</c:v>
                </c:pt>
                <c:pt idx="1">
                  <c:v>Net crude oil imports</c:v>
                </c:pt>
                <c:pt idx="2">
                  <c:v>Net product imports</c:v>
                </c:pt>
                <c:pt idx="3">
                  <c:v>Crude oil</c:v>
                </c:pt>
                <c:pt idx="4">
                  <c:v>CTL and GTL</c:v>
                </c:pt>
                <c:pt idx="5">
                  <c:v>Natural Gas Plant Liquids</c:v>
                </c:pt>
                <c:pt idx="6">
                  <c:v>Biofuels</c:v>
                </c:pt>
                <c:pt idx="7">
                  <c:v>Refinery processing gain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8"/>
                <c:pt idx="0">
                  <c:v>18.733491449999999</c:v>
                </c:pt>
                <c:pt idx="1">
                  <c:v>8.9699993133545011</c:v>
                </c:pt>
                <c:pt idx="2">
                  <c:v>0.74799996614456332</c:v>
                </c:pt>
                <c:pt idx="3">
                  <c:v>5.355000018999994</c:v>
                </c:pt>
                <c:pt idx="4">
                  <c:v>0</c:v>
                </c:pt>
                <c:pt idx="5">
                  <c:v>1.91000008583069</c:v>
                </c:pt>
                <c:pt idx="6">
                  <c:v>0.75549018383026056</c:v>
                </c:pt>
                <c:pt idx="7">
                  <c:v>0.9789999723434466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2035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Sheet1!$B$1:$K$1</c:f>
              <c:strCache>
                <c:ptCount val="8"/>
                <c:pt idx="0">
                  <c:v>Total</c:v>
                </c:pt>
                <c:pt idx="1">
                  <c:v>Net crude oil imports</c:v>
                </c:pt>
                <c:pt idx="2">
                  <c:v>Net product imports</c:v>
                </c:pt>
                <c:pt idx="3">
                  <c:v>Crude oil</c:v>
                </c:pt>
                <c:pt idx="4">
                  <c:v>CTL and GTL</c:v>
                </c:pt>
                <c:pt idx="5">
                  <c:v>Natural Gas Plant Liquids</c:v>
                </c:pt>
                <c:pt idx="6">
                  <c:v>Biofuels</c:v>
                </c:pt>
                <c:pt idx="7">
                  <c:v>Refinery processing gain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8"/>
                <c:pt idx="0">
                  <c:v>21.930103302001989</c:v>
                </c:pt>
                <c:pt idx="1">
                  <c:v>8.2469072341918839</c:v>
                </c:pt>
                <c:pt idx="2">
                  <c:v>0.63939386606216464</c:v>
                </c:pt>
                <c:pt idx="3">
                  <c:v>5.9526076316833514</c:v>
                </c:pt>
                <c:pt idx="4">
                  <c:v>0.54961848258972279</c:v>
                </c:pt>
                <c:pt idx="5">
                  <c:v>2.9438199996948171</c:v>
                </c:pt>
                <c:pt idx="6">
                  <c:v>2.4756538867950377</c:v>
                </c:pt>
                <c:pt idx="7">
                  <c:v>0.87808132171630859</c:v>
                </c:pt>
              </c:numCache>
            </c:numRef>
          </c:val>
        </c:ser>
        <c:gapWidth val="50"/>
        <c:axId val="150910848"/>
        <c:axId val="150912384"/>
      </c:barChart>
      <c:barChart>
        <c:barDir val="bar"/>
        <c:grouping val="clustered"/>
        <c:ser>
          <c:idx val="6"/>
          <c:order val="2"/>
          <c:tx>
            <c:strRef>
              <c:f>Sheet1!$A$4</c:f>
              <c:strCache>
                <c:ptCount val="1"/>
              </c:strCache>
            </c:strRef>
          </c:tx>
          <c:spPr>
            <a:gradFill flip="none" rotWithShape="1">
              <a:gsLst>
                <a:gs pos="0">
                  <a:srgbClr val="0096D7">
                    <a:lumMod val="50000"/>
                  </a:srgbClr>
                </a:gs>
                <a:gs pos="50000">
                  <a:srgbClr val="0096D7">
                    <a:lumMod val="75000"/>
                  </a:srgb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8085">
              <a:noFill/>
            </a:ln>
          </c:spPr>
          <c:cat>
            <c:strRef>
              <c:f>Sheet1!$B$1:$K$1</c:f>
              <c:strCache>
                <c:ptCount val="8"/>
                <c:pt idx="0">
                  <c:v>Total</c:v>
                </c:pt>
                <c:pt idx="1">
                  <c:v>Net crude oil imports</c:v>
                </c:pt>
                <c:pt idx="2">
                  <c:v>Net product imports</c:v>
                </c:pt>
                <c:pt idx="3">
                  <c:v>Crude oil</c:v>
                </c:pt>
                <c:pt idx="4">
                  <c:v>CTL and GTL</c:v>
                </c:pt>
                <c:pt idx="5">
                  <c:v>Natural Gas Plant Liquids</c:v>
                </c:pt>
                <c:pt idx="6">
                  <c:v>Biofuels</c:v>
                </c:pt>
                <c:pt idx="7">
                  <c:v>Refinery processing gain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8"/>
                <c:pt idx="3">
                  <c:v>1.6130000352859499</c:v>
                </c:pt>
              </c:numCache>
            </c:numRef>
          </c:val>
        </c:ser>
        <c:ser>
          <c:idx val="0"/>
          <c:order val="3"/>
          <c:tx>
            <c:strRef>
              <c:f>Sheet1!$A$5</c:f>
              <c:strCache>
                <c:ptCount val="1"/>
              </c:strCache>
            </c:strRef>
          </c:tx>
          <c:spPr>
            <a:gradFill flip="none" rotWithShape="1">
              <a:gsLst>
                <a:gs pos="0">
                  <a:srgbClr val="BD732A">
                    <a:lumMod val="50000"/>
                  </a:srgbClr>
                </a:gs>
                <a:gs pos="50000">
                  <a:srgbClr val="BD732A">
                    <a:lumMod val="75000"/>
                  </a:srgb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8085">
              <a:noFill/>
            </a:ln>
          </c:spPr>
          <c:cat>
            <c:strRef>
              <c:f>Sheet1!$B$1:$K$1</c:f>
              <c:strCache>
                <c:ptCount val="8"/>
                <c:pt idx="0">
                  <c:v>Total</c:v>
                </c:pt>
                <c:pt idx="1">
                  <c:v>Net crude oil imports</c:v>
                </c:pt>
                <c:pt idx="2">
                  <c:v>Net product imports</c:v>
                </c:pt>
                <c:pt idx="3">
                  <c:v>Crude oil</c:v>
                </c:pt>
                <c:pt idx="4">
                  <c:v>CTL and GTL</c:v>
                </c:pt>
                <c:pt idx="5">
                  <c:v>Natural Gas Plant Liquids</c:v>
                </c:pt>
                <c:pt idx="6">
                  <c:v>Biofuels</c:v>
                </c:pt>
                <c:pt idx="7">
                  <c:v>Refinery processing gain</c:v>
                </c:pt>
              </c:strCache>
            </c:strRef>
          </c:cat>
          <c:val>
            <c:numRef>
              <c:f>Sheet1!$B$5:$K$5</c:f>
              <c:numCache>
                <c:formatCode>General</c:formatCode>
                <c:ptCount val="8"/>
                <c:pt idx="3">
                  <c:v>1.7089999999999987</c:v>
                </c:pt>
              </c:numCache>
            </c:numRef>
          </c:val>
        </c:ser>
        <c:gapWidth val="50"/>
        <c:axId val="150922368"/>
        <c:axId val="150923904"/>
      </c:barChart>
      <c:catAx>
        <c:axId val="150910848"/>
        <c:scaling>
          <c:orientation val="maxMin"/>
        </c:scaling>
        <c:axPos val="l"/>
        <c:majorTickMark val="none"/>
        <c:tickLblPos val="none"/>
        <c:spPr>
          <a:ln w="14042">
            <a:solidFill>
              <a:srgbClr val="000000"/>
            </a:solidFill>
            <a:prstDash val="solid"/>
          </a:ln>
        </c:spPr>
        <c:crossAx val="150912384"/>
        <c:crosses val="autoZero"/>
        <c:auto val="1"/>
        <c:lblAlgn val="ctr"/>
        <c:lblOffset val="100"/>
        <c:tickLblSkip val="1"/>
        <c:tickMarkSkip val="5"/>
      </c:catAx>
      <c:valAx>
        <c:axId val="150912384"/>
        <c:scaling>
          <c:orientation val="minMax"/>
          <c:max val="22"/>
          <c:min val="0"/>
        </c:scaling>
        <c:axPos val="b"/>
        <c:majorGridlines>
          <c:spPr>
            <a:ln w="952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minorGridlines>
          <c:spPr>
            <a:ln w="9525">
              <a:solidFill>
                <a:schemeClr val="bg1">
                  <a:lumMod val="65000"/>
                </a:schemeClr>
              </a:solidFill>
              <a:prstDash val="solid"/>
            </a:ln>
          </c:spPr>
        </c:minorGridlines>
        <c:numFmt formatCode="#,##0" sourceLinked="0"/>
        <c:tickLblPos val="nextTo"/>
        <c:spPr>
          <a:ln w="10532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0910848"/>
        <c:crosses val="max"/>
        <c:crossBetween val="between"/>
        <c:majorUnit val="2"/>
        <c:minorUnit val="1"/>
      </c:valAx>
      <c:catAx>
        <c:axId val="150922368"/>
        <c:scaling>
          <c:orientation val="maxMin"/>
        </c:scaling>
        <c:delete val="1"/>
        <c:axPos val="l"/>
        <c:tickLblPos val="none"/>
        <c:crossAx val="150923904"/>
        <c:crosses val="autoZero"/>
        <c:auto val="1"/>
        <c:lblAlgn val="ctr"/>
        <c:lblOffset val="100"/>
      </c:catAx>
      <c:valAx>
        <c:axId val="150923904"/>
        <c:scaling>
          <c:orientation val="minMax"/>
          <c:max val="22"/>
          <c:min val="0"/>
        </c:scaling>
        <c:axPos val="t"/>
        <c:numFmt formatCode="General" sourceLinked="1"/>
        <c:majorTickMark val="none"/>
        <c:tickLblPos val="none"/>
        <c:spPr>
          <a:ln w="10532">
            <a:noFill/>
          </a:ln>
        </c:spPr>
        <c:crossAx val="150922368"/>
        <c:crosses val="autoZero"/>
        <c:crossBetween val="between"/>
        <c:majorUnit val="2"/>
      </c:valAx>
      <c:spPr>
        <a:noFill/>
        <a:ln w="28085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6312056737589065"/>
          <c:y val="0.5319693094629131"/>
          <c:w val="9.9290780141844004E-2"/>
          <c:h val="0.16624040920716202"/>
        </c:manualLayout>
      </c:layout>
      <c:spPr>
        <a:solidFill>
          <a:schemeClr val="bg1"/>
        </a:solidFill>
        <a:ln w="28085"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686" b="1" i="0" u="none" strike="noStrike" baseline="0">
          <a:solidFill>
            <a:srgbClr val="FFFF00"/>
          </a:solidFill>
          <a:latin typeface="Tahoma"/>
          <a:ea typeface="Tahoma"/>
          <a:cs typeface="Tahoma"/>
        </a:defRPr>
      </a:pPr>
      <a:endParaRPr lang="en-US"/>
    </a:p>
  </c:txPr>
  <c:externalData r:id="rId2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658998646820054E-2"/>
          <c:y val="6.2344139650872821E-2"/>
          <c:w val="0.9336941813261167"/>
          <c:h val="0.85037406483790456"/>
        </c:manualLayout>
      </c:layout>
      <c:barChart>
        <c:barDir val="col"/>
        <c:grouping val="stacked"/>
        <c:ser>
          <c:idx val="1"/>
          <c:order val="0"/>
          <c:tx>
            <c:strRef>
              <c:f>Sheet1!$A$2</c:f>
              <c:strCache>
                <c:ptCount val="1"/>
                <c:pt idx="0">
                  <c:v>Corn Based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Sheet1!$B$1:$M$1</c:f>
              <c:strCache>
                <c:ptCount val="6"/>
                <c:pt idx="0">
                  <c:v>2009</c:v>
                </c:pt>
                <c:pt idx="2">
                  <c:v>2022</c:v>
                </c:pt>
                <c:pt idx="4">
                  <c:v>2035</c:v>
                </c:pt>
                <c:pt idx="5">
                  <c:v>  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6"/>
                <c:pt idx="0">
                  <c:v>10.930290222168004</c:v>
                </c:pt>
                <c:pt idx="2">
                  <c:v>15</c:v>
                </c:pt>
                <c:pt idx="4">
                  <c:v>15</c:v>
                </c:pt>
                <c:pt idx="5">
                  <c:v>0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Cellulosic Biofuels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Sheet1!$B$1:$M$1</c:f>
              <c:strCache>
                <c:ptCount val="6"/>
                <c:pt idx="0">
                  <c:v>2009</c:v>
                </c:pt>
                <c:pt idx="2">
                  <c:v>2022</c:v>
                </c:pt>
                <c:pt idx="4">
                  <c:v>2035</c:v>
                </c:pt>
                <c:pt idx="5">
                  <c:v>  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6"/>
                <c:pt idx="0">
                  <c:v>1.9074868760071725E-4</c:v>
                </c:pt>
                <c:pt idx="2">
                  <c:v>5.4963743557455</c:v>
                </c:pt>
                <c:pt idx="4">
                  <c:v>14.986780524253804</c:v>
                </c:pt>
                <c:pt idx="5">
                  <c:v>0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Other Feedstock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cat>
            <c:strRef>
              <c:f>Sheet1!$B$1:$M$1</c:f>
              <c:strCache>
                <c:ptCount val="6"/>
                <c:pt idx="0">
                  <c:v>2009</c:v>
                </c:pt>
                <c:pt idx="2">
                  <c:v>2022</c:v>
                </c:pt>
                <c:pt idx="4">
                  <c:v>2035</c:v>
                </c:pt>
                <c:pt idx="5">
                  <c:v>  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6"/>
                <c:pt idx="0">
                  <c:v>0.12347649037838009</c:v>
                </c:pt>
                <c:pt idx="2">
                  <c:v>0.31503900885581998</c:v>
                </c:pt>
                <c:pt idx="4">
                  <c:v>0.35647568106651339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Imports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Sheet1!$B$1:$M$1</c:f>
              <c:strCache>
                <c:ptCount val="6"/>
                <c:pt idx="0">
                  <c:v>2009</c:v>
                </c:pt>
                <c:pt idx="2">
                  <c:v>2022</c:v>
                </c:pt>
                <c:pt idx="4">
                  <c:v>2035</c:v>
                </c:pt>
                <c:pt idx="5">
                  <c:v>  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6"/>
                <c:pt idx="0">
                  <c:v>0.19823223352432337</c:v>
                </c:pt>
                <c:pt idx="2">
                  <c:v>2.0321105569601099</c:v>
                </c:pt>
                <c:pt idx="4">
                  <c:v>3.9636709615588077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Biodiesel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Sheet1!$B$1:$M$1</c:f>
              <c:strCache>
                <c:ptCount val="6"/>
                <c:pt idx="0">
                  <c:v>2009</c:v>
                </c:pt>
                <c:pt idx="2">
                  <c:v>2022</c:v>
                </c:pt>
                <c:pt idx="4">
                  <c:v>2035</c:v>
                </c:pt>
                <c:pt idx="5">
                  <c:v>  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6"/>
                <c:pt idx="0">
                  <c:v>0.49421304464340199</c:v>
                </c:pt>
                <c:pt idx="2">
                  <c:v>2.81078185141086</c:v>
                </c:pt>
                <c:pt idx="4">
                  <c:v>2.9067328050732577</c:v>
                </c:pt>
                <c:pt idx="5">
                  <c:v>0</c:v>
                </c:pt>
              </c:numCache>
            </c:numRef>
          </c:val>
        </c:ser>
        <c:gapWidth val="60"/>
        <c:overlap val="100"/>
        <c:axId val="151811584"/>
        <c:axId val="151813120"/>
      </c:barChart>
      <c:catAx>
        <c:axId val="151811584"/>
        <c:scaling>
          <c:orientation val="minMax"/>
        </c:scaling>
        <c:axPos val="b"/>
        <c:numFmt formatCode="General" sourceLinked="1"/>
        <c:tickLblPos val="nextTo"/>
        <c:spPr>
          <a:ln w="1435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1813120"/>
        <c:crosses val="autoZero"/>
        <c:auto val="1"/>
        <c:lblAlgn val="ctr"/>
        <c:lblOffset val="100"/>
        <c:tickLblSkip val="1"/>
        <c:tickMarkSkip val="1"/>
      </c:catAx>
      <c:valAx>
        <c:axId val="151813120"/>
        <c:scaling>
          <c:orientation val="minMax"/>
          <c:max val="45"/>
        </c:scaling>
        <c:axPos val="l"/>
        <c:majorGridlines>
          <c:spPr>
            <a:ln w="952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#,##0" sourceLinked="0"/>
        <c:tickLblPos val="nextTo"/>
        <c:spPr>
          <a:ln w="10769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1811584"/>
        <c:crosses val="autoZero"/>
        <c:crossBetween val="between"/>
        <c:majorUnit val="5"/>
        <c:minorUnit val="9.0000000000000024E-2"/>
      </c:valAx>
      <c:spPr>
        <a:noFill/>
        <a:ln w="28718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95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863580998782012E-2"/>
          <c:y val="4.4247787610619468E-2"/>
          <c:w val="0.89646772228989069"/>
          <c:h val="0.80309734513274256"/>
        </c:manualLayout>
      </c:layout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History</c:v>
                </c:pt>
              </c:strCache>
            </c:strRef>
          </c:tx>
          <c:spPr>
            <a:ln w="28575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Sheet1!$B$1:$AK$1</c:f>
              <c:numCache>
                <c:formatCode>General</c:formatCode>
                <c:ptCount val="36"/>
                <c:pt idx="0">
                  <c:v>2000</c:v>
                </c:pt>
                <c:pt idx="5">
                  <c:v>2005</c:v>
                </c:pt>
                <c:pt idx="10">
                  <c:v>2010</c:v>
                </c:pt>
                <c:pt idx="15">
                  <c:v>2015</c:v>
                </c:pt>
                <c:pt idx="20">
                  <c:v>2020</c:v>
                </c:pt>
                <c:pt idx="25">
                  <c:v>2025</c:v>
                </c:pt>
                <c:pt idx="30">
                  <c:v>2030</c:v>
                </c:pt>
                <c:pt idx="35">
                  <c:v>2035</c:v>
                </c:pt>
              </c:numCache>
            </c:numRef>
          </c:cat>
          <c:val>
            <c:numRef>
              <c:f>Sheet1!$B$2:$AK$2</c:f>
              <c:numCache>
                <c:formatCode>General</c:formatCode>
                <c:ptCount val="36"/>
                <c:pt idx="0">
                  <c:v>24.794084548950199</c:v>
                </c:pt>
                <c:pt idx="1">
                  <c:v>24.20947265625</c:v>
                </c:pt>
                <c:pt idx="2">
                  <c:v>24.489566802978473</c:v>
                </c:pt>
                <c:pt idx="3">
                  <c:v>25.330554962158221</c:v>
                </c:pt>
                <c:pt idx="4">
                  <c:v>24.774475097656321</c:v>
                </c:pt>
                <c:pt idx="5">
                  <c:v>25.5911254882813</c:v>
                </c:pt>
                <c:pt idx="6">
                  <c:v>26.324092864990199</c:v>
                </c:pt>
                <c:pt idx="7">
                  <c:v>27.382358551025373</c:v>
                </c:pt>
                <c:pt idx="8">
                  <c:v>27.986946105956989</c:v>
                </c:pt>
                <c:pt idx="9">
                  <c:v>29.125253677368189</c:v>
                </c:pt>
                <c:pt idx="10">
                  <c:v>29.093988418579105</c:v>
                </c:pt>
                <c:pt idx="11">
                  <c:v>29.754018783569286</c:v>
                </c:pt>
                <c:pt idx="12">
                  <c:v>30.484933853149375</c:v>
                </c:pt>
                <c:pt idx="13">
                  <c:v>30.884763717651399</c:v>
                </c:pt>
                <c:pt idx="14">
                  <c:v>31.481370925903274</c:v>
                </c:pt>
                <c:pt idx="15">
                  <c:v>32.497283935546896</c:v>
                </c:pt>
                <c:pt idx="16">
                  <c:v>33.30488204956044</c:v>
                </c:pt>
                <c:pt idx="17">
                  <c:v>34.315242767333949</c:v>
                </c:pt>
                <c:pt idx="18">
                  <c:v>35.045734405517557</c:v>
                </c:pt>
                <c:pt idx="19">
                  <c:v>35.342350006103501</c:v>
                </c:pt>
                <c:pt idx="20">
                  <c:v>35.7681274414063</c:v>
                </c:pt>
                <c:pt idx="21">
                  <c:v>36.074718475341797</c:v>
                </c:pt>
                <c:pt idx="22">
                  <c:v>36.208766937255945</c:v>
                </c:pt>
                <c:pt idx="23">
                  <c:v>36.291049957275398</c:v>
                </c:pt>
                <c:pt idx="24">
                  <c:v>36.408409118652294</c:v>
                </c:pt>
                <c:pt idx="25">
                  <c:v>36.557418823242124</c:v>
                </c:pt>
                <c:pt idx="26">
                  <c:v>36.673561096191399</c:v>
                </c:pt>
                <c:pt idx="27">
                  <c:v>36.836544036865199</c:v>
                </c:pt>
                <c:pt idx="28">
                  <c:v>36.966861724853494</c:v>
                </c:pt>
                <c:pt idx="29">
                  <c:v>37.124767303466797</c:v>
                </c:pt>
                <c:pt idx="30">
                  <c:v>37.204849243164098</c:v>
                </c:pt>
                <c:pt idx="31">
                  <c:v>37.316940307617124</c:v>
                </c:pt>
                <c:pt idx="32">
                  <c:v>37.436820983886641</c:v>
                </c:pt>
                <c:pt idx="33">
                  <c:v>37.550888061523324</c:v>
                </c:pt>
                <c:pt idx="34">
                  <c:v>37.670642852783196</c:v>
                </c:pt>
                <c:pt idx="35">
                  <c:v>37.765460968017599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AEO2011</c:v>
                </c:pt>
              </c:strCache>
            </c:strRef>
          </c:tx>
          <c:spPr>
            <a:ln w="38100">
              <a:solidFill>
                <a:srgbClr val="A33340"/>
              </a:solidFill>
              <a:prstDash val="solid"/>
            </a:ln>
          </c:spPr>
          <c:marker>
            <c:symbol val="none"/>
          </c:marker>
          <c:cat>
            <c:numRef>
              <c:f>Sheet1!$B$1:$AK$1</c:f>
              <c:numCache>
                <c:formatCode>General</c:formatCode>
                <c:ptCount val="36"/>
                <c:pt idx="0">
                  <c:v>2000</c:v>
                </c:pt>
                <c:pt idx="5">
                  <c:v>2005</c:v>
                </c:pt>
                <c:pt idx="10">
                  <c:v>2010</c:v>
                </c:pt>
                <c:pt idx="15">
                  <c:v>2015</c:v>
                </c:pt>
                <c:pt idx="20">
                  <c:v>2020</c:v>
                </c:pt>
                <c:pt idx="25">
                  <c:v>2025</c:v>
                </c:pt>
                <c:pt idx="30">
                  <c:v>2030</c:v>
                </c:pt>
                <c:pt idx="35">
                  <c:v>2035</c:v>
                </c:pt>
              </c:numCache>
            </c:numRef>
          </c:cat>
          <c:val>
            <c:numRef>
              <c:f>Sheet1!$B$3:$AK$3</c:f>
              <c:numCache>
                <c:formatCode>General</c:formatCode>
                <c:ptCount val="36"/>
                <c:pt idx="0">
                  <c:v>24.794084548950199</c:v>
                </c:pt>
                <c:pt idx="1">
                  <c:v>24.20947265625</c:v>
                </c:pt>
                <c:pt idx="2">
                  <c:v>24.489566802978473</c:v>
                </c:pt>
                <c:pt idx="3">
                  <c:v>25.330554962158221</c:v>
                </c:pt>
                <c:pt idx="4">
                  <c:v>24.774475097656321</c:v>
                </c:pt>
                <c:pt idx="5">
                  <c:v>25.5911254882813</c:v>
                </c:pt>
                <c:pt idx="6">
                  <c:v>26.324092864990199</c:v>
                </c:pt>
                <c:pt idx="7">
                  <c:v>27.382358551025373</c:v>
                </c:pt>
                <c:pt idx="8">
                  <c:v>27.986946105956989</c:v>
                </c:pt>
                <c:pt idx="9">
                  <c:v>29.125253677368189</c:v>
                </c:pt>
                <c:pt idx="10">
                  <c:v>29.093988418579105</c:v>
                </c:pt>
                <c:pt idx="11">
                  <c:v>29.754018783569286</c:v>
                </c:pt>
                <c:pt idx="12">
                  <c:v>30.484933853149375</c:v>
                </c:pt>
                <c:pt idx="13">
                  <c:v>30.884763717651399</c:v>
                </c:pt>
                <c:pt idx="14">
                  <c:v>31.481370925903274</c:v>
                </c:pt>
                <c:pt idx="15">
                  <c:v>32.497283935546896</c:v>
                </c:pt>
                <c:pt idx="16">
                  <c:v>33.30488204956044</c:v>
                </c:pt>
                <c:pt idx="17">
                  <c:v>34.315242767333949</c:v>
                </c:pt>
                <c:pt idx="18">
                  <c:v>35.045734405517557</c:v>
                </c:pt>
                <c:pt idx="19">
                  <c:v>35.342350006103501</c:v>
                </c:pt>
                <c:pt idx="20">
                  <c:v>35.7681274414063</c:v>
                </c:pt>
                <c:pt idx="21">
                  <c:v>36.074718475341797</c:v>
                </c:pt>
                <c:pt idx="22">
                  <c:v>36.208766937255945</c:v>
                </c:pt>
                <c:pt idx="23">
                  <c:v>36.291049957275398</c:v>
                </c:pt>
                <c:pt idx="24">
                  <c:v>36.408409118652294</c:v>
                </c:pt>
                <c:pt idx="25">
                  <c:v>36.557418823242124</c:v>
                </c:pt>
                <c:pt idx="26">
                  <c:v>36.673561096191399</c:v>
                </c:pt>
                <c:pt idx="27">
                  <c:v>36.836544036865199</c:v>
                </c:pt>
                <c:pt idx="28">
                  <c:v>36.966861724853494</c:v>
                </c:pt>
                <c:pt idx="29">
                  <c:v>37.124767303466797</c:v>
                </c:pt>
                <c:pt idx="30">
                  <c:v>37.204849243164098</c:v>
                </c:pt>
                <c:pt idx="31">
                  <c:v>37.316940307617124</c:v>
                </c:pt>
                <c:pt idx="32">
                  <c:v>37.436820983886641</c:v>
                </c:pt>
                <c:pt idx="33">
                  <c:v>37.550888061523324</c:v>
                </c:pt>
                <c:pt idx="34">
                  <c:v>37.670642852783196</c:v>
                </c:pt>
                <c:pt idx="35">
                  <c:v>37.765460968017599</c:v>
                </c:pt>
              </c:numCache>
            </c:numRef>
          </c:val>
        </c:ser>
        <c:marker val="1"/>
        <c:axId val="152116224"/>
        <c:axId val="152130304"/>
      </c:lineChart>
      <c:catAx>
        <c:axId val="152116224"/>
        <c:scaling>
          <c:orientation val="minMax"/>
        </c:scaling>
        <c:axPos val="b"/>
        <c:numFmt formatCode="General" sourceLinked="1"/>
        <c:tickLblPos val="nextTo"/>
        <c:spPr>
          <a:ln w="1318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2130304"/>
        <c:crosses val="autoZero"/>
        <c:auto val="1"/>
        <c:lblAlgn val="ctr"/>
        <c:lblOffset val="100"/>
        <c:tickLblSkip val="5"/>
        <c:tickMarkSkip val="5"/>
      </c:catAx>
      <c:valAx>
        <c:axId val="152130304"/>
        <c:scaling>
          <c:orientation val="minMax"/>
          <c:max val="45"/>
        </c:scaling>
        <c:axPos val="l"/>
        <c:majorGridlines>
          <c:spPr>
            <a:ln w="952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#,##0" sourceLinked="0"/>
        <c:tickLblPos val="nextTo"/>
        <c:spPr>
          <a:ln w="9889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2116224"/>
        <c:crosses val="autoZero"/>
        <c:crossBetween val="midCat"/>
        <c:majorUnit val="5"/>
        <c:minorUnit val="9.0000000000000024E-2"/>
      </c:valAx>
      <c:spPr>
        <a:noFill/>
        <a:ln w="26371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4426169233246696E-2"/>
          <c:y val="4.1688932390836313E-2"/>
          <c:w val="0.89277556379613698"/>
          <c:h val="0.84472389603982512"/>
        </c:manualLayout>
      </c:layout>
      <c:areaChart>
        <c:grouping val="stacked"/>
        <c:ser>
          <c:idx val="4"/>
          <c:order val="0"/>
          <c:tx>
            <c:strRef>
              <c:f>Sheet1!$A$2</c:f>
              <c:strCache>
                <c:ptCount val="1"/>
                <c:pt idx="0">
                  <c:v>Rail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Sheet1!$B$1:$AP$1</c:f>
              <c:numCache>
                <c:formatCode>General</c:formatCode>
                <c:ptCount val="41"/>
                <c:pt idx="0">
                  <c:v>1995</c:v>
                </c:pt>
                <c:pt idx="5">
                  <c:v>2000</c:v>
                </c:pt>
                <c:pt idx="10">
                  <c:v>2005</c:v>
                </c:pt>
                <c:pt idx="15">
                  <c:v>2010</c:v>
                </c:pt>
                <c:pt idx="20">
                  <c:v>2015</c:v>
                </c:pt>
                <c:pt idx="25">
                  <c:v>2020</c:v>
                </c:pt>
                <c:pt idx="30">
                  <c:v>2025</c:v>
                </c:pt>
                <c:pt idx="35">
                  <c:v>2030</c:v>
                </c:pt>
                <c:pt idx="40">
                  <c:v>2035</c:v>
                </c:pt>
              </c:numCache>
            </c:numRef>
          </c:cat>
          <c:val>
            <c:numRef>
              <c:f>Sheet1!$B$2:$AP$2</c:f>
              <c:numCache>
                <c:formatCode>General</c:formatCode>
                <c:ptCount val="41"/>
                <c:pt idx="0">
                  <c:v>0.207079011946916</c:v>
                </c:pt>
                <c:pt idx="1">
                  <c:v>0.22199370153248327</c:v>
                </c:pt>
                <c:pt idx="2">
                  <c:v>0.22534367442130901</c:v>
                </c:pt>
                <c:pt idx="3">
                  <c:v>0.22834985703229824</c:v>
                </c:pt>
                <c:pt idx="4">
                  <c:v>0.238126125186681</c:v>
                </c:pt>
                <c:pt idx="5">
                  <c:v>0.24425353109836523</c:v>
                </c:pt>
                <c:pt idx="6">
                  <c:v>0.25075006484985346</c:v>
                </c:pt>
                <c:pt idx="7">
                  <c:v>0.25144036300480355</c:v>
                </c:pt>
                <c:pt idx="8">
                  <c:v>0.27049011737108197</c:v>
                </c:pt>
                <c:pt idx="9">
                  <c:v>0.29118919745087546</c:v>
                </c:pt>
                <c:pt idx="10">
                  <c:v>0.29631656967103448</c:v>
                </c:pt>
                <c:pt idx="11">
                  <c:v>0.31738265417516254</c:v>
                </c:pt>
                <c:pt idx="12">
                  <c:v>0.31002831831574473</c:v>
                </c:pt>
                <c:pt idx="13">
                  <c:v>0.29672493785619702</c:v>
                </c:pt>
                <c:pt idx="14">
                  <c:v>0.26615605689585198</c:v>
                </c:pt>
                <c:pt idx="15">
                  <c:v>0.2745195850729944</c:v>
                </c:pt>
                <c:pt idx="16">
                  <c:v>0.27936117537319632</c:v>
                </c:pt>
                <c:pt idx="17">
                  <c:v>0.28658574447035801</c:v>
                </c:pt>
                <c:pt idx="18">
                  <c:v>0.29417020082473733</c:v>
                </c:pt>
                <c:pt idx="19">
                  <c:v>0.29306651838123698</c:v>
                </c:pt>
                <c:pt idx="20">
                  <c:v>0.29765330255031575</c:v>
                </c:pt>
                <c:pt idx="21">
                  <c:v>0.30121771991252833</c:v>
                </c:pt>
                <c:pt idx="22">
                  <c:v>0.30523769743740498</c:v>
                </c:pt>
                <c:pt idx="23">
                  <c:v>0.30961461551487479</c:v>
                </c:pt>
                <c:pt idx="24">
                  <c:v>0.31329163722693876</c:v>
                </c:pt>
                <c:pt idx="25">
                  <c:v>0.31795806623995293</c:v>
                </c:pt>
                <c:pt idx="26">
                  <c:v>0.32315328717231739</c:v>
                </c:pt>
                <c:pt idx="27">
                  <c:v>0.32609319686889598</c:v>
                </c:pt>
                <c:pt idx="28">
                  <c:v>0.330251859501004</c:v>
                </c:pt>
                <c:pt idx="29">
                  <c:v>0.33346676826477101</c:v>
                </c:pt>
                <c:pt idx="30">
                  <c:v>0.33489789254963448</c:v>
                </c:pt>
                <c:pt idx="31">
                  <c:v>0.33685428835451586</c:v>
                </c:pt>
                <c:pt idx="32">
                  <c:v>0.33977756649255753</c:v>
                </c:pt>
                <c:pt idx="33">
                  <c:v>0.34500367939472154</c:v>
                </c:pt>
                <c:pt idx="34">
                  <c:v>0.34723964147269676</c:v>
                </c:pt>
                <c:pt idx="35">
                  <c:v>0.350693959742784</c:v>
                </c:pt>
                <c:pt idx="36">
                  <c:v>0.35384479537606273</c:v>
                </c:pt>
                <c:pt idx="37">
                  <c:v>0.35565036348998547</c:v>
                </c:pt>
                <c:pt idx="38">
                  <c:v>0.35735524445772099</c:v>
                </c:pt>
                <c:pt idx="39">
                  <c:v>0.35852529294788854</c:v>
                </c:pt>
                <c:pt idx="40">
                  <c:v>0.36066873371601132</c:v>
                </c:pt>
              </c:numCache>
            </c:numRef>
          </c:val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Marine</c:v>
                </c:pt>
              </c:strCache>
            </c:strRef>
          </c:tx>
          <c:cat>
            <c:numRef>
              <c:f>Sheet1!$B$1:$AP$1</c:f>
              <c:numCache>
                <c:formatCode>General</c:formatCode>
                <c:ptCount val="41"/>
                <c:pt idx="0">
                  <c:v>1995</c:v>
                </c:pt>
                <c:pt idx="5">
                  <c:v>2000</c:v>
                </c:pt>
                <c:pt idx="10">
                  <c:v>2005</c:v>
                </c:pt>
                <c:pt idx="15">
                  <c:v>2010</c:v>
                </c:pt>
                <c:pt idx="20">
                  <c:v>2015</c:v>
                </c:pt>
                <c:pt idx="25">
                  <c:v>2020</c:v>
                </c:pt>
                <c:pt idx="30">
                  <c:v>2025</c:v>
                </c:pt>
                <c:pt idx="35">
                  <c:v>2030</c:v>
                </c:pt>
                <c:pt idx="40">
                  <c:v>2035</c:v>
                </c:pt>
              </c:numCache>
            </c:numRef>
          </c:cat>
          <c:val>
            <c:numRef>
              <c:f>Sheet1!$B$3:$AP$3</c:f>
              <c:numCache>
                <c:formatCode>General</c:formatCode>
                <c:ptCount val="41"/>
                <c:pt idx="0">
                  <c:v>0.62452499568462405</c:v>
                </c:pt>
                <c:pt idx="1">
                  <c:v>0.60856691002845797</c:v>
                </c:pt>
                <c:pt idx="2">
                  <c:v>0.5353033915162082</c:v>
                </c:pt>
                <c:pt idx="3">
                  <c:v>0.52093122154474203</c:v>
                </c:pt>
                <c:pt idx="4">
                  <c:v>0.52483367919921897</c:v>
                </c:pt>
                <c:pt idx="5">
                  <c:v>0.62523233890533358</c:v>
                </c:pt>
                <c:pt idx="6">
                  <c:v>0.483595490455627</c:v>
                </c:pt>
                <c:pt idx="7">
                  <c:v>0.52523465454578466</c:v>
                </c:pt>
                <c:pt idx="8">
                  <c:v>0.47038684040308032</c:v>
                </c:pt>
                <c:pt idx="9">
                  <c:v>0.57246313989162279</c:v>
                </c:pt>
                <c:pt idx="10">
                  <c:v>0.61494979262352301</c:v>
                </c:pt>
                <c:pt idx="11">
                  <c:v>0.6618912965059297</c:v>
                </c:pt>
                <c:pt idx="12">
                  <c:v>0.70887075364589847</c:v>
                </c:pt>
                <c:pt idx="13">
                  <c:v>0.63410841673612695</c:v>
                </c:pt>
                <c:pt idx="14">
                  <c:v>0.57672338932752598</c:v>
                </c:pt>
                <c:pt idx="15">
                  <c:v>0.585749171674252</c:v>
                </c:pt>
                <c:pt idx="16">
                  <c:v>0.58378402143716757</c:v>
                </c:pt>
                <c:pt idx="17">
                  <c:v>0.58425851166248199</c:v>
                </c:pt>
                <c:pt idx="18">
                  <c:v>0.58863122761249465</c:v>
                </c:pt>
                <c:pt idx="19">
                  <c:v>0.59084197133779404</c:v>
                </c:pt>
                <c:pt idx="20">
                  <c:v>0.59350533783435833</c:v>
                </c:pt>
                <c:pt idx="21">
                  <c:v>0.59587235003709749</c:v>
                </c:pt>
                <c:pt idx="22">
                  <c:v>0.598154336214066</c:v>
                </c:pt>
                <c:pt idx="23">
                  <c:v>0.60015261918306395</c:v>
                </c:pt>
                <c:pt idx="24">
                  <c:v>0.6022032797336585</c:v>
                </c:pt>
                <c:pt idx="25">
                  <c:v>0.60432353615760803</c:v>
                </c:pt>
                <c:pt idx="26">
                  <c:v>0.606308594346046</c:v>
                </c:pt>
                <c:pt idx="27">
                  <c:v>0.60835219919681549</c:v>
                </c:pt>
                <c:pt idx="28">
                  <c:v>0.61017051339149608</c:v>
                </c:pt>
                <c:pt idx="29">
                  <c:v>0.61154552549123697</c:v>
                </c:pt>
                <c:pt idx="30">
                  <c:v>0.6129894852638248</c:v>
                </c:pt>
                <c:pt idx="31">
                  <c:v>0.61455713212490104</c:v>
                </c:pt>
                <c:pt idx="32">
                  <c:v>0.61627282947301965</c:v>
                </c:pt>
                <c:pt idx="33">
                  <c:v>0.61837593466043594</c:v>
                </c:pt>
                <c:pt idx="34">
                  <c:v>0.62008896470069896</c:v>
                </c:pt>
                <c:pt idx="35">
                  <c:v>0.62223351001739502</c:v>
                </c:pt>
                <c:pt idx="36">
                  <c:v>0.6243327707052222</c:v>
                </c:pt>
                <c:pt idx="37">
                  <c:v>0.62662223726511246</c:v>
                </c:pt>
                <c:pt idx="38">
                  <c:v>0.62855648249387797</c:v>
                </c:pt>
                <c:pt idx="39">
                  <c:v>0.63047463446855634</c:v>
                </c:pt>
                <c:pt idx="40">
                  <c:v>0.63224737346172466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Air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cat>
            <c:numRef>
              <c:f>Sheet1!$B$1:$AP$1</c:f>
              <c:numCache>
                <c:formatCode>General</c:formatCode>
                <c:ptCount val="41"/>
                <c:pt idx="0">
                  <c:v>1995</c:v>
                </c:pt>
                <c:pt idx="5">
                  <c:v>2000</c:v>
                </c:pt>
                <c:pt idx="10">
                  <c:v>2005</c:v>
                </c:pt>
                <c:pt idx="15">
                  <c:v>2010</c:v>
                </c:pt>
                <c:pt idx="20">
                  <c:v>2015</c:v>
                </c:pt>
                <c:pt idx="25">
                  <c:v>2020</c:v>
                </c:pt>
                <c:pt idx="30">
                  <c:v>2025</c:v>
                </c:pt>
                <c:pt idx="35">
                  <c:v>2030</c:v>
                </c:pt>
                <c:pt idx="40">
                  <c:v>2035</c:v>
                </c:pt>
              </c:numCache>
            </c:numRef>
          </c:cat>
          <c:val>
            <c:numRef>
              <c:f>Sheet1!$B$4:$AP$4</c:f>
              <c:numCache>
                <c:formatCode>General</c:formatCode>
                <c:ptCount val="41"/>
                <c:pt idx="0">
                  <c:v>1.1580718755721999</c:v>
                </c:pt>
                <c:pt idx="1">
                  <c:v>1.2112431526184098</c:v>
                </c:pt>
                <c:pt idx="2">
                  <c:v>1.2543934583663898</c:v>
                </c:pt>
                <c:pt idx="3">
                  <c:v>1.2801095247268723</c:v>
                </c:pt>
                <c:pt idx="4">
                  <c:v>1.3292367458343486</c:v>
                </c:pt>
                <c:pt idx="5">
                  <c:v>1.3872429132461501</c:v>
                </c:pt>
                <c:pt idx="6">
                  <c:v>1.33083951473236</c:v>
                </c:pt>
                <c:pt idx="7">
                  <c:v>1.2019820213317913</c:v>
                </c:pt>
                <c:pt idx="8">
                  <c:v>1.1774067878723098</c:v>
                </c:pt>
                <c:pt idx="9">
                  <c:v>1.3068046569824185</c:v>
                </c:pt>
                <c:pt idx="10">
                  <c:v>1.3352992534637498</c:v>
                </c:pt>
                <c:pt idx="11">
                  <c:v>1.3207615613937413</c:v>
                </c:pt>
                <c:pt idx="12">
                  <c:v>1.3297005891799898</c:v>
                </c:pt>
                <c:pt idx="13">
                  <c:v>1.3072614669799798</c:v>
                </c:pt>
                <c:pt idx="14">
                  <c:v>1.2856659889221198</c:v>
                </c:pt>
                <c:pt idx="15">
                  <c:v>1.2500075101852401</c:v>
                </c:pt>
                <c:pt idx="16">
                  <c:v>1.2559804916381798</c:v>
                </c:pt>
                <c:pt idx="17">
                  <c:v>1.2638399600982699</c:v>
                </c:pt>
                <c:pt idx="18">
                  <c:v>1.2785441875457799</c:v>
                </c:pt>
                <c:pt idx="19">
                  <c:v>1.2956959009170499</c:v>
                </c:pt>
                <c:pt idx="20">
                  <c:v>1.3098381757736199</c:v>
                </c:pt>
                <c:pt idx="21">
                  <c:v>1.3242623805999798</c:v>
                </c:pt>
                <c:pt idx="22">
                  <c:v>1.3384770154953001</c:v>
                </c:pt>
                <c:pt idx="23">
                  <c:v>1.3509110212326001</c:v>
                </c:pt>
                <c:pt idx="24">
                  <c:v>1.36281073093414</c:v>
                </c:pt>
                <c:pt idx="25">
                  <c:v>1.3752737045288101</c:v>
                </c:pt>
                <c:pt idx="26">
                  <c:v>1.38750779628754</c:v>
                </c:pt>
                <c:pt idx="27">
                  <c:v>1.39912021160126</c:v>
                </c:pt>
                <c:pt idx="28">
                  <c:v>1.4097375869750999</c:v>
                </c:pt>
                <c:pt idx="29">
                  <c:v>1.4198786020278873</c:v>
                </c:pt>
                <c:pt idx="30">
                  <c:v>1.42928922176361</c:v>
                </c:pt>
                <c:pt idx="31">
                  <c:v>1.4369431734085101</c:v>
                </c:pt>
                <c:pt idx="32">
                  <c:v>1.4441984891891486</c:v>
                </c:pt>
                <c:pt idx="33">
                  <c:v>1.45133793354034</c:v>
                </c:pt>
                <c:pt idx="34">
                  <c:v>1.4581221342086801</c:v>
                </c:pt>
                <c:pt idx="35">
                  <c:v>1.4650421142578101</c:v>
                </c:pt>
                <c:pt idx="36">
                  <c:v>1.4703978300094598</c:v>
                </c:pt>
                <c:pt idx="37">
                  <c:v>1.4749262332916298</c:v>
                </c:pt>
                <c:pt idx="38">
                  <c:v>1.4793343544006285</c:v>
                </c:pt>
                <c:pt idx="39">
                  <c:v>1.483624696731568</c:v>
                </c:pt>
                <c:pt idx="40">
                  <c:v>1.4876900911331186</c:v>
                </c:pt>
              </c:numCache>
            </c:numRef>
          </c:val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Heavy-duty vehicles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Sheet1!$B$1:$AP$1</c:f>
              <c:numCache>
                <c:formatCode>General</c:formatCode>
                <c:ptCount val="41"/>
                <c:pt idx="0">
                  <c:v>1995</c:v>
                </c:pt>
                <c:pt idx="5">
                  <c:v>2000</c:v>
                </c:pt>
                <c:pt idx="10">
                  <c:v>2005</c:v>
                </c:pt>
                <c:pt idx="15">
                  <c:v>2010</c:v>
                </c:pt>
                <c:pt idx="20">
                  <c:v>2015</c:v>
                </c:pt>
                <c:pt idx="25">
                  <c:v>2020</c:v>
                </c:pt>
                <c:pt idx="30">
                  <c:v>2025</c:v>
                </c:pt>
                <c:pt idx="35">
                  <c:v>2030</c:v>
                </c:pt>
                <c:pt idx="40">
                  <c:v>2035</c:v>
                </c:pt>
              </c:numCache>
            </c:numRef>
          </c:cat>
          <c:val>
            <c:numRef>
              <c:f>Sheet1!$B$5:$AP$5</c:f>
              <c:numCache>
                <c:formatCode>General</c:formatCode>
                <c:ptCount val="41"/>
                <c:pt idx="0">
                  <c:v>1.6430063992738699</c:v>
                </c:pt>
                <c:pt idx="1">
                  <c:v>1.7469445988535899</c:v>
                </c:pt>
                <c:pt idx="2">
                  <c:v>1.83673007786274</c:v>
                </c:pt>
                <c:pt idx="3">
                  <c:v>1.8822098746895701</c:v>
                </c:pt>
                <c:pt idx="4">
                  <c:v>1.9473374262452123</c:v>
                </c:pt>
                <c:pt idx="5">
                  <c:v>2.0170498117804501</c:v>
                </c:pt>
                <c:pt idx="6">
                  <c:v>2.0773607194423627</c:v>
                </c:pt>
                <c:pt idx="7">
                  <c:v>2.1220704317092864</c:v>
                </c:pt>
                <c:pt idx="8">
                  <c:v>2.2336454465985187</c:v>
                </c:pt>
                <c:pt idx="9">
                  <c:v>2.3171224147081264</c:v>
                </c:pt>
                <c:pt idx="10">
                  <c:v>2.3474530950188566</c:v>
                </c:pt>
                <c:pt idx="11">
                  <c:v>2.458080299198627</c:v>
                </c:pt>
                <c:pt idx="12">
                  <c:v>2.5156478434800977</c:v>
                </c:pt>
                <c:pt idx="13">
                  <c:v>2.3844663649797377</c:v>
                </c:pt>
                <c:pt idx="14">
                  <c:v>2.1767825633287377</c:v>
                </c:pt>
                <c:pt idx="15">
                  <c:v>2.2502850443124727</c:v>
                </c:pt>
                <c:pt idx="16">
                  <c:v>2.3638612627983147</c:v>
                </c:pt>
                <c:pt idx="17">
                  <c:v>2.440882489085185</c:v>
                </c:pt>
                <c:pt idx="18">
                  <c:v>2.5553538203239397</c:v>
                </c:pt>
                <c:pt idx="19">
                  <c:v>2.5642155110835998</c:v>
                </c:pt>
                <c:pt idx="20">
                  <c:v>2.5945908874273358</c:v>
                </c:pt>
                <c:pt idx="21">
                  <c:v>2.6239856183528927</c:v>
                </c:pt>
                <c:pt idx="22">
                  <c:v>2.6562933176755901</c:v>
                </c:pt>
                <c:pt idx="23">
                  <c:v>2.6880010664463043</c:v>
                </c:pt>
                <c:pt idx="24">
                  <c:v>2.7175332754850343</c:v>
                </c:pt>
                <c:pt idx="25">
                  <c:v>2.7534839063882797</c:v>
                </c:pt>
                <c:pt idx="26">
                  <c:v>2.7831039875745738</c:v>
                </c:pt>
                <c:pt idx="27">
                  <c:v>2.8103565424680599</c:v>
                </c:pt>
                <c:pt idx="28">
                  <c:v>2.8400678187608701</c:v>
                </c:pt>
                <c:pt idx="29">
                  <c:v>2.8678758442401877</c:v>
                </c:pt>
                <c:pt idx="30">
                  <c:v>2.898762509226787</c:v>
                </c:pt>
                <c:pt idx="31">
                  <c:v>2.9279621839523302</c:v>
                </c:pt>
                <c:pt idx="32">
                  <c:v>2.9537061601877199</c:v>
                </c:pt>
                <c:pt idx="33">
                  <c:v>2.9800090193748372</c:v>
                </c:pt>
                <c:pt idx="34">
                  <c:v>3.0109929293394075</c:v>
                </c:pt>
                <c:pt idx="35">
                  <c:v>3.0481772720813773</c:v>
                </c:pt>
                <c:pt idx="36">
                  <c:v>3.0840099453926126</c:v>
                </c:pt>
                <c:pt idx="37">
                  <c:v>3.1137894093990277</c:v>
                </c:pt>
                <c:pt idx="38">
                  <c:v>3.1440203785896212</c:v>
                </c:pt>
                <c:pt idx="39">
                  <c:v>3.1779723763465899</c:v>
                </c:pt>
                <c:pt idx="40">
                  <c:v>3.2104397416114847</c:v>
                </c:pt>
              </c:numCache>
            </c:numRef>
          </c:val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Light-duty vehicles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Sheet1!$B$1:$AP$1</c:f>
              <c:numCache>
                <c:formatCode>General</c:formatCode>
                <c:ptCount val="41"/>
                <c:pt idx="0">
                  <c:v>1995</c:v>
                </c:pt>
                <c:pt idx="5">
                  <c:v>2000</c:v>
                </c:pt>
                <c:pt idx="10">
                  <c:v>2005</c:v>
                </c:pt>
                <c:pt idx="15">
                  <c:v>2010</c:v>
                </c:pt>
                <c:pt idx="20">
                  <c:v>2015</c:v>
                </c:pt>
                <c:pt idx="25">
                  <c:v>2020</c:v>
                </c:pt>
                <c:pt idx="30">
                  <c:v>2025</c:v>
                </c:pt>
                <c:pt idx="35">
                  <c:v>2030</c:v>
                </c:pt>
                <c:pt idx="40">
                  <c:v>2035</c:v>
                </c:pt>
              </c:numCache>
            </c:numRef>
          </c:cat>
          <c:val>
            <c:numRef>
              <c:f>Sheet1!$B$6:$AP$6</c:f>
              <c:numCache>
                <c:formatCode>General</c:formatCode>
                <c:ptCount val="41"/>
                <c:pt idx="0">
                  <c:v>7.5729227066040004</c:v>
                </c:pt>
                <c:pt idx="1">
                  <c:v>7.6920965015888045</c:v>
                </c:pt>
                <c:pt idx="2">
                  <c:v>7.79522761702537</c:v>
                </c:pt>
                <c:pt idx="3">
                  <c:v>8.0559870004654055</c:v>
                </c:pt>
                <c:pt idx="4">
                  <c:v>8.2692322731018209</c:v>
                </c:pt>
                <c:pt idx="5">
                  <c:v>8.3267779946327103</c:v>
                </c:pt>
                <c:pt idx="6">
                  <c:v>8.3669333457946706</c:v>
                </c:pt>
                <c:pt idx="7">
                  <c:v>8.5832810103893227</c:v>
                </c:pt>
                <c:pt idx="8">
                  <c:v>8.6601632833480799</c:v>
                </c:pt>
                <c:pt idx="9">
                  <c:v>8.8359181880950839</c:v>
                </c:pt>
                <c:pt idx="10">
                  <c:v>8.9020898938179052</c:v>
                </c:pt>
                <c:pt idx="11">
                  <c:v>9.0002630352973689</c:v>
                </c:pt>
                <c:pt idx="12">
                  <c:v>9.032659351825723</c:v>
                </c:pt>
                <c:pt idx="13">
                  <c:v>8.8708290755748695</c:v>
                </c:pt>
                <c:pt idx="14">
                  <c:v>8.9181873202323789</c:v>
                </c:pt>
                <c:pt idx="15">
                  <c:v>8.9796799719333595</c:v>
                </c:pt>
                <c:pt idx="16">
                  <c:v>9.0126920342445533</c:v>
                </c:pt>
                <c:pt idx="17">
                  <c:v>9.0748907029628683</c:v>
                </c:pt>
                <c:pt idx="18">
                  <c:v>9.1261242926120687</c:v>
                </c:pt>
                <c:pt idx="19">
                  <c:v>9.1512340009212512</c:v>
                </c:pt>
                <c:pt idx="20">
                  <c:v>9.1682699322700483</c:v>
                </c:pt>
                <c:pt idx="21">
                  <c:v>9.1956990063190513</c:v>
                </c:pt>
                <c:pt idx="22">
                  <c:v>9.215482592582708</c:v>
                </c:pt>
                <c:pt idx="23">
                  <c:v>9.2207476794719607</c:v>
                </c:pt>
                <c:pt idx="24">
                  <c:v>9.2201102375984192</c:v>
                </c:pt>
                <c:pt idx="25">
                  <c:v>9.2428727746009685</c:v>
                </c:pt>
                <c:pt idx="26">
                  <c:v>9.2256299853324819</c:v>
                </c:pt>
                <c:pt idx="27">
                  <c:v>9.264668494462958</c:v>
                </c:pt>
                <c:pt idx="28">
                  <c:v>9.3148970007896406</c:v>
                </c:pt>
                <c:pt idx="29">
                  <c:v>9.3834215104580032</c:v>
                </c:pt>
                <c:pt idx="30">
                  <c:v>9.4398204684257401</c:v>
                </c:pt>
                <c:pt idx="31">
                  <c:v>9.4842993021011299</c:v>
                </c:pt>
                <c:pt idx="32">
                  <c:v>9.5396769046783394</c:v>
                </c:pt>
                <c:pt idx="33">
                  <c:v>9.6031502485275198</c:v>
                </c:pt>
                <c:pt idx="34">
                  <c:v>9.6883580088615258</c:v>
                </c:pt>
                <c:pt idx="35">
                  <c:v>9.7693860530853325</c:v>
                </c:pt>
                <c:pt idx="36">
                  <c:v>9.8591338992118924</c:v>
                </c:pt>
                <c:pt idx="37">
                  <c:v>9.9403478503227198</c:v>
                </c:pt>
                <c:pt idx="38">
                  <c:v>10.027104616165104</c:v>
                </c:pt>
                <c:pt idx="39">
                  <c:v>10.119456470012604</c:v>
                </c:pt>
                <c:pt idx="40">
                  <c:v>10.2077242136001</c:v>
                </c:pt>
              </c:numCache>
            </c:numRef>
          </c:val>
        </c:ser>
        <c:axId val="152405888"/>
        <c:axId val="152407424"/>
      </c:areaChart>
      <c:catAx>
        <c:axId val="152405888"/>
        <c:scaling>
          <c:orientation val="minMax"/>
        </c:scaling>
        <c:axPos val="b"/>
        <c:numFmt formatCode="General" sourceLinked="0"/>
        <c:tickLblPos val="nextTo"/>
        <c:spPr>
          <a:ln w="1224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2407424"/>
        <c:crosses val="autoZero"/>
        <c:auto val="1"/>
        <c:lblAlgn val="ctr"/>
        <c:lblOffset val="100"/>
        <c:tickLblSkip val="1"/>
        <c:tickMarkSkip val="5"/>
      </c:catAx>
      <c:valAx>
        <c:axId val="152407424"/>
        <c:scaling>
          <c:orientation val="minMax"/>
          <c:max val="16"/>
          <c:min val="0"/>
        </c:scaling>
        <c:axPos val="l"/>
        <c:majorGridlines>
          <c:spPr>
            <a:ln w="952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#,##0" sourceLinked="0"/>
        <c:tickLblPos val="nextTo"/>
        <c:spPr>
          <a:ln w="9186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2405888"/>
        <c:crosses val="autoZero"/>
        <c:crossBetween val="midCat"/>
        <c:majorUnit val="4"/>
      </c:valAx>
      <c:spPr>
        <a:noFill/>
        <a:ln w="24495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495" b="1" i="0" u="none" strike="noStrike" baseline="0">
          <a:solidFill>
            <a:srgbClr val="FFFF00"/>
          </a:solidFill>
          <a:latin typeface="Tahoma"/>
          <a:ea typeface="Tahoma"/>
          <a:cs typeface="Tahoma"/>
        </a:defRPr>
      </a:pPr>
      <a:endParaRPr lang="en-US"/>
    </a:p>
  </c:txPr>
  <c:externalData r:id="rId2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9922308546059936E-2"/>
          <c:y val="5.3191489361702107E-2"/>
          <c:w val="0.61376248612652662"/>
          <c:h val="0.7978723404255319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E85 flex fuel</c:v>
                </c:pt>
              </c:strCache>
            </c:strRef>
          </c:tx>
          <c:spPr>
            <a:solidFill>
              <a:schemeClr val="accent4"/>
            </a:solidFill>
            <a:ln w="22094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2000</c:v>
                </c:pt>
                <c:pt idx="1">
                  <c:v>2009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0.67966711425781379</c:v>
                </c:pt>
                <c:pt idx="1">
                  <c:v>1.0467716064453099</c:v>
                </c:pt>
                <c:pt idx="2">
                  <c:v>3.46123828125</c:v>
                </c:pt>
                <c:pt idx="3">
                  <c:v>3.2885256347656302</c:v>
                </c:pt>
                <c:pt idx="4">
                  <c:v>3.4351596679687475</c:v>
                </c:pt>
                <c:pt idx="5">
                  <c:v>3.5790144042968777</c:v>
                </c:pt>
                <c:pt idx="6">
                  <c:v>3.7846364746093801</c:v>
                </c:pt>
              </c:numCache>
            </c:numRef>
          </c:val>
        </c:ser>
        <c:ser>
          <c:idx val="9"/>
          <c:order val="1"/>
          <c:tx>
            <c:strRef>
              <c:f>Sheet1!$C$1</c:f>
              <c:strCache>
                <c:ptCount val="1"/>
                <c:pt idx="0">
                  <c:v>Plug-in hybrid and all-electric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22094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2000</c:v>
                </c:pt>
                <c:pt idx="1">
                  <c:v>2009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1.6592200000000023E-4</c:v>
                </c:pt>
                <c:pt idx="1">
                  <c:v>9.7387300000000042E-5</c:v>
                </c:pt>
                <c:pt idx="2">
                  <c:v>0.105841663360595</c:v>
                </c:pt>
                <c:pt idx="3">
                  <c:v>0.19979617309570216</c:v>
                </c:pt>
                <c:pt idx="4">
                  <c:v>0.37094932556152399</c:v>
                </c:pt>
                <c:pt idx="5">
                  <c:v>0.52242155456542905</c:v>
                </c:pt>
                <c:pt idx="6">
                  <c:v>0.63643713378906297</c:v>
                </c:pt>
              </c:numCache>
            </c:numRef>
          </c:val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Hybrid electric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2094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2000</c:v>
                </c:pt>
                <c:pt idx="1">
                  <c:v>2009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9.4044055938720846E-3</c:v>
                </c:pt>
                <c:pt idx="1">
                  <c:v>0.25273736572265598</c:v>
                </c:pt>
                <c:pt idx="2">
                  <c:v>0.59479394531249996</c:v>
                </c:pt>
                <c:pt idx="3">
                  <c:v>0.68265844726562563</c:v>
                </c:pt>
                <c:pt idx="4">
                  <c:v>0.82311126708984395</c:v>
                </c:pt>
                <c:pt idx="5">
                  <c:v>0.95139184570312563</c:v>
                </c:pt>
                <c:pt idx="6">
                  <c:v>1.0187227783203099</c:v>
                </c:pt>
              </c:numCache>
            </c:numRef>
          </c:val>
        </c:ser>
        <c:ser>
          <c:idx val="11"/>
          <c:order val="3"/>
          <c:tx>
            <c:strRef>
              <c:f>Sheet1!$E$1</c:f>
              <c:strCache>
                <c:ptCount val="1"/>
                <c:pt idx="0">
                  <c:v>Mild hybrid electric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22094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2000</c:v>
                </c:pt>
                <c:pt idx="1">
                  <c:v>2009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</c:v>
                </c:pt>
                <c:pt idx="1">
                  <c:v>1.0938846588134798E-2</c:v>
                </c:pt>
                <c:pt idx="2">
                  <c:v>0.41637026977539154</c:v>
                </c:pt>
                <c:pt idx="3">
                  <c:v>1.3990671386718814</c:v>
                </c:pt>
                <c:pt idx="4">
                  <c:v>1.4690422363281299</c:v>
                </c:pt>
                <c:pt idx="5">
                  <c:v>1.5411391601562501</c:v>
                </c:pt>
                <c:pt idx="6">
                  <c:v>1.5712214355468799</c:v>
                </c:pt>
              </c:numCache>
            </c:numRef>
          </c:val>
        </c:ser>
        <c:ser>
          <c:idx val="12"/>
          <c:order val="4"/>
          <c:tx>
            <c:strRef>
              <c:f>Sheet1!$F$1</c:f>
              <c:strCache>
                <c:ptCount val="1"/>
                <c:pt idx="0">
                  <c:v>Gaseous and fuel cell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22094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2000</c:v>
                </c:pt>
                <c:pt idx="1">
                  <c:v>2009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1.1945038795471217E-2</c:v>
                </c:pt>
                <c:pt idx="1">
                  <c:v>6.5661396981222834E-3</c:v>
                </c:pt>
                <c:pt idx="2">
                  <c:v>1.3800415039062531E-2</c:v>
                </c:pt>
                <c:pt idx="3">
                  <c:v>1.6649339675903301E-2</c:v>
                </c:pt>
                <c:pt idx="4">
                  <c:v>1.8920810699462939E-2</c:v>
                </c:pt>
                <c:pt idx="5">
                  <c:v>2.0779358863830512E-2</c:v>
                </c:pt>
                <c:pt idx="6">
                  <c:v>2.2015608787536629E-2</c:v>
                </c:pt>
              </c:numCache>
            </c:numRef>
          </c:val>
        </c:ser>
        <c:ser>
          <c:idx val="7"/>
          <c:order val="5"/>
          <c:tx>
            <c:strRef>
              <c:f>Sheet1!$H$1</c:f>
              <c:strCache>
                <c:ptCount val="1"/>
                <c:pt idx="0">
                  <c:v>Diesel</c:v>
                </c:pt>
              </c:strCache>
            </c:strRef>
          </c:tx>
          <c:spPr>
            <a:solidFill>
              <a:schemeClr val="accent3"/>
            </a:solidFill>
            <a:ln w="22094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2000</c:v>
                </c:pt>
                <c:pt idx="1">
                  <c:v>2009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</c:numCache>
            </c:numRef>
          </c:cat>
          <c:val>
            <c:numRef>
              <c:f>Sheet1!$H$2:$H$8</c:f>
              <c:numCache>
                <c:formatCode>General</c:formatCode>
                <c:ptCount val="7"/>
                <c:pt idx="0">
                  <c:v>2.5804765701293923E-2</c:v>
                </c:pt>
                <c:pt idx="1">
                  <c:v>0.171894805908203</c:v>
                </c:pt>
                <c:pt idx="2">
                  <c:v>0.65340734863281302</c:v>
                </c:pt>
                <c:pt idx="3">
                  <c:v>0.62241314697265493</c:v>
                </c:pt>
                <c:pt idx="4">
                  <c:v>0.73244616699218801</c:v>
                </c:pt>
                <c:pt idx="5">
                  <c:v>0.87863494873046899</c:v>
                </c:pt>
                <c:pt idx="6">
                  <c:v>1.0610576171874986</c:v>
                </c:pt>
              </c:numCache>
            </c:numRef>
          </c:val>
        </c:ser>
        <c:ser>
          <c:idx val="3"/>
          <c:order val="6"/>
          <c:tx>
            <c:strRef>
              <c:f>Sheet1!$I$1</c:f>
              <c:strCache>
                <c:ptCount val="1"/>
                <c:pt idx="0">
                  <c:v>Conventional gasoline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2094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2000</c:v>
                </c:pt>
                <c:pt idx="1">
                  <c:v>2009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</c:numCache>
            </c:numRef>
          </c:cat>
          <c:val>
            <c:numRef>
              <c:f>Sheet1!$I$2:$I$8</c:f>
              <c:numCache>
                <c:formatCode>General</c:formatCode>
                <c:ptCount val="7"/>
                <c:pt idx="0">
                  <c:v>15.758400390625004</c:v>
                </c:pt>
                <c:pt idx="1">
                  <c:v>8.3292174034118478</c:v>
                </c:pt>
                <c:pt idx="2">
                  <c:v>10.925558441162099</c:v>
                </c:pt>
                <c:pt idx="3">
                  <c:v>9.6807023925781195</c:v>
                </c:pt>
                <c:pt idx="4">
                  <c:v>10.3601608886718</c:v>
                </c:pt>
                <c:pt idx="5">
                  <c:v>11.008343261718698</c:v>
                </c:pt>
                <c:pt idx="6">
                  <c:v>11.337010009765599</c:v>
                </c:pt>
              </c:numCache>
            </c:numRef>
          </c:val>
        </c:ser>
        <c:gapWidth val="100"/>
        <c:overlap val="100"/>
        <c:axId val="152865408"/>
        <c:axId val="152887680"/>
      </c:barChart>
      <c:catAx>
        <c:axId val="152865408"/>
        <c:scaling>
          <c:orientation val="minMax"/>
        </c:scaling>
        <c:axPos val="b"/>
        <c:numFmt formatCode="General" sourceLinked="1"/>
        <c:tickLblPos val="nextTo"/>
        <c:spPr>
          <a:ln w="110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2887680"/>
        <c:crosses val="autoZero"/>
        <c:auto val="1"/>
        <c:lblAlgn val="ctr"/>
        <c:lblOffset val="100"/>
        <c:tickLblSkip val="1"/>
        <c:tickMarkSkip val="1"/>
      </c:catAx>
      <c:valAx>
        <c:axId val="152887680"/>
        <c:scaling>
          <c:orientation val="minMax"/>
          <c:max val="20"/>
          <c:min val="0"/>
        </c:scaling>
        <c:axPos val="l"/>
        <c:majorGridlines>
          <c:spPr>
            <a:ln w="952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#,##0" sourceLinked="0"/>
        <c:tickLblPos val="nextTo"/>
        <c:spPr>
          <a:ln w="8285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2865408"/>
        <c:crosses val="autoZero"/>
        <c:crossBetween val="between"/>
        <c:majorUnit val="5"/>
      </c:valAx>
      <c:spPr>
        <a:noFill/>
        <a:ln w="22094">
          <a:noFill/>
        </a:ln>
      </c:spPr>
    </c:plotArea>
    <c:legend>
      <c:legendPos val="r"/>
      <c:layout>
        <c:manualLayout>
          <c:xMode val="edge"/>
          <c:yMode val="edge"/>
          <c:x val="0.66703662597114322"/>
          <c:y val="0.28510638297872348"/>
          <c:w val="0.32741398446170938"/>
          <c:h val="0.44255319148936167"/>
        </c:manualLayout>
      </c:layout>
      <c:spPr>
        <a:noFill/>
        <a:ln w="22094">
          <a:noFill/>
        </a:ln>
      </c:spPr>
      <c:txPr>
        <a:bodyPr/>
        <a:lstStyle/>
        <a:p>
          <a:pPr>
            <a:defRPr sz="1279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63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</c:dPt>
          <c:dPt>
            <c:idx val="1"/>
            <c:spPr>
              <a:solidFill>
                <a:schemeClr val="accent2"/>
              </a:solidFill>
            </c:spPr>
          </c:dPt>
          <c:dPt>
            <c:idx val="2"/>
            <c:spPr>
              <a:solidFill>
                <a:schemeClr val="accent3"/>
              </a:solidFill>
            </c:spPr>
          </c:dPt>
          <c:dPt>
            <c:idx val="3"/>
            <c:spPr>
              <a:solidFill>
                <a:schemeClr val="accent4"/>
              </a:solidFill>
            </c:spPr>
          </c:dPt>
          <c:dPt>
            <c:idx val="4"/>
            <c:spPr>
              <a:solidFill>
                <a:schemeClr val="accent5"/>
              </a:solidFill>
            </c:spPr>
          </c:dPt>
          <c:dLbls>
            <c:dLbl>
              <c:idx val="0"/>
              <c:layout>
                <c:manualLayout>
                  <c:x val="7.8309720338720273E-2"/>
                  <c:y val="-2.2899074788426448E-2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1"/>
              <c:layout>
                <c:manualLayout>
                  <c:x val="0"/>
                  <c:y val="0.1106955871353776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2"/>
              <c:layout>
                <c:manualLayout>
                  <c:x val="-0.10442135940509967"/>
                  <c:y val="0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3"/>
              <c:layout>
                <c:manualLayout>
                  <c:x val="0"/>
                  <c:y val="4.1884816753926704E-2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4"/>
              <c:layout>
                <c:manualLayout>
                  <c:x val="0"/>
                  <c:y val="-8.3769633507853727E-2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5"/>
              <c:layout>
                <c:manualLayout>
                  <c:x val="4.3789491105641107E-2"/>
                  <c:y val="0"/>
                </c:manualLayout>
              </c:layout>
              <c:dLblPos val="bestFit"/>
              <c:showVal val="1"/>
              <c:showCatName val="1"/>
              <c:separator>
</c:separator>
            </c:dLbl>
            <c:numFmt formatCode="0.00%" sourceLinked="0"/>
            <c:txPr>
              <a:bodyPr anchor="ctr" anchorCtr="1"/>
              <a:lstStyle/>
              <a:p>
                <a:pPr>
                  <a:defRPr sz="1050"/>
                </a:pPr>
                <a:endParaRPr lang="en-US"/>
              </a:p>
            </c:txPr>
            <c:dLblPos val="outEnd"/>
            <c:showVal val="1"/>
            <c:showCatName val="1"/>
            <c:separator>
</c:separator>
            <c:showLeaderLines val="1"/>
          </c:dLbls>
          <c:cat>
            <c:strRef>
              <c:f>Sheet1!$A$2:$A$7</c:f>
              <c:strCache>
                <c:ptCount val="6"/>
                <c:pt idx="0">
                  <c:v>Industrial</c:v>
                </c:pt>
                <c:pt idx="1">
                  <c:v>Transportation</c:v>
                </c:pt>
                <c:pt idx="2">
                  <c:v>Residential and Commercial</c:v>
                </c:pt>
                <c:pt idx="3">
                  <c:v>Electricity - Residential</c:v>
                </c:pt>
                <c:pt idx="4">
                  <c:v>Electricity - Commercial</c:v>
                </c:pt>
                <c:pt idx="5">
                  <c:v>Electricity - Industrial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0.18800000000000042</c:v>
                </c:pt>
                <c:pt idx="1">
                  <c:v>0.27</c:v>
                </c:pt>
                <c:pt idx="2">
                  <c:v>0.10600000000000002</c:v>
                </c:pt>
                <c:pt idx="3">
                  <c:v>0.14598126400000042</c:v>
                </c:pt>
                <c:pt idx="4">
                  <c:v>0.14169714770000039</c:v>
                </c:pt>
                <c:pt idx="5">
                  <c:v>9.4464765100000347E-2</c:v>
                </c:pt>
              </c:numCache>
            </c:numRef>
          </c:val>
        </c:ser>
        <c:dLbls>
          <c:showVal val="1"/>
        </c:dLbls>
        <c:firstSliceAng val="0"/>
      </c:pieChart>
    </c:plotArea>
    <c:plotVisOnly val="1"/>
  </c:chart>
  <c:spPr>
    <a:ln w="9525"/>
  </c:spPr>
  <c:txPr>
    <a:bodyPr/>
    <a:lstStyle/>
    <a:p>
      <a:pPr>
        <a:defRPr sz="1400"/>
      </a:pPr>
      <a:endParaRPr lang="en-US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areaChart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Nuclear</c:v>
                </c:pt>
              </c:strCache>
            </c:strRef>
          </c:tx>
          <c:spPr>
            <a:solidFill>
              <a:srgbClr val="A33340"/>
            </a:solidFill>
            <a:ln>
              <a:noFill/>
            </a:ln>
          </c:spPr>
          <c:dLbls>
            <c:dLbl>
              <c:idx val="0"/>
              <c:layout>
                <c:manualLayout>
                  <c:x val="0.26213787863398824"/>
                  <c:y val="-2.8985507246376812E-3"/>
                </c:manualLayout>
              </c:layout>
              <c:showSerName val="1"/>
            </c:dLbl>
            <c:showSerName val="1"/>
          </c:dLbls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Sheet1!$B$2:$BE$2</c:f>
              <c:numCache>
                <c:formatCode>General</c:formatCode>
                <c:ptCount val="56"/>
                <c:pt idx="0">
                  <c:v>2.739169</c:v>
                </c:pt>
                <c:pt idx="1">
                  <c:v>3.0075889999999998</c:v>
                </c:pt>
                <c:pt idx="2">
                  <c:v>3.1311479999999987</c:v>
                </c:pt>
                <c:pt idx="3">
                  <c:v>3.2025489999999972</c:v>
                </c:pt>
                <c:pt idx="4">
                  <c:v>3.5525310000000001</c:v>
                </c:pt>
                <c:pt idx="5">
                  <c:v>4.0755629999999998</c:v>
                </c:pt>
                <c:pt idx="6">
                  <c:v>4.380109</c:v>
                </c:pt>
                <c:pt idx="7">
                  <c:v>4.753933</c:v>
                </c:pt>
                <c:pt idx="8">
                  <c:v>5.5869679999999997</c:v>
                </c:pt>
                <c:pt idx="9">
                  <c:v>5.6021609999999944</c:v>
                </c:pt>
                <c:pt idx="10">
                  <c:v>6.1043499999999975</c:v>
                </c:pt>
                <c:pt idx="11">
                  <c:v>6.4221319999999951</c:v>
                </c:pt>
                <c:pt idx="12">
                  <c:v>6.4792060000000076</c:v>
                </c:pt>
                <c:pt idx="13">
                  <c:v>6.4104989999999997</c:v>
                </c:pt>
                <c:pt idx="14">
                  <c:v>6.6938769999999943</c:v>
                </c:pt>
                <c:pt idx="15">
                  <c:v>7.0754359999999945</c:v>
                </c:pt>
                <c:pt idx="16">
                  <c:v>7.0866740000000004</c:v>
                </c:pt>
                <c:pt idx="17">
                  <c:v>6.5969920000000002</c:v>
                </c:pt>
                <c:pt idx="18">
                  <c:v>7.0678089999999942</c:v>
                </c:pt>
                <c:pt idx="19">
                  <c:v>7.6102559999999944</c:v>
                </c:pt>
                <c:pt idx="20">
                  <c:v>7.862349</c:v>
                </c:pt>
                <c:pt idx="21">
                  <c:v>8.0288529999999998</c:v>
                </c:pt>
                <c:pt idx="22">
                  <c:v>8.145429</c:v>
                </c:pt>
                <c:pt idx="23">
                  <c:v>7.9588580000000002</c:v>
                </c:pt>
                <c:pt idx="24">
                  <c:v>8.2219850000000001</c:v>
                </c:pt>
                <c:pt idx="25">
                  <c:v>8.1608100000000015</c:v>
                </c:pt>
                <c:pt idx="26">
                  <c:v>8.2154140000000027</c:v>
                </c:pt>
                <c:pt idx="27">
                  <c:v>8.4553640000000048</c:v>
                </c:pt>
                <c:pt idx="28">
                  <c:v>8.4272970000000011</c:v>
                </c:pt>
                <c:pt idx="29">
                  <c:v>8.3492789999999992</c:v>
                </c:pt>
                <c:pt idx="30">
                  <c:v>8.3922758102417028</c:v>
                </c:pt>
                <c:pt idx="31">
                  <c:v>8.3971014022826989</c:v>
                </c:pt>
                <c:pt idx="32">
                  <c:v>8.495640754699723</c:v>
                </c:pt>
                <c:pt idx="33">
                  <c:v>8.6433124542236239</c:v>
                </c:pt>
                <c:pt idx="34">
                  <c:v>8.7035102844238299</c:v>
                </c:pt>
                <c:pt idx="35">
                  <c:v>8.7747373580932706</c:v>
                </c:pt>
                <c:pt idx="36">
                  <c:v>8.7941322326660227</c:v>
                </c:pt>
                <c:pt idx="37">
                  <c:v>8.9011535644531179</c:v>
                </c:pt>
                <c:pt idx="38">
                  <c:v>9.008173942565918</c:v>
                </c:pt>
                <c:pt idx="39">
                  <c:v>9.1151895523071413</c:v>
                </c:pt>
                <c:pt idx="40">
                  <c:v>9.1701927185058594</c:v>
                </c:pt>
                <c:pt idx="41">
                  <c:v>9.1701927185058594</c:v>
                </c:pt>
                <c:pt idx="42">
                  <c:v>9.1701927185058594</c:v>
                </c:pt>
                <c:pt idx="43">
                  <c:v>9.1701927185058594</c:v>
                </c:pt>
                <c:pt idx="44">
                  <c:v>9.1701927185058594</c:v>
                </c:pt>
                <c:pt idx="45">
                  <c:v>9.1701927185058594</c:v>
                </c:pt>
                <c:pt idx="46">
                  <c:v>9.1701927185058594</c:v>
                </c:pt>
                <c:pt idx="47">
                  <c:v>9.1701927185058594</c:v>
                </c:pt>
                <c:pt idx="48">
                  <c:v>9.1701927185058594</c:v>
                </c:pt>
                <c:pt idx="49">
                  <c:v>9.1701927185058594</c:v>
                </c:pt>
                <c:pt idx="50">
                  <c:v>9.1693067550659304</c:v>
                </c:pt>
                <c:pt idx="51">
                  <c:v>9.1674604415893608</c:v>
                </c:pt>
                <c:pt idx="52">
                  <c:v>9.1645908355713033</c:v>
                </c:pt>
                <c:pt idx="53">
                  <c:v>9.1589660644531179</c:v>
                </c:pt>
                <c:pt idx="54">
                  <c:v>9.1515054702758789</c:v>
                </c:pt>
                <c:pt idx="55">
                  <c:v>9.13964939117432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Oil and other liquid fuels</c:v>
                </c:pt>
              </c:strCache>
            </c:strRef>
          </c:tx>
          <c:spPr>
            <a:solidFill>
              <a:srgbClr val="BD732A"/>
            </a:solidFill>
            <a:ln>
              <a:noFill/>
            </a:ln>
          </c:spPr>
          <c:dLbls>
            <c:dLbl>
              <c:idx val="0"/>
              <c:layout>
                <c:manualLayout>
                  <c:x val="0.26533468203196381"/>
                  <c:y val="1.1594202898550725E-2"/>
                </c:manualLayout>
              </c:layout>
              <c:showSerName val="1"/>
            </c:dLbl>
            <c:showSerName val="1"/>
          </c:dLbls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Sheet1!$B$3:$BE$3</c:f>
              <c:numCache>
                <c:formatCode>General</c:formatCode>
                <c:ptCount val="56"/>
                <c:pt idx="0">
                  <c:v>34.202356000000044</c:v>
                </c:pt>
                <c:pt idx="1">
                  <c:v>31.931049999999974</c:v>
                </c:pt>
                <c:pt idx="2">
                  <c:v>30.231608000000001</c:v>
                </c:pt>
                <c:pt idx="3">
                  <c:v>30.053920999999999</c:v>
                </c:pt>
                <c:pt idx="4">
                  <c:v>31.051327000000001</c:v>
                </c:pt>
                <c:pt idx="5">
                  <c:v>30.922148999999973</c:v>
                </c:pt>
                <c:pt idx="6">
                  <c:v>32.196080000000002</c:v>
                </c:pt>
                <c:pt idx="7">
                  <c:v>32.865053000000003</c:v>
                </c:pt>
                <c:pt idx="8">
                  <c:v>34.221992000000043</c:v>
                </c:pt>
                <c:pt idx="9">
                  <c:v>34.211114000000002</c:v>
                </c:pt>
                <c:pt idx="10">
                  <c:v>33.552534000000001</c:v>
                </c:pt>
                <c:pt idx="11">
                  <c:v>32.845361000000004</c:v>
                </c:pt>
                <c:pt idx="12">
                  <c:v>33.526585000000011</c:v>
                </c:pt>
                <c:pt idx="13">
                  <c:v>33.743833000000002</c:v>
                </c:pt>
                <c:pt idx="14">
                  <c:v>34.560929000000002</c:v>
                </c:pt>
                <c:pt idx="15">
                  <c:v>34.436177000000001</c:v>
                </c:pt>
                <c:pt idx="16">
                  <c:v>35.672721000000003</c:v>
                </c:pt>
                <c:pt idx="17">
                  <c:v>36.159119000000011</c:v>
                </c:pt>
                <c:pt idx="18">
                  <c:v>36.815826000000001</c:v>
                </c:pt>
                <c:pt idx="19">
                  <c:v>37.837256000000004</c:v>
                </c:pt>
                <c:pt idx="20">
                  <c:v>38.263359000000044</c:v>
                </c:pt>
                <c:pt idx="21">
                  <c:v>38.185485</c:v>
                </c:pt>
                <c:pt idx="22">
                  <c:v>38.225482000000042</c:v>
                </c:pt>
                <c:pt idx="23">
                  <c:v>38.807567999999996</c:v>
                </c:pt>
                <c:pt idx="24">
                  <c:v>40.292321000000044</c:v>
                </c:pt>
                <c:pt idx="25">
                  <c:v>40.391006000000004</c:v>
                </c:pt>
                <c:pt idx="26">
                  <c:v>39.955019</c:v>
                </c:pt>
                <c:pt idx="27">
                  <c:v>39.769279000000012</c:v>
                </c:pt>
                <c:pt idx="28">
                  <c:v>37.278994000000012</c:v>
                </c:pt>
                <c:pt idx="29">
                  <c:v>35.268228000000043</c:v>
                </c:pt>
                <c:pt idx="30">
                  <c:v>35.797234892845111</c:v>
                </c:pt>
                <c:pt idx="31">
                  <c:v>36.154054999351494</c:v>
                </c:pt>
                <c:pt idx="32">
                  <c:v>36.829730749130313</c:v>
                </c:pt>
                <c:pt idx="33">
                  <c:v>37.3770654201507</c:v>
                </c:pt>
                <c:pt idx="34">
                  <c:v>37.464934468269249</c:v>
                </c:pt>
                <c:pt idx="35">
                  <c:v>37.581715106964111</c:v>
                </c:pt>
                <c:pt idx="36">
                  <c:v>37.672766089439399</c:v>
                </c:pt>
                <c:pt idx="37">
                  <c:v>37.64109277725214</c:v>
                </c:pt>
                <c:pt idx="38">
                  <c:v>37.525278925895769</c:v>
                </c:pt>
                <c:pt idx="39">
                  <c:v>37.431648135185199</c:v>
                </c:pt>
                <c:pt idx="40">
                  <c:v>37.383596897125202</c:v>
                </c:pt>
                <c:pt idx="41">
                  <c:v>37.531789898872297</c:v>
                </c:pt>
                <c:pt idx="42">
                  <c:v>37.414826869964514</c:v>
                </c:pt>
                <c:pt idx="43">
                  <c:v>37.340784072875898</c:v>
                </c:pt>
                <c:pt idx="44">
                  <c:v>37.177124023437358</c:v>
                </c:pt>
                <c:pt idx="45">
                  <c:v>37.122384548187213</c:v>
                </c:pt>
                <c:pt idx="46">
                  <c:v>37.08481168746934</c:v>
                </c:pt>
                <c:pt idx="47">
                  <c:v>37.018661260604894</c:v>
                </c:pt>
                <c:pt idx="48">
                  <c:v>37.048095703125043</c:v>
                </c:pt>
                <c:pt idx="49">
                  <c:v>37.006270408630357</c:v>
                </c:pt>
                <c:pt idx="50">
                  <c:v>37.141271114349394</c:v>
                </c:pt>
                <c:pt idx="51">
                  <c:v>37.253977775573702</c:v>
                </c:pt>
                <c:pt idx="52">
                  <c:v>37.421544075012115</c:v>
                </c:pt>
                <c:pt idx="53">
                  <c:v>37.59491229057317</c:v>
                </c:pt>
                <c:pt idx="54">
                  <c:v>37.757332563400297</c:v>
                </c:pt>
                <c:pt idx="55">
                  <c:v>37.9682006835937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Liquid biofuels</c:v>
                </c:pt>
              </c:strCache>
            </c:strRef>
          </c:tx>
          <c:spPr>
            <a:solidFill>
              <a:srgbClr val="5D9732">
                <a:lumMod val="60000"/>
                <a:lumOff val="40000"/>
              </a:srgbClr>
            </a:solidFill>
            <a:ln>
              <a:noFill/>
            </a:ln>
          </c:spPr>
          <c:dLbls>
            <c:dLbl>
              <c:idx val="0"/>
              <c:layout>
                <c:manualLayout>
                  <c:x val="0.33886116018540102"/>
                  <c:y val="0"/>
                </c:manualLayout>
              </c:layout>
              <c:showSerName val="1"/>
            </c:dLbl>
            <c:showSerName val="1"/>
          </c:dLbls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Sheet1!$B$4:$BE$4</c:f>
              <c:numCache>
                <c:formatCode>General</c:formatCode>
                <c:ptCount val="56"/>
                <c:pt idx="0">
                  <c:v>0</c:v>
                </c:pt>
                <c:pt idx="1">
                  <c:v>6.7270000000000003E-3</c:v>
                </c:pt>
                <c:pt idx="2">
                  <c:v>1.8294999999999999E-2</c:v>
                </c:pt>
                <c:pt idx="3">
                  <c:v>3.3738999999999998E-2</c:v>
                </c:pt>
                <c:pt idx="4">
                  <c:v>4.1288999999999985E-2</c:v>
                </c:pt>
                <c:pt idx="5">
                  <c:v>4.9766000000000109E-2</c:v>
                </c:pt>
                <c:pt idx="6">
                  <c:v>5.7470000000000014E-2</c:v>
                </c:pt>
                <c:pt idx="7">
                  <c:v>6.6109000000000001E-2</c:v>
                </c:pt>
                <c:pt idx="8">
                  <c:v>6.7163000000000014E-2</c:v>
                </c:pt>
                <c:pt idx="9">
                  <c:v>6.8128999999999995E-2</c:v>
                </c:pt>
                <c:pt idx="10">
                  <c:v>6.0455000000000002E-2</c:v>
                </c:pt>
                <c:pt idx="11">
                  <c:v>7.0134000000000002E-2</c:v>
                </c:pt>
                <c:pt idx="12">
                  <c:v>7.9791000000000098E-2</c:v>
                </c:pt>
                <c:pt idx="13">
                  <c:v>9.3713000000000005E-2</c:v>
                </c:pt>
                <c:pt idx="14">
                  <c:v>0.10489900000000002</c:v>
                </c:pt>
                <c:pt idx="15">
                  <c:v>0.112553</c:v>
                </c:pt>
                <c:pt idx="16">
                  <c:v>8.0706000000000028E-2</c:v>
                </c:pt>
                <c:pt idx="17">
                  <c:v>0.10202300000000009</c:v>
                </c:pt>
                <c:pt idx="18">
                  <c:v>0.11290699999999998</c:v>
                </c:pt>
                <c:pt idx="19">
                  <c:v>0.11786199999999998</c:v>
                </c:pt>
                <c:pt idx="20">
                  <c:v>0.13496400000000017</c:v>
                </c:pt>
                <c:pt idx="21">
                  <c:v>0.14220400000000016</c:v>
                </c:pt>
                <c:pt idx="22">
                  <c:v>0.16974500000000023</c:v>
                </c:pt>
                <c:pt idx="23">
                  <c:v>0.22994200000000023</c:v>
                </c:pt>
                <c:pt idx="24">
                  <c:v>0.28988100000000033</c:v>
                </c:pt>
                <c:pt idx="25">
                  <c:v>0.33920000000000033</c:v>
                </c:pt>
                <c:pt idx="26">
                  <c:v>0.47520100000000004</c:v>
                </c:pt>
                <c:pt idx="27">
                  <c:v>0.60280400000000078</c:v>
                </c:pt>
                <c:pt idx="28">
                  <c:v>0.82658199999999959</c:v>
                </c:pt>
                <c:pt idx="29">
                  <c:v>0.9223529999999992</c:v>
                </c:pt>
                <c:pt idx="30">
                  <c:v>1.1624819040298513</c:v>
                </c:pt>
                <c:pt idx="31">
                  <c:v>1.2553459405898999</c:v>
                </c:pt>
                <c:pt idx="32">
                  <c:v>1.3999445438385001</c:v>
                </c:pt>
                <c:pt idx="33">
                  <c:v>1.43564057350159</c:v>
                </c:pt>
                <c:pt idx="34">
                  <c:v>1.4561241865158099</c:v>
                </c:pt>
                <c:pt idx="35">
                  <c:v>1.51403760910034</c:v>
                </c:pt>
                <c:pt idx="36">
                  <c:v>1.5787254571914686</c:v>
                </c:pt>
                <c:pt idx="37">
                  <c:v>1.6831755638122619</c:v>
                </c:pt>
                <c:pt idx="38">
                  <c:v>1.7802554368972816</c:v>
                </c:pt>
                <c:pt idx="39">
                  <c:v>1.8759537935257</c:v>
                </c:pt>
                <c:pt idx="40">
                  <c:v>2.0007071495056201</c:v>
                </c:pt>
                <c:pt idx="41">
                  <c:v>1.9768961668014513</c:v>
                </c:pt>
                <c:pt idx="42">
                  <c:v>2.1739220619201727</c:v>
                </c:pt>
                <c:pt idx="43">
                  <c:v>2.3332386016845672</c:v>
                </c:pt>
                <c:pt idx="44">
                  <c:v>2.5577468872070299</c:v>
                </c:pt>
                <c:pt idx="45">
                  <c:v>2.717165470123287</c:v>
                </c:pt>
                <c:pt idx="46">
                  <c:v>2.8553509712219198</c:v>
                </c:pt>
                <c:pt idx="47">
                  <c:v>3.0204393863678001</c:v>
                </c:pt>
                <c:pt idx="48">
                  <c:v>3.1309814453125027</c:v>
                </c:pt>
                <c:pt idx="49">
                  <c:v>3.3076982498168901</c:v>
                </c:pt>
                <c:pt idx="50">
                  <c:v>3.4101815223693812</c:v>
                </c:pt>
                <c:pt idx="51">
                  <c:v>3.5523958206176798</c:v>
                </c:pt>
                <c:pt idx="52">
                  <c:v>3.6029195785522532</c:v>
                </c:pt>
                <c:pt idx="53">
                  <c:v>3.6526920795440669</c:v>
                </c:pt>
                <c:pt idx="54">
                  <c:v>3.7112877368927002</c:v>
                </c:pt>
                <c:pt idx="55">
                  <c:v>3.7292404174804701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Natural gas</c:v>
                </c:pt>
              </c:strCache>
            </c:strRef>
          </c:tx>
          <c:spPr>
            <a:solidFill>
              <a:srgbClr val="0096D7"/>
            </a:solidFill>
            <a:ln>
              <a:noFill/>
            </a:ln>
          </c:spPr>
          <c:dLbls>
            <c:dLbl>
              <c:idx val="0"/>
              <c:layout>
                <c:manualLayout>
                  <c:x val="0.27332669052690345"/>
                  <c:y val="-2.3188405797101387E-2"/>
                </c:manualLayout>
              </c:layout>
              <c:showSerName val="1"/>
            </c:dLbl>
            <c:showSerName val="1"/>
          </c:dLbls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Sheet1!$B$5:$BE$5</c:f>
              <c:numCache>
                <c:formatCode>General</c:formatCode>
                <c:ptCount val="56"/>
                <c:pt idx="0">
                  <c:v>20.235458999999999</c:v>
                </c:pt>
                <c:pt idx="1">
                  <c:v>19.747308999999987</c:v>
                </c:pt>
                <c:pt idx="2">
                  <c:v>18.356221999999999</c:v>
                </c:pt>
                <c:pt idx="3">
                  <c:v>17.220835999999988</c:v>
                </c:pt>
                <c:pt idx="4">
                  <c:v>18.39361299999997</c:v>
                </c:pt>
                <c:pt idx="5">
                  <c:v>17.703481999999987</c:v>
                </c:pt>
                <c:pt idx="6">
                  <c:v>16.591363999999999</c:v>
                </c:pt>
                <c:pt idx="7">
                  <c:v>17.639801000000034</c:v>
                </c:pt>
                <c:pt idx="8">
                  <c:v>18.448392999999957</c:v>
                </c:pt>
                <c:pt idx="9">
                  <c:v>19.601689</c:v>
                </c:pt>
                <c:pt idx="10">
                  <c:v>19.603168000000021</c:v>
                </c:pt>
                <c:pt idx="11">
                  <c:v>20.032957000000021</c:v>
                </c:pt>
                <c:pt idx="12">
                  <c:v>20.713631999999986</c:v>
                </c:pt>
                <c:pt idx="13">
                  <c:v>21.228901999999987</c:v>
                </c:pt>
                <c:pt idx="14">
                  <c:v>21.728065000000001</c:v>
                </c:pt>
                <c:pt idx="15">
                  <c:v>22.671137999999999</c:v>
                </c:pt>
                <c:pt idx="16">
                  <c:v>23.084646999999968</c:v>
                </c:pt>
                <c:pt idx="17">
                  <c:v>23.222716999999957</c:v>
                </c:pt>
                <c:pt idx="18">
                  <c:v>22.830226</c:v>
                </c:pt>
                <c:pt idx="19">
                  <c:v>22.909226999999973</c:v>
                </c:pt>
                <c:pt idx="20">
                  <c:v>23.824218999999999</c:v>
                </c:pt>
                <c:pt idx="21">
                  <c:v>22.772558</c:v>
                </c:pt>
                <c:pt idx="22">
                  <c:v>23.558418999999986</c:v>
                </c:pt>
                <c:pt idx="23">
                  <c:v>22.830641</c:v>
                </c:pt>
                <c:pt idx="24">
                  <c:v>22.909136999999973</c:v>
                </c:pt>
                <c:pt idx="25">
                  <c:v>22.56141999999997</c:v>
                </c:pt>
                <c:pt idx="26">
                  <c:v>22.223903</c:v>
                </c:pt>
                <c:pt idx="27">
                  <c:v>23.701992000000001</c:v>
                </c:pt>
                <c:pt idx="28">
                  <c:v>23.791153000000001</c:v>
                </c:pt>
                <c:pt idx="29">
                  <c:v>23.362346999999971</c:v>
                </c:pt>
                <c:pt idx="30">
                  <c:v>24.453641891479489</c:v>
                </c:pt>
                <c:pt idx="31">
                  <c:v>24.491973876953089</c:v>
                </c:pt>
                <c:pt idx="32">
                  <c:v>24.536668777465799</c:v>
                </c:pt>
                <c:pt idx="33">
                  <c:v>25.081661224365174</c:v>
                </c:pt>
                <c:pt idx="34">
                  <c:v>25.370826721191399</c:v>
                </c:pt>
                <c:pt idx="35">
                  <c:v>25.774385452270522</c:v>
                </c:pt>
                <c:pt idx="36">
                  <c:v>25.756933212280288</c:v>
                </c:pt>
                <c:pt idx="37">
                  <c:v>25.86050033569337</c:v>
                </c:pt>
                <c:pt idx="38">
                  <c:v>26.007299423217798</c:v>
                </c:pt>
                <c:pt idx="39">
                  <c:v>26.095827102661087</c:v>
                </c:pt>
                <c:pt idx="40">
                  <c:v>26.002639770507752</c:v>
                </c:pt>
                <c:pt idx="41">
                  <c:v>25.803930282592788</c:v>
                </c:pt>
                <c:pt idx="42">
                  <c:v>25.746103286743157</c:v>
                </c:pt>
                <c:pt idx="43">
                  <c:v>25.745138168334989</c:v>
                </c:pt>
                <c:pt idx="44">
                  <c:v>25.682743072509751</c:v>
                </c:pt>
                <c:pt idx="45">
                  <c:v>25.727972030639599</c:v>
                </c:pt>
                <c:pt idx="46">
                  <c:v>25.731487274169872</c:v>
                </c:pt>
                <c:pt idx="47">
                  <c:v>25.879724502563473</c:v>
                </c:pt>
                <c:pt idx="48">
                  <c:v>26.070072174072287</c:v>
                </c:pt>
                <c:pt idx="49">
                  <c:v>26.293428421020501</c:v>
                </c:pt>
                <c:pt idx="50">
                  <c:v>26.579351425170898</c:v>
                </c:pt>
                <c:pt idx="51">
                  <c:v>26.793434143066378</c:v>
                </c:pt>
                <c:pt idx="52">
                  <c:v>26.916070938110401</c:v>
                </c:pt>
                <c:pt idx="53">
                  <c:v>26.998270034789975</c:v>
                </c:pt>
                <c:pt idx="54">
                  <c:v>27.094982147216822</c:v>
                </c:pt>
                <c:pt idx="55">
                  <c:v>27.240150451660199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rgbClr val="000000">
                <a:lumMod val="50000"/>
                <a:lumOff val="50000"/>
              </a:srgbClr>
            </a:solidFill>
            <a:ln>
              <a:noFill/>
            </a:ln>
          </c:spPr>
          <c:dLbls>
            <c:dLbl>
              <c:idx val="0"/>
              <c:layout>
                <c:manualLayout>
                  <c:x val="0.25414587013904982"/>
                  <c:y val="2.8985507246376812E-3"/>
                </c:manualLayout>
              </c:layout>
              <c:showSerName val="1"/>
            </c:dLbl>
            <c:showSerName val="1"/>
          </c:dLbls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Sheet1!$B$6:$BE$6</c:f>
              <c:numCache>
                <c:formatCode>General</c:formatCode>
                <c:ptCount val="56"/>
                <c:pt idx="0">
                  <c:v>15.387791</c:v>
                </c:pt>
                <c:pt idx="1">
                  <c:v>15.891580000000006</c:v>
                </c:pt>
                <c:pt idx="2">
                  <c:v>15.299931000000001</c:v>
                </c:pt>
                <c:pt idx="3">
                  <c:v>15.878818000000001</c:v>
                </c:pt>
                <c:pt idx="4">
                  <c:v>17.059139999999989</c:v>
                </c:pt>
                <c:pt idx="5">
                  <c:v>17.464936999999974</c:v>
                </c:pt>
                <c:pt idx="6">
                  <c:v>17.243665</c:v>
                </c:pt>
                <c:pt idx="7">
                  <c:v>18.017081000000033</c:v>
                </c:pt>
                <c:pt idx="8">
                  <c:v>18.885867999999999</c:v>
                </c:pt>
                <c:pt idx="9">
                  <c:v>19.100166999999999</c:v>
                </c:pt>
                <c:pt idx="10">
                  <c:v>19.177420999999999</c:v>
                </c:pt>
                <c:pt idx="11">
                  <c:v>19.001366999999988</c:v>
                </c:pt>
                <c:pt idx="12">
                  <c:v>19.15709200000002</c:v>
                </c:pt>
                <c:pt idx="13">
                  <c:v>19.862254</c:v>
                </c:pt>
                <c:pt idx="14">
                  <c:v>19.967792999999968</c:v>
                </c:pt>
                <c:pt idx="15">
                  <c:v>20.149785000000001</c:v>
                </c:pt>
                <c:pt idx="16">
                  <c:v>21.024730000000002</c:v>
                </c:pt>
                <c:pt idx="17">
                  <c:v>21.491861000000021</c:v>
                </c:pt>
                <c:pt idx="18">
                  <c:v>21.722828</c:v>
                </c:pt>
                <c:pt idx="19">
                  <c:v>21.680228999999986</c:v>
                </c:pt>
                <c:pt idx="20">
                  <c:v>22.644876000000021</c:v>
                </c:pt>
                <c:pt idx="21">
                  <c:v>21.943531999999973</c:v>
                </c:pt>
                <c:pt idx="22">
                  <c:v>21.964748999999973</c:v>
                </c:pt>
                <c:pt idx="23">
                  <c:v>22.371445999999999</c:v>
                </c:pt>
                <c:pt idx="24">
                  <c:v>22.603933999999999</c:v>
                </c:pt>
                <c:pt idx="25">
                  <c:v>22.840736999999972</c:v>
                </c:pt>
                <c:pt idx="26">
                  <c:v>22.507970000000022</c:v>
                </c:pt>
                <c:pt idx="27">
                  <c:v>22.774663</c:v>
                </c:pt>
                <c:pt idx="28">
                  <c:v>22.425967</c:v>
                </c:pt>
                <c:pt idx="29">
                  <c:v>19.737559999999988</c:v>
                </c:pt>
                <c:pt idx="30">
                  <c:v>21.049654006958001</c:v>
                </c:pt>
                <c:pt idx="31">
                  <c:v>20.406558990478501</c:v>
                </c:pt>
                <c:pt idx="32">
                  <c:v>20.18866539001462</c:v>
                </c:pt>
                <c:pt idx="33">
                  <c:v>19.963350296020486</c:v>
                </c:pt>
                <c:pt idx="34">
                  <c:v>19.713041305541989</c:v>
                </c:pt>
                <c:pt idx="35">
                  <c:v>19.727748870849574</c:v>
                </c:pt>
                <c:pt idx="36">
                  <c:v>19.968778610229489</c:v>
                </c:pt>
                <c:pt idx="37">
                  <c:v>20.065757751464787</c:v>
                </c:pt>
                <c:pt idx="38">
                  <c:v>20.219558715820298</c:v>
                </c:pt>
                <c:pt idx="39">
                  <c:v>20.412641525268587</c:v>
                </c:pt>
                <c:pt idx="40">
                  <c:v>20.846429824829073</c:v>
                </c:pt>
                <c:pt idx="41">
                  <c:v>21.317594528198221</c:v>
                </c:pt>
                <c:pt idx="42">
                  <c:v>21.613748550415</c:v>
                </c:pt>
                <c:pt idx="43">
                  <c:v>21.982372283935444</c:v>
                </c:pt>
                <c:pt idx="44">
                  <c:v>22.4373989105225</c:v>
                </c:pt>
                <c:pt idx="45">
                  <c:v>22.610546112060501</c:v>
                </c:pt>
                <c:pt idx="46">
                  <c:v>22.875259399414105</c:v>
                </c:pt>
                <c:pt idx="47">
                  <c:v>23.040582656860373</c:v>
                </c:pt>
                <c:pt idx="48">
                  <c:v>23.196701049804705</c:v>
                </c:pt>
                <c:pt idx="49">
                  <c:v>23.276868820190433</c:v>
                </c:pt>
                <c:pt idx="50">
                  <c:v>23.392580032348587</c:v>
                </c:pt>
                <c:pt idx="51">
                  <c:v>23.533044815063487</c:v>
                </c:pt>
                <c:pt idx="52">
                  <c:v>23.717594146728501</c:v>
                </c:pt>
                <c:pt idx="53">
                  <c:v>23.890775680541989</c:v>
                </c:pt>
                <c:pt idx="54">
                  <c:v>24.095949172973572</c:v>
                </c:pt>
                <c:pt idx="55">
                  <c:v>24.297107696533189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Renewables (excluding liquid biofuels)</c:v>
                </c:pt>
              </c:strCache>
            </c:strRef>
          </c:tx>
          <c:spPr>
            <a:solidFill>
              <a:srgbClr val="5D9732"/>
            </a:solidFill>
            <a:ln>
              <a:noFill/>
            </a:ln>
          </c:spPr>
          <c:dLbls>
            <c:dLbl>
              <c:idx val="0"/>
              <c:layout>
                <c:manualLayout>
                  <c:x val="0.23976025484816077"/>
                  <c:y val="-2.3188405797101467E-2"/>
                </c:manualLayout>
              </c:layout>
              <c:showSerName val="1"/>
            </c:dLbl>
            <c:showSerName val="1"/>
          </c:dLbls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Sheet1!$B$7:$BE$7</c:f>
              <c:numCache>
                <c:formatCode>General</c:formatCode>
                <c:ptCount val="56"/>
                <c:pt idx="0">
                  <c:v>5.4854200000000004</c:v>
                </c:pt>
                <c:pt idx="1">
                  <c:v>5.4705709999999996</c:v>
                </c:pt>
                <c:pt idx="2">
                  <c:v>6.0154719999999955</c:v>
                </c:pt>
                <c:pt idx="3">
                  <c:v>6.5273219999999945</c:v>
                </c:pt>
                <c:pt idx="4">
                  <c:v>6.4806830000000053</c:v>
                </c:pt>
                <c:pt idx="5">
                  <c:v>6.135141</c:v>
                </c:pt>
                <c:pt idx="6">
                  <c:v>6.1652049999999941</c:v>
                </c:pt>
                <c:pt idx="7">
                  <c:v>5.6725859999999901</c:v>
                </c:pt>
                <c:pt idx="8">
                  <c:v>5.5005819999999943</c:v>
                </c:pt>
                <c:pt idx="9">
                  <c:v>6.3230189999999951</c:v>
                </c:pt>
                <c:pt idx="10">
                  <c:v>6.145607</c:v>
                </c:pt>
                <c:pt idx="11">
                  <c:v>6.1673789999999951</c:v>
                </c:pt>
                <c:pt idx="12">
                  <c:v>5.9124270000000001</c:v>
                </c:pt>
                <c:pt idx="13">
                  <c:v>6.167286999999992</c:v>
                </c:pt>
                <c:pt idx="14">
                  <c:v>6.0483700000000002</c:v>
                </c:pt>
                <c:pt idx="15">
                  <c:v>6.5903409999999996</c:v>
                </c:pt>
                <c:pt idx="16">
                  <c:v>7.085604</c:v>
                </c:pt>
                <c:pt idx="17">
                  <c:v>7.072489</c:v>
                </c:pt>
                <c:pt idx="18">
                  <c:v>6.5406440000000003</c:v>
                </c:pt>
                <c:pt idx="19">
                  <c:v>6.5586779999999996</c:v>
                </c:pt>
                <c:pt idx="20">
                  <c:v>6.1246969999999941</c:v>
                </c:pt>
                <c:pt idx="21">
                  <c:v>5.168417999999992</c:v>
                </c:pt>
                <c:pt idx="22">
                  <c:v>5.7179989999999945</c:v>
                </c:pt>
                <c:pt idx="23">
                  <c:v>5.9105990000000004</c:v>
                </c:pt>
                <c:pt idx="24">
                  <c:v>5.9573590000000003</c:v>
                </c:pt>
                <c:pt idx="25">
                  <c:v>6.067133999999994</c:v>
                </c:pt>
                <c:pt idx="26">
                  <c:v>6.3492759999999997</c:v>
                </c:pt>
                <c:pt idx="27">
                  <c:v>6.1163559999999944</c:v>
                </c:pt>
                <c:pt idx="28">
                  <c:v>6.5395399999999997</c:v>
                </c:pt>
                <c:pt idx="29">
                  <c:v>6.8214059999999943</c:v>
                </c:pt>
                <c:pt idx="30">
                  <c:v>6.5946992635727</c:v>
                </c:pt>
                <c:pt idx="31">
                  <c:v>7.2784481048584064</c:v>
                </c:pt>
                <c:pt idx="32">
                  <c:v>7.6956408023834202</c:v>
                </c:pt>
                <c:pt idx="33">
                  <c:v>7.9610359668731698</c:v>
                </c:pt>
                <c:pt idx="34">
                  <c:v>8.0773181915283185</c:v>
                </c:pt>
                <c:pt idx="35">
                  <c:v>8.3357818126678609</c:v>
                </c:pt>
                <c:pt idx="36">
                  <c:v>8.5039424896240305</c:v>
                </c:pt>
                <c:pt idx="37">
                  <c:v>8.612427234649676</c:v>
                </c:pt>
                <c:pt idx="38">
                  <c:v>8.7652125358581507</c:v>
                </c:pt>
                <c:pt idx="39">
                  <c:v>8.9440171718597483</c:v>
                </c:pt>
                <c:pt idx="40">
                  <c:v>9.2282609939574911</c:v>
                </c:pt>
                <c:pt idx="41">
                  <c:v>9.3835563659668058</c:v>
                </c:pt>
                <c:pt idx="42">
                  <c:v>9.548349618911729</c:v>
                </c:pt>
                <c:pt idx="43">
                  <c:v>9.7576787471771134</c:v>
                </c:pt>
                <c:pt idx="44">
                  <c:v>10.055326700210498</c:v>
                </c:pt>
                <c:pt idx="45">
                  <c:v>10.330143451690589</c:v>
                </c:pt>
                <c:pt idx="46">
                  <c:v>10.548731327056798</c:v>
                </c:pt>
                <c:pt idx="47">
                  <c:v>10.6711168289184</c:v>
                </c:pt>
                <c:pt idx="48">
                  <c:v>10.822484493255619</c:v>
                </c:pt>
                <c:pt idx="49">
                  <c:v>10.997167587280202</c:v>
                </c:pt>
                <c:pt idx="50">
                  <c:v>11.08793950080871</c:v>
                </c:pt>
                <c:pt idx="51">
                  <c:v>11.237149238586404</c:v>
                </c:pt>
                <c:pt idx="52">
                  <c:v>11.3431844711303</c:v>
                </c:pt>
                <c:pt idx="53">
                  <c:v>11.409979820251399</c:v>
                </c:pt>
                <c:pt idx="54">
                  <c:v>11.5</c:v>
                </c:pt>
                <c:pt idx="55">
                  <c:v>11.5647037029266</c:v>
                </c:pt>
              </c:numCache>
            </c:numRef>
          </c:val>
        </c:ser>
        <c:dLbls>
          <c:showVal val="1"/>
        </c:dLbls>
        <c:axId val="140457088"/>
        <c:axId val="140458624"/>
      </c:areaChart>
      <c:catAx>
        <c:axId val="140457088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40458624"/>
        <c:crosses val="autoZero"/>
        <c:auto val="1"/>
        <c:lblAlgn val="ctr"/>
        <c:lblOffset val="100"/>
        <c:tickLblSkip val="5"/>
        <c:tickMarkSkip val="5"/>
      </c:catAx>
      <c:valAx>
        <c:axId val="140458624"/>
        <c:scaling>
          <c:orientation val="minMax"/>
          <c:max val="125"/>
          <c:min val="0"/>
        </c:scaling>
        <c:axPos val="l"/>
        <c:majorGridlines>
          <c:spPr>
            <a:ln>
              <a:solidFill>
                <a:srgbClr val="FFFFFF">
                  <a:lumMod val="65000"/>
                </a:srgb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40457088"/>
        <c:crosses val="autoZero"/>
        <c:crossBetween val="midCat"/>
      </c:valAx>
    </c:plotArea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Constant Intensity</c:v>
                </c:pt>
              </c:strCache>
            </c:strRef>
          </c:tx>
          <c:spPr>
            <a:ln w="38100">
              <a:solidFill>
                <a:srgbClr val="0096D7"/>
              </a:solidFill>
            </a:ln>
          </c:spPr>
          <c:marker>
            <c:symbol val="none"/>
          </c:marker>
          <c:cat>
            <c:strRef>
              <c:f>Sheet1!$B$1:$AF$1</c:f>
              <c:strCache>
                <c:ptCount val="3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  <c:pt idx="17">
                  <c:v>2022</c:v>
                </c:pt>
                <c:pt idx="18">
                  <c:v>2023</c:v>
                </c:pt>
                <c:pt idx="19">
                  <c:v>2024</c:v>
                </c:pt>
                <c:pt idx="20">
                  <c:v>2025</c:v>
                </c:pt>
                <c:pt idx="21">
                  <c:v>2026</c:v>
                </c:pt>
                <c:pt idx="22">
                  <c:v>2027</c:v>
                </c:pt>
                <c:pt idx="23">
                  <c:v>2028</c:v>
                </c:pt>
                <c:pt idx="24">
                  <c:v>2029</c:v>
                </c:pt>
                <c:pt idx="25">
                  <c:v>2030</c:v>
                </c:pt>
                <c:pt idx="26">
                  <c:v>2031</c:v>
                </c:pt>
                <c:pt idx="27">
                  <c:v>2032</c:v>
                </c:pt>
                <c:pt idx="28">
                  <c:v>2033</c:v>
                </c:pt>
                <c:pt idx="29">
                  <c:v>2034</c:v>
                </c:pt>
                <c:pt idx="30">
                  <c:v>2035</c:v>
                </c:pt>
              </c:strCache>
            </c:strRef>
          </c:cat>
          <c:val>
            <c:numRef>
              <c:f>Sheet1!$B$2:$AF$2</c:f>
              <c:numCache>
                <c:formatCode>General</c:formatCode>
                <c:ptCount val="31"/>
                <c:pt idx="3">
                  <c:v>100.1420212</c:v>
                </c:pt>
                <c:pt idx="4">
                  <c:v>94.788803099999981</c:v>
                </c:pt>
                <c:pt idx="5">
                  <c:v>100.08563079999998</c:v>
                </c:pt>
                <c:pt idx="6">
                  <c:v>102.23984969999999</c:v>
                </c:pt>
                <c:pt idx="7">
                  <c:v>106.26467220000002</c:v>
                </c:pt>
                <c:pt idx="8">
                  <c:v>110.4183173</c:v>
                </c:pt>
                <c:pt idx="9">
                  <c:v>112.89338029999998</c:v>
                </c:pt>
                <c:pt idx="10">
                  <c:v>116.09434</c:v>
                </c:pt>
                <c:pt idx="11">
                  <c:v>119.24834960000008</c:v>
                </c:pt>
                <c:pt idx="12">
                  <c:v>122.39329590000008</c:v>
                </c:pt>
                <c:pt idx="13">
                  <c:v>125.48673100000001</c:v>
                </c:pt>
                <c:pt idx="14">
                  <c:v>128.51615399999983</c:v>
                </c:pt>
                <c:pt idx="15">
                  <c:v>131.87905489999983</c:v>
                </c:pt>
                <c:pt idx="16">
                  <c:v>135.52671690000017</c:v>
                </c:pt>
                <c:pt idx="17">
                  <c:v>139.4916671</c:v>
                </c:pt>
                <c:pt idx="18">
                  <c:v>143.43473539999999</c:v>
                </c:pt>
                <c:pt idx="19">
                  <c:v>147.42810260000007</c:v>
                </c:pt>
                <c:pt idx="20">
                  <c:v>151.55363389999999</c:v>
                </c:pt>
                <c:pt idx="21">
                  <c:v>155.58421519999999</c:v>
                </c:pt>
                <c:pt idx="22">
                  <c:v>159.56352179999982</c:v>
                </c:pt>
                <c:pt idx="23">
                  <c:v>163.58743500000017</c:v>
                </c:pt>
                <c:pt idx="24">
                  <c:v>167.6980629</c:v>
                </c:pt>
                <c:pt idx="25">
                  <c:v>172.07362499999982</c:v>
                </c:pt>
                <c:pt idx="26">
                  <c:v>176.46518459999999</c:v>
                </c:pt>
                <c:pt idx="27">
                  <c:v>180.74788149999998</c:v>
                </c:pt>
                <c:pt idx="28">
                  <c:v>185.17213090000001</c:v>
                </c:pt>
                <c:pt idx="29">
                  <c:v>189.7851565</c:v>
                </c:pt>
                <c:pt idx="30">
                  <c:v>194.48974630000023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Constant Efficiency</c:v>
                </c:pt>
              </c:strCache>
            </c:strRef>
          </c:tx>
          <c:spPr>
            <a:ln w="38100">
              <a:solidFill>
                <a:srgbClr val="BD732A"/>
              </a:solidFill>
            </a:ln>
          </c:spPr>
          <c:marker>
            <c:symbol val="none"/>
          </c:marker>
          <c:cat>
            <c:strRef>
              <c:f>Sheet1!$B$1:$AF$1</c:f>
              <c:strCache>
                <c:ptCount val="3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  <c:pt idx="17">
                  <c:v>2022</c:v>
                </c:pt>
                <c:pt idx="18">
                  <c:v>2023</c:v>
                </c:pt>
                <c:pt idx="19">
                  <c:v>2024</c:v>
                </c:pt>
                <c:pt idx="20">
                  <c:v>2025</c:v>
                </c:pt>
                <c:pt idx="21">
                  <c:v>2026</c:v>
                </c:pt>
                <c:pt idx="22">
                  <c:v>2027</c:v>
                </c:pt>
                <c:pt idx="23">
                  <c:v>2028</c:v>
                </c:pt>
                <c:pt idx="24">
                  <c:v>2029</c:v>
                </c:pt>
                <c:pt idx="25">
                  <c:v>2030</c:v>
                </c:pt>
                <c:pt idx="26">
                  <c:v>2031</c:v>
                </c:pt>
                <c:pt idx="27">
                  <c:v>2032</c:v>
                </c:pt>
                <c:pt idx="28">
                  <c:v>2033</c:v>
                </c:pt>
                <c:pt idx="29">
                  <c:v>2034</c:v>
                </c:pt>
                <c:pt idx="30">
                  <c:v>2035</c:v>
                </c:pt>
              </c:strCache>
            </c:strRef>
          </c:cat>
          <c:val>
            <c:numRef>
              <c:f>Sheet1!$B$3:$AF$3</c:f>
              <c:numCache>
                <c:formatCode>General</c:formatCode>
                <c:ptCount val="31"/>
                <c:pt idx="3">
                  <c:v>100.1420212</c:v>
                </c:pt>
                <c:pt idx="4">
                  <c:v>94.788803099999981</c:v>
                </c:pt>
                <c:pt idx="5">
                  <c:v>98.348959670000085</c:v>
                </c:pt>
                <c:pt idx="6">
                  <c:v>99.875527429999948</c:v>
                </c:pt>
                <c:pt idx="7">
                  <c:v>101.8580942</c:v>
                </c:pt>
                <c:pt idx="8">
                  <c:v>104.41448840000002</c:v>
                </c:pt>
                <c:pt idx="9">
                  <c:v>105.31235909999998</c:v>
                </c:pt>
                <c:pt idx="10">
                  <c:v>106.9760617</c:v>
                </c:pt>
                <c:pt idx="11">
                  <c:v>108.22636319999998</c:v>
                </c:pt>
                <c:pt idx="12">
                  <c:v>109.4264424</c:v>
                </c:pt>
                <c:pt idx="13">
                  <c:v>110.62085699999992</c:v>
                </c:pt>
                <c:pt idx="14">
                  <c:v>111.84127470000008</c:v>
                </c:pt>
                <c:pt idx="15">
                  <c:v>113.27286479999998</c:v>
                </c:pt>
                <c:pt idx="16">
                  <c:v>114.6815615</c:v>
                </c:pt>
                <c:pt idx="17">
                  <c:v>115.93199749999999</c:v>
                </c:pt>
                <c:pt idx="18">
                  <c:v>117.30099829999995</c:v>
                </c:pt>
                <c:pt idx="19">
                  <c:v>118.63904719999985</c:v>
                </c:pt>
                <c:pt idx="20">
                  <c:v>119.83871860000001</c:v>
                </c:pt>
                <c:pt idx="21">
                  <c:v>120.98982020000008</c:v>
                </c:pt>
                <c:pt idx="22">
                  <c:v>122.1165553</c:v>
                </c:pt>
                <c:pt idx="23">
                  <c:v>123.27966440000009</c:v>
                </c:pt>
                <c:pt idx="24">
                  <c:v>124.3895125</c:v>
                </c:pt>
                <c:pt idx="25">
                  <c:v>125.65616110000001</c:v>
                </c:pt>
                <c:pt idx="26">
                  <c:v>126.94072079999999</c:v>
                </c:pt>
                <c:pt idx="27">
                  <c:v>128.10589209999998</c:v>
                </c:pt>
                <c:pt idx="28">
                  <c:v>129.1258072</c:v>
                </c:pt>
                <c:pt idx="29">
                  <c:v>130.18403730000017</c:v>
                </c:pt>
                <c:pt idx="30">
                  <c:v>131.18790050000001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Reference Case Consumption</c:v>
                </c:pt>
              </c:strCache>
            </c:strRef>
          </c:tx>
          <c:spPr>
            <a:ln w="38100">
              <a:solidFill>
                <a:srgbClr val="5D9732"/>
              </a:solidFill>
            </a:ln>
          </c:spPr>
          <c:marker>
            <c:symbol val="none"/>
          </c:marker>
          <c:cat>
            <c:strRef>
              <c:f>Sheet1!$B$1:$AF$1</c:f>
              <c:strCache>
                <c:ptCount val="3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  <c:pt idx="17">
                  <c:v>2022</c:v>
                </c:pt>
                <c:pt idx="18">
                  <c:v>2023</c:v>
                </c:pt>
                <c:pt idx="19">
                  <c:v>2024</c:v>
                </c:pt>
                <c:pt idx="20">
                  <c:v>2025</c:v>
                </c:pt>
                <c:pt idx="21">
                  <c:v>2026</c:v>
                </c:pt>
                <c:pt idx="22">
                  <c:v>2027</c:v>
                </c:pt>
                <c:pt idx="23">
                  <c:v>2028</c:v>
                </c:pt>
                <c:pt idx="24">
                  <c:v>2029</c:v>
                </c:pt>
                <c:pt idx="25">
                  <c:v>2030</c:v>
                </c:pt>
                <c:pt idx="26">
                  <c:v>2031</c:v>
                </c:pt>
                <c:pt idx="27">
                  <c:v>2032</c:v>
                </c:pt>
                <c:pt idx="28">
                  <c:v>2033</c:v>
                </c:pt>
                <c:pt idx="29">
                  <c:v>2034</c:v>
                </c:pt>
                <c:pt idx="30">
                  <c:v>2035</c:v>
                </c:pt>
              </c:strCache>
            </c:strRef>
          </c:cat>
          <c:val>
            <c:numRef>
              <c:f>Sheet1!$B$4:$AF$4</c:f>
              <c:numCache>
                <c:formatCode>General</c:formatCode>
                <c:ptCount val="31"/>
                <c:pt idx="3">
                  <c:v>100.1420212</c:v>
                </c:pt>
                <c:pt idx="4">
                  <c:v>94.788803099999981</c:v>
                </c:pt>
                <c:pt idx="5">
                  <c:v>97.766647340000006</c:v>
                </c:pt>
                <c:pt idx="6">
                  <c:v>98.28736877</c:v>
                </c:pt>
                <c:pt idx="7">
                  <c:v>99.456130979999998</c:v>
                </c:pt>
                <c:pt idx="8">
                  <c:v>100.77136990000002</c:v>
                </c:pt>
                <c:pt idx="9">
                  <c:v>101.0977249000001</c:v>
                </c:pt>
                <c:pt idx="10">
                  <c:v>102.02059939999998</c:v>
                </c:pt>
                <c:pt idx="11">
                  <c:v>102.59026340000017</c:v>
                </c:pt>
                <c:pt idx="12">
                  <c:v>103.0766907</c:v>
                </c:pt>
                <c:pt idx="13">
                  <c:v>103.608284</c:v>
                </c:pt>
                <c:pt idx="14">
                  <c:v>104.17295839999984</c:v>
                </c:pt>
                <c:pt idx="15">
                  <c:v>104.92462159999999</c:v>
                </c:pt>
                <c:pt idx="16">
                  <c:v>105.48619840000002</c:v>
                </c:pt>
                <c:pt idx="17">
                  <c:v>105.96555330000002</c:v>
                </c:pt>
                <c:pt idx="18">
                  <c:v>106.6173706</c:v>
                </c:pt>
                <c:pt idx="19">
                  <c:v>107.3654938</c:v>
                </c:pt>
                <c:pt idx="20">
                  <c:v>107.95256809999998</c:v>
                </c:pt>
                <c:pt idx="21">
                  <c:v>108.5338593</c:v>
                </c:pt>
                <c:pt idx="22">
                  <c:v>109.0737152</c:v>
                </c:pt>
                <c:pt idx="23">
                  <c:v>109.70809939999998</c:v>
                </c:pt>
                <c:pt idx="24">
                  <c:v>110.3137054</c:v>
                </c:pt>
                <c:pt idx="25">
                  <c:v>111.02555849999995</c:v>
                </c:pt>
                <c:pt idx="26">
                  <c:v>111.78255460000008</c:v>
                </c:pt>
                <c:pt idx="27">
                  <c:v>112.422905</c:v>
                </c:pt>
                <c:pt idx="28">
                  <c:v>112.95477289999988</c:v>
                </c:pt>
                <c:pt idx="29">
                  <c:v>113.5641861</c:v>
                </c:pt>
                <c:pt idx="30">
                  <c:v>114.18943789999985</c:v>
                </c:pt>
              </c:numCache>
            </c:numRef>
          </c:val>
        </c:ser>
        <c:marker val="1"/>
        <c:axId val="135002752"/>
        <c:axId val="140714368"/>
      </c:lineChart>
      <c:catAx>
        <c:axId val="135002752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40714368"/>
        <c:crosses val="autoZero"/>
        <c:auto val="1"/>
        <c:lblAlgn val="ctr"/>
        <c:lblOffset val="100"/>
        <c:tickLblSkip val="5"/>
        <c:tickMarkSkip val="5"/>
      </c:catAx>
      <c:valAx>
        <c:axId val="140714368"/>
        <c:scaling>
          <c:orientation val="minMax"/>
        </c:scaling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350027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3114873354354203"/>
          <c:y val="5.5214880748602098E-2"/>
          <c:w val="0.23908099705529157"/>
          <c:h val="0.32145429647381146"/>
        </c:manualLayout>
      </c:layout>
      <c:overlay val="1"/>
      <c:spPr>
        <a:solidFill>
          <a:srgbClr val="FFFFFF"/>
        </a:solidFill>
      </c:spPr>
    </c:legend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Per dollar</c:v>
                </c:pt>
              </c:strCache>
            </c:strRef>
          </c:tx>
          <c:spPr>
            <a:ln w="38100">
              <a:solidFill>
                <a:srgbClr val="0096D7"/>
              </a:solidFill>
            </a:ln>
          </c:spPr>
          <c:marker>
            <c:symbol val="none"/>
          </c:marker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Sheet1!$B$2:$BE$2</c:f>
              <c:numCache>
                <c:formatCode>General</c:formatCode>
                <c:ptCount val="56"/>
                <c:pt idx="0">
                  <c:v>1.683440073219524</c:v>
                </c:pt>
                <c:pt idx="1">
                  <c:v>1.6007191823379958</c:v>
                </c:pt>
                <c:pt idx="2">
                  <c:v>1.5678002495693044</c:v>
                </c:pt>
                <c:pt idx="3">
                  <c:v>1.4976585587489979</c:v>
                </c:pt>
                <c:pt idx="4">
                  <c:v>1.4675898030324221</c:v>
                </c:pt>
                <c:pt idx="5">
                  <c:v>1.4051653804910158</c:v>
                </c:pt>
                <c:pt idx="6">
                  <c:v>1.3628488543373127</c:v>
                </c:pt>
                <c:pt idx="7">
                  <c:v>1.3621561937903661</c:v>
                </c:pt>
                <c:pt idx="8">
                  <c:v>1.3686416999421638</c:v>
                </c:pt>
                <c:pt idx="9">
                  <c:v>1.3553301425075126</c:v>
                </c:pt>
                <c:pt idx="10">
                  <c:v>1.3257843457078831</c:v>
                </c:pt>
                <c:pt idx="11">
                  <c:v>1.3281856307730573</c:v>
                </c:pt>
                <c:pt idx="12">
                  <c:v>1.3050764861116964</c:v>
                </c:pt>
                <c:pt idx="13">
                  <c:v>1.2931926034762384</c:v>
                </c:pt>
                <c:pt idx="14">
                  <c:v>1.2660439918479161</c:v>
                </c:pt>
                <c:pt idx="15">
                  <c:v>1.2614585103335689</c:v>
                </c:pt>
                <c:pt idx="16">
                  <c:v>1.2560201671332811</c:v>
                </c:pt>
                <c:pt idx="17">
                  <c:v>1.2099592718346779</c:v>
                </c:pt>
                <c:pt idx="18">
                  <c:v>1.1645624174675262</c:v>
                </c:pt>
                <c:pt idx="19">
                  <c:v>1.1300182629127378</c:v>
                </c:pt>
                <c:pt idx="20">
                  <c:v>1.1092823379654047</c:v>
                </c:pt>
                <c:pt idx="21">
                  <c:v>1.0680109307065278</c:v>
                </c:pt>
                <c:pt idx="22">
                  <c:v>1.0657277428340226</c:v>
                </c:pt>
                <c:pt idx="23">
                  <c:v>1.0427824310029525</c:v>
                </c:pt>
                <c:pt idx="24">
                  <c:v>1.0291960967594456</c:v>
                </c:pt>
                <c:pt idx="25">
                  <c:v>1</c:v>
                </c:pt>
                <c:pt idx="26">
                  <c:v>0.96761575411179823</c:v>
                </c:pt>
                <c:pt idx="27">
                  <c:v>0.96382176984423051</c:v>
                </c:pt>
                <c:pt idx="28">
                  <c:v>0.93952848848824644</c:v>
                </c:pt>
                <c:pt idx="29">
                  <c:v>0.91629259238502969</c:v>
                </c:pt>
                <c:pt idx="30">
                  <c:v>0.93047851623767464</c:v>
                </c:pt>
                <c:pt idx="31">
                  <c:v>0.91568822575947295</c:v>
                </c:pt>
                <c:pt idx="32">
                  <c:v>0.8914731288964246</c:v>
                </c:pt>
                <c:pt idx="33">
                  <c:v>0.86928080438568056</c:v>
                </c:pt>
                <c:pt idx="34">
                  <c:v>0.85300421653755665</c:v>
                </c:pt>
                <c:pt idx="35">
                  <c:v>0.83702467234606281</c:v>
                </c:pt>
                <c:pt idx="36">
                  <c:v>0.81942044763039135</c:v>
                </c:pt>
                <c:pt idx="37">
                  <c:v>0.80220090870576244</c:v>
                </c:pt>
                <c:pt idx="38">
                  <c:v>0.7864312752839816</c:v>
                </c:pt>
                <c:pt idx="39">
                  <c:v>0.7720523615660162</c:v>
                </c:pt>
                <c:pt idx="40">
                  <c:v>0.75779239307181434</c:v>
                </c:pt>
                <c:pt idx="41">
                  <c:v>0.74139648193746233</c:v>
                </c:pt>
                <c:pt idx="42">
                  <c:v>0.72359130363385316</c:v>
                </c:pt>
                <c:pt idx="43">
                  <c:v>0.70801154973994185</c:v>
                </c:pt>
                <c:pt idx="44">
                  <c:v>0.69369813514096224</c:v>
                </c:pt>
                <c:pt idx="45">
                  <c:v>0.678459009130431</c:v>
                </c:pt>
                <c:pt idx="46">
                  <c:v>0.66441529429826263</c:v>
                </c:pt>
                <c:pt idx="47">
                  <c:v>0.65108989214529989</c:v>
                </c:pt>
                <c:pt idx="48">
                  <c:v>0.63878761659192163</c:v>
                </c:pt>
                <c:pt idx="49">
                  <c:v>0.62653794359543391</c:v>
                </c:pt>
                <c:pt idx="50">
                  <c:v>0.6145919083353818</c:v>
                </c:pt>
                <c:pt idx="51">
                  <c:v>0.60334850524513561</c:v>
                </c:pt>
                <c:pt idx="52">
                  <c:v>0.59241884046078441</c:v>
                </c:pt>
                <c:pt idx="53">
                  <c:v>0.58100125146600434</c:v>
                </c:pt>
                <c:pt idx="54">
                  <c:v>0.5699263901131516</c:v>
                </c:pt>
                <c:pt idx="55">
                  <c:v>0.55923610189712547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Per capita</c:v>
                </c:pt>
              </c:strCache>
            </c:strRef>
          </c:tx>
          <c:spPr>
            <a:ln w="38100">
              <a:solidFill>
                <a:srgbClr val="5D9732"/>
              </a:solidFill>
            </a:ln>
          </c:spPr>
          <c:marker>
            <c:symbol val="none"/>
          </c:marker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Sheet1!$B$3:$BE$3</c:f>
              <c:numCache>
                <c:formatCode>General</c:formatCode>
                <c:ptCount val="56"/>
                <c:pt idx="0">
                  <c:v>1.0123202347172346</c:v>
                </c:pt>
                <c:pt idx="1">
                  <c:v>0.97736862899211419</c:v>
                </c:pt>
                <c:pt idx="2">
                  <c:v>0.92976519949279379</c:v>
                </c:pt>
                <c:pt idx="3">
                  <c:v>0.91985625923930592</c:v>
                </c:pt>
                <c:pt idx="4">
                  <c:v>0.95782628705272754</c:v>
                </c:pt>
                <c:pt idx="5">
                  <c:v>0.94661424501033176</c:v>
                </c:pt>
                <c:pt idx="6">
                  <c:v>0.94116360931581367</c:v>
                </c:pt>
                <c:pt idx="7">
                  <c:v>0.96215276429535246</c:v>
                </c:pt>
                <c:pt idx="8">
                  <c:v>0.99737198492443246</c:v>
                </c:pt>
                <c:pt idx="9">
                  <c:v>1.0133387572055814</c:v>
                </c:pt>
                <c:pt idx="10">
                  <c:v>0.99850976766537669</c:v>
                </c:pt>
                <c:pt idx="11">
                  <c:v>0.98473007672362567</c:v>
                </c:pt>
                <c:pt idx="12">
                  <c:v>0.98665285313591344</c:v>
                </c:pt>
                <c:pt idx="13">
                  <c:v>0.99237548452317592</c:v>
                </c:pt>
                <c:pt idx="14">
                  <c:v>0.99880453188380869</c:v>
                </c:pt>
                <c:pt idx="15">
                  <c:v>1.0081263130954552</c:v>
                </c:pt>
                <c:pt idx="16">
                  <c:v>1.0292877125591737</c:v>
                </c:pt>
                <c:pt idx="17">
                  <c:v>1.0233712486869986</c:v>
                </c:pt>
                <c:pt idx="18">
                  <c:v>1.0159247886803966</c:v>
                </c:pt>
                <c:pt idx="19">
                  <c:v>1.0215666933365986</c:v>
                </c:pt>
                <c:pt idx="20">
                  <c:v>1.0327389806413121</c:v>
                </c:pt>
                <c:pt idx="21">
                  <c:v>0.99479265606223033</c:v>
                </c:pt>
                <c:pt idx="22">
                  <c:v>1.0011096156337758</c:v>
                </c:pt>
                <c:pt idx="23">
                  <c:v>0.99522622455901522</c:v>
                </c:pt>
                <c:pt idx="24">
                  <c:v>1.0079176788119322</c:v>
                </c:pt>
                <c:pt idx="25">
                  <c:v>1</c:v>
                </c:pt>
                <c:pt idx="26">
                  <c:v>0.98402881200197456</c:v>
                </c:pt>
                <c:pt idx="27">
                  <c:v>0.99124696966932158</c:v>
                </c:pt>
                <c:pt idx="28">
                  <c:v>0.96158639961963988</c:v>
                </c:pt>
                <c:pt idx="29">
                  <c:v>0.9070809261660453</c:v>
                </c:pt>
                <c:pt idx="30">
                  <c:v>0.92615784737551854</c:v>
                </c:pt>
                <c:pt idx="31">
                  <c:v>0.92215380812820169</c:v>
                </c:pt>
                <c:pt idx="32">
                  <c:v>0.92417868874717668</c:v>
                </c:pt>
                <c:pt idx="33">
                  <c:v>0.92739562377998863</c:v>
                </c:pt>
                <c:pt idx="34">
                  <c:v>0.92150390109936031</c:v>
                </c:pt>
                <c:pt idx="35">
                  <c:v>0.92099430528171788</c:v>
                </c:pt>
                <c:pt idx="36">
                  <c:v>0.91730893387017365</c:v>
                </c:pt>
                <c:pt idx="37">
                  <c:v>0.91292969453452077</c:v>
                </c:pt>
                <c:pt idx="38">
                  <c:v>0.90895676209539344</c:v>
                </c:pt>
                <c:pt idx="39">
                  <c:v>0.9052654595387879</c:v>
                </c:pt>
                <c:pt idx="40">
                  <c:v>0.90327876683149977</c:v>
                </c:pt>
                <c:pt idx="41">
                  <c:v>0.89974132540641982</c:v>
                </c:pt>
                <c:pt idx="42">
                  <c:v>0.89553421245736242</c:v>
                </c:pt>
                <c:pt idx="43">
                  <c:v>0.89280185026426173</c:v>
                </c:pt>
                <c:pt idx="44">
                  <c:v>0.89092360899403034</c:v>
                </c:pt>
                <c:pt idx="45">
                  <c:v>0.8877060166960935</c:v>
                </c:pt>
                <c:pt idx="46">
                  <c:v>0.88454560308044983</c:v>
                </c:pt>
                <c:pt idx="47">
                  <c:v>0.88114189430107592</c:v>
                </c:pt>
                <c:pt idx="48">
                  <c:v>0.87857437485322221</c:v>
                </c:pt>
                <c:pt idx="49">
                  <c:v>0.87575735704411295</c:v>
                </c:pt>
                <c:pt idx="50">
                  <c:v>0.87393307180791557</c:v>
                </c:pt>
                <c:pt idx="51">
                  <c:v>0.87237386435807618</c:v>
                </c:pt>
                <c:pt idx="52">
                  <c:v>0.86998962225382437</c:v>
                </c:pt>
                <c:pt idx="53">
                  <c:v>0.86680098856407806</c:v>
                </c:pt>
                <c:pt idx="54">
                  <c:v>0.86427396117829991</c:v>
                </c:pt>
                <c:pt idx="55">
                  <c:v>0.86191726436687122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CO2 per GDP</c:v>
                </c:pt>
              </c:strCache>
            </c:strRef>
          </c:tx>
          <c:spPr>
            <a:ln w="38100">
              <a:solidFill>
                <a:srgbClr val="BD732A"/>
              </a:solidFill>
            </a:ln>
          </c:spPr>
          <c:marker>
            <c:symbol val="none"/>
          </c:marker>
          <c:cat>
            <c:strRef>
              <c:f>Sheet1!$B$1:$BE$1</c:f>
              <c:strCache>
                <c:ptCount val="5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  <c:pt idx="48">
                  <c:v>2028</c:v>
                </c:pt>
                <c:pt idx="49">
                  <c:v>2029</c:v>
                </c:pt>
                <c:pt idx="50">
                  <c:v>2030</c:v>
                </c:pt>
                <c:pt idx="51">
                  <c:v>2031</c:v>
                </c:pt>
                <c:pt idx="52">
                  <c:v>2032</c:v>
                </c:pt>
                <c:pt idx="53">
                  <c:v>2033</c:v>
                </c:pt>
                <c:pt idx="54">
                  <c:v>2034</c:v>
                </c:pt>
                <c:pt idx="55">
                  <c:v>2035</c:v>
                </c:pt>
              </c:strCache>
            </c:strRef>
          </c:cat>
          <c:val>
            <c:numRef>
              <c:f>Sheet1!$B$4:$BE$4</c:f>
              <c:numCache>
                <c:formatCode>General</c:formatCode>
                <c:ptCount val="56"/>
                <c:pt idx="0">
                  <c:v>1.7217967018838478</c:v>
                </c:pt>
                <c:pt idx="1">
                  <c:v>1.6341177150722261</c:v>
                </c:pt>
                <c:pt idx="2">
                  <c:v>1.5817643297835033</c:v>
                </c:pt>
                <c:pt idx="3">
                  <c:v>1.5054763315812805</c:v>
                </c:pt>
                <c:pt idx="4">
                  <c:v>1.4782605167350693</c:v>
                </c:pt>
                <c:pt idx="5">
                  <c:v>1.4155121801327792</c:v>
                </c:pt>
                <c:pt idx="6">
                  <c:v>1.370511382247535</c:v>
                </c:pt>
                <c:pt idx="7">
                  <c:v>1.3729677356479986</c:v>
                </c:pt>
                <c:pt idx="8">
                  <c:v>1.3791087770410846</c:v>
                </c:pt>
                <c:pt idx="9">
                  <c:v>1.3542586135978503</c:v>
                </c:pt>
                <c:pt idx="10">
                  <c:v>1.3218756832126866</c:v>
                </c:pt>
                <c:pt idx="11">
                  <c:v>1.3136855639541187</c:v>
                </c:pt>
                <c:pt idx="12">
                  <c:v>1.295289422030528</c:v>
                </c:pt>
                <c:pt idx="13">
                  <c:v>1.2821735541381061</c:v>
                </c:pt>
                <c:pt idx="14">
                  <c:v>1.2493550336085248</c:v>
                </c:pt>
                <c:pt idx="15">
                  <c:v>1.2317117156354962</c:v>
                </c:pt>
                <c:pt idx="16">
                  <c:v>1.229089231623631</c:v>
                </c:pt>
                <c:pt idx="17">
                  <c:v>1.1923311922478392</c:v>
                </c:pt>
                <c:pt idx="18">
                  <c:v>1.15222400675474</c:v>
                </c:pt>
                <c:pt idx="19">
                  <c:v>1.1108327537522966</c:v>
                </c:pt>
                <c:pt idx="20">
                  <c:v>1.1015623042875489</c:v>
                </c:pt>
                <c:pt idx="21">
                  <c:v>1.0697937735142538</c:v>
                </c:pt>
                <c:pt idx="22">
                  <c:v>1.0597207781764846</c:v>
                </c:pt>
                <c:pt idx="23">
                  <c:v>1.0425481476610889</c:v>
                </c:pt>
                <c:pt idx="24">
                  <c:v>1.0268082156683798</c:v>
                </c:pt>
                <c:pt idx="25">
                  <c:v>1</c:v>
                </c:pt>
                <c:pt idx="26">
                  <c:v>0.96128829906121149</c:v>
                </c:pt>
                <c:pt idx="27">
                  <c:v>0.95758127146638261</c:v>
                </c:pt>
                <c:pt idx="28">
                  <c:v>0.9243116014883177</c:v>
                </c:pt>
                <c:pt idx="29">
                  <c:v>0.88048496066287441</c:v>
                </c:pt>
                <c:pt idx="30">
                  <c:v>0.8996739378589087</c:v>
                </c:pt>
                <c:pt idx="31">
                  <c:v>0.87401870763583656</c:v>
                </c:pt>
                <c:pt idx="32">
                  <c:v>0.84406094006431909</c:v>
                </c:pt>
                <c:pt idx="33">
                  <c:v>0.81772834097560076</c:v>
                </c:pt>
                <c:pt idx="34">
                  <c:v>0.79870103415274063</c:v>
                </c:pt>
                <c:pt idx="35">
                  <c:v>0.78059950697927782</c:v>
                </c:pt>
                <c:pt idx="36">
                  <c:v>0.76267363993394865</c:v>
                </c:pt>
                <c:pt idx="37">
                  <c:v>0.74397543025240198</c:v>
                </c:pt>
                <c:pt idx="38">
                  <c:v>0.72773005989982475</c:v>
                </c:pt>
                <c:pt idx="39">
                  <c:v>0.71285520774265976</c:v>
                </c:pt>
                <c:pt idx="40">
                  <c:v>0.69888899479240829</c:v>
                </c:pt>
                <c:pt idx="41">
                  <c:v>0.68571356766303093</c:v>
                </c:pt>
                <c:pt idx="42">
                  <c:v>0.6685157428541858</c:v>
                </c:pt>
                <c:pt idx="43">
                  <c:v>0.65398681960990857</c:v>
                </c:pt>
                <c:pt idx="44">
                  <c:v>0.64006081451456442</c:v>
                </c:pt>
                <c:pt idx="45">
                  <c:v>0.62512007465909103</c:v>
                </c:pt>
                <c:pt idx="46">
                  <c:v>0.61228263025089125</c:v>
                </c:pt>
                <c:pt idx="47">
                  <c:v>0.60018386530360124</c:v>
                </c:pt>
                <c:pt idx="48">
                  <c:v>0.58899270107029844</c:v>
                </c:pt>
                <c:pt idx="49">
                  <c:v>0.57687155869109541</c:v>
                </c:pt>
                <c:pt idx="50">
                  <c:v>0.56629691173803509</c:v>
                </c:pt>
                <c:pt idx="51">
                  <c:v>0.55605387145978546</c:v>
                </c:pt>
                <c:pt idx="52">
                  <c:v>0.54642259581834596</c:v>
                </c:pt>
                <c:pt idx="53">
                  <c:v>0.53654032630239579</c:v>
                </c:pt>
                <c:pt idx="54">
                  <c:v>0.52672165220394684</c:v>
                </c:pt>
                <c:pt idx="55">
                  <c:v>0.51771539418866486</c:v>
                </c:pt>
              </c:numCache>
            </c:numRef>
          </c:val>
        </c:ser>
        <c:marker val="1"/>
        <c:axId val="140740864"/>
        <c:axId val="145235968"/>
      </c:lineChart>
      <c:catAx>
        <c:axId val="140740864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45235968"/>
        <c:crosses val="autoZero"/>
        <c:auto val="1"/>
        <c:lblAlgn val="ctr"/>
        <c:lblOffset val="100"/>
        <c:tickLblSkip val="5"/>
        <c:tickMarkSkip val="5"/>
      </c:catAx>
      <c:valAx>
        <c:axId val="145235968"/>
        <c:scaling>
          <c:orientation val="minMax"/>
          <c:max val="1.75"/>
          <c:min val="0"/>
        </c:scaling>
        <c:axPos val="l"/>
        <c:majorGridlines>
          <c:spPr>
            <a:ln>
              <a:solidFill>
                <a:srgbClr val="FFFFFF">
                  <a:lumMod val="65000"/>
                </a:srgbClr>
              </a:solidFill>
            </a:ln>
          </c:spPr>
        </c:majorGridlines>
        <c:numFmt formatCode="#,##0.00" sourceLinked="0"/>
        <c:tickLblPos val="nextTo"/>
        <c:spPr>
          <a:ln>
            <a:noFill/>
          </a:ln>
        </c:spPr>
        <c:crossAx val="140740864"/>
        <c:crosses val="autoZero"/>
        <c:crossBetween val="midCat"/>
        <c:majorUnit val="0.25"/>
      </c:valAx>
    </c:plotArea>
    <c:legend>
      <c:legendPos val="r"/>
      <c:layout>
        <c:manualLayout>
          <c:xMode val="edge"/>
          <c:yMode val="edge"/>
          <c:x val="0.7008830351307298"/>
          <c:y val="0.17760744037430168"/>
          <c:w val="0.18722884594012906"/>
          <c:h val="0.18681410475864429"/>
        </c:manualLayout>
      </c:layout>
      <c:overlay val="1"/>
      <c:spPr>
        <a:solidFill>
          <a:srgbClr val="FFFFFF"/>
        </a:solidFill>
      </c:spPr>
    </c:legend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Energy-related CO2 emissions</c:v>
                </c:pt>
              </c:strCache>
            </c:strRef>
          </c:tx>
          <c:spPr>
            <a:ln w="38100">
              <a:solidFill>
                <a:srgbClr val="0096D7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</c:strCache>
            </c:strRef>
          </c:cat>
          <c:val>
            <c:numRef>
              <c:f>Sheet1!$B$2:$AU$2</c:f>
              <c:numCache>
                <c:formatCode>General</c:formatCode>
                <c:ptCount val="46"/>
                <c:pt idx="0">
                  <c:v>5.0386601562499997</c:v>
                </c:pt>
                <c:pt idx="1">
                  <c:v>4.9957236328125063</c:v>
                </c:pt>
                <c:pt idx="2">
                  <c:v>5.0929267578124939</c:v>
                </c:pt>
                <c:pt idx="3">
                  <c:v>5.1851069335937465</c:v>
                </c:pt>
                <c:pt idx="4">
                  <c:v>5.2582568359374955</c:v>
                </c:pt>
                <c:pt idx="5">
                  <c:v>5.3143203124999943</c:v>
                </c:pt>
                <c:pt idx="6">
                  <c:v>5.5013935546874997</c:v>
                </c:pt>
                <c:pt idx="7">
                  <c:v>5.5746899414062465</c:v>
                </c:pt>
                <c:pt idx="8">
                  <c:v>5.6218066406249942</c:v>
                </c:pt>
                <c:pt idx="9">
                  <c:v>5.6814267578125</c:v>
                </c:pt>
                <c:pt idx="10">
                  <c:v>5.8672167968749944</c:v>
                </c:pt>
                <c:pt idx="11">
                  <c:v>5.7595268554687475</c:v>
                </c:pt>
                <c:pt idx="12">
                  <c:v>5.8087709960937497</c:v>
                </c:pt>
                <c:pt idx="13">
                  <c:v>5.8569501953124998</c:v>
                </c:pt>
                <c:pt idx="14">
                  <c:v>5.9746494140625117</c:v>
                </c:pt>
                <c:pt idx="15">
                  <c:v>5.9963935546874998</c:v>
                </c:pt>
                <c:pt idx="16">
                  <c:v>5.9183305664062402</c:v>
                </c:pt>
                <c:pt idx="17">
                  <c:v>6.0217666015624998</c:v>
                </c:pt>
                <c:pt idx="18">
                  <c:v>5.8380292968749998</c:v>
                </c:pt>
                <c:pt idx="19">
                  <c:v>5.4255302734374888</c:v>
                </c:pt>
                <c:pt idx="20">
                  <c:v>5.6434863281249941</c:v>
                </c:pt>
                <c:pt idx="21">
                  <c:v>5.6007412109374943</c:v>
                </c:pt>
                <c:pt idx="22">
                  <c:v>5.6218217773437456</c:v>
                </c:pt>
                <c:pt idx="23">
                  <c:v>5.6590468749999943</c:v>
                </c:pt>
                <c:pt idx="24">
                  <c:v>5.6512861328125004</c:v>
                </c:pt>
                <c:pt idx="25">
                  <c:v>5.6798701171874955</c:v>
                </c:pt>
                <c:pt idx="26">
                  <c:v>5.700330566406242</c:v>
                </c:pt>
                <c:pt idx="27">
                  <c:v>5.7070664062500001</c:v>
                </c:pt>
                <c:pt idx="28">
                  <c:v>5.7236660156250014</c:v>
                </c:pt>
                <c:pt idx="29">
                  <c:v>5.7419619140625064</c:v>
                </c:pt>
                <c:pt idx="30">
                  <c:v>5.7766933593750034</c:v>
                </c:pt>
                <c:pt idx="31">
                  <c:v>5.8246064453124955</c:v>
                </c:pt>
                <c:pt idx="32">
                  <c:v>5.8447280273437485</c:v>
                </c:pt>
                <c:pt idx="33">
                  <c:v>5.8793647460937501</c:v>
                </c:pt>
                <c:pt idx="34">
                  <c:v>5.9142099609374945</c:v>
                </c:pt>
                <c:pt idx="35">
                  <c:v>5.9377998046874998</c:v>
                </c:pt>
                <c:pt idx="36">
                  <c:v>5.9706992187500063</c:v>
                </c:pt>
                <c:pt idx="37">
                  <c:v>6.0022177734374944</c:v>
                </c:pt>
                <c:pt idx="38">
                  <c:v>6.0389677734375002</c:v>
                </c:pt>
                <c:pt idx="39">
                  <c:v>6.0633090820312514</c:v>
                </c:pt>
                <c:pt idx="40">
                  <c:v>6.1074619140625002</c:v>
                </c:pt>
                <c:pt idx="41">
                  <c:v>6.1500097656249997</c:v>
                </c:pt>
                <c:pt idx="42">
                  <c:v>6.1902250976562465</c:v>
                </c:pt>
                <c:pt idx="43">
                  <c:v>6.2269389648437485</c:v>
                </c:pt>
                <c:pt idx="44">
                  <c:v>6.2654296875000002</c:v>
                </c:pt>
                <c:pt idx="45">
                  <c:v>6.3108378906249945</c:v>
                </c:pt>
              </c:numCache>
            </c:numRef>
          </c:val>
        </c:ser>
        <c:marker val="1"/>
        <c:axId val="145241984"/>
        <c:axId val="145243520"/>
      </c:lineChart>
      <c:catAx>
        <c:axId val="145241984"/>
        <c:scaling>
          <c:orientation val="minMax"/>
        </c:scaling>
        <c:axPos val="b"/>
        <c:tickLblPos val="nextTo"/>
        <c:spPr>
          <a:ln w="12700">
            <a:solidFill>
              <a:schemeClr val="tx1"/>
            </a:solidFill>
          </a:ln>
        </c:spPr>
        <c:crossAx val="145243520"/>
        <c:crosses val="autoZero"/>
        <c:auto val="1"/>
        <c:lblAlgn val="ctr"/>
        <c:lblOffset val="100"/>
        <c:tickLblSkip val="5"/>
        <c:tickMarkSkip val="5"/>
      </c:catAx>
      <c:valAx>
        <c:axId val="145243520"/>
        <c:scaling>
          <c:orientation val="minMax"/>
        </c:scaling>
        <c:axPos val="l"/>
        <c:majorGridlines>
          <c:spPr>
            <a:ln>
              <a:solidFill>
                <a:srgbClr val="FFFFFF">
                  <a:lumMod val="65000"/>
                </a:srgbClr>
              </a:solidFill>
            </a:ln>
          </c:spPr>
        </c:majorGridlines>
        <c:numFmt formatCode="General" sourceLinked="1"/>
        <c:tickLblPos val="nextTo"/>
        <c:spPr>
          <a:ln>
            <a:noFill/>
          </a:ln>
        </c:spPr>
        <c:crossAx val="1452419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4160230582660118"/>
          <c:y val="0.29205272167066126"/>
          <c:w val="0.35402999230879345"/>
          <c:h val="0.10715143215793678"/>
        </c:manualLayout>
      </c:layout>
      <c:overlay val="1"/>
    </c:legend>
    <c:plotVisOnly val="1"/>
  </c:chart>
  <c:txPr>
    <a:bodyPr/>
    <a:lstStyle/>
    <a:p>
      <a:pPr>
        <a:defRPr sz="1400"/>
      </a:pPr>
      <a:endParaRPr lang="en-US"/>
    </a:p>
  </c:txPr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2544642857143238E-2"/>
          <c:y val="0.11582381729200635"/>
          <c:w val="0.85714285714285765"/>
          <c:h val="0.77161500815661077"/>
        </c:manualLayout>
      </c:layout>
      <c:ofPieChart>
        <c:ofPieType val="bar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2009</c:v>
                </c:pt>
              </c:strCache>
            </c:strRef>
          </c:tx>
          <c:dPt>
            <c:idx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1"/>
            <c:spPr>
              <a:solidFill>
                <a:schemeClr val="tx1"/>
              </a:solidFill>
            </c:spPr>
          </c:dPt>
          <c:dPt>
            <c:idx val="2"/>
            <c:spPr>
              <a:solidFill>
                <a:srgbClr val="0096D7"/>
              </a:solidFill>
            </c:spPr>
          </c:dPt>
          <c:dPt>
            <c:idx val="5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6"/>
            <c:spPr>
              <a:solidFill>
                <a:schemeClr val="accent6"/>
              </a:solidFill>
            </c:spPr>
          </c:dPt>
          <c:dPt>
            <c:idx val="7"/>
            <c:spPr>
              <a:solidFill>
                <a:schemeClr val="accent4"/>
              </a:solidFill>
            </c:spPr>
          </c:dPt>
          <c:dPt>
            <c:idx val="8"/>
            <c:spPr>
              <a:solidFill>
                <a:srgbClr val="A33340">
                  <a:lumMod val="60000"/>
                  <a:lumOff val="40000"/>
                </a:srgbClr>
              </a:solidFill>
            </c:spPr>
          </c:dPt>
          <c:dPt>
            <c:idx val="9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10"/>
            <c:spPr>
              <a:solidFill>
                <a:schemeClr val="accent6"/>
              </a:solidFill>
            </c:spPr>
          </c:dPt>
          <c:dPt>
            <c:idx val="11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12"/>
            <c:spPr>
              <a:solidFill>
                <a:schemeClr val="accent3"/>
              </a:solidFill>
            </c:spPr>
          </c:dPt>
          <c:cat>
            <c:strRef>
              <c:f>Sheet1!$B$1:$M$1</c:f>
              <c:strCache>
                <c:ptCount val="12"/>
                <c:pt idx="0">
                  <c:v>Coal</c:v>
                </c:pt>
                <c:pt idx="1">
                  <c:v>Petroleum</c:v>
                </c:pt>
                <c:pt idx="2">
                  <c:v>Natural gas</c:v>
                </c:pt>
                <c:pt idx="3">
                  <c:v>Other gases</c:v>
                </c:pt>
                <c:pt idx="4">
                  <c:v>Nuclear</c:v>
                </c:pt>
                <c:pt idx="5">
                  <c:v>Conventional hydroelectric</c:v>
                </c:pt>
                <c:pt idx="6">
                  <c:v>Other</c:v>
                </c:pt>
                <c:pt idx="7">
                  <c:v>Wind</c:v>
                </c:pt>
                <c:pt idx="8">
                  <c:v>Solar thermal and PV</c:v>
                </c:pt>
                <c:pt idx="9">
                  <c:v>Wood and wood-derived fuels</c:v>
                </c:pt>
                <c:pt idx="10">
                  <c:v>Geothermal</c:v>
                </c:pt>
                <c:pt idx="11">
                  <c:v>Other biomass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1764486</c:v>
                </c:pt>
                <c:pt idx="1">
                  <c:v>38827</c:v>
                </c:pt>
                <c:pt idx="2">
                  <c:v>920378</c:v>
                </c:pt>
                <c:pt idx="3">
                  <c:v>10698</c:v>
                </c:pt>
                <c:pt idx="4">
                  <c:v>798745</c:v>
                </c:pt>
                <c:pt idx="5">
                  <c:v>272131</c:v>
                </c:pt>
                <c:pt idx="6">
                  <c:v>11078</c:v>
                </c:pt>
                <c:pt idx="7">
                  <c:v>70761</c:v>
                </c:pt>
                <c:pt idx="8">
                  <c:v>808</c:v>
                </c:pt>
                <c:pt idx="9">
                  <c:v>36243</c:v>
                </c:pt>
                <c:pt idx="10">
                  <c:v>15210</c:v>
                </c:pt>
                <c:pt idx="11">
                  <c:v>18093</c:v>
                </c:pt>
              </c:numCache>
            </c:numRef>
          </c:val>
        </c:ser>
        <c:gapWidth val="100"/>
        <c:splitType val="pos"/>
        <c:splitPos val="5"/>
        <c:secondPieSize val="75"/>
        <c:serLines/>
      </c:ofPie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0588235294117702E-2"/>
          <c:y val="6.5656565656565677E-2"/>
          <c:w val="0.88235294117647056"/>
          <c:h val="0.8611111111111116"/>
        </c:manualLayout>
      </c:layout>
      <c:lineChart>
        <c:grouping val="standard"/>
        <c:ser>
          <c:idx val="2"/>
          <c:order val="0"/>
          <c:tx>
            <c:strRef>
              <c:f>Sheet1!$A$3</c:f>
              <c:strCache>
                <c:ptCount val="1"/>
              </c:strCache>
            </c:strRef>
          </c:tx>
          <c:spPr>
            <a:ln w="14386">
              <a:solidFill>
                <a:srgbClr val="FFFFFF"/>
              </a:solidFill>
              <a:prstDash val="solid"/>
            </a:ln>
          </c:spPr>
          <c:marker>
            <c:symbol val="none"/>
          </c:marker>
          <c:trendline>
            <c:spPr>
              <a:ln w="38100">
                <a:solidFill>
                  <a:srgbClr val="003953"/>
                </a:solidFill>
                <a:prstDash val="solid"/>
              </a:ln>
            </c:spPr>
            <c:trendlineType val="poly"/>
            <c:order val="3"/>
          </c:trendline>
          <c:cat>
            <c:numRef>
              <c:f>Sheet1!$B$1:$CI$1</c:f>
              <c:numCache>
                <c:formatCode>General</c:formatCode>
                <c:ptCount val="86"/>
                <c:pt idx="0">
                  <c:v>1950</c:v>
                </c:pt>
                <c:pt idx="10">
                  <c:v>1960</c:v>
                </c:pt>
                <c:pt idx="20">
                  <c:v>1970</c:v>
                </c:pt>
                <c:pt idx="30">
                  <c:v>1980</c:v>
                </c:pt>
                <c:pt idx="40">
                  <c:v>1990</c:v>
                </c:pt>
                <c:pt idx="50">
                  <c:v>2000</c:v>
                </c:pt>
                <c:pt idx="60">
                  <c:v>2010</c:v>
                </c:pt>
                <c:pt idx="70">
                  <c:v>2020</c:v>
                </c:pt>
                <c:pt idx="80">
                  <c:v>2030</c:v>
                </c:pt>
              </c:numCache>
            </c:numRef>
          </c:cat>
          <c:val>
            <c:numRef>
              <c:f>Sheet1!$B$3:$CI$3</c:f>
              <c:numCache>
                <c:formatCode>General</c:formatCode>
                <c:ptCount val="86"/>
                <c:pt idx="2">
                  <c:v>11.852994316758188</c:v>
                </c:pt>
                <c:pt idx="3">
                  <c:v>10.779557386799899</c:v>
                </c:pt>
                <c:pt idx="4">
                  <c:v>8.6963840658030005</c:v>
                </c:pt>
                <c:pt idx="5">
                  <c:v>11.728010985735503</c:v>
                </c:pt>
                <c:pt idx="6">
                  <c:v>11.299761382411406</c:v>
                </c:pt>
                <c:pt idx="7">
                  <c:v>10.726378231628008</c:v>
                </c:pt>
                <c:pt idx="8">
                  <c:v>5.7742603606182108</c:v>
                </c:pt>
                <c:pt idx="9">
                  <c:v>5.7964528959647597</c:v>
                </c:pt>
                <c:pt idx="10">
                  <c:v>6.1164999410614875</c:v>
                </c:pt>
                <c:pt idx="11">
                  <c:v>7.0887103804767149</c:v>
                </c:pt>
                <c:pt idx="12">
                  <c:v>6.3267067586921577</c:v>
                </c:pt>
                <c:pt idx="13">
                  <c:v>6.5620430572367052</c:v>
                </c:pt>
                <c:pt idx="14">
                  <c:v>7.4673304121923634</c:v>
                </c:pt>
                <c:pt idx="15">
                  <c:v>7.0447692853239881</c:v>
                </c:pt>
                <c:pt idx="16">
                  <c:v>7.5274282985271475</c:v>
                </c:pt>
                <c:pt idx="17">
                  <c:v>7.0489247717956145</c:v>
                </c:pt>
                <c:pt idx="18">
                  <c:v>8.0410682501444999</c:v>
                </c:pt>
                <c:pt idx="19">
                  <c:v>8.2712312270842645</c:v>
                </c:pt>
                <c:pt idx="20">
                  <c:v>8.1972983766241683</c:v>
                </c:pt>
                <c:pt idx="21">
                  <c:v>6.902405475165585</c:v>
                </c:pt>
                <c:pt idx="22">
                  <c:v>6.6812421719385791</c:v>
                </c:pt>
                <c:pt idx="23">
                  <c:v>7.1520492632929535</c:v>
                </c:pt>
                <c:pt idx="24">
                  <c:v>5.0975774021717379</c:v>
                </c:pt>
                <c:pt idx="25">
                  <c:v>3.0790320261217397</c:v>
                </c:pt>
                <c:pt idx="26">
                  <c:v>2.6965285503945946</c:v>
                </c:pt>
                <c:pt idx="27">
                  <c:v>4.5289581775893542</c:v>
                </c:pt>
                <c:pt idx="28">
                  <c:v>4.9211351156279948</c:v>
                </c:pt>
                <c:pt idx="29">
                  <c:v>3.7368630525284487</c:v>
                </c:pt>
                <c:pt idx="30">
                  <c:v>2.4393399626464052</c:v>
                </c:pt>
                <c:pt idx="31">
                  <c:v>2.089910955815788</c:v>
                </c:pt>
                <c:pt idx="32">
                  <c:v>0.24632050613693224</c:v>
                </c:pt>
                <c:pt idx="33">
                  <c:v>0.89132317506610548</c:v>
                </c:pt>
                <c:pt idx="34">
                  <c:v>2.108421942411812</c:v>
                </c:pt>
                <c:pt idx="35">
                  <c:v>3.6593190948525982</c:v>
                </c:pt>
                <c:pt idx="36">
                  <c:v>3.2673061154754359</c:v>
                </c:pt>
                <c:pt idx="37">
                  <c:v>2.4405518014350092</c:v>
                </c:pt>
                <c:pt idx="38">
                  <c:v>3.5191588673365581</c:v>
                </c:pt>
                <c:pt idx="39">
                  <c:v>5.1721236023110517</c:v>
                </c:pt>
                <c:pt idx="40">
                  <c:v>4.9074396324362279</c:v>
                </c:pt>
                <c:pt idx="41">
                  <c:v>3.8334575679510596</c:v>
                </c:pt>
                <c:pt idx="42">
                  <c:v>1.6839919740247788</c:v>
                </c:pt>
                <c:pt idx="43">
                  <c:v>1.8865425982240946</c:v>
                </c:pt>
                <c:pt idx="44">
                  <c:v>2.2014011717500281</c:v>
                </c:pt>
                <c:pt idx="45">
                  <c:v>2.97946821946333</c:v>
                </c:pt>
                <c:pt idx="46">
                  <c:v>2.7356546864619746</c:v>
                </c:pt>
                <c:pt idx="47">
                  <c:v>2.3356857285154131</c:v>
                </c:pt>
                <c:pt idx="48">
                  <c:v>2.6787260780754694</c:v>
                </c:pt>
                <c:pt idx="49">
                  <c:v>2.3023319646335194</c:v>
                </c:pt>
                <c:pt idx="50">
                  <c:v>2.8507360146358129</c:v>
                </c:pt>
                <c:pt idx="51">
                  <c:v>1.2685726016962398</c:v>
                </c:pt>
                <c:pt idx="52">
                  <c:v>1.3959040142822232</c:v>
                </c:pt>
                <c:pt idx="53">
                  <c:v>0.64235087126658486</c:v>
                </c:pt>
                <c:pt idx="54">
                  <c:v>1.4668789994359832</c:v>
                </c:pt>
                <c:pt idx="55">
                  <c:v>1.6196517668597421</c:v>
                </c:pt>
                <c:pt idx="56">
                  <c:v>1.3897996521021274</c:v>
                </c:pt>
                <c:pt idx="57">
                  <c:v>1.8308914263168721</c:v>
                </c:pt>
                <c:pt idx="58">
                  <c:v>0.82807340643944538</c:v>
                </c:pt>
                <c:pt idx="59">
                  <c:v>1.0000000000000018E-5</c:v>
                </c:pt>
                <c:pt idx="60">
                  <c:v>6.478092260380211E-2</c:v>
                </c:pt>
                <c:pt idx="61">
                  <c:v>1.0000000000000018E-5</c:v>
                </c:pt>
                <c:pt idx="62">
                  <c:v>1.7578130501487266</c:v>
                </c:pt>
                <c:pt idx="63">
                  <c:v>0.47749681479474287</c:v>
                </c:pt>
                <c:pt idx="64">
                  <c:v>0.9669905419574798</c:v>
                </c:pt>
                <c:pt idx="65">
                  <c:v>0.89560385851508251</c:v>
                </c:pt>
                <c:pt idx="66">
                  <c:v>0.83390126988864832</c:v>
                </c:pt>
                <c:pt idx="67">
                  <c:v>0.99278506527740151</c:v>
                </c:pt>
                <c:pt idx="68">
                  <c:v>0.90872874710688023</c:v>
                </c:pt>
                <c:pt idx="69">
                  <c:v>0.89529976498499142</c:v>
                </c:pt>
                <c:pt idx="70">
                  <c:v>0.9366399440009946</c:v>
                </c:pt>
                <c:pt idx="71">
                  <c:v>0.92988892123999634</c:v>
                </c:pt>
                <c:pt idx="72">
                  <c:v>0.93239317548075018</c:v>
                </c:pt>
                <c:pt idx="73">
                  <c:v>0.95161152055105469</c:v>
                </c:pt>
                <c:pt idx="74">
                  <c:v>1.0110228907553418</c:v>
                </c:pt>
                <c:pt idx="75">
                  <c:v>1.0176007717801694</c:v>
                </c:pt>
                <c:pt idx="76">
                  <c:v>1.0144952828566638</c:v>
                </c:pt>
                <c:pt idx="77">
                  <c:v>0.99885056102750858</c:v>
                </c:pt>
                <c:pt idx="78">
                  <c:v>1.0234385480529338</c:v>
                </c:pt>
                <c:pt idx="79">
                  <c:v>0.99321540625725258</c:v>
                </c:pt>
                <c:pt idx="80">
                  <c:v>1.0055283935088686</c:v>
                </c:pt>
                <c:pt idx="81">
                  <c:v>1.00379742336858</c:v>
                </c:pt>
                <c:pt idx="82">
                  <c:v>1.0412965534860819</c:v>
                </c:pt>
                <c:pt idx="83">
                  <c:v>0.97010668173622605</c:v>
                </c:pt>
                <c:pt idx="84">
                  <c:v>0.94201296442615257</c:v>
                </c:pt>
                <c:pt idx="85">
                  <c:v>0.90023430805701232</c:v>
                </c:pt>
              </c:numCache>
            </c:numRef>
          </c:val>
        </c:ser>
        <c:ser>
          <c:idx val="3"/>
          <c:order val="1"/>
          <c:tx>
            <c:strRef>
              <c:f>Sheet1!$A$4</c:f>
              <c:strCache>
                <c:ptCount val="1"/>
                <c:pt idx="0">
                  <c:v>with negative numbers:</c:v>
                </c:pt>
              </c:strCache>
            </c:strRef>
          </c:tx>
          <c:spPr>
            <a:ln w="14386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Sheet1!$B$1:$CI$1</c:f>
              <c:numCache>
                <c:formatCode>General</c:formatCode>
                <c:ptCount val="86"/>
                <c:pt idx="0">
                  <c:v>1950</c:v>
                </c:pt>
                <c:pt idx="10">
                  <c:v>1960</c:v>
                </c:pt>
                <c:pt idx="20">
                  <c:v>1970</c:v>
                </c:pt>
                <c:pt idx="30">
                  <c:v>1980</c:v>
                </c:pt>
                <c:pt idx="40">
                  <c:v>1990</c:v>
                </c:pt>
                <c:pt idx="50">
                  <c:v>2000</c:v>
                </c:pt>
                <c:pt idx="60">
                  <c:v>2010</c:v>
                </c:pt>
                <c:pt idx="70">
                  <c:v>2020</c:v>
                </c:pt>
                <c:pt idx="80">
                  <c:v>2030</c:v>
                </c:pt>
              </c:numCache>
            </c:numRef>
          </c:cat>
          <c:val>
            <c:numRef>
              <c:f>Sheet1!$B$4:$CI$4</c:f>
              <c:numCache>
                <c:formatCode>General</c:formatCode>
                <c:ptCount val="86"/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</c:numCache>
            </c:numRef>
          </c:val>
        </c:ser>
        <c:ser>
          <c:idx val="0"/>
          <c:order val="2"/>
          <c:tx>
            <c:strRef>
              <c:f>Sheet1!$A$5</c:f>
              <c:strCache>
                <c:ptCount val="1"/>
                <c:pt idx="0">
                  <c:v>3-Year Rolling Growth</c:v>
                </c:pt>
              </c:strCache>
            </c:strRef>
          </c:tx>
          <c:spPr>
            <a:ln w="43157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Sheet1!$B$1:$CI$1</c:f>
              <c:numCache>
                <c:formatCode>General</c:formatCode>
                <c:ptCount val="86"/>
                <c:pt idx="0">
                  <c:v>1950</c:v>
                </c:pt>
                <c:pt idx="10">
                  <c:v>1960</c:v>
                </c:pt>
                <c:pt idx="20">
                  <c:v>1970</c:v>
                </c:pt>
                <c:pt idx="30">
                  <c:v>1980</c:v>
                </c:pt>
                <c:pt idx="40">
                  <c:v>1990</c:v>
                </c:pt>
                <c:pt idx="50">
                  <c:v>2000</c:v>
                </c:pt>
                <c:pt idx="60">
                  <c:v>2010</c:v>
                </c:pt>
                <c:pt idx="70">
                  <c:v>2020</c:v>
                </c:pt>
                <c:pt idx="80">
                  <c:v>2030</c:v>
                </c:pt>
              </c:numCache>
            </c:numRef>
          </c:cat>
          <c:val>
            <c:numRef>
              <c:f>Sheet1!$B$5:$CI$5</c:f>
              <c:numCache>
                <c:formatCode>General</c:formatCode>
                <c:ptCount val="86"/>
                <c:pt idx="2">
                  <c:v>11.852994316758188</c:v>
                </c:pt>
                <c:pt idx="3">
                  <c:v>10.779557386799899</c:v>
                </c:pt>
                <c:pt idx="4">
                  <c:v>8.6963840658030005</c:v>
                </c:pt>
                <c:pt idx="5">
                  <c:v>11.728010985735503</c:v>
                </c:pt>
                <c:pt idx="6">
                  <c:v>11.299761382411406</c:v>
                </c:pt>
                <c:pt idx="7">
                  <c:v>10.726378231628008</c:v>
                </c:pt>
                <c:pt idx="8">
                  <c:v>5.7742603606182108</c:v>
                </c:pt>
                <c:pt idx="9">
                  <c:v>5.7964528959647597</c:v>
                </c:pt>
                <c:pt idx="10">
                  <c:v>6.1164999410614875</c:v>
                </c:pt>
                <c:pt idx="11">
                  <c:v>7.0887103804767149</c:v>
                </c:pt>
                <c:pt idx="12">
                  <c:v>6.3267067586921577</c:v>
                </c:pt>
                <c:pt idx="13">
                  <c:v>6.5620430572367052</c:v>
                </c:pt>
                <c:pt idx="14">
                  <c:v>7.4673304121923634</c:v>
                </c:pt>
                <c:pt idx="15">
                  <c:v>7.0447692853239881</c:v>
                </c:pt>
                <c:pt idx="16">
                  <c:v>7.5274282985271475</c:v>
                </c:pt>
                <c:pt idx="17">
                  <c:v>7.0489247717956145</c:v>
                </c:pt>
                <c:pt idx="18">
                  <c:v>8.0410682501444999</c:v>
                </c:pt>
                <c:pt idx="19">
                  <c:v>8.2712312270842645</c:v>
                </c:pt>
                <c:pt idx="20">
                  <c:v>8.1972983766241683</c:v>
                </c:pt>
                <c:pt idx="21">
                  <c:v>6.902405475165585</c:v>
                </c:pt>
                <c:pt idx="22">
                  <c:v>6.6812421719385791</c:v>
                </c:pt>
                <c:pt idx="23">
                  <c:v>7.1520492632929535</c:v>
                </c:pt>
                <c:pt idx="24">
                  <c:v>5.0975774021717379</c:v>
                </c:pt>
                <c:pt idx="25">
                  <c:v>3.0790320261217397</c:v>
                </c:pt>
                <c:pt idx="26">
                  <c:v>2.6965285503945946</c:v>
                </c:pt>
                <c:pt idx="27">
                  <c:v>4.5289581775893542</c:v>
                </c:pt>
                <c:pt idx="28">
                  <c:v>4.9211351156279948</c:v>
                </c:pt>
                <c:pt idx="29">
                  <c:v>3.7368630525284487</c:v>
                </c:pt>
                <c:pt idx="30">
                  <c:v>2.4393399626464052</c:v>
                </c:pt>
                <c:pt idx="31">
                  <c:v>2.089910955815788</c:v>
                </c:pt>
                <c:pt idx="32">
                  <c:v>0.24632050613693224</c:v>
                </c:pt>
                <c:pt idx="33">
                  <c:v>0.89132317506610548</c:v>
                </c:pt>
                <c:pt idx="34">
                  <c:v>2.108421942411812</c:v>
                </c:pt>
                <c:pt idx="35">
                  <c:v>3.6593190948525982</c:v>
                </c:pt>
                <c:pt idx="36">
                  <c:v>3.2673061154754359</c:v>
                </c:pt>
                <c:pt idx="37">
                  <c:v>2.4405518014350092</c:v>
                </c:pt>
                <c:pt idx="38">
                  <c:v>3.5191588673365581</c:v>
                </c:pt>
                <c:pt idx="39">
                  <c:v>5.1721236023110517</c:v>
                </c:pt>
                <c:pt idx="40">
                  <c:v>4.9074396324362279</c:v>
                </c:pt>
                <c:pt idx="41">
                  <c:v>3.8334575679510596</c:v>
                </c:pt>
                <c:pt idx="42">
                  <c:v>1.6839919740247788</c:v>
                </c:pt>
                <c:pt idx="43">
                  <c:v>1.8865425982240946</c:v>
                </c:pt>
                <c:pt idx="44">
                  <c:v>2.2014011717500281</c:v>
                </c:pt>
                <c:pt idx="45">
                  <c:v>2.97946821946333</c:v>
                </c:pt>
                <c:pt idx="46">
                  <c:v>2.7356546864619746</c:v>
                </c:pt>
                <c:pt idx="47">
                  <c:v>2.3356857285154131</c:v>
                </c:pt>
                <c:pt idx="48">
                  <c:v>2.6787260780754694</c:v>
                </c:pt>
                <c:pt idx="49">
                  <c:v>2.3023319646335194</c:v>
                </c:pt>
                <c:pt idx="50">
                  <c:v>2.8507360146358129</c:v>
                </c:pt>
                <c:pt idx="51">
                  <c:v>1.2685726016962398</c:v>
                </c:pt>
                <c:pt idx="52">
                  <c:v>1.3959040142822232</c:v>
                </c:pt>
                <c:pt idx="53">
                  <c:v>0.64235087126658486</c:v>
                </c:pt>
                <c:pt idx="54">
                  <c:v>1.4668789994359832</c:v>
                </c:pt>
                <c:pt idx="55">
                  <c:v>1.6196517668597421</c:v>
                </c:pt>
                <c:pt idx="56">
                  <c:v>1.3897996521021274</c:v>
                </c:pt>
                <c:pt idx="57">
                  <c:v>1.8308914263168721</c:v>
                </c:pt>
                <c:pt idx="58">
                  <c:v>0.82807340643944538</c:v>
                </c:pt>
                <c:pt idx="59">
                  <c:v>-0.66252435540247245</c:v>
                </c:pt>
                <c:pt idx="60">
                  <c:v>6.478092260380211E-2</c:v>
                </c:pt>
                <c:pt idx="61">
                  <c:v>-0.15474877978166626</c:v>
                </c:pt>
                <c:pt idx="62">
                  <c:v>1.7578130501487266</c:v>
                </c:pt>
                <c:pt idx="63">
                  <c:v>0.47749681479474287</c:v>
                </c:pt>
                <c:pt idx="64">
                  <c:v>0.9669905419574798</c:v>
                </c:pt>
                <c:pt idx="65">
                  <c:v>0.89560385851508251</c:v>
                </c:pt>
                <c:pt idx="66">
                  <c:v>0.83390126988864832</c:v>
                </c:pt>
                <c:pt idx="67">
                  <c:v>0.99278506527740151</c:v>
                </c:pt>
                <c:pt idx="68">
                  <c:v>0.90872874710688023</c:v>
                </c:pt>
                <c:pt idx="69">
                  <c:v>0.89529976498499142</c:v>
                </c:pt>
                <c:pt idx="70">
                  <c:v>0.9366399440009946</c:v>
                </c:pt>
                <c:pt idx="71">
                  <c:v>0.92988892123999634</c:v>
                </c:pt>
                <c:pt idx="72">
                  <c:v>0.93239317548075018</c:v>
                </c:pt>
                <c:pt idx="73">
                  <c:v>0.95161152055105469</c:v>
                </c:pt>
                <c:pt idx="74">
                  <c:v>1.0110228907553418</c:v>
                </c:pt>
                <c:pt idx="75">
                  <c:v>1.0176007717801694</c:v>
                </c:pt>
                <c:pt idx="76">
                  <c:v>1.0144952828566638</c:v>
                </c:pt>
                <c:pt idx="77">
                  <c:v>0.99885056102750858</c:v>
                </c:pt>
                <c:pt idx="78">
                  <c:v>1.0234385480529338</c:v>
                </c:pt>
                <c:pt idx="79">
                  <c:v>0.99321540625725258</c:v>
                </c:pt>
                <c:pt idx="80">
                  <c:v>1.0055283935088686</c:v>
                </c:pt>
                <c:pt idx="81">
                  <c:v>1.00379742336858</c:v>
                </c:pt>
                <c:pt idx="82">
                  <c:v>1.0412965534860819</c:v>
                </c:pt>
                <c:pt idx="83">
                  <c:v>0.97010668173622605</c:v>
                </c:pt>
                <c:pt idx="84">
                  <c:v>0.94201296442615257</c:v>
                </c:pt>
                <c:pt idx="85">
                  <c:v>0.90023430805701232</c:v>
                </c:pt>
              </c:numCache>
            </c:numRef>
          </c:val>
        </c:ser>
        <c:marker val="1"/>
        <c:axId val="147867136"/>
        <c:axId val="147868672"/>
      </c:lineChart>
      <c:catAx>
        <c:axId val="147867136"/>
        <c:scaling>
          <c:orientation val="minMax"/>
        </c:scaling>
        <c:axPos val="b"/>
        <c:numFmt formatCode="General" sourceLinked="0"/>
        <c:tickLblPos val="nextTo"/>
        <c:spPr>
          <a:ln w="1438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7868672"/>
        <c:crossesAt val="0"/>
        <c:auto val="1"/>
        <c:lblAlgn val="ctr"/>
        <c:lblOffset val="500"/>
        <c:tickLblSkip val="5"/>
        <c:tickMarkSkip val="5"/>
      </c:catAx>
      <c:valAx>
        <c:axId val="147868672"/>
        <c:scaling>
          <c:orientation val="minMax"/>
          <c:max val="14"/>
          <c:min val="-2"/>
        </c:scaling>
        <c:axPos val="l"/>
        <c:numFmt formatCode="#,##0;" sourceLinked="0"/>
        <c:tickLblPos val="nextTo"/>
        <c:spPr>
          <a:ln w="10789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47867136"/>
        <c:crosses val="autoZero"/>
        <c:crossBetween val="midCat"/>
        <c:majorUnit val="2"/>
        <c:minorUnit val="4.0929E-2"/>
      </c:valAx>
      <c:spPr>
        <a:noFill/>
        <a:ln w="28772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56" b="1" i="0" u="none" strike="noStrike" baseline="0">
          <a:solidFill>
            <a:srgbClr val="FFFF00"/>
          </a:solidFill>
          <a:latin typeface="Tahoma"/>
          <a:ea typeface="Tahoma"/>
          <a:cs typeface="Tahoma"/>
        </a:defRPr>
      </a:pPr>
      <a:endParaRPr lang="en-US"/>
    </a:p>
  </c:txPr>
  <c:externalData r:id="rId2"/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0.68247</cdr:x>
      <cdr:y>0.06331</cdr:y>
    </cdr:from>
    <cdr:to>
      <cdr:x>0.68247</cdr:x>
      <cdr:y>0.81713</cdr:y>
    </cdr:to>
    <cdr:sp macro="" textlink="">
      <cdr:nvSpPr>
        <cdr:cNvPr id="3" name="Straight Connector 2"/>
        <cdr:cNvSpPr/>
      </cdr:nvSpPr>
      <cdr:spPr bwMode="auto">
        <a:xfrm xmlns:a="http://schemas.openxmlformats.org/drawingml/2006/main" rot="16200000" flipH="1">
          <a:off x="4244581" y="1851649"/>
          <a:ext cx="3170709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2700" cap="flat" cmpd="sng" algn="ctr">
          <a:solidFill>
            <a:schemeClr val="bg1">
              <a:lumMod val="65000"/>
            </a:schemeClr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0.36703</cdr:x>
      <cdr:y>0.42008</cdr:y>
    </cdr:from>
    <cdr:to>
      <cdr:x>0.43753</cdr:x>
      <cdr:y>0.49391</cdr:y>
    </cdr:to>
    <cdr:sp macro="" textlink="">
      <cdr:nvSpPr>
        <cdr:cNvPr id="2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107308" y="1751140"/>
          <a:ext cx="596859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r">
            <a:spcBef>
              <a:spcPct val="50000"/>
            </a:spcBef>
          </a:pPr>
          <a:r>
            <a:rPr lang="en-US" sz="1400" dirty="0">
              <a:solidFill>
                <a:schemeClr val="bg1"/>
              </a:solidFill>
            </a:rPr>
            <a:t>45%</a:t>
          </a:r>
        </a:p>
      </cdr:txBody>
    </cdr:sp>
  </cdr:relSizeAnchor>
  <cdr:relSizeAnchor xmlns:cdr="http://schemas.openxmlformats.org/drawingml/2006/chartDrawing">
    <cdr:from>
      <cdr:x>0.36547</cdr:x>
      <cdr:y>0.60643</cdr:y>
    </cdr:from>
    <cdr:to>
      <cdr:x>0.43598</cdr:x>
      <cdr:y>0.68026</cdr:y>
    </cdr:to>
    <cdr:sp macro="" textlink="">
      <cdr:nvSpPr>
        <cdr:cNvPr id="24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66451" y="2527957"/>
          <a:ext cx="57231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r">
            <a:spcBef>
              <a:spcPct val="50000"/>
            </a:spcBef>
          </a:pPr>
          <a:r>
            <a:rPr lang="en-US" sz="1400" dirty="0">
              <a:solidFill>
                <a:schemeClr val="bg1"/>
              </a:solidFill>
            </a:rPr>
            <a:t>23%</a:t>
          </a:r>
        </a:p>
      </cdr:txBody>
    </cdr:sp>
  </cdr:relSizeAnchor>
  <cdr:relSizeAnchor xmlns:cdr="http://schemas.openxmlformats.org/drawingml/2006/chartDrawing">
    <cdr:from>
      <cdr:x>0.36392</cdr:x>
      <cdr:y>0.69171</cdr:y>
    </cdr:from>
    <cdr:to>
      <cdr:x>0.43442</cdr:x>
      <cdr:y>0.76554</cdr:y>
    </cdr:to>
    <cdr:sp macro="" textlink="">
      <cdr:nvSpPr>
        <cdr:cNvPr id="25" name="Text Box 2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53870" y="2883454"/>
          <a:ext cx="572235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r">
            <a:spcBef>
              <a:spcPct val="50000"/>
            </a:spcBef>
          </a:pPr>
          <a:r>
            <a:rPr lang="en-US" sz="1400" dirty="0">
              <a:solidFill>
                <a:schemeClr val="tx1"/>
              </a:solidFill>
            </a:rPr>
            <a:t>10%</a:t>
          </a:r>
        </a:p>
      </cdr:txBody>
    </cdr:sp>
  </cdr:relSizeAnchor>
  <cdr:relSizeAnchor xmlns:cdr="http://schemas.openxmlformats.org/drawingml/2006/chartDrawing">
    <cdr:from>
      <cdr:x>0.36547</cdr:x>
      <cdr:y>0.77384</cdr:y>
    </cdr:from>
    <cdr:to>
      <cdr:x>0.43598</cdr:x>
      <cdr:y>0.84767</cdr:y>
    </cdr:to>
    <cdr:sp macro="" textlink="">
      <cdr:nvSpPr>
        <cdr:cNvPr id="26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66451" y="3225820"/>
          <a:ext cx="57231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r">
            <a:spcBef>
              <a:spcPct val="50000"/>
            </a:spcBef>
          </a:pPr>
          <a:r>
            <a:rPr lang="en-US" sz="1400" dirty="0">
              <a:solidFill>
                <a:schemeClr val="bg1"/>
              </a:solidFill>
            </a:rPr>
            <a:t>20%</a:t>
          </a:r>
        </a:p>
      </cdr:txBody>
    </cdr:sp>
  </cdr:relSizeAnchor>
  <cdr:relSizeAnchor xmlns:cdr="http://schemas.openxmlformats.org/drawingml/2006/chartDrawing">
    <cdr:from>
      <cdr:x>0.37168</cdr:x>
      <cdr:y>0.85942</cdr:y>
    </cdr:from>
    <cdr:to>
      <cdr:x>0.44218</cdr:x>
      <cdr:y>0.93172</cdr:y>
    </cdr:to>
    <cdr:sp macro="" textlink="">
      <cdr:nvSpPr>
        <cdr:cNvPr id="27" name="Text Box 19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16871" y="3582573"/>
          <a:ext cx="572235" cy="30138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r">
            <a:spcBef>
              <a:spcPct val="50000"/>
            </a:spcBef>
          </a:pPr>
          <a:r>
            <a:rPr lang="en-US" sz="1400" dirty="0">
              <a:solidFill>
                <a:srgbClr val="000000"/>
              </a:solidFill>
            </a:rPr>
            <a:t>1%</a:t>
          </a:r>
        </a:p>
      </cdr:txBody>
    </cdr:sp>
  </cdr:relSizeAnchor>
  <cdr:relSizeAnchor xmlns:cdr="http://schemas.openxmlformats.org/drawingml/2006/chartDrawing">
    <cdr:from>
      <cdr:x>0.40591</cdr:x>
      <cdr:y>0.35691</cdr:y>
    </cdr:from>
    <cdr:to>
      <cdr:x>0.90824</cdr:x>
      <cdr:y>0.45312</cdr:y>
    </cdr:to>
    <cdr:sp macro="" textlink="">
      <cdr:nvSpPr>
        <cdr:cNvPr id="28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09683" y="1519518"/>
          <a:ext cx="4343400" cy="409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chemeClr val="bg1"/>
              </a:solidFill>
            </a:rPr>
            <a:t>Coal</a:t>
          </a:r>
        </a:p>
      </cdr:txBody>
    </cdr:sp>
  </cdr:relSizeAnchor>
  <cdr:relSizeAnchor xmlns:cdr="http://schemas.openxmlformats.org/drawingml/2006/chartDrawing">
    <cdr:from>
      <cdr:x>0.51322</cdr:x>
      <cdr:y>0.5559</cdr:y>
    </cdr:from>
    <cdr:to>
      <cdr:x>0.80423</cdr:x>
      <cdr:y>0.6521</cdr:y>
    </cdr:to>
    <cdr:sp macro="" textlink="">
      <cdr:nvSpPr>
        <cdr:cNvPr id="29" name="Text Box 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37530" y="2366683"/>
          <a:ext cx="2516187" cy="409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chemeClr val="bg1"/>
              </a:solidFill>
            </a:rPr>
            <a:t>Natural gas</a:t>
          </a:r>
        </a:p>
      </cdr:txBody>
    </cdr:sp>
  </cdr:relSizeAnchor>
  <cdr:relSizeAnchor xmlns:cdr="http://schemas.openxmlformats.org/drawingml/2006/chartDrawing">
    <cdr:from>
      <cdr:x>0.54121</cdr:x>
      <cdr:y>0.66961</cdr:y>
    </cdr:from>
    <cdr:to>
      <cdr:x>0.77934</cdr:x>
      <cdr:y>0.76581</cdr:y>
    </cdr:to>
    <cdr:sp macro="" textlink="">
      <cdr:nvSpPr>
        <cdr:cNvPr id="30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79576" y="2850777"/>
          <a:ext cx="2058988" cy="409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chemeClr val="tx1"/>
              </a:solidFill>
            </a:rPr>
            <a:t>Renewable</a:t>
          </a:r>
        </a:p>
      </cdr:txBody>
    </cdr:sp>
  </cdr:relSizeAnchor>
  <cdr:relSizeAnchor xmlns:cdr="http://schemas.openxmlformats.org/drawingml/2006/chartDrawing">
    <cdr:from>
      <cdr:x>0.41213</cdr:x>
      <cdr:y>0.76752</cdr:y>
    </cdr:from>
    <cdr:to>
      <cdr:x>0.90565</cdr:x>
      <cdr:y>0.86372</cdr:y>
    </cdr:to>
    <cdr:sp macro="" textlink="">
      <cdr:nvSpPr>
        <cdr:cNvPr id="31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63470" y="3267635"/>
          <a:ext cx="4267200" cy="409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chemeClr val="bg1"/>
              </a:solidFill>
            </a:rPr>
            <a:t>Nuclear</a:t>
          </a:r>
        </a:p>
      </cdr:txBody>
    </cdr:sp>
  </cdr:relSizeAnchor>
  <cdr:relSizeAnchor xmlns:cdr="http://schemas.openxmlformats.org/drawingml/2006/chartDrawing">
    <cdr:from>
      <cdr:x>0.49922</cdr:x>
      <cdr:y>0.8528</cdr:y>
    </cdr:from>
    <cdr:to>
      <cdr:x>0.79023</cdr:x>
      <cdr:y>0.949</cdr:y>
    </cdr:to>
    <cdr:sp macro="" textlink="">
      <cdr:nvSpPr>
        <cdr:cNvPr id="32" name="Text Box 1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316507" y="3630706"/>
          <a:ext cx="2516187" cy="409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rgbClr val="000000"/>
              </a:solidFill>
            </a:rPr>
            <a:t>Oil and other</a:t>
          </a:r>
        </a:p>
      </cdr:txBody>
    </cdr:sp>
  </cdr:relSizeAnchor>
  <cdr:relSizeAnchor xmlns:cdr="http://schemas.openxmlformats.org/drawingml/2006/chartDrawing">
    <cdr:from>
      <cdr:x>0.50544</cdr:x>
      <cdr:y>0</cdr:y>
    </cdr:from>
    <cdr:to>
      <cdr:x>0.79645</cdr:x>
      <cdr:y>0.0962</cdr:y>
    </cdr:to>
    <cdr:sp macro="" textlink="">
      <cdr:nvSpPr>
        <cdr:cNvPr id="34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102561" y="-90999"/>
          <a:ext cx="2362074" cy="40101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rgbClr val="000000"/>
              </a:solidFill>
            </a:rPr>
            <a:t>Projections</a:t>
          </a:r>
        </a:p>
      </cdr:txBody>
    </cdr:sp>
  </cdr:relSizeAnchor>
  <cdr:relSizeAnchor xmlns:cdr="http://schemas.openxmlformats.org/drawingml/2006/chartDrawing">
    <cdr:from>
      <cdr:x>0.06687</cdr:x>
      <cdr:y>0.00632</cdr:y>
    </cdr:from>
    <cdr:to>
      <cdr:x>0.35788</cdr:x>
      <cdr:y>0.10252</cdr:y>
    </cdr:to>
    <cdr:sp macro="" textlink="">
      <cdr:nvSpPr>
        <cdr:cNvPr id="35" name="Text Box 9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78224" y="26894"/>
          <a:ext cx="2516188" cy="409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rgbClr val="000000"/>
              </a:solidFill>
            </a:rPr>
            <a:t>History</a:t>
          </a:r>
        </a:p>
      </cdr:txBody>
    </cdr:sp>
  </cdr:relSizeAnchor>
  <cdr:relSizeAnchor xmlns:cdr="http://schemas.openxmlformats.org/drawingml/2006/chartDrawing">
    <cdr:from>
      <cdr:x>0.38258</cdr:x>
      <cdr:y>0.00948</cdr:y>
    </cdr:from>
    <cdr:to>
      <cdr:x>0.48834</cdr:x>
      <cdr:y>0.08183</cdr:y>
    </cdr:to>
    <cdr:sp macro="" textlink="">
      <cdr:nvSpPr>
        <cdr:cNvPr id="36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307977" y="40341"/>
          <a:ext cx="914400" cy="3080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lIns="0" tIns="45853" rIns="0" bIns="45853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 eaLnBrk="0" hangingPunct="0">
            <a:spcBef>
              <a:spcPct val="50000"/>
            </a:spcBef>
            <a:buFont typeface="Wingdings" pitchFamily="2" charset="2"/>
            <a:buNone/>
          </a:pPr>
          <a:r>
            <a:rPr lang="en-US" sz="1400" dirty="0">
              <a:solidFill>
                <a:srgbClr val="000000"/>
              </a:solidFill>
            </a:rPr>
            <a:t>2009</a:t>
          </a:r>
          <a:endParaRPr lang="en-GB" sz="1400" dirty="0">
            <a:solidFill>
              <a:srgbClr val="000000"/>
            </a:solidFill>
          </a:endParaRPr>
        </a:p>
      </cdr:txBody>
    </cdr:sp>
  </cdr:relSizeAnchor>
  <cdr:relSizeAnchor xmlns:cdr="http://schemas.openxmlformats.org/drawingml/2006/chartDrawing">
    <cdr:from>
      <cdr:x>0.43306</cdr:x>
      <cdr:y>0.06837</cdr:y>
    </cdr:from>
    <cdr:to>
      <cdr:x>0.43324</cdr:x>
      <cdr:y>0.8734</cdr:y>
    </cdr:to>
    <cdr:sp macro="" textlink="">
      <cdr:nvSpPr>
        <cdr:cNvPr id="15" name="Straight Connector 14"/>
        <cdr:cNvSpPr/>
      </cdr:nvSpPr>
      <cdr:spPr bwMode="auto">
        <a:xfrm xmlns:a="http://schemas.openxmlformats.org/drawingml/2006/main" rot="5400000" flipH="1" flipV="1">
          <a:off x="1837896" y="1962207"/>
          <a:ext cx="3355848" cy="1449"/>
        </a:xfrm>
        <a:prstGeom xmlns:a="http://schemas.openxmlformats.org/drawingml/2006/main" prst="line">
          <a:avLst/>
        </a:prstGeom>
        <a:solidFill xmlns:a="http://schemas.openxmlformats.org/drawingml/2006/main">
          <a:srgbClr val="0096D7"/>
        </a:solidFill>
        <a:ln xmlns:a="http://schemas.openxmlformats.org/drawingml/2006/main" w="12700" cap="flat" cmpd="sng" algn="ctr">
          <a:solidFill>
            <a:srgbClr val="FFFFFF">
              <a:lumMod val="65000"/>
            </a:srgbClr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0.5507</cdr:x>
      <cdr:y>0.00883</cdr:y>
    </cdr:from>
    <cdr:to>
      <cdr:x>0.82187</cdr:x>
      <cdr:y>0.08241</cdr:y>
    </cdr:to>
    <cdr:sp macro="" textlink="">
      <cdr:nvSpPr>
        <cdr:cNvPr id="2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109882" y="40342"/>
          <a:ext cx="2516188" cy="33617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rgbClr val="000000"/>
              </a:solidFill>
            </a:rPr>
            <a:t>Projections</a:t>
          </a:r>
        </a:p>
      </cdr:txBody>
    </cdr:sp>
  </cdr:relSizeAnchor>
  <cdr:relSizeAnchor xmlns:cdr="http://schemas.openxmlformats.org/drawingml/2006/chartDrawing">
    <cdr:from>
      <cdr:x>0.13767</cdr:x>
      <cdr:y>0.00883</cdr:y>
    </cdr:from>
    <cdr:to>
      <cdr:x>0.40885</cdr:x>
      <cdr:y>0.09848</cdr:y>
    </cdr:to>
    <cdr:sp macro="" textlink="">
      <cdr:nvSpPr>
        <cdr:cNvPr id="3" name="Text Box 9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77471" y="40341"/>
          <a:ext cx="2516188" cy="409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/>
          <a:r>
            <a:rPr lang="en-US" sz="1400" dirty="0">
              <a:solidFill>
                <a:srgbClr val="000000"/>
              </a:solidFill>
            </a:rPr>
            <a:t>History</a:t>
          </a:r>
        </a:p>
      </cdr:txBody>
    </cdr:sp>
  </cdr:relSizeAnchor>
  <cdr:relSizeAnchor xmlns:cdr="http://schemas.openxmlformats.org/drawingml/2006/chartDrawing">
    <cdr:from>
      <cdr:x>0.40433</cdr:x>
      <cdr:y>0.01177</cdr:y>
    </cdr:from>
    <cdr:to>
      <cdr:x>0.50287</cdr:x>
      <cdr:y>0.0792</cdr:y>
    </cdr:to>
    <cdr:sp macro="" textlink="">
      <cdr:nvSpPr>
        <cdr:cNvPr id="4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51729" y="53789"/>
          <a:ext cx="914400" cy="3080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lIns="0" tIns="45853" rIns="0" bIns="45853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1pPr>
          <a:lvl2pPr marL="457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2pPr>
          <a:lvl3pPr marL="914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3pPr>
          <a:lvl4pPr marL="1371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4pPr>
          <a:lvl5pPr marL="18288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5pPr>
          <a:lvl6pPr marL="22860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6pPr>
          <a:lvl7pPr marL="27432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7pPr>
          <a:lvl8pPr marL="32004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8pPr>
          <a:lvl9pPr marL="3657600" algn="l" defTabSz="914400" rtl="0" eaLnBrk="1" latinLnBrk="0" hangingPunct="1">
            <a:defRPr sz="1800" kern="12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pPr algn="ctr" eaLnBrk="0" hangingPunct="0">
            <a:spcBef>
              <a:spcPct val="50000"/>
            </a:spcBef>
            <a:buFont typeface="Wingdings" pitchFamily="2" charset="2"/>
            <a:buNone/>
          </a:pPr>
          <a:r>
            <a:rPr lang="en-US" sz="1400" dirty="0">
              <a:solidFill>
                <a:srgbClr val="000000"/>
              </a:solidFill>
            </a:rPr>
            <a:t>2009</a:t>
          </a:r>
          <a:endParaRPr lang="en-GB" sz="1400" dirty="0">
            <a:solidFill>
              <a:srgbClr val="000000"/>
            </a:solidFill>
          </a:endParaRPr>
        </a:p>
      </cdr:txBody>
    </cdr:sp>
  </cdr:relSizeAnchor>
  <cdr:relSizeAnchor xmlns:cdr="http://schemas.openxmlformats.org/drawingml/2006/chartDrawing">
    <cdr:from>
      <cdr:x>0.45207</cdr:x>
      <cdr:y>0.06492</cdr:y>
    </cdr:from>
    <cdr:to>
      <cdr:x>0.45224</cdr:x>
      <cdr:y>0.86842</cdr:y>
    </cdr:to>
    <cdr:sp macro="" textlink="">
      <cdr:nvSpPr>
        <cdr:cNvPr id="8" name="Straight Connector 7"/>
        <cdr:cNvSpPr/>
      </cdr:nvSpPr>
      <cdr:spPr bwMode="auto">
        <a:xfrm xmlns:a="http://schemas.openxmlformats.org/drawingml/2006/main" rot="5400000" flipH="1" flipV="1">
          <a:off x="4194688" y="296629"/>
          <a:ext cx="1589" cy="3671048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2700" cap="flat" cmpd="sng" algn="ctr">
          <a:solidFill>
            <a:schemeClr val="bg1">
              <a:lumMod val="65000"/>
            </a:schemeClr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0.44604</cdr:x>
      <cdr:y>0.06643</cdr:y>
    </cdr:from>
    <cdr:to>
      <cdr:x>0.44619</cdr:x>
      <cdr:y>0.8699</cdr:y>
    </cdr:to>
    <cdr:cxnSp macro="">
      <cdr:nvCxnSpPr>
        <cdr:cNvPr id="2" name="Straight Connector 1"/>
        <cdr:cNvCxnSpPr/>
      </cdr:nvCxnSpPr>
      <cdr:spPr bwMode="auto">
        <a:xfrm xmlns:a="http://schemas.openxmlformats.org/drawingml/2006/main" rot="16200000" flipV="1">
          <a:off x="1921727" y="2050672"/>
          <a:ext cx="3520440" cy="1186"/>
        </a:xfrm>
        <a:prstGeom xmlns:a="http://schemas.openxmlformats.org/drawingml/2006/main" prst="line">
          <a:avLst/>
        </a:prstGeom>
        <a:solidFill xmlns:a="http://schemas.openxmlformats.org/drawingml/2006/main">
          <a:srgbClr val="0096D7"/>
        </a:solidFill>
        <a:ln xmlns:a="http://schemas.openxmlformats.org/drawingml/2006/main" w="12700" cap="flat" cmpd="sng" algn="ctr">
          <a:solidFill>
            <a:srgbClr val="FFFFFF">
              <a:lumMod val="65000"/>
              <a:alpha val="65000"/>
            </a:srgbClr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0.5989</cdr:x>
      <cdr:y>0.06847</cdr:y>
    </cdr:from>
    <cdr:to>
      <cdr:x>0.5989</cdr:x>
      <cdr:y>0.87142</cdr:y>
    </cdr:to>
    <cdr:sp macro="" textlink="">
      <cdr:nvSpPr>
        <cdr:cNvPr id="25" name="Straight Connector 24"/>
        <cdr:cNvSpPr/>
      </cdr:nvSpPr>
      <cdr:spPr bwMode="auto">
        <a:xfrm xmlns:a="http://schemas.openxmlformats.org/drawingml/2006/main" rot="5400000">
          <a:off x="3231969" y="1895259"/>
          <a:ext cx="3238256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2700" cap="flat" cmpd="sng" algn="ctr">
          <a:solidFill>
            <a:schemeClr val="bg1">
              <a:lumMod val="65000"/>
            </a:schemeClr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7DE4794C-F5EF-4B2D-93D1-44697B2BA528}" type="datetimeFigureOut">
              <a:rPr lang="en-US" smtClean="0"/>
              <a:pPr/>
              <a:t>6/7/2011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E45553FA-E54B-48B3-908E-BDE094C1A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r">
              <a:defRPr sz="1200"/>
            </a:lvl1pPr>
          </a:lstStyle>
          <a:p>
            <a:fld id="{76206BF8-075B-43A5-9410-434F7CD3D58A}" type="datetimeFigureOut">
              <a:rPr lang="en-US" smtClean="0"/>
              <a:pPr/>
              <a:t>6/7/2011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0" tIns="46581" rIns="93160" bIns="465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0" tIns="46581" rIns="93160" bIns="465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r">
              <a:defRPr sz="1200"/>
            </a:lvl1pPr>
          </a:lstStyle>
          <a:p>
            <a:fld id="{0EBA4C88-B6CE-4DF6-AC5C-0E11A83F5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40" tIns="46571" rIns="93140" bIns="46571" anchor="b"/>
          <a:lstStyle/>
          <a:p>
            <a:pPr algn="r" defTabSz="930176"/>
            <a:fld id="{749707FA-5195-4829-B9ED-6CB0CE5648B1}" type="slidenum">
              <a:rPr lang="en-US" sz="1200"/>
              <a:pPr algn="r" defTabSz="930176"/>
              <a:t>14</a:t>
            </a:fld>
            <a:endParaRPr lang="en-US" sz="1200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3437" cy="3482975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176"/>
            <a:fld id="{15074CE7-6542-4CC8-B4FA-E6CD77E733A3}" type="slidenum">
              <a:rPr lang="en-US" smtClean="0"/>
              <a:pPr defTabSz="930176"/>
              <a:t>15</a:t>
            </a:fld>
            <a:endParaRPr lang="en-US" dirty="0" smtClean="0"/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970339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26" tIns="46615" rIns="93226" bIns="46615" anchor="b"/>
          <a:lstStyle/>
          <a:p>
            <a:pPr algn="r" defTabSz="931765"/>
            <a:fld id="{C385A9E3-7320-4C23-9FD2-81986EDEE16F}" type="slidenum">
              <a:rPr lang="en-US" sz="1200"/>
              <a:pPr algn="r" defTabSz="931765"/>
              <a:t>15</a:t>
            </a:fld>
            <a:endParaRPr lang="en-US" sz="1200" dirty="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3437" cy="3482975"/>
          </a:xfrm>
          <a:ln/>
        </p:spPr>
      </p:sp>
      <p:sp>
        <p:nvSpPr>
          <p:cNvPr id="6" name="Notes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40" tIns="46571" rIns="93140" bIns="46571" anchor="b"/>
          <a:lstStyle/>
          <a:p>
            <a:pPr algn="r" defTabSz="930176"/>
            <a:fld id="{5F00C109-73B0-4675-BD0E-B9ED1BA0C62F}" type="slidenum">
              <a:rPr lang="en-US" sz="1200"/>
              <a:pPr algn="r" defTabSz="930176"/>
              <a:t>16</a:t>
            </a:fld>
            <a:endParaRPr lang="en-US" sz="1200" dirty="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970339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26" tIns="46615" rIns="93226" bIns="46615" anchor="b"/>
          <a:lstStyle/>
          <a:p>
            <a:pPr algn="r" defTabSz="931765"/>
            <a:fld id="{FD524CA2-E62A-423A-A7CA-92EFC83E5EC6}" type="slidenum">
              <a:rPr lang="en-US" sz="1200"/>
              <a:pPr algn="r" defTabSz="931765"/>
              <a:t>16</a:t>
            </a:fld>
            <a:endParaRPr lang="en-US" sz="12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1850" cy="3482975"/>
          </a:xfrm>
          <a:ln/>
        </p:spPr>
      </p:sp>
      <p:sp>
        <p:nvSpPr>
          <p:cNvPr id="6" name="Notes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176"/>
            <a:fld id="{38FABFD5-4B9A-4C7C-B778-B3DA3431C652}" type="slidenum">
              <a:rPr lang="en-US" smtClean="0"/>
              <a:pPr defTabSz="930176"/>
              <a:t>18</a:t>
            </a:fld>
            <a:endParaRPr lang="en-US" dirty="0" smtClean="0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970339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26" tIns="46615" rIns="93226" bIns="46615" anchor="b"/>
          <a:lstStyle/>
          <a:p>
            <a:pPr algn="r" defTabSz="931765"/>
            <a:fld id="{91856C08-444A-42C3-9610-F62298ABB2C7}" type="slidenum">
              <a:rPr lang="en-US" sz="1200"/>
              <a:pPr algn="r" defTabSz="931765"/>
              <a:t>18</a:t>
            </a:fld>
            <a:endParaRPr lang="en-US" sz="1200" dirty="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5025" cy="3482975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88" y="4416552"/>
            <a:ext cx="5605272" cy="4187952"/>
          </a:xfrm>
          <a:noFill/>
          <a:ln/>
        </p:spPr>
        <p:txBody>
          <a:bodyPr lIns="93226" tIns="46615" rIns="93226" bIns="46615">
            <a:normAutofit/>
          </a:bodyPr>
          <a:lstStyle/>
          <a:p>
            <a:pPr eaLnBrk="1" hangingPunct="1"/>
            <a:endParaRPr lang="en-US" sz="14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5025" cy="3482975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0" tIns="46576" rIns="93150" bIns="46576" anchor="b"/>
          <a:lstStyle/>
          <a:p>
            <a:pPr algn="r" defTabSz="930275"/>
            <a:fld id="{10E5EEC7-062D-4A4F-B235-43C101952428}" type="slidenum">
              <a:rPr lang="en-US" sz="1200">
                <a:solidFill>
                  <a:schemeClr val="tx1"/>
                </a:solidFill>
              </a:rPr>
              <a:pPr algn="r" defTabSz="930275"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36" tIns="46620" rIns="93236" bIns="46620" anchor="b"/>
          <a:lstStyle/>
          <a:p>
            <a:pPr algn="r" defTabSz="931863"/>
            <a:fld id="{82F1F28D-463C-4AD6-BC28-DCFFF59488E5}" type="slidenum">
              <a:rPr lang="en-US" sz="1200">
                <a:solidFill>
                  <a:schemeClr val="tx1"/>
                </a:solidFill>
              </a:rPr>
              <a:pPr algn="r" defTabSz="931863"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45025" cy="3482975"/>
          </a:xfrm>
          <a:ln/>
        </p:spPr>
      </p:sp>
      <p:sp>
        <p:nvSpPr>
          <p:cNvPr id="7" name="Notes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4C88-B6CE-4DF6-AC5C-0E11A83F5D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3048"/>
            <a:ext cx="7391400" cy="141617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1371600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8" name="Straight Connector 12"/>
          <p:cNvCxnSpPr>
            <a:cxnSpLocks noChangeShapeType="1"/>
          </p:cNvCxnSpPr>
          <p:nvPr userDrawn="1"/>
        </p:nvCxnSpPr>
        <p:spPr bwMode="auto">
          <a:xfrm rot="5400000">
            <a:off x="773416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icon_row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12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i="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cxnSp>
        <p:nvCxnSpPr>
          <p:cNvPr id="34" name="Straight Connector 12"/>
          <p:cNvCxnSpPr>
            <a:cxnSpLocks noChangeShapeType="1"/>
          </p:cNvCxnSpPr>
          <p:nvPr userDrawn="1"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6" name="TextBox 15"/>
          <p:cNvSpPr txBox="1"/>
          <p:nvPr userDrawn="1"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hangingPunct="0"/>
            <a:r>
              <a:rPr lang="en-US" sz="1200" i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Independent Statistics</a:t>
            </a:r>
            <a:r>
              <a:rPr lang="en-US" sz="1200" i="1" baseline="0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 &amp; Analysis</a:t>
            </a:r>
            <a:endParaRPr lang="en-US" sz="1200" i="1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cxnSp>
        <p:nvCxnSpPr>
          <p:cNvPr id="16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524000"/>
            <a:ext cx="7945027" cy="4381500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8175" y="895350"/>
            <a:ext cx="4000500" cy="552450"/>
          </a:xfrm>
          <a:prstGeom prst="rect">
            <a:avLst/>
          </a:prstGeom>
        </p:spPr>
        <p:txBody>
          <a:bodyPr lIns="91440"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y-axis units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86299" y="898016"/>
            <a:ext cx="3895726" cy="549783"/>
          </a:xfrm>
          <a:prstGeom prst="rect">
            <a:avLst/>
          </a:prstGeo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i="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secondary y-axis title here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secondary y-axis units here</a:t>
            </a:r>
          </a:p>
        </p:txBody>
      </p:sp>
      <p:pic>
        <p:nvPicPr>
          <p:cNvPr id="1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36998" y="1229475"/>
            <a:ext cx="7945027" cy="4676026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6998" y="895350"/>
            <a:ext cx="7946136" cy="29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pie chart units here</a:t>
            </a:r>
            <a:endParaRPr lang="en-US" dirty="0"/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73152"/>
            <a:ext cx="8046720" cy="774573"/>
          </a:xfrm>
          <a:prstGeom prst="rect">
            <a:avLst/>
          </a:prstGeom>
          <a:noFill/>
        </p:spPr>
        <p:txBody>
          <a:bodyPr tIns="91440" bIns="0" anchor="b"/>
          <a:lstStyle>
            <a:lvl1pPr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8175" y="847725"/>
            <a:ext cx="8048625" cy="5057775"/>
          </a:xfrm>
          <a:prstGeom prst="rect">
            <a:avLst/>
          </a:prstGeom>
        </p:spPr>
        <p:txBody>
          <a:bodyPr/>
          <a:lstStyle>
            <a:lvl1pPr>
              <a:buNone/>
              <a:defRPr sz="1200" i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3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 anchor="b"/>
          <a:lstStyle>
            <a:lvl1pPr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 smtClean="0"/>
              <a:t>Source: 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cxnSp>
        <p:nvCxnSpPr>
          <p:cNvPr id="14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815301"/>
            <a:ext cx="7391400" cy="1413924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90700"/>
            <a:ext cx="73914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ern="12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i="1" dirty="0" smtClean="0">
                <a:solidFill>
                  <a:srgbClr val="333333"/>
                </a:solidFill>
                <a:latin typeface="Times New Roman" charset="0"/>
                <a:cs typeface="Times New Roman" charset="0"/>
              </a:rPr>
              <a:t>Subhead – Click to edit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7772400" cy="733425"/>
          </a:xfrm>
          <a:prstGeom prst="rect">
            <a:avLst/>
          </a:prstGeom>
        </p:spPr>
        <p:txBody>
          <a:bodyPr anchor="b"/>
          <a:lstStyle>
            <a:lvl1pPr>
              <a:defRPr sz="36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 rot="10800000" flipH="1">
            <a:off x="607919" y="3649756"/>
            <a:ext cx="8050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icon_row-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272" y="3081597"/>
            <a:ext cx="7226428" cy="366452"/>
          </a:xfrm>
          <a:prstGeom prst="rect">
            <a:avLst/>
          </a:prstGeom>
        </p:spPr>
      </p:pic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 rot="5400000">
            <a:off x="538924" y="6616600"/>
            <a:ext cx="285296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2" name="TextBox 21"/>
          <p:cNvSpPr txBox="1"/>
          <p:nvPr userDrawn="1"/>
        </p:nvSpPr>
        <p:spPr>
          <a:xfrm>
            <a:off x="7924800" y="6573310"/>
            <a:ext cx="811213" cy="230187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www.eia.gov</a:t>
            </a:r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7740793" y="6675122"/>
            <a:ext cx="182879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5" name="TextBox 24"/>
          <p:cNvSpPr txBox="1"/>
          <p:nvPr userDrawn="1"/>
        </p:nvSpPr>
        <p:spPr bwMode="auto">
          <a:xfrm>
            <a:off x="776043" y="6493417"/>
            <a:ext cx="40313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 anchor="b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i="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U.S. Energy Information Administration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672747" y="6573310"/>
            <a:ext cx="2082192" cy="23083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eaLnBrk="0" hangingPunct="0"/>
            <a:r>
              <a:rPr lang="en-US" sz="1200" i="1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Independent Statistics</a:t>
            </a:r>
            <a:r>
              <a:rPr lang="en-US" sz="1200" i="1" baseline="0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 &amp; Analysis</a:t>
            </a:r>
            <a:endParaRPr lang="en-US" sz="1200" i="1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8050212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solidFill>
                  <a:schemeClr val="tx1"/>
                </a:solidFill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solidFill>
                  <a:schemeClr val="tx1"/>
                </a:solidFill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solidFill>
                  <a:schemeClr val="tx1"/>
                </a:solidFill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solidFill>
                  <a:schemeClr val="tx1"/>
                </a:solidFill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2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three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8050212" cy="4589930"/>
          </a:xfrm>
          <a:prstGeom prst="rect">
            <a:avLst/>
          </a:prstGeom>
        </p:spPr>
        <p:txBody>
          <a:bodyPr/>
          <a:lstStyle>
            <a:lvl1pPr marL="233363" indent="-233363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defRPr sz="2200" i="0" kern="1200" baseline="0">
                <a:solidFill>
                  <a:schemeClr val="tx1"/>
                </a:solidFill>
                <a:latin typeface="+mn-lt"/>
              </a:defRPr>
            </a:lvl1pPr>
            <a:lvl2pPr marL="6905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solidFill>
                  <a:schemeClr val="tx1"/>
                </a:solidFill>
                <a:latin typeface="+mn-lt"/>
              </a:defRPr>
            </a:lvl2pPr>
            <a:lvl3pPr marL="1084263" indent="-169863">
              <a:lnSpc>
                <a:spcPct val="100000"/>
              </a:lnSpc>
              <a:spcAft>
                <a:spcPts val="400"/>
              </a:spcAft>
              <a:defRPr sz="1600" i="0" kern="1200" baseline="0">
                <a:solidFill>
                  <a:schemeClr val="tx1"/>
                </a:solidFill>
                <a:latin typeface="+mn-lt"/>
              </a:defRPr>
            </a:lvl3pPr>
            <a:lvl4pPr marL="1604963" indent="-233363">
              <a:lnSpc>
                <a:spcPct val="100000"/>
              </a:lnSpc>
              <a:spcAft>
                <a:spcPts val="400"/>
              </a:spcAft>
              <a:defRPr sz="1600" i="0" kern="1200" baseline="0">
                <a:solidFill>
                  <a:schemeClr val="tx1"/>
                </a:solidFill>
                <a:latin typeface="+mn-lt"/>
              </a:defRPr>
            </a:lvl4pPr>
            <a:lvl5pPr marL="1998663" indent="-169863"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  <a:defRPr sz="1600" i="0" kern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57725" y="1314450"/>
            <a:ext cx="4023360" cy="45902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200" i="0">
                <a:solidFill>
                  <a:schemeClr val="tx1"/>
                </a:solidFill>
                <a:latin typeface="+mn-lt"/>
              </a:defRPr>
            </a:lvl1pPr>
            <a:lvl2pPr>
              <a:spcAft>
                <a:spcPts val="400"/>
              </a:spcAft>
              <a:defRPr sz="1600" i="0">
                <a:solidFill>
                  <a:schemeClr val="tx1"/>
                </a:solidFill>
                <a:latin typeface="+mn-lt"/>
              </a:defRPr>
            </a:lvl2pPr>
            <a:lvl3pPr>
              <a:spcAft>
                <a:spcPts val="400"/>
              </a:spcAft>
              <a:defRPr sz="1600" i="0">
                <a:solidFill>
                  <a:schemeClr val="tx1"/>
                </a:solidFill>
                <a:latin typeface="+mn-lt"/>
              </a:defRPr>
            </a:lvl3pPr>
            <a:lvl4pPr>
              <a:spcAft>
                <a:spcPts val="400"/>
              </a:spcAft>
              <a:defRPr sz="1600" i="0">
                <a:solidFill>
                  <a:schemeClr val="tx1"/>
                </a:solidFill>
                <a:latin typeface="+mn-lt"/>
              </a:defRPr>
            </a:lvl4pPr>
            <a:lvl5pPr>
              <a:spcAft>
                <a:spcPts val="400"/>
              </a:spcAft>
              <a:buFont typeface="Arial" pitchFamily="34" charset="0"/>
              <a:buChar char="•"/>
              <a:defRPr sz="16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38174" y="1314450"/>
            <a:ext cx="4023360" cy="4590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har char="•"/>
              <a:defRPr lang="en-US" sz="2200" i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ts val="400"/>
              </a:spcAft>
              <a:defRPr lang="en-US" sz="1600" i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  <a:defRPr lang="en-US" sz="1600" i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2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three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657724" y="1314450"/>
            <a:ext cx="4023360" cy="45902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lang="en-US" sz="2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defRPr lang="en-US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defRPr lang="en-US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defRPr lang="en-US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  <a:defRPr lang="en-US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38175" y="1314450"/>
            <a:ext cx="4023360" cy="45902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lang="en-US" sz="2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defRPr lang="en-US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defRPr lang="en-US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defRPr lang="en-US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Font typeface="Arial" pitchFamily="34" charset="0"/>
              <a:buChar char="•"/>
              <a:defRPr lang="en-US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09800"/>
            <a:ext cx="8229600" cy="1488141"/>
          </a:xfrm>
          <a:prstGeom prst="rect">
            <a:avLst/>
          </a:prstGeom>
        </p:spPr>
        <p:txBody>
          <a:bodyPr anchor="b"/>
          <a:lstStyle>
            <a:lvl1pPr algn="ctr">
              <a:defRPr sz="40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pic>
        <p:nvPicPr>
          <p:cNvPr id="19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3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3"/>
          <p:cNvSpPr>
            <a:spLocks noChangeAspect="1"/>
          </p:cNvSpPr>
          <p:nvPr userDrawn="1"/>
        </p:nvSpPr>
        <p:spPr bwMode="auto">
          <a:xfrm>
            <a:off x="8732838" y="6456542"/>
            <a:ext cx="276225" cy="274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494" y="76200"/>
            <a:ext cx="8050306" cy="1143000"/>
          </a:xfrm>
          <a:prstGeom prst="rect">
            <a:avLst/>
          </a:prstGeom>
        </p:spPr>
        <p:txBody>
          <a:bodyPr anchor="b"/>
          <a:lstStyle>
            <a:lvl1pPr>
              <a:defRPr sz="2400" kern="1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style. You can have up to three lines of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 rot="5400000">
            <a:off x="452191" y="6546056"/>
            <a:ext cx="438150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26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9" y="6362700"/>
            <a:ext cx="516411" cy="3566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6" cstate="print"/>
          <a:srcRect t="10667" b="10667"/>
          <a:stretch>
            <a:fillRect/>
          </a:stretch>
        </p:blipFill>
        <p:spPr bwMode="auto">
          <a:xfrm flipH="1" flipV="1">
            <a:off x="0" y="6226138"/>
            <a:ext cx="9144000" cy="6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144000" cy="92075"/>
          </a:xfrm>
          <a:prstGeom prst="rect">
            <a:avLst/>
          </a:prstGeom>
          <a:solidFill>
            <a:srgbClr val="169D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81847" y="641610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Times New Roman"/>
              </a:defRPr>
            </a:lvl1pPr>
          </a:lstStyle>
          <a:p>
            <a:fld id="{2D80C5C9-96E0-47EC-B500-37C5FE2846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512" y="6391274"/>
            <a:ext cx="2809113" cy="396997"/>
          </a:xfrm>
          <a:prstGeom prst="rect">
            <a:avLst/>
          </a:prstGeom>
        </p:spPr>
        <p:txBody>
          <a:bodyPr anchor="b"/>
          <a:lstStyle>
            <a:lvl1pPr>
              <a:defRPr sz="1200" i="1">
                <a:solidFill>
                  <a:schemeClr val="bg1"/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lang="en-US" smtClean="0"/>
              <a:t>AEO2011, April 2011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70" r:id="rId4"/>
    <p:sldLayoutId id="2147483672" r:id="rId5"/>
    <p:sldLayoutId id="2147483671" r:id="rId6"/>
    <p:sldLayoutId id="2147483659" r:id="rId7"/>
    <p:sldLayoutId id="2147483673" r:id="rId8"/>
    <p:sldLayoutId id="2147483674" r:id="rId9"/>
    <p:sldLayoutId id="2147483662" r:id="rId10"/>
    <p:sldLayoutId id="2147483664" r:id="rId11"/>
    <p:sldLayoutId id="2147483663" r:id="rId12"/>
    <p:sldLayoutId id="2147483661" r:id="rId13"/>
    <p:sldLayoutId id="2147483666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69DD8"/>
          </a:solidFill>
          <a:latin typeface="Times New Roman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 i="1">
          <a:solidFill>
            <a:srgbClr val="333333"/>
          </a:solidFill>
          <a:latin typeface="Times New Roman"/>
          <a:ea typeface="+mn-ea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a.gov/" TargetMode="External"/><Relationship Id="rId7" Type="http://schemas.openxmlformats.org/officeDocument/2006/relationships/hyperlink" Target="http://www.eia.gov/me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a.gov/ieo" TargetMode="External"/><Relationship Id="rId5" Type="http://schemas.openxmlformats.org/officeDocument/2006/relationships/hyperlink" Target="http://www.eia.gov/aeo" TargetMode="External"/><Relationship Id="rId4" Type="http://schemas.openxmlformats.org/officeDocument/2006/relationships/hyperlink" Target="http://www.eia.gov/ste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U.S. Energy Information Administration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Spring, 2011  |  Washington, DC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Annual Energy Outlook 2011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200" dirty="0" smtClean="0"/>
              <a:t>Reference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 gains reduce consumption 13% from where it would otherwise be; structural change is even larger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quadrillion Btu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Source:  EIA, Annual Energy Outlook 2011</a:t>
            </a:r>
          </a:p>
        </p:txBody>
      </p:sp>
      <p:graphicFrame>
        <p:nvGraphicFramePr>
          <p:cNvPr id="11" name="Chart Placeholder 10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9" y="1524000"/>
          <a:ext cx="769989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934125" y="3429000"/>
            <a:ext cx="10668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Efficiency change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934125" y="2862263"/>
            <a:ext cx="10668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Structural change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>
            <a:off x="8015087" y="2590799"/>
            <a:ext cx="127000" cy="771525"/>
          </a:xfrm>
          <a:prstGeom prst="rightBrace">
            <a:avLst>
              <a:gd name="adj1" fmla="val 50000"/>
              <a:gd name="adj2" fmla="val 5625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AutoShape 9"/>
          <p:cNvSpPr>
            <a:spLocks/>
          </p:cNvSpPr>
          <p:nvPr/>
        </p:nvSpPr>
        <p:spPr bwMode="auto">
          <a:xfrm>
            <a:off x="8000800" y="3498362"/>
            <a:ext cx="142875" cy="193675"/>
          </a:xfrm>
          <a:prstGeom prst="rightBrace">
            <a:avLst>
              <a:gd name="adj1" fmla="val 1377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3399"/>
              </a:solidFill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445175" y="2936129"/>
            <a:ext cx="62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-33%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7445175" y="3502866"/>
            <a:ext cx="62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-13%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and CO</a:t>
            </a:r>
            <a:r>
              <a:rPr lang="en-US" baseline="-25000" dirty="0" smtClean="0"/>
              <a:t>2</a:t>
            </a:r>
            <a:r>
              <a:rPr lang="en-US" dirty="0" smtClean="0"/>
              <a:t> per dollar of GDP continue to decline;</a:t>
            </a:r>
            <a:br>
              <a:rPr lang="en-US" dirty="0" smtClean="0"/>
            </a:br>
            <a:r>
              <a:rPr lang="en-US" dirty="0" smtClean="0"/>
              <a:t>per-capita energy use also declines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index, 2005=1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Source:  EIA, Annual Energy Outlook 2011</a:t>
            </a:r>
          </a:p>
        </p:txBody>
      </p:sp>
      <p:graphicFrame>
        <p:nvGraphicFramePr>
          <p:cNvPr id="11" name="Chart Placeholder 10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8" y="1524000"/>
          <a:ext cx="7945437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2336800" y="1435100"/>
            <a:ext cx="5578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History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892800" y="1435100"/>
            <a:ext cx="88646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Projections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rot="16200000" flipH="1">
            <a:off x="3095679" y="3560136"/>
            <a:ext cx="3670300" cy="44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  <a:alpha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4729843" y="1435100"/>
            <a:ext cx="3975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2009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12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8" y="1562100"/>
          <a:ext cx="7945437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oup 33"/>
          <p:cNvGraphicFramePr>
            <a:graphicFrameLocks noGrp="1"/>
          </p:cNvGraphicFramePr>
          <p:nvPr/>
        </p:nvGraphicFramePr>
        <p:xfrm>
          <a:off x="4252687" y="3659188"/>
          <a:ext cx="4158343" cy="1130830"/>
        </p:xfrm>
        <a:graphic>
          <a:graphicData uri="http://schemas.openxmlformats.org/drawingml/2006/table">
            <a:tbl>
              <a:tblPr/>
              <a:tblGrid>
                <a:gridCol w="1886857"/>
                <a:gridCol w="725714"/>
                <a:gridCol w="769257"/>
                <a:gridCol w="776515"/>
              </a:tblGrid>
              <a:tr h="259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2035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87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Energy-related CO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emissions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6.00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5.78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6.31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86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change from 2005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 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-3.7%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5.2%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AEO2011 Reference case, energy-related CO</a:t>
            </a:r>
            <a:r>
              <a:rPr lang="en-US" baseline="-25000" dirty="0" smtClean="0"/>
              <a:t>2</a:t>
            </a:r>
            <a:r>
              <a:rPr lang="en-US" dirty="0" smtClean="0"/>
              <a:t> emissions grow 5% over 2005 levels by 2035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billion metric tons carbon dioxide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76800" y="1382713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65213" y="1382713"/>
            <a:ext cx="251618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622225" y="1433478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 anchor="ctr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2009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956799" y="1433478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 anchor="ctr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2005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2250625" y="3594100"/>
            <a:ext cx="3657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  <a:alpha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1591797" y="3555010"/>
            <a:ext cx="3657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9413" y="481013"/>
          <a:ext cx="7359650" cy="675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95800" y="2788516"/>
            <a:ext cx="381000" cy="381000"/>
            <a:chOff x="2844" y="2208"/>
            <a:chExt cx="465" cy="120"/>
          </a:xfrm>
        </p:grpSpPr>
        <p:sp>
          <p:nvSpPr>
            <p:cNvPr id="3107" name="Line 37"/>
            <p:cNvSpPr>
              <a:spLocks noChangeShapeType="1"/>
            </p:cNvSpPr>
            <p:nvPr/>
          </p:nvSpPr>
          <p:spPr bwMode="auto">
            <a:xfrm flipV="1">
              <a:off x="2844" y="2268"/>
              <a:ext cx="42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08" name="Line 38"/>
            <p:cNvSpPr>
              <a:spLocks noChangeShapeType="1"/>
            </p:cNvSpPr>
            <p:nvPr/>
          </p:nvSpPr>
          <p:spPr bwMode="auto">
            <a:xfrm flipH="1">
              <a:off x="3261" y="2208"/>
              <a:ext cx="48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 flipH="1" flipV="1">
            <a:off x="726141" y="4199220"/>
            <a:ext cx="484748" cy="841313"/>
            <a:chOff x="2844" y="2212"/>
            <a:chExt cx="465" cy="116"/>
          </a:xfrm>
        </p:grpSpPr>
        <p:sp>
          <p:nvSpPr>
            <p:cNvPr id="3105" name="Line 33"/>
            <p:cNvSpPr>
              <a:spLocks noChangeShapeType="1"/>
            </p:cNvSpPr>
            <p:nvPr/>
          </p:nvSpPr>
          <p:spPr bwMode="auto">
            <a:xfrm flipV="1">
              <a:off x="2844" y="2308"/>
              <a:ext cx="465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H="1">
              <a:off x="3309" y="22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213406" y="3689469"/>
            <a:ext cx="567967" cy="163513"/>
            <a:chOff x="4358" y="2358"/>
            <a:chExt cx="395" cy="145"/>
          </a:xfrm>
        </p:grpSpPr>
        <p:sp>
          <p:nvSpPr>
            <p:cNvPr id="3103" name="Line 27"/>
            <p:cNvSpPr>
              <a:spLocks noChangeShapeType="1"/>
            </p:cNvSpPr>
            <p:nvPr/>
          </p:nvSpPr>
          <p:spPr bwMode="auto">
            <a:xfrm flipV="1">
              <a:off x="4609" y="2358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04" name="Line 30"/>
            <p:cNvSpPr>
              <a:spLocks noChangeShapeType="1"/>
            </p:cNvSpPr>
            <p:nvPr/>
          </p:nvSpPr>
          <p:spPr bwMode="auto">
            <a:xfrm flipV="1">
              <a:off x="4358" y="2503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3078" name="Rectangle 5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640080" y="73152"/>
            <a:ext cx="8046720" cy="777240"/>
          </a:xfrm>
          <a:prstGeom prst="rect">
            <a:avLst/>
          </a:prstGeom>
        </p:spPr>
        <p:txBody>
          <a:bodyPr anchor="t" anchorCtr="0"/>
          <a:lstStyle/>
          <a:p>
            <a:pPr eaLnBrk="1" hangingPunct="1"/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In 2009, U.S. electricity generation was 70% fossil fuels, 20% nuclear, and 10% renewable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2470150" y="2359891"/>
            <a:ext cx="1600200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chemeClr val="bg1"/>
                </a:solidFill>
              </a:rPr>
              <a:t>Nuclear</a:t>
            </a:r>
          </a:p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chemeClr val="bg1"/>
                </a:solidFill>
              </a:rPr>
              <a:t>20.2%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950269" y="3018918"/>
            <a:ext cx="1676400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chemeClr val="bg1"/>
                </a:solidFill>
              </a:rPr>
              <a:t>Natural gas</a:t>
            </a:r>
          </a:p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chemeClr val="bg1"/>
                </a:solidFill>
              </a:rPr>
              <a:t>23.3%</a:t>
            </a:r>
          </a:p>
        </p:txBody>
      </p:sp>
      <p:sp>
        <p:nvSpPr>
          <p:cNvPr id="3081" name="Text Box 10"/>
          <p:cNvSpPr txBox="1">
            <a:spLocks noChangeArrowheads="1"/>
          </p:cNvSpPr>
          <p:nvPr/>
        </p:nvSpPr>
        <p:spPr bwMode="auto">
          <a:xfrm>
            <a:off x="895350" y="1266825"/>
            <a:ext cx="3613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2009 Total net generation: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</a:rPr>
              <a:t>3,953 billion kWh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1555750" y="4873625"/>
            <a:ext cx="2438400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bg1"/>
                </a:solidFill>
              </a:rPr>
              <a:t>Coal</a:t>
            </a:r>
          </a:p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bg1"/>
                </a:solidFill>
              </a:rPr>
              <a:t>44.6%</a:t>
            </a: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3594100" y="1266825"/>
            <a:ext cx="5867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2009 Non-hydro renewable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</a:rPr>
              <a:t>net generation: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</a:rPr>
              <a:t>141 billion kWh</a:t>
            </a:r>
          </a:p>
        </p:txBody>
      </p:sp>
      <p:sp>
        <p:nvSpPr>
          <p:cNvPr id="3084" name="Text Box 14"/>
          <p:cNvSpPr txBox="1">
            <a:spLocks noChangeArrowheads="1"/>
          </p:cNvSpPr>
          <p:nvPr/>
        </p:nvSpPr>
        <p:spPr bwMode="auto">
          <a:xfrm>
            <a:off x="7146925" y="4622079"/>
            <a:ext cx="2114550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Geothermal:  0.4%</a:t>
            </a:r>
          </a:p>
        </p:txBody>
      </p:sp>
      <p:sp>
        <p:nvSpPr>
          <p:cNvPr id="3085" name="Text Box 15"/>
          <p:cNvSpPr txBox="1">
            <a:spLocks noChangeArrowheads="1"/>
          </p:cNvSpPr>
          <p:nvPr/>
        </p:nvSpPr>
        <p:spPr bwMode="auto">
          <a:xfrm>
            <a:off x="7146925" y="4966566"/>
            <a:ext cx="2190750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Other biomass:  0.5%</a:t>
            </a:r>
          </a:p>
        </p:txBody>
      </p:sp>
      <p:sp>
        <p:nvSpPr>
          <p:cNvPr id="3086" name="Text Box 16"/>
          <p:cNvSpPr txBox="1">
            <a:spLocks noChangeArrowheads="1"/>
          </p:cNvSpPr>
          <p:nvPr/>
        </p:nvSpPr>
        <p:spPr bwMode="auto">
          <a:xfrm>
            <a:off x="7146925" y="4014066"/>
            <a:ext cx="1997075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Wood and wood-derived fuels:  0.9%</a:t>
            </a: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auto">
          <a:xfrm>
            <a:off x="4403024" y="3592636"/>
            <a:ext cx="1676400" cy="6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Other</a:t>
            </a:r>
          </a:p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renewable</a:t>
            </a:r>
            <a:endParaRPr lang="en-US" sz="1400" dirty="0">
              <a:solidFill>
                <a:srgbClr val="000000"/>
              </a:solidFill>
            </a:endParaRPr>
          </a:p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3.6%</a:t>
            </a:r>
          </a:p>
        </p:txBody>
      </p:sp>
      <p:sp>
        <p:nvSpPr>
          <p:cNvPr id="3088" name="Text Box 17"/>
          <p:cNvSpPr txBox="1">
            <a:spLocks noChangeArrowheads="1"/>
          </p:cNvSpPr>
          <p:nvPr/>
        </p:nvSpPr>
        <p:spPr bwMode="auto">
          <a:xfrm>
            <a:off x="4070350" y="2115416"/>
            <a:ext cx="1676400" cy="6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Conventional</a:t>
            </a:r>
          </a:p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hydroelectric</a:t>
            </a:r>
          </a:p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6.9%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911725" y="3015529"/>
            <a:ext cx="1146175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Other</a:t>
            </a:r>
          </a:p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0.3%</a:t>
            </a:r>
          </a:p>
        </p:txBody>
      </p:sp>
      <p:sp>
        <p:nvSpPr>
          <p:cNvPr id="3090" name="Text Box 16"/>
          <p:cNvSpPr txBox="1">
            <a:spLocks noChangeArrowheads="1"/>
          </p:cNvSpPr>
          <p:nvPr/>
        </p:nvSpPr>
        <p:spPr bwMode="auto">
          <a:xfrm>
            <a:off x="7146925" y="2869479"/>
            <a:ext cx="1600200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Wind:  1.8%</a:t>
            </a:r>
          </a:p>
        </p:txBody>
      </p:sp>
      <p:sp>
        <p:nvSpPr>
          <p:cNvPr id="3091" name="Text Box 16"/>
          <p:cNvSpPr txBox="1">
            <a:spLocks noChangeArrowheads="1"/>
          </p:cNvSpPr>
          <p:nvPr/>
        </p:nvSpPr>
        <p:spPr bwMode="auto">
          <a:xfrm>
            <a:off x="7654925" y="3306041"/>
            <a:ext cx="1489075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Solar thermal and PV: &lt;0.1%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751820" y="3415433"/>
            <a:ext cx="629805" cy="213591"/>
            <a:chOff x="2844" y="2208"/>
            <a:chExt cx="465" cy="120"/>
          </a:xfrm>
        </p:grpSpPr>
        <p:sp>
          <p:nvSpPr>
            <p:cNvPr id="3101" name="Line 22"/>
            <p:cNvSpPr>
              <a:spLocks noChangeShapeType="1"/>
            </p:cNvSpPr>
            <p:nvPr/>
          </p:nvSpPr>
          <p:spPr bwMode="auto">
            <a:xfrm flipV="1">
              <a:off x="2844" y="2268"/>
              <a:ext cx="42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02" name="Line 28"/>
            <p:cNvSpPr>
              <a:spLocks noChangeShapeType="1"/>
            </p:cNvSpPr>
            <p:nvPr/>
          </p:nvSpPr>
          <p:spPr bwMode="auto">
            <a:xfrm flipH="1">
              <a:off x="3261" y="2208"/>
              <a:ext cx="48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3093" name="Text Box 17"/>
          <p:cNvSpPr txBox="1">
            <a:spLocks noChangeArrowheads="1"/>
          </p:cNvSpPr>
          <p:nvPr/>
        </p:nvSpPr>
        <p:spPr bwMode="auto">
          <a:xfrm>
            <a:off x="215152" y="5116792"/>
            <a:ext cx="1295400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Petroleum</a:t>
            </a:r>
          </a:p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1.0%</a:t>
            </a:r>
          </a:p>
        </p:txBody>
      </p:sp>
      <p:sp>
        <p:nvSpPr>
          <p:cNvPr id="3094" name="Text Box 17"/>
          <p:cNvSpPr txBox="1">
            <a:spLocks noChangeArrowheads="1"/>
          </p:cNvSpPr>
          <p:nvPr/>
        </p:nvSpPr>
        <p:spPr bwMode="auto">
          <a:xfrm>
            <a:off x="228600" y="1748610"/>
            <a:ext cx="1676400" cy="45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Other gases</a:t>
            </a:r>
          </a:p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0.3%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586754" y="1833773"/>
            <a:ext cx="760319" cy="196732"/>
            <a:chOff x="1008" y="1286"/>
            <a:chExt cx="432" cy="106"/>
          </a:xfrm>
        </p:grpSpPr>
        <p:sp>
          <p:nvSpPr>
            <p:cNvPr id="3099" name="Line 41"/>
            <p:cNvSpPr>
              <a:spLocks noChangeShapeType="1"/>
            </p:cNvSpPr>
            <p:nvPr/>
          </p:nvSpPr>
          <p:spPr bwMode="auto">
            <a:xfrm flipV="1">
              <a:off x="1008" y="1286"/>
              <a:ext cx="387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00" name="Line 42"/>
            <p:cNvSpPr>
              <a:spLocks noChangeShapeType="1"/>
            </p:cNvSpPr>
            <p:nvPr/>
          </p:nvSpPr>
          <p:spPr bwMode="auto">
            <a:xfrm flipH="1" flipV="1">
              <a:off x="1392" y="1286"/>
              <a:ext cx="48" cy="1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53F3-DDEC-4FDD-8F77-7CEDD001FD2E}" type="slidenum">
              <a:rPr lang="en-US" smtClean="0">
                <a:latin typeface="+mj-lt"/>
              </a:rPr>
              <a:pPr>
                <a:defRPr/>
              </a:pPr>
              <a:t>14</a:t>
            </a:fld>
            <a:endParaRPr lang="en-US" dirty="0">
              <a:latin typeface="+mj-lt"/>
            </a:endParaRP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/>
              </a:rPr>
              <a:t>Source:  EIA, Electric Power Monthly, October 2010</a:t>
            </a:r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 eaLnBrk="1" hangingPunct="1"/>
            <a:r>
              <a:rPr lang="en-US" dirty="0" smtClean="0"/>
              <a:t>While projected electricity consumption grows by 30%, the rate of growth has slowed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849C3-83F2-4A91-BFDF-7F1F9333E61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percent growth (3-year rolling average)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440235" y="1253751"/>
          <a:ext cx="8542400" cy="420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74625" y="1371600"/>
            <a:ext cx="3575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6627812" y="3330388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3007659" y="1257860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sp useBgFill="1">
        <p:nvSpPr>
          <p:cNvPr id="4104" name="Text Box 15"/>
          <p:cNvSpPr txBox="1">
            <a:spLocks noChangeArrowheads="1"/>
          </p:cNvSpPr>
          <p:nvPr/>
        </p:nvSpPr>
        <p:spPr bwMode="auto">
          <a:xfrm>
            <a:off x="6562165" y="1021977"/>
            <a:ext cx="2362200" cy="2025650"/>
          </a:xfrm>
          <a:prstGeom prst="rect">
            <a:avLst/>
          </a:prstGeom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Period         Annual Growth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solidFill>
                  <a:srgbClr val="000000"/>
                </a:solidFill>
              </a:rPr>
              <a:t>1950s                         9.8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solidFill>
                  <a:srgbClr val="000000"/>
                </a:solidFill>
              </a:rPr>
              <a:t>1960s                         7.3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solidFill>
                  <a:srgbClr val="000000"/>
                </a:solidFill>
              </a:rPr>
              <a:t>1970s                         4.7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solidFill>
                  <a:srgbClr val="000000"/>
                </a:solidFill>
              </a:rPr>
              <a:t>1980s                         2.9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solidFill>
                  <a:srgbClr val="000000"/>
                </a:solidFill>
              </a:rPr>
              <a:t>1990s                         2.4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solidFill>
                  <a:srgbClr val="000000"/>
                </a:solidFill>
              </a:rPr>
              <a:t>2000-2009                  0.5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solidFill>
                  <a:srgbClr val="000000"/>
                </a:solidFill>
              </a:rPr>
              <a:t>2009-2035                  1.0</a:t>
            </a:r>
          </a:p>
        </p:txBody>
      </p:sp>
      <p:sp>
        <p:nvSpPr>
          <p:cNvPr id="4105" name="AutoShape 20"/>
          <p:cNvSpPr>
            <a:spLocks noChangeArrowheads="1"/>
          </p:cNvSpPr>
          <p:nvPr/>
        </p:nvSpPr>
        <p:spPr bwMode="auto">
          <a:xfrm rot="1260000">
            <a:off x="1125070" y="2626659"/>
            <a:ext cx="7556500" cy="914400"/>
          </a:xfrm>
          <a:prstGeom prst="rightArrow">
            <a:avLst>
              <a:gd name="adj1" fmla="val 50000"/>
              <a:gd name="adj2" fmla="val 20659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106" name="Text Box 19"/>
          <p:cNvSpPr txBox="1">
            <a:spLocks noChangeArrowheads="1"/>
          </p:cNvSpPr>
          <p:nvPr/>
        </p:nvSpPr>
        <p:spPr bwMode="auto">
          <a:xfrm rot="1260000">
            <a:off x="1044951" y="2890280"/>
            <a:ext cx="7737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Structural Change in Economy - Higher prices - Standards - Improved efficiency</a:t>
            </a:r>
          </a:p>
        </p:txBody>
      </p:sp>
      <p:sp>
        <p:nvSpPr>
          <p:cNvPr id="4108" name="Text Box 4"/>
          <p:cNvSpPr txBox="1">
            <a:spLocks noChangeArrowheads="1"/>
          </p:cNvSpPr>
          <p:nvPr/>
        </p:nvSpPr>
        <p:spPr bwMode="auto">
          <a:xfrm>
            <a:off x="5809130" y="1286436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2009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564050" y="1519519"/>
          <a:ext cx="8116812" cy="4168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23" name="Rectangle 14"/>
          <p:cNvSpPr txBox="1">
            <a:spLocks noGrp="1" noChangeArrowheads="1"/>
          </p:cNvSpPr>
          <p:nvPr/>
        </p:nvSpPr>
        <p:spPr bwMode="auto">
          <a:xfrm>
            <a:off x="990600" y="6477000"/>
            <a:ext cx="685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3399"/>
              </a:solidFill>
            </a:endParaRPr>
          </a:p>
        </p:txBody>
      </p:sp>
      <p:sp>
        <p:nvSpPr>
          <p:cNvPr id="5124" name="Rectangle 15"/>
          <p:cNvSpPr txBox="1">
            <a:spLocks noGrp="1" noChangeArrowheads="1"/>
          </p:cNvSpPr>
          <p:nvPr/>
        </p:nvSpPr>
        <p:spPr bwMode="auto">
          <a:xfrm>
            <a:off x="7010400" y="6477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>
              <a:solidFill>
                <a:srgbClr val="003399"/>
              </a:solidFill>
            </a:endParaRP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8249400" y="3720447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25%</a:t>
            </a:r>
          </a:p>
        </p:txBody>
      </p:sp>
      <p:sp>
        <p:nvSpPr>
          <p:cNvPr id="5137" name="Text Box 20"/>
          <p:cNvSpPr txBox="1">
            <a:spLocks noChangeArrowheads="1"/>
          </p:cNvSpPr>
          <p:nvPr/>
        </p:nvSpPr>
        <p:spPr bwMode="auto">
          <a:xfrm>
            <a:off x="8249400" y="4950572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1%</a:t>
            </a:r>
          </a:p>
        </p:txBody>
      </p:sp>
      <p:sp>
        <p:nvSpPr>
          <p:cNvPr id="5139" name="Text Box 22"/>
          <p:cNvSpPr txBox="1">
            <a:spLocks noChangeArrowheads="1"/>
          </p:cNvSpPr>
          <p:nvPr/>
        </p:nvSpPr>
        <p:spPr bwMode="auto">
          <a:xfrm>
            <a:off x="8249400" y="2754219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43%</a:t>
            </a:r>
          </a:p>
        </p:txBody>
      </p:sp>
      <p:sp>
        <p:nvSpPr>
          <p:cNvPr id="5140" name="Text Box 23"/>
          <p:cNvSpPr txBox="1">
            <a:spLocks noChangeArrowheads="1"/>
          </p:cNvSpPr>
          <p:nvPr/>
        </p:nvSpPr>
        <p:spPr bwMode="auto">
          <a:xfrm>
            <a:off x="8249400" y="4265987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14%</a:t>
            </a:r>
          </a:p>
        </p:txBody>
      </p:sp>
      <p:sp>
        <p:nvSpPr>
          <p:cNvPr id="5142" name="Text Box 18"/>
          <p:cNvSpPr txBox="1">
            <a:spLocks noChangeArrowheads="1"/>
          </p:cNvSpPr>
          <p:nvPr/>
        </p:nvSpPr>
        <p:spPr bwMode="auto">
          <a:xfrm>
            <a:off x="8249400" y="4685366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17%</a:t>
            </a:r>
          </a:p>
        </p:txBody>
      </p:sp>
      <p:sp>
        <p:nvSpPr>
          <p:cNvPr id="5146" name="Line 28"/>
          <p:cNvSpPr>
            <a:spLocks noChangeShapeType="1"/>
          </p:cNvSpPr>
          <p:nvPr/>
        </p:nvSpPr>
        <p:spPr bwMode="auto">
          <a:xfrm flipV="1">
            <a:off x="6296658" y="5113117"/>
            <a:ext cx="2286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7" name="Line 29"/>
          <p:cNvSpPr>
            <a:spLocks noChangeShapeType="1"/>
          </p:cNvSpPr>
          <p:nvPr/>
        </p:nvSpPr>
        <p:spPr bwMode="auto">
          <a:xfrm flipV="1">
            <a:off x="3972991" y="5121817"/>
            <a:ext cx="88366" cy="150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Reference case electricity mix in AEO2011 gradually shifts to lower-carbon options, with generation from natural gas rising 40% and renewables rising 75% </a:t>
            </a:r>
            <a:endParaRPr lang="en-US" sz="18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9DE89-4C55-418A-B189-333C322F4D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electricity net generation</a:t>
            </a:r>
          </a:p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trillion </a:t>
            </a:r>
            <a:r>
              <a:rPr lang="en-US" dirty="0" err="1" smtClean="0">
                <a:solidFill>
                  <a:schemeClr val="tx1"/>
                </a:solidFill>
              </a:rPr>
              <a:t>kilowatthours</a:t>
            </a:r>
            <a:r>
              <a:rPr lang="en-US" dirty="0" smtClean="0">
                <a:solidFill>
                  <a:schemeClr val="tx1"/>
                </a:solidFill>
              </a:rPr>
              <a:t> per year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electric power plant capital costs show increases for nuclear, coal, and wind, while solar costs decline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overnight capital cost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2009 dollars per kilowatt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graphicFrame>
        <p:nvGraphicFramePr>
          <p:cNvPr id="11" name="Chart Placeholder 10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8" y="1524000"/>
          <a:ext cx="7945437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1585726" y="4467828"/>
            <a:ext cx="3542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+ 1%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444182" y="3451185"/>
            <a:ext cx="4392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+ 25%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337363" y="2307222"/>
            <a:ext cx="4392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+ 39%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218969" y="2332301"/>
            <a:ext cx="4392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+ 37%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065850" y="3757914"/>
            <a:ext cx="4392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+ 21%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005329" y="2972765"/>
            <a:ext cx="31579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- 2%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933232" y="2326511"/>
            <a:ext cx="4007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- 10%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837986" y="1819154"/>
            <a:ext cx="4007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- 25%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476250" y="1586755"/>
          <a:ext cx="8524875" cy="4303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anchor="ctr" anchorCtr="0"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169DD8"/>
                </a:solidFill>
              </a:rPr>
              <a:t>Non-hydro renewable sources grow nearly three-fold, meeting 22% of projected electricity generation growth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6FE1F6-4E0A-4585-92EE-28C6152044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non-hydropower renewable generation</a:t>
            </a:r>
          </a:p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billion </a:t>
            </a:r>
            <a:r>
              <a:rPr lang="en-US" dirty="0" err="1" smtClean="0">
                <a:solidFill>
                  <a:schemeClr val="tx1"/>
                </a:solidFill>
              </a:rPr>
              <a:t>kilowatthours</a:t>
            </a:r>
            <a:r>
              <a:rPr lang="en-US" dirty="0" smtClean="0">
                <a:solidFill>
                  <a:schemeClr val="tx1"/>
                </a:solidFill>
              </a:rPr>
              <a:t> per year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6056219" y="3923740"/>
            <a:ext cx="13716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Wind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5634318" y="4528281"/>
            <a:ext cx="8382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dirty="0">
                <a:cs typeface="Arial" pitchFamily="34" charset="0"/>
              </a:rPr>
              <a:t>Solar</a:t>
            </a: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6031566" y="3030070"/>
            <a:ext cx="1524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Biomass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6232152" y="4784056"/>
            <a:ext cx="228600" cy="328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Text Box 14"/>
          <p:cNvSpPr txBox="1">
            <a:spLocks noChangeArrowheads="1"/>
          </p:cNvSpPr>
          <p:nvPr/>
        </p:nvSpPr>
        <p:spPr bwMode="auto">
          <a:xfrm>
            <a:off x="7342095" y="4263245"/>
            <a:ext cx="13716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Geothermal</a:t>
            </a:r>
          </a:p>
        </p:txBody>
      </p:sp>
      <p:sp>
        <p:nvSpPr>
          <p:cNvPr id="6156" name="Text Box 16"/>
          <p:cNvSpPr txBox="1">
            <a:spLocks noChangeArrowheads="1"/>
          </p:cNvSpPr>
          <p:nvPr/>
        </p:nvSpPr>
        <p:spPr bwMode="auto">
          <a:xfrm>
            <a:off x="5319432" y="5113044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Waste</a:t>
            </a:r>
          </a:p>
        </p:txBody>
      </p:sp>
      <p:sp>
        <p:nvSpPr>
          <p:cNvPr id="6157" name="Line 19"/>
          <p:cNvSpPr>
            <a:spLocks noChangeShapeType="1"/>
          </p:cNvSpPr>
          <p:nvPr/>
        </p:nvSpPr>
        <p:spPr bwMode="auto">
          <a:xfrm flipH="1">
            <a:off x="7788648" y="4506974"/>
            <a:ext cx="114300" cy="371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 flipH="1" flipV="1">
            <a:off x="6743700" y="2742640"/>
            <a:ext cx="9525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20"/>
          <p:cNvSpPr>
            <a:spLocks noChangeShapeType="1"/>
          </p:cNvSpPr>
          <p:nvPr/>
        </p:nvSpPr>
        <p:spPr bwMode="auto">
          <a:xfrm>
            <a:off x="6747623" y="3280521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Text Box 21"/>
          <p:cNvSpPr txBox="1">
            <a:spLocks noChangeArrowheads="1"/>
          </p:cNvSpPr>
          <p:nvPr/>
        </p:nvSpPr>
        <p:spPr bwMode="auto">
          <a:xfrm>
            <a:off x="7253720" y="3190195"/>
            <a:ext cx="14192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chemeClr val="tx1"/>
                </a:solidFill>
              </a:rPr>
              <a:t>Industrial CHP</a:t>
            </a:r>
          </a:p>
        </p:txBody>
      </p:sp>
      <p:sp>
        <p:nvSpPr>
          <p:cNvPr id="6163" name="Text Box 22"/>
          <p:cNvSpPr txBox="1">
            <a:spLocks noChangeArrowheads="1"/>
          </p:cNvSpPr>
          <p:nvPr/>
        </p:nvSpPr>
        <p:spPr bwMode="auto">
          <a:xfrm>
            <a:off x="7162986" y="2868696"/>
            <a:ext cx="16383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/>
              <a:t>Power sector</a:t>
            </a:r>
          </a:p>
        </p:txBody>
      </p:sp>
      <p:sp>
        <p:nvSpPr>
          <p:cNvPr id="6164" name="Text Box 23"/>
          <p:cNvSpPr txBox="1">
            <a:spLocks noChangeArrowheads="1"/>
          </p:cNvSpPr>
          <p:nvPr/>
        </p:nvSpPr>
        <p:spPr bwMode="auto">
          <a:xfrm>
            <a:off x="7206426" y="2374180"/>
            <a:ext cx="14986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chemeClr val="bg1"/>
                </a:solidFill>
              </a:rPr>
              <a:t>Advanced </a:t>
            </a:r>
            <a:r>
              <a:rPr lang="en-US" sz="1000" b="1" dirty="0" err="1">
                <a:solidFill>
                  <a:schemeClr val="bg1"/>
                </a:solidFill>
              </a:rPr>
              <a:t>biofuels</a:t>
            </a:r>
            <a:r>
              <a:rPr lang="en-US" sz="1000" b="1" dirty="0">
                <a:solidFill>
                  <a:schemeClr val="bg1"/>
                </a:solidFill>
              </a:rPr>
              <a:t> cogeneration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gas, wind and other renewables account for the vast majority of capacity additions from 2009 to 2035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736600" y="1836738"/>
          <a:ext cx="4318000" cy="394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352800" y="1676400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Coal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313  (30%)</a:t>
            </a: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/>
        </p:nvGraphicFramePr>
        <p:xfrm>
          <a:off x="5945188" y="2641600"/>
          <a:ext cx="2751137" cy="186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09600" y="5133975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Natural gas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351  (34%)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04800" y="21336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Hydropower*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99  (10%)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447800" y="15240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Nuclear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101  (10%)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4763" y="2679700"/>
            <a:ext cx="14001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Other renewables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15  (1%)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810000" y="510540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Other fossil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118  (11%)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096000" y="5470525"/>
            <a:ext cx="259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</a:rPr>
              <a:t>* Includes pumped storage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584626" y="2307768"/>
            <a:ext cx="1250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Coal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14  (6%)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705600" y="44196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Natural gas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135  (</a:t>
            </a:r>
            <a:r>
              <a:rPr lang="en-US" sz="1400" dirty="0" smtClean="0">
                <a:solidFill>
                  <a:srgbClr val="000000"/>
                </a:solidFill>
              </a:rPr>
              <a:t>60%)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834742" y="1952172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Hydropower*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3  (1%)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847116" y="19177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Nuclear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6  (3%)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203368" y="2480128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Other </a:t>
            </a:r>
            <a:r>
              <a:rPr lang="en-US" sz="1400" dirty="0" err="1">
                <a:solidFill>
                  <a:srgbClr val="000000"/>
                </a:solidFill>
              </a:rPr>
              <a:t>renewables</a:t>
            </a:r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28  </a:t>
            </a:r>
            <a:r>
              <a:rPr lang="en-US" sz="1400" dirty="0">
                <a:solidFill>
                  <a:srgbClr val="000000"/>
                </a:solidFill>
              </a:rPr>
              <a:t>(12%)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8039100" y="3378200"/>
            <a:ext cx="1066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Other fossil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1  (0.4%)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 flipV="1">
            <a:off x="7053942" y="2220686"/>
            <a:ext cx="261257" cy="5225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481138" y="1143000"/>
            <a:ext cx="2862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2009 capacity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002338" y="1143000"/>
            <a:ext cx="257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Capacity additions 2009 to 2035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636059" y="3461217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1,033</a:t>
            </a:r>
          </a:p>
          <a:p>
            <a:pPr algn="ctr"/>
            <a:r>
              <a:rPr lang="en-US" sz="1400" dirty="0" err="1">
                <a:solidFill>
                  <a:srgbClr val="000000"/>
                </a:solidFill>
              </a:rPr>
              <a:t>gigawatts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6131626" y="3292957"/>
            <a:ext cx="24384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223</a:t>
            </a:r>
            <a:endParaRPr lang="en-US" sz="1400" dirty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gigawatts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7964712" y="3077028"/>
            <a:ext cx="395517" cy="33382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 flipV="1">
            <a:off x="7407275" y="2380342"/>
            <a:ext cx="96611" cy="3628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177970" y="3080666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Wind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25 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11%)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7658100" y="2670628"/>
            <a:ext cx="194129" cy="12337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 flipV="1">
            <a:off x="6691086" y="2757714"/>
            <a:ext cx="145142" cy="1451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H="1" flipV="1">
            <a:off x="6212113" y="3236688"/>
            <a:ext cx="322943" cy="616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-152400" y="35814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Wind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32  (3%)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914400" y="3581400"/>
            <a:ext cx="3048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 flipV="1">
            <a:off x="990600" y="3200400"/>
            <a:ext cx="2286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4627563" y="4413250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End-use coal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4  (0.3%)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7828642" y="2752272"/>
            <a:ext cx="1493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End-use coal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12  (5%)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V="1">
            <a:off x="7856083" y="2925763"/>
            <a:ext cx="174625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495800" y="4384675"/>
            <a:ext cx="280988" cy="165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results from the AEO2011 Reference case,</a:t>
            </a:r>
            <a:br>
              <a:rPr lang="en-US" dirty="0" smtClean="0"/>
            </a:br>
            <a:r>
              <a:rPr lang="en-US" dirty="0" smtClean="0"/>
              <a:t>which assumes current laws remain unchanged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AEO2011, April 2011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chemeClr val="tx1"/>
                </a:solidFill>
                <a:ea typeface="ＭＳ Ｐゴシック" charset="-128"/>
              </a:rPr>
              <a:t>Increased estimates for U.S. shale gas resources drive increased U.S. production, lower prices, and lower imports of natural gas</a:t>
            </a:r>
            <a:endParaRPr lang="da-DK" sz="2000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chemeClr val="tx1"/>
                </a:solidFill>
                <a:ea typeface="ＭＳ Ｐゴシック" charset="-128"/>
              </a:rPr>
              <a:t>Industrial natural gas demand recovers, reversing recent trend</a:t>
            </a:r>
            <a:endParaRPr lang="da-DK" sz="2000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chemeClr val="tx1"/>
                </a:solidFill>
                <a:ea typeface="ＭＳ Ｐゴシック" charset="-128"/>
              </a:rPr>
              <a:t>Non-hydro </a:t>
            </a:r>
            <a:r>
              <a:rPr lang="en-US" altLang="ja-JP" sz="2000" dirty="0" err="1" smtClean="0">
                <a:solidFill>
                  <a:schemeClr val="tx1"/>
                </a:solidFill>
                <a:ea typeface="ＭＳ Ｐゴシック" charset="-128"/>
              </a:rPr>
              <a:t>renewables</a:t>
            </a:r>
            <a:r>
              <a:rPr lang="en-US" altLang="ja-JP" sz="2000" dirty="0" smtClean="0">
                <a:solidFill>
                  <a:schemeClr val="tx1"/>
                </a:solidFill>
                <a:ea typeface="ＭＳ Ｐゴシック" charset="-128"/>
              </a:rPr>
              <a:t> and natural gas are the fastest growing electricity generation sources, but coal remains the dominant fuel because of the large amount of existing capacity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chemeClr val="tx1"/>
                </a:solidFill>
                <a:ea typeface="ＭＳ Ｐゴシック" charset="-128"/>
              </a:rPr>
              <a:t>Oil imports fall due to increased domestic production—including </a:t>
            </a:r>
            <a:r>
              <a:rPr lang="en-US" altLang="ja-JP" sz="2000" dirty="0" err="1" smtClean="0">
                <a:solidFill>
                  <a:schemeClr val="tx1"/>
                </a:solidFill>
                <a:ea typeface="ＭＳ Ｐゴシック" charset="-128"/>
              </a:rPr>
              <a:t>biofuels</a:t>
            </a:r>
            <a:r>
              <a:rPr lang="en-US" altLang="ja-JP" sz="2000" dirty="0" smtClean="0">
                <a:solidFill>
                  <a:schemeClr val="tx1"/>
                </a:solidFill>
                <a:ea typeface="ＭＳ Ｐゴシック" charset="-128"/>
              </a:rPr>
              <a:t>—and greater fuel efficiency</a:t>
            </a:r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chemeClr val="tx1"/>
                </a:solidFill>
                <a:ea typeface="ＭＳ Ｐゴシック" charset="-128"/>
              </a:rPr>
              <a:t>U.S. carbon dioxide emissions rise slowly, but do not pass 2005 levels again until 2027</a:t>
            </a:r>
            <a:endParaRPr lang="da-DK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8" y="73152"/>
            <a:ext cx="8349685" cy="774573"/>
          </a:xfrm>
        </p:spPr>
        <p:txBody>
          <a:bodyPr/>
          <a:lstStyle/>
          <a:p>
            <a:r>
              <a:rPr lang="en-US" dirty="0" smtClean="0"/>
              <a:t>Over the last decade, U.S. shale gas production has increased 14-fold and now comprises about  22 percent of total U.S.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5C0BF-7065-4907-889C-471BF673D01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annual shale gas production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trillion cubic feet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Sources:  EIA, </a:t>
            </a:r>
            <a:r>
              <a:rPr lang="en-US" dirty="0" err="1" smtClean="0">
                <a:solidFill>
                  <a:schemeClr val="tx1"/>
                </a:solidFill>
              </a:rPr>
              <a:t>Lippman</a:t>
            </a:r>
            <a:r>
              <a:rPr lang="en-US" dirty="0" smtClean="0">
                <a:solidFill>
                  <a:schemeClr val="tx1"/>
                </a:solidFill>
              </a:rPr>
              <a:t> Consulting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93766" y="1539240"/>
          <a:ext cx="8270768" cy="4491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Shale gas has been the primary source of recent growth in U.S. technically recoverable natural gas 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2"/>
          </p:nvPr>
        </p:nvGraphicFramePr>
        <p:xfrm>
          <a:off x="565337" y="1524000"/>
          <a:ext cx="7945437" cy="412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U.S. dry gas resources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trillion cubic feet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/>
            <a:r>
              <a:rPr lang="en-US" sz="1000" dirty="0" smtClean="0">
                <a:solidFill>
                  <a:schemeClr val="tx1"/>
                </a:solidFill>
              </a:rPr>
              <a:t>*Alaska resource estimates prior to AEO2009 reflect resources from the North Slope that were not included in previously published documentation.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808214" y="2013994"/>
            <a:ext cx="3398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ea typeface="Times New Roman" charset="0"/>
                <a:cs typeface="Times New Roman" charset="0"/>
              </a:rPr>
              <a:t>2543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850693" y="4927638"/>
            <a:ext cx="25487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245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850693" y="2571508"/>
            <a:ext cx="25487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827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808214" y="3869802"/>
            <a:ext cx="3398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1472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39039" y="1770927"/>
            <a:ext cx="4294207" cy="1064870"/>
            <a:chOff x="2339039" y="1770927"/>
            <a:chExt cx="4294207" cy="106487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339039" y="1770927"/>
              <a:ext cx="4294207" cy="10648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571105" y="1869311"/>
              <a:ext cx="3830074" cy="801850"/>
              <a:chOff x="2872451" y="1869311"/>
              <a:chExt cx="3830074" cy="80185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872451" y="1869311"/>
                <a:ext cx="1649990" cy="230832"/>
                <a:chOff x="2872451" y="1869311"/>
                <a:chExt cx="1649990" cy="230832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2872451" y="1909492"/>
                  <a:ext cx="138896" cy="150471"/>
                </a:xfrm>
                <a:prstGeom prst="rect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ＭＳ Ｐゴシック" pitchFamily="-112" charset="-128"/>
                    <a:cs typeface="ＭＳ Ｐゴシック" pitchFamily="-112" charset="-128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 bwMode="auto">
                <a:xfrm>
                  <a:off x="3159889" y="1869311"/>
                  <a:ext cx="1362552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rtlCol="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200" dirty="0" smtClean="0">
                      <a:solidFill>
                        <a:srgbClr val="333333"/>
                      </a:solidFill>
                      <a:ea typeface="Times New Roman" charset="0"/>
                      <a:cs typeface="Times New Roman" charset="0"/>
                    </a:rPr>
                    <a:t>Unproved shale gas</a:t>
                  </a: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 bwMode="auto">
              <a:xfrm>
                <a:off x="2872451" y="2195001"/>
                <a:ext cx="138896" cy="150471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 bwMode="auto">
              <a:xfrm>
                <a:off x="3159889" y="2154820"/>
                <a:ext cx="3542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rtlCol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200" dirty="0" smtClean="0">
                    <a:solidFill>
                      <a:srgbClr val="333333"/>
                    </a:solidFill>
                    <a:ea typeface="Times New Roman" charset="0"/>
                    <a:cs typeface="Times New Roman" charset="0"/>
                  </a:rPr>
                  <a:t>Unproved other gas (including Alaska* and offshore)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872451" y="2480510"/>
                <a:ext cx="138896" cy="150471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>
                <a:off x="3159889" y="2440329"/>
                <a:ext cx="280525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rtlCol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200" dirty="0" smtClean="0">
                    <a:solidFill>
                      <a:srgbClr val="333333"/>
                    </a:solidFill>
                    <a:ea typeface="Times New Roman" charset="0"/>
                    <a:cs typeface="Times New Roman" charset="0"/>
                  </a:rPr>
                  <a:t>Proved reserves (all types and locations)</a:t>
                </a:r>
              </a:p>
            </p:txBody>
          </p:sp>
        </p:grp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domestic gas production growth outpaces 16% consumption growth, leading to declining imports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2"/>
          </p:nvPr>
        </p:nvGraphicFramePr>
        <p:xfrm>
          <a:off x="593766" y="1724628"/>
          <a:ext cx="7988259" cy="4180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U.S. dry gas</a:t>
            </a:r>
          </a:p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trillion cubic feet per year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47200" y="1483063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95400" y="1483063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655494" y="1533829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2009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 flipH="1" flipV="1">
            <a:off x="2343691" y="3651814"/>
            <a:ext cx="353027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  <a:alpha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1551008" y="2338086"/>
            <a:ext cx="1054776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Consumption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772856" y="3347012"/>
            <a:ext cx="1314462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Domestic supply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907666" y="3715469"/>
            <a:ext cx="2537259" cy="518185"/>
            <a:chOff x="4907666" y="3715469"/>
            <a:chExt cx="2537259" cy="518185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4907666" y="3846274"/>
              <a:ext cx="38196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907666" y="4102849"/>
              <a:ext cx="38196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 bwMode="auto">
            <a:xfrm>
              <a:off x="5364227" y="3715469"/>
              <a:ext cx="206736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i="1" dirty="0" smtClean="0">
                  <a:solidFill>
                    <a:srgbClr val="333333"/>
                  </a:solidFill>
                  <a:ea typeface="Times New Roman" charset="0"/>
                  <a:cs typeface="Times New Roman" charset="0"/>
                </a:rPr>
                <a:t>AEO2011</a:t>
              </a:r>
              <a:r>
                <a:rPr lang="en-US" sz="1400" dirty="0" smtClean="0">
                  <a:solidFill>
                    <a:srgbClr val="333333"/>
                  </a:solidFill>
                  <a:ea typeface="Times New Roman" charset="0"/>
                  <a:cs typeface="Times New Roman" charset="0"/>
                </a:rPr>
                <a:t> Reference case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364227" y="3972044"/>
              <a:ext cx="208069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i="1" dirty="0" smtClean="0">
                  <a:solidFill>
                    <a:srgbClr val="333333"/>
                  </a:solidFill>
                  <a:ea typeface="Times New Roman" charset="0"/>
                  <a:cs typeface="Times New Roman" charset="0"/>
                </a:rPr>
                <a:t>AEO2010</a:t>
              </a:r>
              <a:r>
                <a:rPr lang="en-US" sz="1400" dirty="0" smtClean="0">
                  <a:solidFill>
                    <a:srgbClr val="333333"/>
                  </a:solidFill>
                  <a:ea typeface="Times New Roman" charset="0"/>
                  <a:cs typeface="Times New Roman" charset="0"/>
                </a:rPr>
                <a:t> Reference case</a:t>
              </a: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2490486" y="2837727"/>
            <a:ext cx="915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Net imports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3310360" y="3020992"/>
            <a:ext cx="32409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7" name="Left Brace 26"/>
          <p:cNvSpPr/>
          <p:nvPr/>
        </p:nvSpPr>
        <p:spPr bwMode="auto">
          <a:xfrm>
            <a:off x="4040144" y="2766349"/>
            <a:ext cx="45719" cy="20834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727048" y="2824225"/>
            <a:ext cx="2947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11%</a:t>
            </a:r>
          </a:p>
        </p:txBody>
      </p:sp>
      <p:sp>
        <p:nvSpPr>
          <p:cNvPr id="29" name="Right Brace 28"/>
          <p:cNvSpPr/>
          <p:nvPr/>
        </p:nvSpPr>
        <p:spPr bwMode="auto">
          <a:xfrm>
            <a:off x="8358723" y="2257063"/>
            <a:ext cx="69449" cy="10417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0" name="Right Brace 29"/>
          <p:cNvSpPr/>
          <p:nvPr/>
        </p:nvSpPr>
        <p:spPr bwMode="auto">
          <a:xfrm>
            <a:off x="8381873" y="2464206"/>
            <a:ext cx="127321" cy="1851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8454212" y="2201122"/>
            <a:ext cx="22121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1%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523662" y="2479641"/>
            <a:ext cx="22121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6%</a:t>
            </a: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2"/>
          <p:cNvGraphicFramePr>
            <a:graphicFrameLocks noGrp="1" noChangeAspect="1"/>
          </p:cNvGraphicFramePr>
          <p:nvPr>
            <p:ph type="chart" sz="quarter" idx="12"/>
          </p:nvPr>
        </p:nvGraphicFramePr>
        <p:xfrm>
          <a:off x="522514" y="1524000"/>
          <a:ext cx="8253351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78"/>
          <p:cNvGrpSpPr/>
          <p:nvPr/>
        </p:nvGrpSpPr>
        <p:grpSpPr>
          <a:xfrm>
            <a:off x="2058400" y="5044050"/>
            <a:ext cx="1536700" cy="308045"/>
            <a:chOff x="2165275" y="5044050"/>
            <a:chExt cx="1536700" cy="308045"/>
          </a:xfrm>
        </p:grpSpPr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2165275" y="5044050"/>
              <a:ext cx="914400" cy="30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5853" rIns="0" bIns="45853">
              <a:spAutoFit/>
            </a:bodyPr>
            <a:lstStyle/>
            <a:p>
              <a:pPr algn="r"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00"/>
                  </a:solidFill>
                  <a:cs typeface="Arial" pitchFamily="34" charset="0"/>
                </a:rPr>
                <a:t>2%</a:t>
              </a:r>
              <a:endParaRPr lang="en-GB" sz="14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 flipV="1">
              <a:off x="3092375" y="5094850"/>
              <a:ext cx="6096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>
                <a:cs typeface="Arial" pitchFamily="34" charset="0"/>
              </a:endParaRPr>
            </a:p>
          </p:txBody>
        </p:sp>
      </p:grp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anchor="ctr" anchorCtr="0"/>
          <a:lstStyle/>
          <a:p>
            <a:r>
              <a:rPr lang="en-US" dirty="0" smtClean="0"/>
              <a:t>Shale gas offsets declines in other U.S. supply to meet consumption growth and lower import needs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24F81-F06C-4AD8-AE56-B62176B7597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U.S. dry gas</a:t>
            </a:r>
          </a:p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trillion cubic feet per year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4071350" y="3924800"/>
            <a:ext cx="30495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Non-associated offshore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5030200" y="1505200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Projections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915400" y="1505200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History</a:t>
            </a: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107863" y="5048876"/>
            <a:ext cx="2819400" cy="27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Associated with oil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4268200" y="4797925"/>
            <a:ext cx="2516188" cy="307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Coalbed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methane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4141200" y="2383150"/>
            <a:ext cx="2667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cs typeface="Arial" pitchFamily="34" charset="0"/>
              </a:rPr>
              <a:t>Net imports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4344400" y="3615175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Non-associated onshore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4190413" y="2970713"/>
            <a:ext cx="251618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Shale gas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3727085" y="1555965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2009</a:t>
            </a:r>
            <a:endParaRPr lang="en-GB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3270000" y="2643500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cs typeface="Arial" pitchFamily="34" charset="0"/>
              </a:rPr>
              <a:t>11%</a:t>
            </a:r>
            <a:endParaRPr lang="en-GB" sz="1400" dirty="0">
              <a:cs typeface="Arial" pitchFamily="34" charset="0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8327460" y="2079175"/>
            <a:ext cx="533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1%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665012" y="5044050"/>
            <a:ext cx="519388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9%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8251260" y="5067925"/>
            <a:ext cx="6858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7%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270000" y="3753350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9%</a:t>
            </a:r>
            <a:endParaRPr lang="en-GB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8365560" y="391915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00"/>
                </a:solidFill>
                <a:cs typeface="Arial" pitchFamily="34" charset="0"/>
              </a:rPr>
              <a:t>9%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257300" y="3396100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en-GB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270000" y="3002428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14%</a:t>
            </a:r>
            <a:endParaRPr lang="en-GB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3270000" y="4783700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8%</a:t>
            </a:r>
            <a:endParaRPr lang="en-GB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365560" y="3655625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8%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8365560" y="479170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00"/>
                </a:solidFill>
                <a:cs typeface="Arial" pitchFamily="34" charset="0"/>
              </a:rPr>
              <a:t>6%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8365560" y="281050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46%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3" name="Group 77"/>
          <p:cNvGrpSpPr/>
          <p:nvPr/>
        </p:nvGrpSpPr>
        <p:grpSpPr>
          <a:xfrm>
            <a:off x="6273213" y="5066275"/>
            <a:ext cx="2516187" cy="310896"/>
            <a:chOff x="6380088" y="5042525"/>
            <a:chExt cx="2516187" cy="310896"/>
          </a:xfrm>
        </p:grpSpPr>
        <p:grpSp>
          <p:nvGrpSpPr>
            <p:cNvPr id="4" name="Group 76"/>
            <p:cNvGrpSpPr/>
            <p:nvPr/>
          </p:nvGrpSpPr>
          <p:grpSpPr>
            <a:xfrm>
              <a:off x="6380088" y="5042525"/>
              <a:ext cx="2516187" cy="310896"/>
              <a:chOff x="6380088" y="5042525"/>
              <a:chExt cx="2516187" cy="310896"/>
            </a:xfrm>
          </p:grpSpPr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6380088" y="5042525"/>
                <a:ext cx="2516187" cy="3108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cs typeface="Arial" pitchFamily="34" charset="0"/>
                  </a:rPr>
                  <a:t>Alaska</a:t>
                </a:r>
              </a:p>
            </p:txBody>
          </p:sp>
          <p:sp>
            <p:nvSpPr>
              <p:cNvPr id="70" name="Line 34"/>
              <p:cNvSpPr>
                <a:spLocks noChangeShapeType="1"/>
              </p:cNvSpPr>
              <p:nvPr/>
            </p:nvSpPr>
            <p:spPr bwMode="auto">
              <a:xfrm flipH="1" flipV="1">
                <a:off x="7242100" y="5071100"/>
                <a:ext cx="76200" cy="152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5" name="Group 75"/>
            <p:cNvGrpSpPr/>
            <p:nvPr/>
          </p:nvGrpSpPr>
          <p:grpSpPr>
            <a:xfrm>
              <a:off x="8032675" y="5045376"/>
              <a:ext cx="457200" cy="308045"/>
              <a:chOff x="8032675" y="5045376"/>
              <a:chExt cx="457200" cy="308045"/>
            </a:xfrm>
          </p:grpSpPr>
          <p:sp>
            <p:nvSpPr>
              <p:cNvPr id="69" name="Text Box 4"/>
              <p:cNvSpPr txBox="1">
                <a:spLocks noChangeArrowheads="1"/>
              </p:cNvSpPr>
              <p:nvPr/>
            </p:nvSpPr>
            <p:spPr bwMode="auto">
              <a:xfrm>
                <a:off x="8032675" y="5045376"/>
                <a:ext cx="457200" cy="308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45853" rIns="0" bIns="45853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cs typeface="Arial" pitchFamily="34" charset="0"/>
                  </a:rPr>
                  <a:t>1%</a:t>
                </a:r>
                <a:endParaRPr lang="en-GB" sz="14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71" name="Line 35"/>
              <p:cNvSpPr>
                <a:spLocks noChangeShapeType="1"/>
              </p:cNvSpPr>
              <p:nvPr/>
            </p:nvSpPr>
            <p:spPr bwMode="auto">
              <a:xfrm flipV="1">
                <a:off x="8324775" y="5083800"/>
                <a:ext cx="76200" cy="127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400">
                  <a:cs typeface="Arial" pitchFamily="34" charset="0"/>
                </a:endParaRPr>
              </a:p>
            </p:txBody>
          </p:sp>
        </p:grpSp>
      </p:grpSp>
      <p:sp>
        <p:nvSpPr>
          <p:cNvPr id="73" name="Text Box 15"/>
          <p:cNvSpPr txBox="1">
            <a:spLocks noChangeArrowheads="1"/>
          </p:cNvSpPr>
          <p:nvPr/>
        </p:nvSpPr>
        <p:spPr bwMode="auto">
          <a:xfrm>
            <a:off x="4231688" y="4302750"/>
            <a:ext cx="251618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Tight gas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3257300" y="4251950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28%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8365560" y="437895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22%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 consumption is quite dispersed; industrial and electric power use drives future demand growth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2"/>
          </p:nvPr>
        </p:nvGraphicFramePr>
        <p:xfrm>
          <a:off x="581891" y="1632030"/>
          <a:ext cx="8000134" cy="419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U.S. dry gas consumption</a:t>
            </a:r>
          </a:p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trillion cubic feet per year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*Includes combined heat-and-power and lease and plant fuel.  **Includes pipeline fuel.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47200" y="1402038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95400" y="1402038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713550" y="1452803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2009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355450" y="3605514"/>
            <a:ext cx="3622877" cy="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  <a:alpha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5707714" y="2847369"/>
            <a:ext cx="7966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Industrial*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240439" y="3775273"/>
            <a:ext cx="173124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Central electric power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28365" y="4390660"/>
            <a:ext cx="9553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Commercial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662830" y="4878727"/>
            <a:ext cx="88646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Residential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694893" y="4915378"/>
            <a:ext cx="128695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Transportation**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6366065" y="5104433"/>
            <a:ext cx="277793" cy="173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208710" y="2495864"/>
            <a:ext cx="533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35%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246810" y="4706229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18%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8246810" y="4245934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14%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246810" y="3539705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30%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8246810" y="509658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3%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602820" y="2879758"/>
            <a:ext cx="533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32%</a:t>
            </a:r>
            <a:endParaRPr lang="en-GB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640920" y="4847054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21%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640920" y="4375185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14%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640920" y="3726829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30%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640920" y="5110083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3%</a:t>
            </a:r>
            <a:endParaRPr lang="en-GB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number of key economic and market drivers underpin natural gas consumption growth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6271" y="1329051"/>
          <a:ext cx="7805844" cy="4360011"/>
        </p:xfrm>
        <a:graphic>
          <a:graphicData uri="http://schemas.openxmlformats.org/drawingml/2006/table">
            <a:tbl>
              <a:tblPr firstRow="1" bandRow="1"/>
              <a:tblGrid>
                <a:gridCol w="1561169"/>
                <a:gridCol w="851959"/>
                <a:gridCol w="962985"/>
                <a:gridCol w="1480894"/>
                <a:gridCol w="2948837"/>
              </a:tblGrid>
              <a:tr h="478100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Sector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TCF Gas Consumption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Growth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(2009 – 2035)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Key Drivers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93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2035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932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Industrial,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including combined heat-and-power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7.4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+215% combined heat-and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power generation; +30% output of gas intensive industry; lower natural gas prices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495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Central electric power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6.9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+30%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electricity consumption; lower natural gas prices; offset by +75% renewable generation and +26% coal generation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256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Commercial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+37% commercial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floorspace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-4% energy intensity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256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Residential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&lt;1%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+30% number of households;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+19% total square footage;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-17% energy intensity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38175" y="5953125"/>
            <a:ext cx="7943849" cy="2476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Source:  EIA, Annual Energy Outlook 2011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 price projections are significantly lower than past years due to an expanded shale gas resource 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natural gas spot price (Henry Hub)</a:t>
            </a:r>
          </a:p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2009 dollars per million Btu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Sources:  EIA, Annual Energy Outlook 2011; EIA, Annual Energy Outlook 2010; and EIA, An Updated Annual Energy Outlook 2009 Reference Case</a:t>
            </a:r>
            <a:endParaRPr lang="en-US" dirty="0"/>
          </a:p>
        </p:txBody>
      </p:sp>
      <p:graphicFrame>
        <p:nvGraphicFramePr>
          <p:cNvPr id="11" name="Chart Placeholder 10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9" y="1782500"/>
          <a:ext cx="7676138" cy="412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40325" y="1518688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88525" y="1518688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75008" y="1569454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2009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251330" y="3651814"/>
            <a:ext cx="353027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  <a:alpha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5167274" y="2361836"/>
            <a:ext cx="14969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Updated</a:t>
            </a:r>
            <a:r>
              <a:rPr lang="en-US" sz="1400" i="1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 AEO2009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500887" y="3357985"/>
            <a:ext cx="7641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i="1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AEO2011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425933" y="2451378"/>
            <a:ext cx="7774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i="1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AEO2010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852066" y="1979271"/>
            <a:ext cx="81592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$9/</a:t>
            </a:r>
            <a:r>
              <a:rPr lang="en-US" sz="1400" dirty="0" err="1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MMBtu</a:t>
            </a:r>
            <a:endParaRPr lang="en-US" sz="1400" dirty="0" smtClean="0">
              <a:solidFill>
                <a:srgbClr val="333333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852066" y="3012248"/>
            <a:ext cx="81592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$7/</a:t>
            </a:r>
            <a:r>
              <a:rPr lang="en-US" sz="1400" dirty="0" err="1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MMBtu</a:t>
            </a:r>
            <a:endParaRPr lang="en-US" sz="1400" dirty="0" smtClean="0">
              <a:solidFill>
                <a:srgbClr val="333333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and other liquid supply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/>
          <p:cNvGraphicFramePr>
            <a:graphicFrameLocks noGrp="1" noChangeAspect="1"/>
          </p:cNvGraphicFramePr>
          <p:nvPr>
            <p:ph type="chart" sz="quarter" idx="12"/>
          </p:nvPr>
        </p:nvGraphicFramePr>
        <p:xfrm>
          <a:off x="687388" y="1516993"/>
          <a:ext cx="7843837" cy="434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prices in the Reference case rise steadily;</a:t>
            </a:r>
            <a:br>
              <a:rPr lang="en-US" dirty="0" smtClean="0"/>
            </a:br>
            <a:r>
              <a:rPr lang="en-US" dirty="0" smtClean="0"/>
              <a:t>the full </a:t>
            </a:r>
            <a:r>
              <a:rPr lang="en-US" i="1" dirty="0" smtClean="0"/>
              <a:t>AEO2011</a:t>
            </a:r>
            <a:r>
              <a:rPr lang="en-US" dirty="0" smtClean="0"/>
              <a:t> will include a wide range of oil prices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annual average price of low sulfur crude oil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 2009 dollars per barrel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3124200" y="3543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408613" y="1476375"/>
            <a:ext cx="251618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597025" y="1476375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419600" y="1473200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2009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210300" y="1876425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High </a:t>
            </a:r>
            <a:r>
              <a:rPr lang="en-US" sz="1400" dirty="0" smtClean="0">
                <a:solidFill>
                  <a:schemeClr val="accent5"/>
                </a:solidFill>
              </a:rPr>
              <a:t>Oil Price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210300" y="4610100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Low </a:t>
            </a:r>
            <a:r>
              <a:rPr lang="en-US" sz="1400" dirty="0" smtClean="0">
                <a:solidFill>
                  <a:schemeClr val="accent1"/>
                </a:solidFill>
              </a:rPr>
              <a:t>Oil Price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284913" y="3467100"/>
            <a:ext cx="251618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AEO2011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Reference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included (and excluded) in developing EIA’s “Reference case” projections?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Generally assumes current laws and regulations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excludes potential future laws and regulations (e.g., proposed greenhouse gas legislation and proposed fuel economy standards are not included)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provisions generally sunset as specified in law (e.g., renewable tax credits expire)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Some grey areas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adds a premium to the capital cost of CO2-intensive technologies to reflect market behavior regarding possible CO2 regulation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assumes implementation of existing regulations that enable the building of new energy infrastructure and resource extraction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Includes technologies that are commercial or reasonably expected to become commercial over next decade or so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includes projected technology cost and efficiency improvements, as well as cost reductions linked to cumulative deployment levels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does not assume revolutionary or breakthrough technologies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Unconventional sources more than triple globally, but conventional petroleum continues to comprise the vast majority of liquids supply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8" y="1898248"/>
          <a:ext cx="7945437" cy="4007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" y="1265740"/>
            <a:ext cx="4000500" cy="5524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global liquids production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million barrels per day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cxnSp>
        <p:nvCxnSpPr>
          <p:cNvPr id="10" name="Straight Connector 9"/>
          <p:cNvCxnSpPr>
            <a:stCxn id="13" idx="2"/>
          </p:cNvCxnSpPr>
          <p:nvPr/>
        </p:nvCxnSpPr>
        <p:spPr bwMode="auto">
          <a:xfrm rot="5400000">
            <a:off x="2497180" y="3735348"/>
            <a:ext cx="33526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48838" y="1754175"/>
            <a:ext cx="251618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37250" y="1754175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716282" y="1751001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2009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6321326" y="3132881"/>
            <a:ext cx="17491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</a:rPr>
              <a:t>OPEC conventional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6127362" y="4800600"/>
            <a:ext cx="21371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>
                <a:solidFill>
                  <a:srgbClr val="000000"/>
                </a:solidFill>
              </a:rPr>
              <a:t>Non-OPEC conventional</a:t>
            </a: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6486435" y="3733619"/>
            <a:ext cx="14189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Unconventional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31200" y="358333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12%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8331200" y="476885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47%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331200" y="286385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40%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657600" y="328938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39%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657600" y="3888130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</a:rPr>
              <a:t>5%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657600" y="4499658"/>
            <a:ext cx="4572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56%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imports of liquid fuels fall due to increased domestic production – including </a:t>
            </a:r>
            <a:r>
              <a:rPr lang="en-US" dirty="0" err="1" smtClean="0"/>
              <a:t>biofuels</a:t>
            </a:r>
            <a:r>
              <a:rPr lang="en-US" dirty="0" smtClean="0"/>
              <a:t> – and greater fuel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U.S. liquid fuels consumption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million barrels per day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graphicFrame>
        <p:nvGraphicFramePr>
          <p:cNvPr id="10" name="Object 2"/>
          <p:cNvGraphicFramePr>
            <a:graphicFrameLocks noGrp="1" noChangeAspect="1"/>
          </p:cNvGraphicFramePr>
          <p:nvPr>
            <p:ph type="chart" sz="quarter" idx="12"/>
          </p:nvPr>
        </p:nvGraphicFramePr>
        <p:xfrm>
          <a:off x="510639" y="1802368"/>
          <a:ext cx="8099962" cy="4032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45204" y="1882753"/>
            <a:ext cx="2885854" cy="435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189484" y="1766181"/>
            <a:ext cx="2571152" cy="435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4684" y="1766181"/>
            <a:ext cx="2571152" cy="435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130904" y="2822367"/>
            <a:ext cx="3270310" cy="366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Natural gas plant liquids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359503" y="3525020"/>
            <a:ext cx="2803123" cy="435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Petroleum supply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5588104" y="2172156"/>
            <a:ext cx="2571152" cy="467723"/>
            <a:chOff x="5397604" y="2000706"/>
            <a:chExt cx="2571152" cy="467723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5397604" y="2000706"/>
              <a:ext cx="2571152" cy="4359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 err="1">
                  <a:solidFill>
                    <a:srgbClr val="000000"/>
                  </a:solidFill>
                </a:rPr>
                <a:t>Biofuels</a:t>
              </a:r>
              <a:r>
                <a:rPr lang="en-US" sz="1400" dirty="0">
                  <a:solidFill>
                    <a:srgbClr val="000000"/>
                  </a:solidFill>
                </a:rPr>
                <a:t> including imports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6616803" y="2306206"/>
              <a:ext cx="77865" cy="1622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435703" y="4429883"/>
            <a:ext cx="2803123" cy="435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 petroleum imports</a:t>
            </a: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7074003" y="2204128"/>
            <a:ext cx="467187" cy="162223"/>
          </a:xfrm>
          <a:prstGeom prst="line">
            <a:avLst/>
          </a:prstGeom>
          <a:noFill/>
          <a:ln w="19050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857468" y="1772725"/>
            <a:ext cx="934374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2009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246956" y="2793339"/>
            <a:ext cx="37375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13%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246956" y="2427043"/>
            <a:ext cx="37375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11%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8246956" y="4502453"/>
            <a:ext cx="37375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41%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246956" y="3466964"/>
            <a:ext cx="37375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32%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807584" y="2576763"/>
            <a:ext cx="467187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</a:rPr>
              <a:t>10%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807584" y="4226687"/>
            <a:ext cx="467187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chemeClr val="bg1"/>
                </a:solidFill>
              </a:rPr>
              <a:t>52%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807584" y="3162177"/>
            <a:ext cx="467187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34%</a:t>
            </a: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7" name="Group 36"/>
          <p:cNvGrpSpPr/>
          <p:nvPr/>
        </p:nvGrpSpPr>
        <p:grpSpPr>
          <a:xfrm>
            <a:off x="4807584" y="2125878"/>
            <a:ext cx="537285" cy="667554"/>
            <a:chOff x="4807584" y="2125878"/>
            <a:chExt cx="537285" cy="667554"/>
          </a:xfrm>
        </p:grpSpPr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4807584" y="2125878"/>
              <a:ext cx="467187" cy="308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45853" rIns="0" bIns="45853">
              <a:spAutoFit/>
            </a:bodyPr>
            <a:lstStyle/>
            <a:p>
              <a:pPr algn="r"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00"/>
                  </a:solidFill>
                </a:rPr>
                <a:t>4%</a:t>
              </a:r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163185" y="2387875"/>
              <a:ext cx="181684" cy="4055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6449409" y="3185236"/>
            <a:ext cx="1877564" cy="385990"/>
            <a:chOff x="6258909" y="3051886"/>
            <a:chExt cx="1877564" cy="385990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6258909" y="3134605"/>
              <a:ext cx="1877564" cy="303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Liquids from coal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7806865" y="3051886"/>
              <a:ext cx="85375" cy="1675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8246956" y="3022992"/>
            <a:ext cx="37375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3%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Biofuels</a:t>
            </a:r>
            <a:r>
              <a:rPr lang="en-US" dirty="0" smtClean="0"/>
              <a:t>, natural gas liquids, and crude oil production are key sources of increased domestic liquids supply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U.S. liquid fuels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million barrels per day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484635" y="1608079"/>
          <a:ext cx="8135007" cy="425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47800" y="2005667"/>
            <a:ext cx="2824163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09883" y="2710517"/>
            <a:ext cx="1558889" cy="2691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Net product imports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955913" y="2246967"/>
            <a:ext cx="1649240" cy="22310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Net crude oil imports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833505" y="4089682"/>
            <a:ext cx="1951700" cy="20587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Natural gas plant liquids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49654" y="3666629"/>
            <a:ext cx="1831975" cy="3159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Liquids from coal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447800" y="2310467"/>
            <a:ext cx="457200" cy="152400"/>
          </a:xfrm>
          <a:prstGeom prst="line">
            <a:avLst/>
          </a:prstGeom>
          <a:noFill/>
          <a:ln w="19050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4565049" y="3499939"/>
            <a:ext cx="1394317" cy="20019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45720" tIns="0" rIns="0" bIns="0"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Gulf of Mexico</a:t>
            </a:r>
          </a:p>
          <a:p>
            <a:pPr algn="l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790894" y="3161367"/>
            <a:ext cx="1891259" cy="2439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Crude oil production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738497" y="4538312"/>
            <a:ext cx="2461364" cy="22507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 dirty="0" err="1">
                <a:solidFill>
                  <a:srgbClr val="000000"/>
                </a:solidFill>
              </a:rPr>
              <a:t>Biofuels</a:t>
            </a:r>
            <a:r>
              <a:rPr lang="en-US" sz="1400" dirty="0">
                <a:solidFill>
                  <a:srgbClr val="000000"/>
                </a:solidFill>
              </a:rPr>
              <a:t> (including net imports)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156234" y="4970968"/>
            <a:ext cx="2001614" cy="21771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Refinery processing gain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868988" y="1488557"/>
            <a:ext cx="2884487" cy="22328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400" dirty="0">
                <a:solidFill>
                  <a:srgbClr val="000000"/>
                </a:solidFill>
              </a:rPr>
              <a:t>Total consumption</a:t>
            </a:r>
          </a:p>
        </p:txBody>
      </p:sp>
      <p:cxnSp>
        <p:nvCxnSpPr>
          <p:cNvPr id="26" name="Elbow Connector 25"/>
          <p:cNvCxnSpPr>
            <a:endCxn id="19" idx="1"/>
          </p:cNvCxnSpPr>
          <p:nvPr/>
        </p:nvCxnSpPr>
        <p:spPr bwMode="auto">
          <a:xfrm>
            <a:off x="1020726" y="3455581"/>
            <a:ext cx="3544323" cy="144454"/>
          </a:xfrm>
          <a:prstGeom prst="bentConnector3">
            <a:avLst>
              <a:gd name="adj1" fmla="val -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610054" y="1450122"/>
          <a:ext cx="7810614" cy="440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225455" y="3037329"/>
            <a:ext cx="1296883" cy="1831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 dirty="0">
                <a:solidFill>
                  <a:srgbClr val="000000"/>
                </a:solidFill>
              </a:rPr>
              <a:t>Other Advanced</a:t>
            </a:r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H="1" flipV="1">
            <a:off x="6964203" y="2953709"/>
            <a:ext cx="263911" cy="1233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Biofuels</a:t>
            </a:r>
            <a:r>
              <a:rPr lang="en-US" dirty="0" smtClean="0"/>
              <a:t> fall short of the goal in 2022, but exceed the 36 billion gallon RFS target by 2031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billions ethanol-equivalent gallons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15882" y="1756104"/>
            <a:ext cx="1935125" cy="19440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Legislated RFS in 2022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61213" y="2638254"/>
            <a:ext cx="1696303" cy="674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RFS with  adjustments under CAA Sec.211(o)(7) 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35530" y="3320197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773744" y="245705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7109343" y="2379318"/>
            <a:ext cx="1066800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1400" dirty="0">
                <a:solidFill>
                  <a:srgbClr val="000000"/>
                </a:solidFill>
              </a:rPr>
              <a:t>Biodiesel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7109343" y="2662388"/>
            <a:ext cx="942836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eaLnBrk="0" hangingPunct="0"/>
            <a:r>
              <a:rPr lang="en-US" sz="1400" dirty="0">
                <a:solidFill>
                  <a:srgbClr val="000000"/>
                </a:solidFill>
              </a:rPr>
              <a:t>Net imports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109343" y="3482802"/>
            <a:ext cx="1450180" cy="1938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Cellulosic </a:t>
            </a:r>
            <a:r>
              <a:rPr lang="en-US" sz="1400" dirty="0" err="1">
                <a:solidFill>
                  <a:srgbClr val="000000"/>
                </a:solidFill>
              </a:rPr>
              <a:t>biofuels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7109343" y="4693154"/>
            <a:ext cx="1075830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eaLnBrk="0" hangingPunct="0"/>
            <a:r>
              <a:rPr lang="en-US" sz="1400" dirty="0">
                <a:solidFill>
                  <a:srgbClr val="000000"/>
                </a:solidFill>
              </a:rPr>
              <a:t>Corn ethanol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4183444" y="1967009"/>
            <a:ext cx="0" cy="4948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3354330" y="2984100"/>
            <a:ext cx="3048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2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529240" y="1574800"/>
          <a:ext cx="8116888" cy="446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Straight Connector 15"/>
          <p:cNvCxnSpPr>
            <a:stCxn id="10" idx="2"/>
          </p:cNvCxnSpPr>
          <p:nvPr/>
        </p:nvCxnSpPr>
        <p:spPr bwMode="auto">
          <a:xfrm rot="16200000" flipH="1">
            <a:off x="1176262" y="3556854"/>
            <a:ext cx="3569615" cy="56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light duty vehicle fuel economy achieves almost 38 mpg by 2035 in the Reference case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miles per gallon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1021" y="1466850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2009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13433" y="1447800"/>
            <a:ext cx="127700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Projections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450427" y="1447800"/>
            <a:ext cx="914399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History</a:t>
            </a:r>
          </a:p>
        </p:txBody>
      </p:sp>
      <p:graphicFrame>
        <p:nvGraphicFramePr>
          <p:cNvPr id="13" name="Group 47"/>
          <p:cNvGraphicFramePr>
            <a:graphicFrameLocks noGrp="1"/>
          </p:cNvGraphicFramePr>
          <p:nvPr/>
        </p:nvGraphicFramePr>
        <p:xfrm>
          <a:off x="3455334" y="3227388"/>
          <a:ext cx="4926199" cy="16193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6031"/>
                <a:gridCol w="3780168"/>
              </a:tblGrid>
              <a:tr h="38492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Summary of standards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2012-2016: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34.1 mpg CAFE average (based on NHTSA vehicle footprint sales distribution)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2020: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 mpg by statute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2017-2025: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Reference case </a:t>
                      </a:r>
                      <a:r>
                        <a:rPr kumimoji="0" lang="en-US" sz="140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does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include proposal planned for September 2011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/>
          <p:cNvGraphicFramePr>
            <a:graphicFrameLocks noGrp="1" noChangeAspect="1"/>
          </p:cNvGraphicFramePr>
          <p:nvPr>
            <p:ph type="chart" sz="quarter" idx="12"/>
          </p:nvPr>
        </p:nvGraphicFramePr>
        <p:xfrm>
          <a:off x="640092" y="1594592"/>
          <a:ext cx="7843837" cy="4268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4" name="Straight Connector 33"/>
          <p:cNvCxnSpPr>
            <a:stCxn id="18" idx="2"/>
          </p:cNvCxnSpPr>
          <p:nvPr/>
        </p:nvCxnSpPr>
        <p:spPr bwMode="auto">
          <a:xfrm rot="5400000">
            <a:off x="1742990" y="3593957"/>
            <a:ext cx="3556887" cy="37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transport fuel growth is in light and heavy duty vehicles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U.S. transportation energy consumption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million barrels per day oil equivalent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28536" y="5455850"/>
            <a:ext cx="251618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Rail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99936" y="4871650"/>
            <a:ext cx="3049587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Air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26275" y="1445825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Projections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63875" y="1445825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/>
              <a:t>History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514236" y="4417625"/>
            <a:ext cx="28194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Heavy-duty vehicles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590436" y="2969825"/>
            <a:ext cx="2667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Light-duty vehicles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65048" y="5087550"/>
            <a:ext cx="251618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Marine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066089" y="1509325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/>
              <a:t>2009</a:t>
            </a:r>
            <a:endParaRPr lang="en-GB" sz="1400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881575" y="5109775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chemeClr val="bg1"/>
                </a:solidFill>
              </a:rPr>
              <a:t>4%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868875" y="3182550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/>
              <a:t>67%</a:t>
            </a:r>
            <a:endParaRPr lang="en-GB" sz="1400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794837" y="5478075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868875" y="4881175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/>
              <a:t>10%</a:t>
            </a:r>
            <a:endParaRPr lang="en-GB" sz="1400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868875" y="4493825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16%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8110951" y="2656399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64%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110951" y="4332799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20%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8110951" y="4821749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9%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8110951" y="5045797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4%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8110951" y="5214971"/>
            <a:ext cx="914400" cy="30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853" rIns="0" bIns="45853">
            <a:spAutoFit/>
          </a:bodyPr>
          <a:lstStyle/>
          <a:p>
            <a:pPr algn="l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2%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3302837" y="5370125"/>
            <a:ext cx="1524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5925523" y="5382825"/>
            <a:ext cx="1524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40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improvements partially offset underlying drivers of growth in transportation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8175" y="5554639"/>
            <a:ext cx="7943849" cy="6461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* Equal to a 25% reduction in fuel use per mile. ** Equal to an 8% reduction in fuel use per mile.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ph type="pic" sz="quarter" idx="12"/>
          </p:nvPr>
        </p:nvGraphicFramePr>
        <p:xfrm>
          <a:off x="750628" y="1059309"/>
          <a:ext cx="7656394" cy="4384639"/>
        </p:xfrm>
        <a:graphic>
          <a:graphicData uri="http://schemas.openxmlformats.org/drawingml/2006/table">
            <a:tbl>
              <a:tblPr/>
              <a:tblGrid>
                <a:gridCol w="4790363"/>
                <a:gridCol w="818866"/>
                <a:gridCol w="859809"/>
                <a:gridCol w="1187356"/>
              </a:tblGrid>
              <a:tr h="469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Growth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(2009-2035)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4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Light duty vehicles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Fuel consumption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(million barrels per day oil equivalent)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8.9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10.2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14%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licensed drivers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(millions)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207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265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28%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7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Miles per licensed driver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13,100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15,300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17%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Efficiency of vehicle stock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(mpg)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20.8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27.9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34%*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4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Heavy duty vehicles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Fuel consumption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(million barrels per day oil equivalent)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2.2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3.2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47%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Manufacturing output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(billion 2005 dollars)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4,197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6,770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freight trucks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(millions)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8.7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16.6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90%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Miles per vehicle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23,700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20,200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-15%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Efficiency of vehicle stock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(mpg)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6.1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6.6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9%**</a:t>
                      </a:r>
                    </a:p>
                  </a:txBody>
                  <a:tcPr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Unconventional vehicles meet over 40% of U.S. light-duty vehicle sales in 2035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U.S. light car and truck sales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millions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graphicFrame>
        <p:nvGraphicFramePr>
          <p:cNvPr id="10" name="Object 2"/>
          <p:cNvGraphicFramePr>
            <a:graphicFrameLocks noGrp="1" noChangeAspect="1"/>
          </p:cNvGraphicFramePr>
          <p:nvPr>
            <p:ph type="chart" sz="quarter" idx="12"/>
          </p:nvPr>
        </p:nvGraphicFramePr>
        <p:xfrm>
          <a:off x="687388" y="1777119"/>
          <a:ext cx="7843837" cy="3875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36494" y="1317812"/>
            <a:ext cx="8050212" cy="3025588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U.S. Energy Information Administration home page | </a:t>
            </a:r>
            <a:r>
              <a:rPr lang="en-US" sz="2000" dirty="0" smtClean="0">
                <a:hlinkClick r:id="rId3"/>
              </a:rPr>
              <a:t>www.eia.gov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Short-Term Energy Outlook | </a:t>
            </a:r>
            <a:r>
              <a:rPr lang="en-US" sz="2000" dirty="0" smtClean="0">
                <a:hlinkClick r:id="rId4"/>
              </a:rPr>
              <a:t>www.eia.gov/steo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Annual Energy Outlook | </a:t>
            </a:r>
            <a:r>
              <a:rPr lang="en-US" sz="2000" dirty="0" smtClean="0">
                <a:hlinkClick r:id="rId5"/>
              </a:rPr>
              <a:t>www.eia.gov/aeo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International Energy Outlook | </a:t>
            </a:r>
            <a:r>
              <a:rPr lang="en-US" sz="2000" dirty="0" smtClean="0">
                <a:hlinkClick r:id="rId6"/>
              </a:rPr>
              <a:t>www.eia.gov/ieo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Monthly Energy Review | </a:t>
            </a:r>
            <a:r>
              <a:rPr lang="en-US" sz="2000" dirty="0" smtClean="0">
                <a:hlinkClick r:id="rId7"/>
              </a:rPr>
              <a:t>www.eia.gov/mer</a:t>
            </a:r>
            <a:endParaRPr lang="en-US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updates included in the AEO2011 Reference case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Natural gas and oil supply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more than doubled the technically recoverable U.S. shale gas resources assumed in AEO2010 and added new shale oil resources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updated offshore data and assumptions, pushing out start dates for several projects as a result of the drilling moratoria and delaying offshore leasing beyond 2017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Electricity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updated costs for new power plants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expanded number of electricity regions to 22 from 13, allowing better regional representation of market structure and power flow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Transport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increased limit for ethanol blending into gasoline from E10 to E15 for approved vehicles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includes California’s Low Carbon Fuel Standard, which reduces the carbon intensity of gasoline and diesel fuels in that state by 10% from 2012 through 2020 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revised light duty vehicle miles travelled downward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updated electric and plug-in hybrid electric battery cost and size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energy consumption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Non-OECD countries account for vast majority of the nearly 50% projected increase in global energy use by 2035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8" y="1524000"/>
          <a:ext cx="7945437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energy consumption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quadrillion Btu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International Energy Outlook 2010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555750" y="3505200"/>
            <a:ext cx="5588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Non-OECD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55750" y="4495800"/>
            <a:ext cx="558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OECD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55750" y="5029200"/>
            <a:ext cx="558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USA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35200" y="3708400"/>
            <a:ext cx="3061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ea typeface="Times New Roman" charset="0"/>
                <a:cs typeface="Times New Roman" charset="0"/>
              </a:rPr>
              <a:t>50%</a:t>
            </a:r>
          </a:p>
        </p:txBody>
      </p:sp>
      <p:sp>
        <p:nvSpPr>
          <p:cNvPr id="15" name="Right Brace 14"/>
          <p:cNvSpPr/>
          <p:nvPr/>
        </p:nvSpPr>
        <p:spPr bwMode="auto">
          <a:xfrm>
            <a:off x="2171700" y="4267200"/>
            <a:ext cx="190500" cy="1092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413000" y="4673600"/>
            <a:ext cx="3061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ea typeface="Times New Roman" charset="0"/>
                <a:cs typeface="Times New Roman" charset="0"/>
              </a:rPr>
              <a:t>50%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153400" y="3149600"/>
            <a:ext cx="3061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62%</a:t>
            </a:r>
          </a:p>
        </p:txBody>
      </p:sp>
      <p:sp>
        <p:nvSpPr>
          <p:cNvPr id="18" name="Right Brace 17"/>
          <p:cNvSpPr/>
          <p:nvPr/>
        </p:nvSpPr>
        <p:spPr bwMode="auto">
          <a:xfrm>
            <a:off x="8128000" y="4127500"/>
            <a:ext cx="152400" cy="1219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8331200" y="4610100"/>
            <a:ext cx="3061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38%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U.S. energy </a:t>
            </a:r>
            <a:br>
              <a:rPr lang="en-US" dirty="0" smtClean="0"/>
            </a:br>
            <a:r>
              <a:rPr lang="en-US" dirty="0" smtClean="0"/>
              <a:t>supply and demand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U.S. energy supply is 83% fossil fuels;</a:t>
            </a:r>
            <a:br>
              <a:rPr lang="en-US" dirty="0" smtClean="0"/>
            </a:br>
            <a:r>
              <a:rPr lang="en-US" dirty="0" smtClean="0"/>
              <a:t>demand is broadly distributed among the major sectors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9" y="1575975"/>
          <a:ext cx="3770311" cy="424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2009 total U.S. energy use = 94.6 quadrillion Btu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Review 2009</a:t>
            </a:r>
          </a:p>
        </p:txBody>
      </p:sp>
      <p:graphicFrame>
        <p:nvGraphicFramePr>
          <p:cNvPr id="8" name="Chart Placeholder 8"/>
          <p:cNvGraphicFramePr>
            <a:graphicFrameLocks/>
          </p:cNvGraphicFramePr>
          <p:nvPr/>
        </p:nvGraphicFramePr>
        <p:xfrm>
          <a:off x="4805404" y="1575975"/>
          <a:ext cx="3770311" cy="424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855696" y="1378352"/>
            <a:ext cx="129843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Energy supply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24511" y="1378352"/>
            <a:ext cx="144751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333333"/>
                </a:solidFill>
                <a:ea typeface="Times New Roman" charset="0"/>
                <a:cs typeface="Times New Roman" charset="0"/>
              </a:rPr>
              <a:t>Energy demand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Renewables</a:t>
            </a:r>
            <a:r>
              <a:rPr lang="en-US" dirty="0" smtClean="0"/>
              <a:t> grow rapidly, but under current policies fossil fuels still provide 78% of U.S. energy use in 2035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5C9-96E0-47EC-B500-37C5FE28463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2"/>
          </p:nvPr>
        </p:nvGraphicFramePr>
        <p:xfrm>
          <a:off x="636588" y="1524000"/>
          <a:ext cx="7945437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U.S. primary energy consumption</a:t>
            </a:r>
          </a:p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quadrillion Btu per year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Source:  EIA, Annual Energy Outlook 2011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336800" y="1549400"/>
            <a:ext cx="5578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History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92800" y="1549400"/>
            <a:ext cx="88646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Projections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3129751" y="3613150"/>
            <a:ext cx="35687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  <a:alpha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4715329" y="1549400"/>
            <a:ext cx="39754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ea typeface="Times New Roman" charset="0"/>
                <a:cs typeface="Times New Roman" charset="0"/>
              </a:rPr>
              <a:t>2009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283075" y="4505325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37%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283075" y="3476625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25%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283075" y="2832100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/>
              <a:t>21%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283075" y="5131253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9%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283075" y="2365828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7%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283075" y="3971472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1%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256588" y="4429125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solidFill>
                  <a:srgbClr val="000000"/>
                </a:solidFill>
              </a:rPr>
              <a:t>33%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8239125" y="3324225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24%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8239125" y="2552700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solidFill>
                  <a:srgbClr val="000000"/>
                </a:solidFill>
              </a:rPr>
              <a:t>21%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21663" y="2019300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10%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8239125" y="5111295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solidFill>
                  <a:srgbClr val="000000"/>
                </a:solidFill>
              </a:rPr>
              <a:t>8%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8232775" y="3803197"/>
            <a:ext cx="7620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3%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207000" y="1114425"/>
            <a:ext cx="2743200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Shares of total U.S. energy</a:t>
            </a:r>
          </a:p>
        </p:txBody>
      </p:sp>
      <p:grpSp>
        <p:nvGrpSpPr>
          <p:cNvPr id="29" name="Group 40"/>
          <p:cNvGrpSpPr>
            <a:grpSpLocks/>
          </p:cNvGrpSpPr>
          <p:nvPr/>
        </p:nvGrpSpPr>
        <p:grpSpPr bwMode="auto">
          <a:xfrm>
            <a:off x="4572000" y="1270000"/>
            <a:ext cx="850900" cy="1066800"/>
            <a:chOff x="2880" y="816"/>
            <a:chExt cx="672" cy="720"/>
          </a:xfrm>
        </p:grpSpPr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2880" y="816"/>
              <a:ext cx="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2880" y="816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41"/>
          <p:cNvGrpSpPr>
            <a:grpSpLocks/>
          </p:cNvGrpSpPr>
          <p:nvPr/>
        </p:nvGrpSpPr>
        <p:grpSpPr bwMode="auto">
          <a:xfrm>
            <a:off x="7759700" y="1270000"/>
            <a:ext cx="685800" cy="749300"/>
            <a:chOff x="5112" y="816"/>
            <a:chExt cx="432" cy="720"/>
          </a:xfrm>
        </p:grpSpPr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5544" y="816"/>
              <a:ext cx="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H="1">
              <a:off x="5112" y="81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7512" y="6391274"/>
            <a:ext cx="2809113" cy="396997"/>
          </a:xfrm>
        </p:spPr>
        <p:txBody>
          <a:bodyPr/>
          <a:lstStyle/>
          <a:p>
            <a:r>
              <a:rPr lang="en-US" dirty="0" smtClean="0"/>
              <a:t>AEO2011, April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a-template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>
        <a:prstTxWarp prst="textNoShape">
          <a:avLst/>
        </a:prstTxWarp>
      </a:bodyPr>
      <a:lstStyle>
        <a:defPPr eaLnBrk="0" hangingPunct="0">
          <a:defRPr sz="1600" i="1" dirty="0" smtClean="0">
            <a:solidFill>
              <a:srgbClr val="333333"/>
            </a:solidFill>
            <a:latin typeface="Times New Roman" charset="0"/>
            <a:ea typeface="Times New Roman" charset="0"/>
            <a:cs typeface="Times New Roman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EIA">
    <a:dk1>
      <a:srgbClr val="000000"/>
    </a:dk1>
    <a:lt1>
      <a:srgbClr val="FFFFFF"/>
    </a:lt1>
    <a:dk2>
      <a:srgbClr val="003953"/>
    </a:dk2>
    <a:lt2>
      <a:srgbClr val="333333"/>
    </a:lt2>
    <a:accent1>
      <a:srgbClr val="0096D7"/>
    </a:accent1>
    <a:accent2>
      <a:srgbClr val="BD732A"/>
    </a:accent2>
    <a:accent3>
      <a:srgbClr val="5D9732"/>
    </a:accent3>
    <a:accent4>
      <a:srgbClr val="FFC702"/>
    </a:accent4>
    <a:accent5>
      <a:srgbClr val="A33340"/>
    </a:accent5>
    <a:accent6>
      <a:srgbClr val="675005"/>
    </a:accent6>
    <a:hlink>
      <a:srgbClr val="0096D7"/>
    </a:hlink>
    <a:folHlink>
      <a:srgbClr val="5D9732"/>
    </a:folHlink>
  </a:clrScheme>
  <a:fontScheme name="EIA 1">
    <a:majorFont>
      <a:latin typeface="Times New Roman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eia-template</Template>
  <TotalTime>2219</TotalTime>
  <Words>2576</Words>
  <Application>Microsoft Office PowerPoint</Application>
  <PresentationFormat>On-screen Show (4:3)</PresentationFormat>
  <Paragraphs>659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eia-template</vt:lpstr>
      <vt:lpstr>Annual Energy Outlook 2011 Reference Case</vt:lpstr>
      <vt:lpstr>Key results from the AEO2011 Reference case, which assumes current laws remain unchanged</vt:lpstr>
      <vt:lpstr>What is included (and excluded) in developing EIA’s “Reference case” projections?</vt:lpstr>
      <vt:lpstr>Key updates included in the AEO2011 Reference case</vt:lpstr>
      <vt:lpstr>Global energy consumption</vt:lpstr>
      <vt:lpstr>Non-OECD countries account for vast majority of the nearly 50% projected increase in global energy use by 2035</vt:lpstr>
      <vt:lpstr>Overview of U.S. energy  supply and demand</vt:lpstr>
      <vt:lpstr>Current U.S. energy supply is 83% fossil fuels; demand is broadly distributed among the major sectors</vt:lpstr>
      <vt:lpstr>Renewables grow rapidly, but under current policies fossil fuels still provide 78% of U.S. energy use in 2035</vt:lpstr>
      <vt:lpstr>Energy efficiency gains reduce consumption 13% from where it would otherwise be; structural change is even larger</vt:lpstr>
      <vt:lpstr>Energy and CO2 per dollar of GDP continue to decline; per-capita energy use also declines</vt:lpstr>
      <vt:lpstr>In the AEO2011 Reference case, energy-related CO2 emissions grow 5% over 2005 levels by 2035</vt:lpstr>
      <vt:lpstr>Electricity</vt:lpstr>
      <vt:lpstr>In 2009, U.S. electricity generation was 70% fossil fuels, 20% nuclear, and 10% renewable</vt:lpstr>
      <vt:lpstr>While projected electricity consumption grows by 30%, the rate of growth has slowed</vt:lpstr>
      <vt:lpstr>The Reference case electricity mix in AEO2011 gradually shifts to lower-carbon options, with generation from natural gas rising 40% and renewables rising 75% </vt:lpstr>
      <vt:lpstr>Updated electric power plant capital costs show increases for nuclear, coal, and wind, while solar costs decline</vt:lpstr>
      <vt:lpstr>Non-hydro renewable sources grow nearly three-fold, meeting 22% of projected electricity generation growth</vt:lpstr>
      <vt:lpstr>Natural gas, wind and other renewables account for the vast majority of capacity additions from 2009 to 2035</vt:lpstr>
      <vt:lpstr>Natural Gas</vt:lpstr>
      <vt:lpstr>Over the last decade, U.S. shale gas production has increased 14-fold and now comprises about  22 percent of total U.S. production</vt:lpstr>
      <vt:lpstr>Shale gas has been the primary source of recent growth in U.S. technically recoverable natural gas resources</vt:lpstr>
      <vt:lpstr>30% domestic gas production growth outpaces 16% consumption growth, leading to declining imports</vt:lpstr>
      <vt:lpstr>Shale gas offsets declines in other U.S. supply to meet consumption growth and lower import needs</vt:lpstr>
      <vt:lpstr>Natural gas consumption is quite dispersed; industrial and electric power use drives future demand growth</vt:lpstr>
      <vt:lpstr>A number of key economic and market drivers underpin natural gas consumption growth</vt:lpstr>
      <vt:lpstr>Natural gas price projections are significantly lower than past years due to an expanded shale gas resource base</vt:lpstr>
      <vt:lpstr>Oil and other liquid supply</vt:lpstr>
      <vt:lpstr>Oil prices in the Reference case rise steadily; the full AEO2011 will include a wide range of oil prices</vt:lpstr>
      <vt:lpstr>Unconventional sources more than triple globally, but conventional petroleum continues to comprise the vast majority of liquids supply</vt:lpstr>
      <vt:lpstr>U.S. imports of liquid fuels fall due to increased domestic production – including biofuels – and greater fuel efficiency</vt:lpstr>
      <vt:lpstr>Biofuels, natural gas liquids, and crude oil production are key sources of increased domestic liquids supply</vt:lpstr>
      <vt:lpstr>Biofuels fall short of the goal in 2022, but exceed the 36 billion gallon RFS target by 2031</vt:lpstr>
      <vt:lpstr>New light duty vehicle fuel economy achieves almost 38 mpg by 2035 in the Reference case</vt:lpstr>
      <vt:lpstr>Most transport fuel growth is in light and heavy duty vehicles</vt:lpstr>
      <vt:lpstr>Efficiency improvements partially offset underlying drivers of growth in transportation services</vt:lpstr>
      <vt:lpstr>Unconventional vehicles meet over 40% of U.S. light-duty vehicle sales in 2035</vt:lpstr>
      <vt:lpstr>For more information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Energy Outlook 2011 Reference Case</dc:title>
  <dc:creator>USCX</dc:creator>
  <cp:lastModifiedBy>USCX</cp:lastModifiedBy>
  <cp:revision>141</cp:revision>
  <dcterms:created xsi:type="dcterms:W3CDTF">2011-04-11T20:46:50Z</dcterms:created>
  <dcterms:modified xsi:type="dcterms:W3CDTF">2011-06-07T16:58:15Z</dcterms:modified>
</cp:coreProperties>
</file>