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35"/>
  </p:notesMasterIdLst>
  <p:handoutMasterIdLst>
    <p:handoutMasterId r:id="rId36"/>
  </p:handoutMasterIdLst>
  <p:sldIdLst>
    <p:sldId id="265" r:id="rId2"/>
    <p:sldId id="262" r:id="rId3"/>
    <p:sldId id="263" r:id="rId4"/>
    <p:sldId id="318" r:id="rId5"/>
    <p:sldId id="294" r:id="rId6"/>
    <p:sldId id="295" r:id="rId7"/>
    <p:sldId id="284" r:id="rId8"/>
    <p:sldId id="297" r:id="rId9"/>
    <p:sldId id="299" r:id="rId10"/>
    <p:sldId id="298" r:id="rId11"/>
    <p:sldId id="301" r:id="rId12"/>
    <p:sldId id="302" r:id="rId13"/>
    <p:sldId id="303" r:id="rId14"/>
    <p:sldId id="310" r:id="rId15"/>
    <p:sldId id="319" r:id="rId16"/>
    <p:sldId id="320" r:id="rId17"/>
    <p:sldId id="321" r:id="rId18"/>
    <p:sldId id="322" r:id="rId19"/>
    <p:sldId id="323" r:id="rId20"/>
    <p:sldId id="324" r:id="rId21"/>
    <p:sldId id="305" r:id="rId22"/>
    <p:sldId id="312" r:id="rId23"/>
    <p:sldId id="313" r:id="rId24"/>
    <p:sldId id="315" r:id="rId25"/>
    <p:sldId id="314" r:id="rId26"/>
    <p:sldId id="317" r:id="rId27"/>
    <p:sldId id="316" r:id="rId28"/>
    <p:sldId id="306" r:id="rId29"/>
    <p:sldId id="308" r:id="rId30"/>
    <p:sldId id="307" r:id="rId31"/>
    <p:sldId id="291" r:id="rId32"/>
    <p:sldId id="293" r:id="rId33"/>
    <p:sldId id="282" r:id="rId3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3333"/>
    <a:srgbClr val="169DD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4" autoAdjust="0"/>
    <p:restoredTop sz="91429" autoAdjust="0"/>
  </p:normalViewPr>
  <p:slideViewPr>
    <p:cSldViewPr snapToGrid="0">
      <p:cViewPr varScale="1">
        <p:scale>
          <a:sx n="67" d="100"/>
          <a:sy n="67" d="100"/>
        </p:scale>
        <p:origin x="-636"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64"/>
    </p:cViewPr>
  </p:sorterViewPr>
  <p:notesViewPr>
    <p:cSldViewPr snapToGrid="0">
      <p:cViewPr varScale="1">
        <p:scale>
          <a:sx n="55" d="100"/>
          <a:sy n="55" d="100"/>
        </p:scale>
        <p:origin x="-1854" y="-90"/>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28" tIns="45714" rIns="91428" bIns="45714" rtlCol="0"/>
          <a:lstStyle>
            <a:lvl1pPr algn="l">
              <a:defRPr sz="1200"/>
            </a:lvl1pPr>
          </a:lstStyle>
          <a:p>
            <a:endParaRPr lang="en-US" dirty="0"/>
          </a:p>
        </p:txBody>
      </p:sp>
      <p:sp>
        <p:nvSpPr>
          <p:cNvPr id="4" name="Footer Placeholder 3"/>
          <p:cNvSpPr>
            <a:spLocks noGrp="1"/>
          </p:cNvSpPr>
          <p:nvPr>
            <p:ph type="ftr" sz="quarter" idx="2"/>
          </p:nvPr>
        </p:nvSpPr>
        <p:spPr>
          <a:xfrm>
            <a:off x="1" y="8829675"/>
            <a:ext cx="3038475" cy="465138"/>
          </a:xfrm>
          <a:prstGeom prst="rect">
            <a:avLst/>
          </a:prstGeom>
        </p:spPr>
        <p:txBody>
          <a:bodyPr vert="horz" lIns="91428" tIns="45714" rIns="91428" bIns="45714" rtlCol="0" anchor="b"/>
          <a:lstStyle>
            <a:lvl1pPr algn="l">
              <a:defRPr sz="1200"/>
            </a:lvl1pPr>
          </a:lstStyle>
          <a:p>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4820"/>
          </a:xfrm>
          <a:prstGeom prst="rect">
            <a:avLst/>
          </a:prstGeom>
        </p:spPr>
        <p:txBody>
          <a:bodyPr vert="horz" lIns="93160" tIns="46581" rIns="93160" bIns="46581" rtlCol="0"/>
          <a:lstStyle>
            <a:lvl1pPr algn="l">
              <a:defRPr sz="1200"/>
            </a:lvl1pPr>
          </a:lstStyle>
          <a:p>
            <a:endParaRPr lang="en-US" dirty="0"/>
          </a:p>
        </p:txBody>
      </p:sp>
      <p:sp>
        <p:nvSpPr>
          <p:cNvPr id="3" name="Date Placeholder 2"/>
          <p:cNvSpPr>
            <a:spLocks noGrp="1"/>
          </p:cNvSpPr>
          <p:nvPr>
            <p:ph type="dt" idx="1"/>
          </p:nvPr>
        </p:nvSpPr>
        <p:spPr>
          <a:xfrm>
            <a:off x="3970938" y="1"/>
            <a:ext cx="3037840" cy="464820"/>
          </a:xfrm>
          <a:prstGeom prst="rect">
            <a:avLst/>
          </a:prstGeom>
        </p:spPr>
        <p:txBody>
          <a:bodyPr vert="horz" lIns="93160" tIns="46581" rIns="93160" bIns="46581" rtlCol="0"/>
          <a:lstStyle>
            <a:lvl1pPr algn="r">
              <a:defRPr sz="1200"/>
            </a:lvl1pPr>
          </a:lstStyle>
          <a:p>
            <a:fld id="{76206BF8-075B-43A5-9410-434F7CD3D58A}" type="datetimeFigureOut">
              <a:rPr lang="en-US" smtClean="0"/>
              <a:pPr/>
              <a:t>5/11/2012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0" tIns="46581" rIns="93160" bIns="46581"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60" tIns="46581" rIns="93160" bIns="465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8"/>
            <a:ext cx="3037840" cy="464820"/>
          </a:xfrm>
          <a:prstGeom prst="rect">
            <a:avLst/>
          </a:prstGeom>
        </p:spPr>
        <p:txBody>
          <a:bodyPr vert="horz" lIns="93160" tIns="46581" rIns="93160" bIns="4658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8"/>
            <a:ext cx="3037840" cy="464820"/>
          </a:xfrm>
          <a:prstGeom prst="rect">
            <a:avLst/>
          </a:prstGeom>
        </p:spPr>
        <p:txBody>
          <a:bodyPr vert="horz" lIns="93160" tIns="46581" rIns="93160" bIns="46581" rtlCol="0" anchor="b"/>
          <a:lstStyle>
            <a:lvl1pPr algn="r">
              <a:defRPr sz="1200"/>
            </a:lvl1pPr>
          </a:lstStyle>
          <a:p>
            <a:fld id="{0EBA4C88-B6CE-4DF6-AC5C-0E11A83F5D7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33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0EBA4C88-B6CE-4DF6-AC5C-0E11A83F5D76}"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sz="1200" kern="1200" dirty="0" smtClean="0">
              <a:solidFill>
                <a:schemeClr val="tx1"/>
              </a:solidFill>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0EBA4C88-B6CE-4DF6-AC5C-0E11A83F5D76}"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987552"/>
            <a:ext cx="7772400" cy="1371600"/>
          </a:xfrm>
          <a:prstGeom prst="rect">
            <a:avLst/>
          </a:prstGeom>
        </p:spPr>
        <p:txBody>
          <a:bodyPr anchor="b" anchorCtr="0"/>
          <a:lstStyle>
            <a:lvl1pPr marL="0" marR="0" indent="0" algn="l" defTabSz="914400" rtl="0" eaLnBrk="1" fontAlgn="auto" latinLnBrk="0" hangingPunct="1">
              <a:lnSpc>
                <a:spcPct val="100000"/>
              </a:lnSpc>
              <a:spcBef>
                <a:spcPct val="0"/>
              </a:spcBef>
              <a:spcAft>
                <a:spcPts val="0"/>
              </a:spcAft>
              <a:buClrTx/>
              <a:buSzTx/>
              <a:buFontTx/>
              <a:buNone/>
              <a:tabLst/>
              <a:defRPr sz="3600">
                <a:solidFill>
                  <a:schemeClr val="accent1"/>
                </a:solidFill>
              </a:defRPr>
            </a:lvl1pPr>
          </a:lstStyle>
          <a:p>
            <a:r>
              <a:rPr lang="en-US" dirty="0" smtClean="0"/>
              <a:t>Title – Click to edit</a:t>
            </a:r>
            <a:endParaRPr lang="en-US" dirty="0"/>
          </a:p>
        </p:txBody>
      </p:sp>
      <p:sp>
        <p:nvSpPr>
          <p:cNvPr id="5" name="TextBox 4"/>
          <p:cNvSpPr txBox="1"/>
          <p:nvPr/>
        </p:nvSpPr>
        <p:spPr>
          <a:xfrm>
            <a:off x="7924800" y="6573310"/>
            <a:ext cx="811213" cy="230187"/>
          </a:xfrm>
          <a:prstGeom prst="rect">
            <a:avLst/>
          </a:prstGeom>
          <a:noFill/>
        </p:spPr>
        <p:txBody>
          <a:bodyPr lIns="0" tIns="0" rIns="0">
            <a:spAutoFit/>
          </a:bodyPr>
          <a:lstStyle/>
          <a:p>
            <a:pPr eaLnBrk="0" hangingPunct="0"/>
            <a:r>
              <a:rPr lang="en-US" sz="1200" dirty="0">
                <a:solidFill>
                  <a:schemeClr val="bg1"/>
                </a:solidFill>
                <a:latin typeface="Times New Roman" charset="0"/>
                <a:cs typeface="Times New Roman" charset="0"/>
              </a:rPr>
              <a:t>www.eia.gov</a:t>
            </a:r>
          </a:p>
        </p:txBody>
      </p:sp>
      <p:cxnSp>
        <p:nvCxnSpPr>
          <p:cNvPr id="6" name="Straight Connector 12"/>
          <p:cNvCxnSpPr>
            <a:cxnSpLocks noChangeShapeType="1"/>
          </p:cNvCxnSpPr>
          <p:nvPr/>
        </p:nvCxnSpPr>
        <p:spPr bwMode="auto">
          <a:xfrm rot="5400000">
            <a:off x="7734163" y="6675122"/>
            <a:ext cx="182879" cy="0"/>
          </a:xfrm>
          <a:prstGeom prst="line">
            <a:avLst/>
          </a:prstGeom>
          <a:noFill/>
          <a:ln w="9525">
            <a:solidFill>
              <a:schemeClr val="bg1">
                <a:alpha val="39999"/>
              </a:schemeClr>
            </a:solidFill>
            <a:round/>
            <a:headEnd/>
            <a:tailEnd/>
          </a:ln>
        </p:spPr>
      </p:cxnSp>
      <p:cxnSp>
        <p:nvCxnSpPr>
          <p:cNvPr id="7" name="Straight Connector 6"/>
          <p:cNvCxnSpPr/>
          <p:nvPr/>
        </p:nvCxnSpPr>
        <p:spPr bwMode="auto">
          <a:xfrm rot="10800000" flipH="1">
            <a:off x="607919" y="3649756"/>
            <a:ext cx="8050212" cy="0"/>
          </a:xfrm>
          <a:prstGeom prst="line">
            <a:avLst/>
          </a:prstGeom>
          <a:solidFill>
            <a:schemeClr val="accent1"/>
          </a:solidFill>
          <a:ln w="28575" cap="flat" cmpd="sng" algn="ctr">
            <a:solidFill>
              <a:schemeClr val="accent1"/>
            </a:solidFill>
            <a:prstDash val="solid"/>
            <a:round/>
            <a:headEnd type="none" w="med" len="med"/>
            <a:tailEnd type="none" w="med" len="med"/>
          </a:ln>
          <a:effectLst/>
        </p:spPr>
      </p:cxnSp>
      <p:pic>
        <p:nvPicPr>
          <p:cNvPr id="8" name="Picture 7" descr="icon_row-01.png"/>
          <p:cNvPicPr>
            <a:picLocks noChangeAspect="1"/>
          </p:cNvPicPr>
          <p:nvPr/>
        </p:nvPicPr>
        <p:blipFill>
          <a:blip r:embed="rId2" cstate="print"/>
          <a:stretch>
            <a:fillRect/>
          </a:stretch>
        </p:blipFill>
        <p:spPr>
          <a:xfrm>
            <a:off x="1041272" y="3081597"/>
            <a:ext cx="7226428" cy="366452"/>
          </a:xfrm>
          <a:prstGeom prst="rect">
            <a:avLst/>
          </a:prstGeom>
        </p:spPr>
      </p:pic>
      <p:pic>
        <p:nvPicPr>
          <p:cNvPr id="9" name="Picture 2" descr="C:\Documents and Settings\MVO\Desktop\eia_logo_white-02.png"/>
          <p:cNvPicPr>
            <a:picLocks noChangeAspect="1" noChangeArrowheads="1"/>
          </p:cNvPicPr>
          <p:nvPr/>
        </p:nvPicPr>
        <p:blipFill>
          <a:blip r:embed="rId3" cstate="print"/>
          <a:srcRect/>
          <a:stretch>
            <a:fillRect/>
          </a:stretch>
        </p:blipFill>
        <p:spPr bwMode="auto">
          <a:xfrm>
            <a:off x="84139" y="6362700"/>
            <a:ext cx="516411" cy="356616"/>
          </a:xfrm>
          <a:prstGeom prst="rect">
            <a:avLst/>
          </a:prstGeom>
          <a:noFill/>
        </p:spPr>
      </p:pic>
      <p:sp>
        <p:nvSpPr>
          <p:cNvPr id="10" name="TextBox 9"/>
          <p:cNvSpPr txBox="1"/>
          <p:nvPr/>
        </p:nvSpPr>
        <p:spPr bwMode="auto">
          <a:xfrm>
            <a:off x="776043" y="6493417"/>
            <a:ext cx="4031311" cy="323165"/>
          </a:xfrm>
          <a:prstGeom prst="rect">
            <a:avLst/>
          </a:prstGeom>
          <a:noFill/>
          <a:ln w="9525">
            <a:noFill/>
            <a:miter lim="800000"/>
            <a:headEnd/>
            <a:tailEnd/>
          </a:ln>
        </p:spPr>
        <p:txBody>
          <a:bodyPr wrap="square" lIns="0" tIns="0" rIns="0" rtlCol="0" anchor="b">
            <a:prstTxWarp prst="textNoShape">
              <a:avLst/>
            </a:prstTxWarp>
            <a:spAutoFit/>
          </a:bodyPr>
          <a:lstStyle/>
          <a:p>
            <a:pPr eaLnBrk="0" hangingPunct="0"/>
            <a:r>
              <a:rPr lang="en-US" sz="1800" i="0" dirty="0" smtClean="0">
                <a:solidFill>
                  <a:schemeClr val="bg1"/>
                </a:solidFill>
                <a:latin typeface="Times New Roman" charset="0"/>
                <a:ea typeface="Times New Roman" charset="0"/>
                <a:cs typeface="Times New Roman" charset="0"/>
              </a:rPr>
              <a:t>U.S. Energy Information Administration</a:t>
            </a:r>
          </a:p>
        </p:txBody>
      </p:sp>
      <p:cxnSp>
        <p:nvCxnSpPr>
          <p:cNvPr id="11" name="Straight Connector 12"/>
          <p:cNvCxnSpPr>
            <a:cxnSpLocks noChangeShapeType="1"/>
          </p:cNvCxnSpPr>
          <p:nvPr/>
        </p:nvCxnSpPr>
        <p:spPr bwMode="auto">
          <a:xfrm rot="5400000">
            <a:off x="538924" y="6616600"/>
            <a:ext cx="285296" cy="0"/>
          </a:xfrm>
          <a:prstGeom prst="line">
            <a:avLst/>
          </a:prstGeom>
          <a:noFill/>
          <a:ln w="9525">
            <a:solidFill>
              <a:schemeClr val="bg1">
                <a:alpha val="39999"/>
              </a:schemeClr>
            </a:solidFill>
            <a:round/>
            <a:headEnd/>
            <a:tailEnd/>
          </a:ln>
        </p:spPr>
      </p:cxnSp>
      <p:sp>
        <p:nvSpPr>
          <p:cNvPr id="12" name="TextBox 11"/>
          <p:cNvSpPr txBox="1"/>
          <p:nvPr/>
        </p:nvSpPr>
        <p:spPr>
          <a:xfrm>
            <a:off x="5672747" y="6573310"/>
            <a:ext cx="2082192" cy="230832"/>
          </a:xfrm>
          <a:prstGeom prst="rect">
            <a:avLst/>
          </a:prstGeom>
          <a:noFill/>
        </p:spPr>
        <p:txBody>
          <a:bodyPr wrap="square" lIns="0" tIns="0" rIns="0">
            <a:spAutoFit/>
          </a:bodyPr>
          <a:lstStyle/>
          <a:p>
            <a:pPr eaLnBrk="0" hangingPunct="0"/>
            <a:r>
              <a:rPr lang="en-US" sz="1200" i="1" dirty="0" smtClean="0">
                <a:solidFill>
                  <a:schemeClr val="bg1"/>
                </a:solidFill>
                <a:latin typeface="Times New Roman" charset="0"/>
                <a:cs typeface="Times New Roman" charset="0"/>
              </a:rPr>
              <a:t>Independent Statistics</a:t>
            </a:r>
            <a:r>
              <a:rPr lang="en-US" sz="1200" i="1" baseline="0" dirty="0" smtClean="0">
                <a:solidFill>
                  <a:schemeClr val="bg1"/>
                </a:solidFill>
                <a:latin typeface="Times New Roman" charset="0"/>
                <a:cs typeface="Times New Roman" charset="0"/>
              </a:rPr>
              <a:t> &amp; Analysis</a:t>
            </a:r>
            <a:endParaRPr lang="en-US" sz="1200" i="1" dirty="0">
              <a:solidFill>
                <a:schemeClr val="bg1"/>
              </a:solidFill>
              <a:latin typeface="Times New Roman" charset="0"/>
              <a:cs typeface="Times New Roman" charset="0"/>
            </a:endParaRPr>
          </a:p>
        </p:txBody>
      </p:sp>
      <p:sp>
        <p:nvSpPr>
          <p:cNvPr id="14" name="Text Placeholder 13"/>
          <p:cNvSpPr>
            <a:spLocks noGrp="1"/>
          </p:cNvSpPr>
          <p:nvPr>
            <p:ph type="body" sz="quarter" idx="10" hasCustomPrompt="1"/>
          </p:nvPr>
        </p:nvSpPr>
        <p:spPr>
          <a:xfrm>
            <a:off x="914400" y="3813048"/>
            <a:ext cx="7388352" cy="1417320"/>
          </a:xfrm>
          <a:prstGeom prst="rect">
            <a:avLst/>
          </a:prstGeom>
        </p:spPr>
        <p:txBody>
          <a:bodyPr/>
          <a:lstStyle>
            <a:lvl1pPr marL="347472" marR="0" indent="-514350" algn="l" defTabSz="914400" rtl="0" eaLnBrk="1" fontAlgn="base" latinLnBrk="0" hangingPunct="1">
              <a:lnSpc>
                <a:spcPct val="100000"/>
              </a:lnSpc>
              <a:spcBef>
                <a:spcPct val="20000"/>
              </a:spcBef>
              <a:spcAft>
                <a:spcPct val="0"/>
              </a:spcAft>
              <a:buClrTx/>
              <a:buSzTx/>
              <a:buFontTx/>
              <a:buNone/>
              <a:tabLst/>
              <a:defRPr sz="1800" i="1">
                <a:latin typeface="+mj-lt"/>
              </a:defRPr>
            </a:lvl1pPr>
          </a:lstStyle>
          <a:p>
            <a:pPr lvl="0"/>
            <a:r>
              <a:rPr lang="en-US" dirty="0" smtClean="0"/>
              <a:t>Audience</a:t>
            </a:r>
          </a:p>
          <a:p>
            <a:pPr lvl="0"/>
            <a:r>
              <a:rPr lang="en-US" dirty="0" smtClean="0"/>
              <a:t>Presenter, Title</a:t>
            </a:r>
          </a:p>
          <a:p>
            <a:pPr lvl="0"/>
            <a:r>
              <a:rPr lang="en-US" dirty="0" smtClean="0"/>
              <a:t>Month DD, YYYY  |  City, State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ine or bar graph">
    <p:spTree>
      <p:nvGrpSpPr>
        <p:cNvPr id="1" name=""/>
        <p:cNvGrpSpPr/>
        <p:nvPr/>
      </p:nvGrpSpPr>
      <p:grpSpPr>
        <a:xfrm>
          <a:off x="0" y="0"/>
          <a:ext cx="0" cy="0"/>
          <a:chOff x="0" y="0"/>
          <a:chExt cx="0" cy="0"/>
        </a:xfrm>
      </p:grpSpPr>
      <p:sp>
        <p:nvSpPr>
          <p:cNvPr id="5" name="Oval 13"/>
          <p:cNvSpPr>
            <a:spLocks noChangeAspect="1"/>
          </p:cNvSpPr>
          <p:nvPr/>
        </p:nvSpPr>
        <p:spPr bwMode="auto">
          <a:xfrm>
            <a:off x="8732838" y="6456542"/>
            <a:ext cx="276225" cy="274638"/>
          </a:xfrm>
          <a:prstGeom prst="ellipse">
            <a:avLst/>
          </a:prstGeom>
          <a:solidFill>
            <a:srgbClr val="FFFFFF"/>
          </a:solidFill>
          <a:ln w="9525">
            <a:noFill/>
            <a:round/>
            <a:headEnd/>
            <a:tailEnd/>
          </a:ln>
        </p:spPr>
        <p:txBody>
          <a:bodyPr/>
          <a:lstStyle/>
          <a:p>
            <a:pPr eaLnBrk="0" hangingPunct="0"/>
            <a:endParaRPr lang="en-US" dirty="0"/>
          </a:p>
        </p:txBody>
      </p:sp>
      <p:sp>
        <p:nvSpPr>
          <p:cNvPr id="2" name="Title 1"/>
          <p:cNvSpPr>
            <a:spLocks noGrp="1"/>
          </p:cNvSpPr>
          <p:nvPr>
            <p:ph type="title" hasCustomPrompt="1"/>
          </p:nvPr>
        </p:nvSpPr>
        <p:spPr>
          <a:xfrm>
            <a:off x="640080" y="73152"/>
            <a:ext cx="8046720" cy="777240"/>
          </a:xfrm>
          <a:prstGeom prst="rect">
            <a:avLst/>
          </a:prstGeom>
        </p:spPr>
        <p:txBody>
          <a:bodyPr tIns="91440" bIns="0" anchor="b" anchorCtr="0"/>
          <a:lstStyle>
            <a:lvl1pPr algn="l">
              <a:defRPr sz="2400">
                <a:solidFill>
                  <a:schemeClr val="accent1"/>
                </a:solidFill>
              </a:defRPr>
            </a:lvl1pPr>
          </a:lstStyle>
          <a:p>
            <a:r>
              <a:rPr lang="en-US" dirty="0" smtClean="0"/>
              <a:t>Click to edit Master title style</a:t>
            </a:r>
            <a:br>
              <a:rPr lang="en-US" dirty="0" smtClean="0"/>
            </a:br>
            <a:r>
              <a:rPr lang="en-US" dirty="0" smtClean="0"/>
              <a:t>This can span two lines</a:t>
            </a:r>
            <a:endParaRPr lang="en-US" dirty="0"/>
          </a:p>
        </p:txBody>
      </p:sp>
      <p:sp>
        <p:nvSpPr>
          <p:cNvPr id="3" name="Footer Placeholder 2"/>
          <p:cNvSpPr>
            <a:spLocks noGrp="1"/>
          </p:cNvSpPr>
          <p:nvPr>
            <p:ph type="ftr" sz="quarter" idx="10"/>
          </p:nvPr>
        </p:nvSpPr>
        <p:spPr/>
        <p:txBody>
          <a:bodyPr/>
          <a:lstStyle/>
          <a:p>
            <a:r>
              <a:rPr lang="en-US" dirty="0" smtClean="0"/>
              <a:t>2012 CBECS Stakeholder Meeting, May 15, 2012</a:t>
            </a:r>
            <a:endParaRPr lang="en-US" dirty="0"/>
          </a:p>
        </p:txBody>
      </p:sp>
      <p:sp>
        <p:nvSpPr>
          <p:cNvPr id="4" name="Slide Number Placeholder 3"/>
          <p:cNvSpPr>
            <a:spLocks noGrp="1"/>
          </p:cNvSpPr>
          <p:nvPr>
            <p:ph type="sldNum" sz="quarter" idx="11"/>
          </p:nvPr>
        </p:nvSpPr>
        <p:spPr/>
        <p:txBody>
          <a:bodyPr/>
          <a:lstStyle/>
          <a:p>
            <a:fld id="{2D80C5C9-96E0-47EC-B500-37C5FE284639}" type="slidenum">
              <a:rPr lang="en-US" smtClean="0"/>
              <a:pPr/>
              <a:t>‹#›</a:t>
            </a:fld>
            <a:endParaRPr lang="en-US" dirty="0"/>
          </a:p>
        </p:txBody>
      </p:sp>
      <p:cxnSp>
        <p:nvCxnSpPr>
          <p:cNvPr id="6" name="Straight Connector 12"/>
          <p:cNvCxnSpPr>
            <a:cxnSpLocks noChangeShapeType="1"/>
          </p:cNvCxnSpPr>
          <p:nvPr/>
        </p:nvCxnSpPr>
        <p:spPr bwMode="auto">
          <a:xfrm rot="5400000">
            <a:off x="452191" y="6546056"/>
            <a:ext cx="438150" cy="1588"/>
          </a:xfrm>
          <a:prstGeom prst="line">
            <a:avLst/>
          </a:prstGeom>
          <a:noFill/>
          <a:ln w="9525">
            <a:solidFill>
              <a:schemeClr val="bg1">
                <a:alpha val="39999"/>
              </a:schemeClr>
            </a:solidFill>
            <a:round/>
            <a:headEnd/>
            <a:tailEnd/>
          </a:ln>
        </p:spPr>
      </p:cxnSp>
      <p:pic>
        <p:nvPicPr>
          <p:cNvPr id="7" name="Picture 2" descr="C:\Documents and Settings\MVO\Desktop\eia_logo_white-02.png"/>
          <p:cNvPicPr>
            <a:picLocks noChangeAspect="1" noChangeArrowheads="1"/>
          </p:cNvPicPr>
          <p:nvPr/>
        </p:nvPicPr>
        <p:blipFill>
          <a:blip r:embed="rId2" cstate="print"/>
          <a:srcRect/>
          <a:stretch>
            <a:fillRect/>
          </a:stretch>
        </p:blipFill>
        <p:spPr bwMode="auto">
          <a:xfrm>
            <a:off x="84139" y="6362700"/>
            <a:ext cx="516411" cy="356616"/>
          </a:xfrm>
          <a:prstGeom prst="rect">
            <a:avLst/>
          </a:prstGeom>
          <a:noFill/>
        </p:spPr>
      </p:pic>
      <p:sp>
        <p:nvSpPr>
          <p:cNvPr id="9" name="Chart Placeholder 8"/>
          <p:cNvSpPr>
            <a:spLocks noGrp="1"/>
          </p:cNvSpPr>
          <p:nvPr>
            <p:ph type="chart" sz="quarter" idx="12"/>
          </p:nvPr>
        </p:nvSpPr>
        <p:spPr>
          <a:xfrm>
            <a:off x="640080" y="1527048"/>
            <a:ext cx="7946136" cy="4379976"/>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200"/>
            </a:lvl1pPr>
          </a:lstStyle>
          <a:p>
            <a:r>
              <a:rPr lang="en-US" dirty="0" smtClean="0"/>
              <a:t>Click icon to add chart</a:t>
            </a:r>
          </a:p>
        </p:txBody>
      </p:sp>
      <p:sp>
        <p:nvSpPr>
          <p:cNvPr id="12" name="Text Placeholder 11"/>
          <p:cNvSpPr>
            <a:spLocks noGrp="1"/>
          </p:cNvSpPr>
          <p:nvPr>
            <p:ph type="body" sz="quarter" idx="13" hasCustomPrompt="1"/>
          </p:nvPr>
        </p:nvSpPr>
        <p:spPr>
          <a:xfrm>
            <a:off x="640080" y="896112"/>
            <a:ext cx="4005072" cy="548640"/>
          </a:xfrm>
          <a:prstGeom prst="rect">
            <a:avLst/>
          </a:prstGeom>
        </p:spPr>
        <p:txBody>
          <a:bodyPr anchor="b" anchorCtr="0"/>
          <a:lstStyle>
            <a:lvl1pPr marL="342900" marR="0" indent="-342900" algn="l" defTabSz="914400" rtl="0" eaLnBrk="1" fontAlgn="base" latinLnBrk="0" hangingPunct="1">
              <a:lnSpc>
                <a:spcPct val="100000"/>
              </a:lnSpc>
              <a:spcBef>
                <a:spcPct val="20000"/>
              </a:spcBef>
              <a:spcAft>
                <a:spcPct val="0"/>
              </a:spcAft>
              <a:buClrTx/>
              <a:buSzTx/>
              <a:buFontTx/>
              <a:buNone/>
              <a:tabLst/>
              <a:defRPr sz="1400"/>
            </a:lvl1pPr>
            <a:lvl2pPr>
              <a:defRPr sz="1400"/>
            </a:lvl2pPr>
            <a:lvl3pPr>
              <a:defRPr sz="1400"/>
            </a:lvl3pPr>
            <a:lvl4pPr>
              <a:defRPr sz="1400"/>
            </a:lvl4pPr>
            <a:lvl5pPr>
              <a:defRPr sz="1400"/>
            </a:lvl5pPr>
          </a:lstStyle>
          <a:p>
            <a:pPr lvl="0"/>
            <a:r>
              <a:rPr lang="en-US" dirty="0" smtClean="0"/>
              <a:t>y-axis title here</a:t>
            </a:r>
          </a:p>
          <a:p>
            <a:pPr lvl="0"/>
            <a:r>
              <a:rPr lang="en-US" dirty="0" smtClean="0"/>
              <a:t>y-axis units here</a:t>
            </a:r>
          </a:p>
        </p:txBody>
      </p:sp>
      <p:sp>
        <p:nvSpPr>
          <p:cNvPr id="14" name="Text Placeholder 13"/>
          <p:cNvSpPr>
            <a:spLocks noGrp="1"/>
          </p:cNvSpPr>
          <p:nvPr>
            <p:ph type="body" sz="quarter" idx="14" hasCustomPrompt="1"/>
          </p:nvPr>
        </p:nvSpPr>
        <p:spPr>
          <a:xfrm>
            <a:off x="4690872" y="896112"/>
            <a:ext cx="3895344" cy="548640"/>
          </a:xfrm>
          <a:prstGeom prst="rect">
            <a:avLst/>
          </a:prstGeom>
        </p:spPr>
        <p:txBody>
          <a:bodyPr anchor="b" anchorCtr="0"/>
          <a:lstStyle>
            <a:lvl1pPr marL="342900" marR="0" indent="-342900" algn="r" defTabSz="914400" rtl="0" eaLnBrk="1" fontAlgn="base" latinLnBrk="0" hangingPunct="1">
              <a:lnSpc>
                <a:spcPct val="100000"/>
              </a:lnSpc>
              <a:spcBef>
                <a:spcPct val="20000"/>
              </a:spcBef>
              <a:spcAft>
                <a:spcPct val="0"/>
              </a:spcAft>
              <a:buClrTx/>
              <a:buSzTx/>
              <a:buFontTx/>
              <a:buNone/>
              <a:tabLst/>
              <a:defRPr sz="1400"/>
            </a:lvl1pPr>
            <a:lvl2pPr>
              <a:defRPr sz="1400"/>
            </a:lvl2pPr>
            <a:lvl3pPr>
              <a:defRPr sz="1400"/>
            </a:lvl3pPr>
            <a:lvl4pPr>
              <a:defRPr sz="1400"/>
            </a:lvl4pPr>
            <a:lvl5pPr>
              <a:defRPr sz="1400"/>
            </a:lvl5pPr>
          </a:lstStyle>
          <a:p>
            <a:pPr lvl="0"/>
            <a:r>
              <a:rPr lang="en-US" dirty="0" smtClean="0"/>
              <a:t>secondary y-axis title here</a:t>
            </a:r>
          </a:p>
          <a:p>
            <a:pPr lvl="0"/>
            <a:r>
              <a:rPr lang="en-US" dirty="0" smtClean="0"/>
              <a:t>secondary y-axis units here</a:t>
            </a:r>
          </a:p>
        </p:txBody>
      </p:sp>
      <p:sp>
        <p:nvSpPr>
          <p:cNvPr id="16" name="Text Placeholder 15"/>
          <p:cNvSpPr>
            <a:spLocks noGrp="1"/>
          </p:cNvSpPr>
          <p:nvPr>
            <p:ph type="body" sz="quarter" idx="15" hasCustomPrompt="1"/>
          </p:nvPr>
        </p:nvSpPr>
        <p:spPr>
          <a:xfrm>
            <a:off x="640080" y="5952744"/>
            <a:ext cx="7946136" cy="246888"/>
          </a:xfrm>
          <a:prstGeom prst="rect">
            <a:avLst/>
          </a:prstGeom>
        </p:spPr>
        <p:txBody>
          <a:bodyPr anchor="b" anchorCtr="0"/>
          <a:lstStyle>
            <a:lvl1pPr>
              <a:buNone/>
              <a:defRPr sz="1200" i="1"/>
            </a:lvl1pPr>
            <a:lvl2pPr>
              <a:buNone/>
              <a:defRPr sz="1200" i="1"/>
            </a:lvl2pPr>
            <a:lvl3pPr>
              <a:buNone/>
              <a:defRPr sz="1200" i="1"/>
            </a:lvl3pPr>
            <a:lvl4pPr>
              <a:buNone/>
              <a:defRPr sz="1200" i="1"/>
            </a:lvl4pPr>
            <a:lvl5pPr>
              <a:buNone/>
              <a:defRPr sz="1200" i="1"/>
            </a:lvl5pPr>
          </a:lstStyle>
          <a:p>
            <a:pPr lvl="0"/>
            <a:r>
              <a:rPr lang="en-US" dirty="0" smtClean="0"/>
              <a:t>Source: Click to edit text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e chart">
    <p:spTree>
      <p:nvGrpSpPr>
        <p:cNvPr id="1" name=""/>
        <p:cNvGrpSpPr/>
        <p:nvPr/>
      </p:nvGrpSpPr>
      <p:grpSpPr>
        <a:xfrm>
          <a:off x="0" y="0"/>
          <a:ext cx="0" cy="0"/>
          <a:chOff x="0" y="0"/>
          <a:chExt cx="0" cy="0"/>
        </a:xfrm>
      </p:grpSpPr>
      <p:sp>
        <p:nvSpPr>
          <p:cNvPr id="5" name="Oval 13"/>
          <p:cNvSpPr>
            <a:spLocks noChangeAspect="1"/>
          </p:cNvSpPr>
          <p:nvPr/>
        </p:nvSpPr>
        <p:spPr bwMode="auto">
          <a:xfrm>
            <a:off x="8732838" y="6456542"/>
            <a:ext cx="276225" cy="274638"/>
          </a:xfrm>
          <a:prstGeom prst="ellipse">
            <a:avLst/>
          </a:prstGeom>
          <a:solidFill>
            <a:srgbClr val="FFFFFF"/>
          </a:solidFill>
          <a:ln w="9525">
            <a:noFill/>
            <a:round/>
            <a:headEnd/>
            <a:tailEnd/>
          </a:ln>
        </p:spPr>
        <p:txBody>
          <a:bodyPr/>
          <a:lstStyle/>
          <a:p>
            <a:pPr eaLnBrk="0" hangingPunct="0"/>
            <a:endParaRPr lang="en-US" dirty="0"/>
          </a:p>
        </p:txBody>
      </p:sp>
      <p:sp>
        <p:nvSpPr>
          <p:cNvPr id="2" name="Title 1"/>
          <p:cNvSpPr>
            <a:spLocks noGrp="1"/>
          </p:cNvSpPr>
          <p:nvPr>
            <p:ph type="title" hasCustomPrompt="1"/>
          </p:nvPr>
        </p:nvSpPr>
        <p:spPr>
          <a:xfrm>
            <a:off x="640080" y="73152"/>
            <a:ext cx="8046720" cy="777240"/>
          </a:xfrm>
          <a:prstGeom prst="rect">
            <a:avLst/>
          </a:prstGeom>
        </p:spPr>
        <p:txBody>
          <a:bodyPr tIns="91440" bIns="0" anchor="b" anchorCtr="0"/>
          <a:lstStyle>
            <a:lvl1pPr algn="l">
              <a:defRPr sz="2400">
                <a:solidFill>
                  <a:schemeClr val="accent1"/>
                </a:solidFill>
              </a:defRPr>
            </a:lvl1pPr>
          </a:lstStyle>
          <a:p>
            <a:r>
              <a:rPr lang="en-US" dirty="0" smtClean="0"/>
              <a:t>Click to edit Master title style</a:t>
            </a:r>
            <a:br>
              <a:rPr lang="en-US" dirty="0" smtClean="0"/>
            </a:br>
            <a:r>
              <a:rPr lang="en-US" dirty="0" smtClean="0"/>
              <a:t>This can span two lines</a:t>
            </a:r>
            <a:endParaRPr lang="en-US" dirty="0"/>
          </a:p>
        </p:txBody>
      </p:sp>
      <p:sp>
        <p:nvSpPr>
          <p:cNvPr id="3" name="Footer Placeholder 2"/>
          <p:cNvSpPr>
            <a:spLocks noGrp="1"/>
          </p:cNvSpPr>
          <p:nvPr>
            <p:ph type="ftr" sz="quarter" idx="10"/>
          </p:nvPr>
        </p:nvSpPr>
        <p:spPr/>
        <p:txBody>
          <a:bodyPr/>
          <a:lstStyle/>
          <a:p>
            <a:r>
              <a:rPr lang="en-US" dirty="0" smtClean="0"/>
              <a:t>2012 CBECS Stakeholder Meeting, May 15, 2012</a:t>
            </a:r>
            <a:endParaRPr lang="en-US" dirty="0"/>
          </a:p>
        </p:txBody>
      </p:sp>
      <p:sp>
        <p:nvSpPr>
          <p:cNvPr id="4" name="Slide Number Placeholder 3"/>
          <p:cNvSpPr>
            <a:spLocks noGrp="1"/>
          </p:cNvSpPr>
          <p:nvPr>
            <p:ph type="sldNum" sz="quarter" idx="11"/>
          </p:nvPr>
        </p:nvSpPr>
        <p:spPr/>
        <p:txBody>
          <a:bodyPr/>
          <a:lstStyle/>
          <a:p>
            <a:fld id="{2D80C5C9-96E0-47EC-B500-37C5FE284639}" type="slidenum">
              <a:rPr lang="en-US" smtClean="0"/>
              <a:pPr/>
              <a:t>‹#›</a:t>
            </a:fld>
            <a:endParaRPr lang="en-US" dirty="0"/>
          </a:p>
        </p:txBody>
      </p:sp>
      <p:cxnSp>
        <p:nvCxnSpPr>
          <p:cNvPr id="6" name="Straight Connector 12"/>
          <p:cNvCxnSpPr>
            <a:cxnSpLocks noChangeShapeType="1"/>
          </p:cNvCxnSpPr>
          <p:nvPr/>
        </p:nvCxnSpPr>
        <p:spPr bwMode="auto">
          <a:xfrm rot="5400000">
            <a:off x="452191" y="6546056"/>
            <a:ext cx="438150" cy="1588"/>
          </a:xfrm>
          <a:prstGeom prst="line">
            <a:avLst/>
          </a:prstGeom>
          <a:noFill/>
          <a:ln w="9525">
            <a:solidFill>
              <a:schemeClr val="bg1">
                <a:alpha val="39999"/>
              </a:schemeClr>
            </a:solidFill>
            <a:round/>
            <a:headEnd/>
            <a:tailEnd/>
          </a:ln>
        </p:spPr>
      </p:cxnSp>
      <p:pic>
        <p:nvPicPr>
          <p:cNvPr id="7" name="Picture 2" descr="C:\Documents and Settings\MVO\Desktop\eia_logo_white-02.png"/>
          <p:cNvPicPr>
            <a:picLocks noChangeAspect="1" noChangeArrowheads="1"/>
          </p:cNvPicPr>
          <p:nvPr/>
        </p:nvPicPr>
        <p:blipFill>
          <a:blip r:embed="rId2" cstate="print"/>
          <a:srcRect/>
          <a:stretch>
            <a:fillRect/>
          </a:stretch>
        </p:blipFill>
        <p:spPr bwMode="auto">
          <a:xfrm>
            <a:off x="84139" y="6362700"/>
            <a:ext cx="516411" cy="356616"/>
          </a:xfrm>
          <a:prstGeom prst="rect">
            <a:avLst/>
          </a:prstGeom>
          <a:noFill/>
        </p:spPr>
      </p:pic>
      <p:sp>
        <p:nvSpPr>
          <p:cNvPr id="9" name="Chart Placeholder 8"/>
          <p:cNvSpPr>
            <a:spLocks noGrp="1"/>
          </p:cNvSpPr>
          <p:nvPr>
            <p:ph type="chart" sz="quarter" idx="12"/>
          </p:nvPr>
        </p:nvSpPr>
        <p:spPr>
          <a:xfrm>
            <a:off x="640080" y="1234440"/>
            <a:ext cx="7946136" cy="4672584"/>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200"/>
            </a:lvl1pPr>
          </a:lstStyle>
          <a:p>
            <a:r>
              <a:rPr lang="en-US" dirty="0" smtClean="0"/>
              <a:t>Click icon to add chart</a:t>
            </a:r>
          </a:p>
        </p:txBody>
      </p:sp>
      <p:sp>
        <p:nvSpPr>
          <p:cNvPr id="12" name="Text Placeholder 11"/>
          <p:cNvSpPr>
            <a:spLocks noGrp="1"/>
          </p:cNvSpPr>
          <p:nvPr>
            <p:ph type="body" sz="quarter" idx="13" hasCustomPrompt="1"/>
          </p:nvPr>
        </p:nvSpPr>
        <p:spPr>
          <a:xfrm>
            <a:off x="640080" y="896112"/>
            <a:ext cx="7946136" cy="292608"/>
          </a:xfrm>
          <a:prstGeom prst="rect">
            <a:avLst/>
          </a:prstGeom>
        </p:spPr>
        <p:txBody>
          <a:bodyPr anchor="b" anchorCtr="0"/>
          <a:lstStyle>
            <a:lvl1pPr marL="342900" marR="0" indent="-342900" algn="l" defTabSz="914400" rtl="0" eaLnBrk="1" fontAlgn="base" latinLnBrk="0" hangingPunct="1">
              <a:lnSpc>
                <a:spcPct val="100000"/>
              </a:lnSpc>
              <a:spcBef>
                <a:spcPct val="20000"/>
              </a:spcBef>
              <a:spcAft>
                <a:spcPct val="0"/>
              </a:spcAft>
              <a:buClrTx/>
              <a:buSzTx/>
              <a:buFontTx/>
              <a:buNone/>
              <a:tabLst/>
              <a:defRPr sz="1400"/>
            </a:lvl1pPr>
            <a:lvl2pPr>
              <a:defRPr sz="1400"/>
            </a:lvl2pPr>
            <a:lvl3pPr>
              <a:defRPr sz="1400"/>
            </a:lvl3pPr>
            <a:lvl4pPr>
              <a:defRPr sz="1400"/>
            </a:lvl4pPr>
            <a:lvl5pPr>
              <a:defRPr sz="1400"/>
            </a:lvl5pPr>
          </a:lstStyle>
          <a:p>
            <a:pPr lvl="0"/>
            <a:r>
              <a:rPr lang="en-US" dirty="0" smtClean="0"/>
              <a:t>pie chart units here</a:t>
            </a:r>
            <a:endParaRPr lang="en-US" dirty="0"/>
          </a:p>
        </p:txBody>
      </p:sp>
      <p:sp>
        <p:nvSpPr>
          <p:cNvPr id="16" name="Text Placeholder 15"/>
          <p:cNvSpPr>
            <a:spLocks noGrp="1"/>
          </p:cNvSpPr>
          <p:nvPr>
            <p:ph type="body" sz="quarter" idx="15" hasCustomPrompt="1"/>
          </p:nvPr>
        </p:nvSpPr>
        <p:spPr>
          <a:xfrm>
            <a:off x="640080" y="5952744"/>
            <a:ext cx="7946136" cy="246888"/>
          </a:xfrm>
          <a:prstGeom prst="rect">
            <a:avLst/>
          </a:prstGeom>
        </p:spPr>
        <p:txBody>
          <a:bodyPr anchor="b" anchorCtr="0"/>
          <a:lstStyle>
            <a:lvl1pPr>
              <a:buNone/>
              <a:defRPr sz="1200" i="1"/>
            </a:lvl1pPr>
            <a:lvl2pPr>
              <a:buNone/>
              <a:defRPr sz="1200" i="1"/>
            </a:lvl2pPr>
            <a:lvl3pPr>
              <a:buNone/>
              <a:defRPr sz="1200" i="1"/>
            </a:lvl3pPr>
            <a:lvl4pPr>
              <a:buNone/>
              <a:defRPr sz="1200" i="1"/>
            </a:lvl4pPr>
            <a:lvl5pPr>
              <a:buNone/>
              <a:defRPr sz="1200" i="1"/>
            </a:lvl5pPr>
          </a:lstStyle>
          <a:p>
            <a:pPr lvl="0"/>
            <a:r>
              <a:rPr lang="en-US" dirty="0" smtClean="0"/>
              <a:t>Source: Click to edit text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mage">
    <p:spTree>
      <p:nvGrpSpPr>
        <p:cNvPr id="1" name=""/>
        <p:cNvGrpSpPr/>
        <p:nvPr/>
      </p:nvGrpSpPr>
      <p:grpSpPr>
        <a:xfrm>
          <a:off x="0" y="0"/>
          <a:ext cx="0" cy="0"/>
          <a:chOff x="0" y="0"/>
          <a:chExt cx="0" cy="0"/>
        </a:xfrm>
      </p:grpSpPr>
      <p:sp>
        <p:nvSpPr>
          <p:cNvPr id="5" name="Oval 13"/>
          <p:cNvSpPr>
            <a:spLocks noChangeAspect="1"/>
          </p:cNvSpPr>
          <p:nvPr/>
        </p:nvSpPr>
        <p:spPr bwMode="auto">
          <a:xfrm>
            <a:off x="8732838" y="6456542"/>
            <a:ext cx="276225" cy="274638"/>
          </a:xfrm>
          <a:prstGeom prst="ellipse">
            <a:avLst/>
          </a:prstGeom>
          <a:solidFill>
            <a:srgbClr val="FFFFFF"/>
          </a:solidFill>
          <a:ln w="9525">
            <a:noFill/>
            <a:round/>
            <a:headEnd/>
            <a:tailEnd/>
          </a:ln>
        </p:spPr>
        <p:txBody>
          <a:bodyPr/>
          <a:lstStyle/>
          <a:p>
            <a:pPr eaLnBrk="0" hangingPunct="0"/>
            <a:endParaRPr lang="en-US" dirty="0"/>
          </a:p>
        </p:txBody>
      </p:sp>
      <p:sp>
        <p:nvSpPr>
          <p:cNvPr id="2" name="Title 1"/>
          <p:cNvSpPr>
            <a:spLocks noGrp="1"/>
          </p:cNvSpPr>
          <p:nvPr>
            <p:ph type="title" hasCustomPrompt="1"/>
          </p:nvPr>
        </p:nvSpPr>
        <p:spPr>
          <a:xfrm>
            <a:off x="640080" y="73152"/>
            <a:ext cx="8046720" cy="777240"/>
          </a:xfrm>
          <a:prstGeom prst="rect">
            <a:avLst/>
          </a:prstGeom>
        </p:spPr>
        <p:txBody>
          <a:bodyPr tIns="91440" bIns="0" anchor="b" anchorCtr="0"/>
          <a:lstStyle>
            <a:lvl1pPr algn="l">
              <a:defRPr sz="2400">
                <a:solidFill>
                  <a:schemeClr val="accent1"/>
                </a:solidFill>
              </a:defRPr>
            </a:lvl1pPr>
          </a:lstStyle>
          <a:p>
            <a:r>
              <a:rPr lang="en-US" dirty="0" smtClean="0"/>
              <a:t>Click to edit Master title style</a:t>
            </a:r>
            <a:br>
              <a:rPr lang="en-US" dirty="0" smtClean="0"/>
            </a:br>
            <a:r>
              <a:rPr lang="en-US" dirty="0" smtClean="0"/>
              <a:t>This can span two lines</a:t>
            </a:r>
            <a:endParaRPr lang="en-US" dirty="0"/>
          </a:p>
        </p:txBody>
      </p:sp>
      <p:sp>
        <p:nvSpPr>
          <p:cNvPr id="3" name="Footer Placeholder 2"/>
          <p:cNvSpPr>
            <a:spLocks noGrp="1"/>
          </p:cNvSpPr>
          <p:nvPr>
            <p:ph type="ftr" sz="quarter" idx="10"/>
          </p:nvPr>
        </p:nvSpPr>
        <p:spPr/>
        <p:txBody>
          <a:bodyPr/>
          <a:lstStyle/>
          <a:p>
            <a:r>
              <a:rPr lang="en-US" dirty="0" smtClean="0"/>
              <a:t>2012 CBECS Stakeholder Meeting, May 15, 2012</a:t>
            </a:r>
            <a:endParaRPr lang="en-US" dirty="0"/>
          </a:p>
        </p:txBody>
      </p:sp>
      <p:sp>
        <p:nvSpPr>
          <p:cNvPr id="4" name="Slide Number Placeholder 3"/>
          <p:cNvSpPr>
            <a:spLocks noGrp="1"/>
          </p:cNvSpPr>
          <p:nvPr>
            <p:ph type="sldNum" sz="quarter" idx="11"/>
          </p:nvPr>
        </p:nvSpPr>
        <p:spPr/>
        <p:txBody>
          <a:bodyPr/>
          <a:lstStyle/>
          <a:p>
            <a:fld id="{2D80C5C9-96E0-47EC-B500-37C5FE284639}" type="slidenum">
              <a:rPr lang="en-US" smtClean="0"/>
              <a:pPr/>
              <a:t>‹#›</a:t>
            </a:fld>
            <a:endParaRPr lang="en-US" dirty="0"/>
          </a:p>
        </p:txBody>
      </p:sp>
      <p:cxnSp>
        <p:nvCxnSpPr>
          <p:cNvPr id="6" name="Straight Connector 12"/>
          <p:cNvCxnSpPr>
            <a:cxnSpLocks noChangeShapeType="1"/>
          </p:cNvCxnSpPr>
          <p:nvPr/>
        </p:nvCxnSpPr>
        <p:spPr bwMode="auto">
          <a:xfrm rot="5400000">
            <a:off x="452191" y="6546056"/>
            <a:ext cx="438150" cy="1588"/>
          </a:xfrm>
          <a:prstGeom prst="line">
            <a:avLst/>
          </a:prstGeom>
          <a:noFill/>
          <a:ln w="9525">
            <a:solidFill>
              <a:schemeClr val="bg1">
                <a:alpha val="39999"/>
              </a:schemeClr>
            </a:solidFill>
            <a:round/>
            <a:headEnd/>
            <a:tailEnd/>
          </a:ln>
        </p:spPr>
      </p:cxnSp>
      <p:pic>
        <p:nvPicPr>
          <p:cNvPr id="7" name="Picture 2" descr="C:\Documents and Settings\MVO\Desktop\eia_logo_white-02.png"/>
          <p:cNvPicPr>
            <a:picLocks noChangeAspect="1" noChangeArrowheads="1"/>
          </p:cNvPicPr>
          <p:nvPr/>
        </p:nvPicPr>
        <p:blipFill>
          <a:blip r:embed="rId2" cstate="print"/>
          <a:srcRect/>
          <a:stretch>
            <a:fillRect/>
          </a:stretch>
        </p:blipFill>
        <p:spPr bwMode="auto">
          <a:xfrm>
            <a:off x="84139" y="6362700"/>
            <a:ext cx="516411" cy="356616"/>
          </a:xfrm>
          <a:prstGeom prst="rect">
            <a:avLst/>
          </a:prstGeom>
          <a:noFill/>
        </p:spPr>
      </p:pic>
      <p:sp>
        <p:nvSpPr>
          <p:cNvPr id="16" name="Text Placeholder 15"/>
          <p:cNvSpPr>
            <a:spLocks noGrp="1"/>
          </p:cNvSpPr>
          <p:nvPr>
            <p:ph type="body" sz="quarter" idx="15" hasCustomPrompt="1"/>
          </p:nvPr>
        </p:nvSpPr>
        <p:spPr>
          <a:xfrm>
            <a:off x="640080" y="5952744"/>
            <a:ext cx="7946136" cy="246888"/>
          </a:xfrm>
          <a:prstGeom prst="rect">
            <a:avLst/>
          </a:prstGeom>
        </p:spPr>
        <p:txBody>
          <a:bodyPr anchor="b" anchorCtr="0"/>
          <a:lstStyle>
            <a:lvl1pPr>
              <a:buNone/>
              <a:defRPr sz="1200" i="1"/>
            </a:lvl1pPr>
            <a:lvl2pPr>
              <a:buNone/>
              <a:defRPr sz="1200" i="1"/>
            </a:lvl2pPr>
            <a:lvl3pPr>
              <a:buNone/>
              <a:defRPr sz="1200" i="1"/>
            </a:lvl3pPr>
            <a:lvl4pPr>
              <a:buNone/>
              <a:defRPr sz="1200" i="1"/>
            </a:lvl4pPr>
            <a:lvl5pPr>
              <a:buNone/>
              <a:defRPr sz="1200" i="1"/>
            </a:lvl5pPr>
          </a:lstStyle>
          <a:p>
            <a:pPr lvl="0"/>
            <a:r>
              <a:rPr lang="en-US" dirty="0" smtClean="0"/>
              <a:t>Source: Click to edit text</a:t>
            </a:r>
          </a:p>
        </p:txBody>
      </p:sp>
      <p:sp>
        <p:nvSpPr>
          <p:cNvPr id="13" name="Picture Placeholder 12"/>
          <p:cNvSpPr>
            <a:spLocks noGrp="1"/>
          </p:cNvSpPr>
          <p:nvPr>
            <p:ph type="pic" sz="quarter" idx="16"/>
          </p:nvPr>
        </p:nvSpPr>
        <p:spPr>
          <a:xfrm>
            <a:off x="640080" y="850392"/>
            <a:ext cx="8046720" cy="5056632"/>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200"/>
            </a:lvl1pPr>
          </a:lstStyle>
          <a:p>
            <a:r>
              <a:rPr lang="en-US" dirty="0" smtClean="0"/>
              <a:t>Click icon to add picture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Oval 13"/>
          <p:cNvSpPr>
            <a:spLocks noChangeAspect="1"/>
          </p:cNvSpPr>
          <p:nvPr/>
        </p:nvSpPr>
        <p:spPr bwMode="auto">
          <a:xfrm>
            <a:off x="8732838" y="6456542"/>
            <a:ext cx="276225" cy="274638"/>
          </a:xfrm>
          <a:prstGeom prst="ellipse">
            <a:avLst/>
          </a:prstGeom>
          <a:solidFill>
            <a:srgbClr val="FFFFFF"/>
          </a:solidFill>
          <a:ln w="9525">
            <a:noFill/>
            <a:round/>
            <a:headEnd/>
            <a:tailEnd/>
          </a:ln>
        </p:spPr>
        <p:txBody>
          <a:bodyPr/>
          <a:lstStyle/>
          <a:p>
            <a:pPr eaLnBrk="0" hangingPunct="0"/>
            <a:endParaRPr lang="en-US" dirty="0"/>
          </a:p>
        </p:txBody>
      </p:sp>
      <p:sp>
        <p:nvSpPr>
          <p:cNvPr id="3" name="Footer Placeholder 2"/>
          <p:cNvSpPr>
            <a:spLocks noGrp="1"/>
          </p:cNvSpPr>
          <p:nvPr>
            <p:ph type="ftr" sz="quarter" idx="10"/>
          </p:nvPr>
        </p:nvSpPr>
        <p:spPr/>
        <p:txBody>
          <a:bodyPr/>
          <a:lstStyle/>
          <a:p>
            <a:r>
              <a:rPr lang="en-US" dirty="0" smtClean="0"/>
              <a:t>2012 CBECS Stakeholder Meeting, May 15, 2012</a:t>
            </a:r>
            <a:endParaRPr lang="en-US" dirty="0"/>
          </a:p>
        </p:txBody>
      </p:sp>
      <p:sp>
        <p:nvSpPr>
          <p:cNvPr id="4" name="Slide Number Placeholder 3"/>
          <p:cNvSpPr>
            <a:spLocks noGrp="1"/>
          </p:cNvSpPr>
          <p:nvPr>
            <p:ph type="sldNum" sz="quarter" idx="11"/>
          </p:nvPr>
        </p:nvSpPr>
        <p:spPr/>
        <p:txBody>
          <a:bodyPr/>
          <a:lstStyle/>
          <a:p>
            <a:fld id="{2D80C5C9-96E0-47EC-B500-37C5FE284639}" type="slidenum">
              <a:rPr lang="en-US" smtClean="0"/>
              <a:pPr/>
              <a:t>‹#›</a:t>
            </a:fld>
            <a:endParaRPr lang="en-US" dirty="0"/>
          </a:p>
        </p:txBody>
      </p:sp>
      <p:cxnSp>
        <p:nvCxnSpPr>
          <p:cNvPr id="6" name="Straight Connector 12"/>
          <p:cNvCxnSpPr>
            <a:cxnSpLocks noChangeShapeType="1"/>
          </p:cNvCxnSpPr>
          <p:nvPr/>
        </p:nvCxnSpPr>
        <p:spPr bwMode="auto">
          <a:xfrm rot="5400000">
            <a:off x="452191" y="6546056"/>
            <a:ext cx="438150" cy="1588"/>
          </a:xfrm>
          <a:prstGeom prst="line">
            <a:avLst/>
          </a:prstGeom>
          <a:noFill/>
          <a:ln w="9525">
            <a:solidFill>
              <a:schemeClr val="bg1">
                <a:alpha val="39999"/>
              </a:schemeClr>
            </a:solidFill>
            <a:round/>
            <a:headEnd/>
            <a:tailEnd/>
          </a:ln>
        </p:spPr>
      </p:cxnSp>
      <p:pic>
        <p:nvPicPr>
          <p:cNvPr id="7" name="Picture 2" descr="C:\Documents and Settings\MVO\Desktop\eia_logo_white-02.png"/>
          <p:cNvPicPr>
            <a:picLocks noChangeAspect="1" noChangeArrowheads="1"/>
          </p:cNvPicPr>
          <p:nvPr/>
        </p:nvPicPr>
        <p:blipFill>
          <a:blip r:embed="rId2" cstate="print"/>
          <a:srcRect/>
          <a:stretch>
            <a:fillRect/>
          </a:stretch>
        </p:blipFill>
        <p:spPr bwMode="auto">
          <a:xfrm>
            <a:off x="84139" y="6362700"/>
            <a:ext cx="516411" cy="356616"/>
          </a:xfrm>
          <a:prstGeom prst="rect">
            <a:avLst/>
          </a:prstGeom>
          <a:noFill/>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full-screen image/char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lternate presentation title slide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987552"/>
            <a:ext cx="7772400" cy="731520"/>
          </a:xfrm>
          <a:prstGeom prst="rect">
            <a:avLst/>
          </a:prstGeom>
        </p:spPr>
        <p:txBody>
          <a:bodyPr anchor="b" anchorCtr="0"/>
          <a:lstStyle>
            <a:lvl1pPr marL="0" marR="0" indent="0" algn="l" defTabSz="914400" rtl="0" eaLnBrk="1" fontAlgn="auto" latinLnBrk="0" hangingPunct="1">
              <a:lnSpc>
                <a:spcPct val="100000"/>
              </a:lnSpc>
              <a:spcBef>
                <a:spcPct val="0"/>
              </a:spcBef>
              <a:spcAft>
                <a:spcPts val="0"/>
              </a:spcAft>
              <a:buClrTx/>
              <a:buSzTx/>
              <a:buFontTx/>
              <a:buNone/>
              <a:tabLst/>
              <a:defRPr sz="3600">
                <a:solidFill>
                  <a:schemeClr val="accent1"/>
                </a:solidFill>
              </a:defRPr>
            </a:lvl1pPr>
          </a:lstStyle>
          <a:p>
            <a:r>
              <a:rPr lang="en-US" dirty="0" smtClean="0"/>
              <a:t>Title – Click to edit</a:t>
            </a:r>
            <a:endParaRPr lang="en-US" dirty="0"/>
          </a:p>
        </p:txBody>
      </p:sp>
      <p:sp>
        <p:nvSpPr>
          <p:cNvPr id="5" name="TextBox 4"/>
          <p:cNvSpPr txBox="1"/>
          <p:nvPr/>
        </p:nvSpPr>
        <p:spPr>
          <a:xfrm>
            <a:off x="7924800" y="6573310"/>
            <a:ext cx="811213" cy="230187"/>
          </a:xfrm>
          <a:prstGeom prst="rect">
            <a:avLst/>
          </a:prstGeom>
          <a:noFill/>
        </p:spPr>
        <p:txBody>
          <a:bodyPr lIns="0" tIns="0" rIns="0">
            <a:spAutoFit/>
          </a:bodyPr>
          <a:lstStyle/>
          <a:p>
            <a:pPr eaLnBrk="0" hangingPunct="0"/>
            <a:r>
              <a:rPr lang="en-US" sz="1200" dirty="0">
                <a:solidFill>
                  <a:schemeClr val="bg1"/>
                </a:solidFill>
                <a:latin typeface="Times New Roman" charset="0"/>
                <a:cs typeface="Times New Roman" charset="0"/>
              </a:rPr>
              <a:t>www.eia.gov</a:t>
            </a:r>
          </a:p>
        </p:txBody>
      </p:sp>
      <p:cxnSp>
        <p:nvCxnSpPr>
          <p:cNvPr id="6" name="Straight Connector 12"/>
          <p:cNvCxnSpPr>
            <a:cxnSpLocks noChangeShapeType="1"/>
          </p:cNvCxnSpPr>
          <p:nvPr/>
        </p:nvCxnSpPr>
        <p:spPr bwMode="auto">
          <a:xfrm rot="5400000">
            <a:off x="7734163" y="6675122"/>
            <a:ext cx="182879" cy="0"/>
          </a:xfrm>
          <a:prstGeom prst="line">
            <a:avLst/>
          </a:prstGeom>
          <a:noFill/>
          <a:ln w="9525">
            <a:solidFill>
              <a:schemeClr val="bg1">
                <a:alpha val="39999"/>
              </a:schemeClr>
            </a:solidFill>
            <a:round/>
            <a:headEnd/>
            <a:tailEnd/>
          </a:ln>
        </p:spPr>
      </p:cxnSp>
      <p:cxnSp>
        <p:nvCxnSpPr>
          <p:cNvPr id="7" name="Straight Connector 6"/>
          <p:cNvCxnSpPr/>
          <p:nvPr/>
        </p:nvCxnSpPr>
        <p:spPr bwMode="auto">
          <a:xfrm rot="10800000" flipH="1">
            <a:off x="607919" y="3649756"/>
            <a:ext cx="8050212" cy="0"/>
          </a:xfrm>
          <a:prstGeom prst="line">
            <a:avLst/>
          </a:prstGeom>
          <a:solidFill>
            <a:schemeClr val="accent1"/>
          </a:solidFill>
          <a:ln w="28575" cap="flat" cmpd="sng" algn="ctr">
            <a:solidFill>
              <a:schemeClr val="accent1"/>
            </a:solidFill>
            <a:prstDash val="solid"/>
            <a:round/>
            <a:headEnd type="none" w="med" len="med"/>
            <a:tailEnd type="none" w="med" len="med"/>
          </a:ln>
          <a:effectLst/>
        </p:spPr>
      </p:cxnSp>
      <p:pic>
        <p:nvPicPr>
          <p:cNvPr id="8" name="Picture 7" descr="icon_row-01.png"/>
          <p:cNvPicPr>
            <a:picLocks noChangeAspect="1"/>
          </p:cNvPicPr>
          <p:nvPr/>
        </p:nvPicPr>
        <p:blipFill>
          <a:blip r:embed="rId2" cstate="print"/>
          <a:stretch>
            <a:fillRect/>
          </a:stretch>
        </p:blipFill>
        <p:spPr>
          <a:xfrm>
            <a:off x="1041272" y="3081597"/>
            <a:ext cx="7226428" cy="366452"/>
          </a:xfrm>
          <a:prstGeom prst="rect">
            <a:avLst/>
          </a:prstGeom>
        </p:spPr>
      </p:pic>
      <p:pic>
        <p:nvPicPr>
          <p:cNvPr id="9" name="Picture 2" descr="C:\Documents and Settings\MVO\Desktop\eia_logo_white-02.png"/>
          <p:cNvPicPr>
            <a:picLocks noChangeAspect="1" noChangeArrowheads="1"/>
          </p:cNvPicPr>
          <p:nvPr/>
        </p:nvPicPr>
        <p:blipFill>
          <a:blip r:embed="rId3" cstate="print"/>
          <a:srcRect/>
          <a:stretch>
            <a:fillRect/>
          </a:stretch>
        </p:blipFill>
        <p:spPr bwMode="auto">
          <a:xfrm>
            <a:off x="84139" y="6362700"/>
            <a:ext cx="516411" cy="356616"/>
          </a:xfrm>
          <a:prstGeom prst="rect">
            <a:avLst/>
          </a:prstGeom>
          <a:noFill/>
        </p:spPr>
      </p:pic>
      <p:sp>
        <p:nvSpPr>
          <p:cNvPr id="10" name="TextBox 9"/>
          <p:cNvSpPr txBox="1"/>
          <p:nvPr/>
        </p:nvSpPr>
        <p:spPr bwMode="auto">
          <a:xfrm>
            <a:off x="776043" y="6493417"/>
            <a:ext cx="4031311" cy="323165"/>
          </a:xfrm>
          <a:prstGeom prst="rect">
            <a:avLst/>
          </a:prstGeom>
          <a:noFill/>
          <a:ln w="9525">
            <a:noFill/>
            <a:miter lim="800000"/>
            <a:headEnd/>
            <a:tailEnd/>
          </a:ln>
        </p:spPr>
        <p:txBody>
          <a:bodyPr wrap="square" lIns="0" tIns="0" rIns="0" rtlCol="0" anchor="b">
            <a:prstTxWarp prst="textNoShape">
              <a:avLst/>
            </a:prstTxWarp>
            <a:spAutoFit/>
          </a:bodyPr>
          <a:lstStyle/>
          <a:p>
            <a:pPr eaLnBrk="0" hangingPunct="0"/>
            <a:r>
              <a:rPr lang="en-US" sz="1800" i="0" dirty="0" smtClean="0">
                <a:solidFill>
                  <a:schemeClr val="bg1"/>
                </a:solidFill>
                <a:latin typeface="Times New Roman" charset="0"/>
                <a:ea typeface="Times New Roman" charset="0"/>
                <a:cs typeface="Times New Roman" charset="0"/>
              </a:rPr>
              <a:t>U.S. Energy Information Administration</a:t>
            </a:r>
          </a:p>
        </p:txBody>
      </p:sp>
      <p:cxnSp>
        <p:nvCxnSpPr>
          <p:cNvPr id="11" name="Straight Connector 12"/>
          <p:cNvCxnSpPr>
            <a:cxnSpLocks noChangeShapeType="1"/>
          </p:cNvCxnSpPr>
          <p:nvPr/>
        </p:nvCxnSpPr>
        <p:spPr bwMode="auto">
          <a:xfrm rot="5400000">
            <a:off x="538924" y="6616600"/>
            <a:ext cx="285296" cy="0"/>
          </a:xfrm>
          <a:prstGeom prst="line">
            <a:avLst/>
          </a:prstGeom>
          <a:noFill/>
          <a:ln w="9525">
            <a:solidFill>
              <a:schemeClr val="bg1">
                <a:alpha val="39999"/>
              </a:schemeClr>
            </a:solidFill>
            <a:round/>
            <a:headEnd/>
            <a:tailEnd/>
          </a:ln>
        </p:spPr>
      </p:cxnSp>
      <p:sp>
        <p:nvSpPr>
          <p:cNvPr id="12" name="TextBox 11"/>
          <p:cNvSpPr txBox="1"/>
          <p:nvPr/>
        </p:nvSpPr>
        <p:spPr>
          <a:xfrm>
            <a:off x="5672747" y="6573310"/>
            <a:ext cx="2082192" cy="230832"/>
          </a:xfrm>
          <a:prstGeom prst="rect">
            <a:avLst/>
          </a:prstGeom>
          <a:noFill/>
        </p:spPr>
        <p:txBody>
          <a:bodyPr wrap="square" lIns="0" tIns="0" rIns="0">
            <a:spAutoFit/>
          </a:bodyPr>
          <a:lstStyle/>
          <a:p>
            <a:pPr eaLnBrk="0" hangingPunct="0"/>
            <a:r>
              <a:rPr lang="en-US" sz="1200" i="1" dirty="0" smtClean="0">
                <a:solidFill>
                  <a:schemeClr val="bg1"/>
                </a:solidFill>
                <a:latin typeface="Times New Roman" charset="0"/>
                <a:cs typeface="Times New Roman" charset="0"/>
              </a:rPr>
              <a:t>Independent Statistics</a:t>
            </a:r>
            <a:r>
              <a:rPr lang="en-US" sz="1200" i="1" baseline="0" dirty="0" smtClean="0">
                <a:solidFill>
                  <a:schemeClr val="bg1"/>
                </a:solidFill>
                <a:latin typeface="Times New Roman" charset="0"/>
                <a:cs typeface="Times New Roman" charset="0"/>
              </a:rPr>
              <a:t> &amp; Analysis</a:t>
            </a:r>
            <a:endParaRPr lang="en-US" sz="1200" i="1" dirty="0">
              <a:solidFill>
                <a:schemeClr val="bg1"/>
              </a:solidFill>
              <a:latin typeface="Times New Roman" charset="0"/>
              <a:cs typeface="Times New Roman" charset="0"/>
            </a:endParaRPr>
          </a:p>
        </p:txBody>
      </p:sp>
      <p:sp>
        <p:nvSpPr>
          <p:cNvPr id="14" name="Text Placeholder 13"/>
          <p:cNvSpPr>
            <a:spLocks noGrp="1"/>
          </p:cNvSpPr>
          <p:nvPr>
            <p:ph type="body" sz="quarter" idx="10" hasCustomPrompt="1"/>
          </p:nvPr>
        </p:nvSpPr>
        <p:spPr>
          <a:xfrm>
            <a:off x="914400" y="3813048"/>
            <a:ext cx="7388352" cy="1417320"/>
          </a:xfrm>
          <a:prstGeom prst="rect">
            <a:avLst/>
          </a:prstGeom>
        </p:spPr>
        <p:txBody>
          <a:bodyPr/>
          <a:lstStyle>
            <a:lvl1pPr marL="347472" marR="0" indent="-514350" algn="l" defTabSz="914400" rtl="0" eaLnBrk="1" fontAlgn="base" latinLnBrk="0" hangingPunct="1">
              <a:lnSpc>
                <a:spcPct val="100000"/>
              </a:lnSpc>
              <a:spcBef>
                <a:spcPct val="20000"/>
              </a:spcBef>
              <a:spcAft>
                <a:spcPct val="0"/>
              </a:spcAft>
              <a:buClrTx/>
              <a:buSzTx/>
              <a:buFontTx/>
              <a:buNone/>
              <a:tabLst/>
              <a:defRPr sz="1800" i="1">
                <a:latin typeface="+mj-lt"/>
              </a:defRPr>
            </a:lvl1pPr>
          </a:lstStyle>
          <a:p>
            <a:pPr lvl="0"/>
            <a:r>
              <a:rPr lang="en-US" dirty="0" smtClean="0"/>
              <a:t>Audience</a:t>
            </a:r>
          </a:p>
          <a:p>
            <a:pPr lvl="0"/>
            <a:r>
              <a:rPr lang="en-US" dirty="0" smtClean="0"/>
              <a:t>Presenter, Title</a:t>
            </a:r>
          </a:p>
          <a:p>
            <a:pPr lvl="0"/>
            <a:r>
              <a:rPr lang="en-US" dirty="0" smtClean="0"/>
              <a:t>Month DD, YYYY  |  City, State</a:t>
            </a:r>
          </a:p>
        </p:txBody>
      </p:sp>
      <p:sp>
        <p:nvSpPr>
          <p:cNvPr id="15" name="Text Placeholder 14"/>
          <p:cNvSpPr>
            <a:spLocks noGrp="1"/>
          </p:cNvSpPr>
          <p:nvPr>
            <p:ph type="body" sz="quarter" idx="11" hasCustomPrompt="1"/>
          </p:nvPr>
        </p:nvSpPr>
        <p:spPr>
          <a:xfrm>
            <a:off x="914400" y="1792224"/>
            <a:ext cx="7388352" cy="841248"/>
          </a:xfrm>
          <a:prstGeom prst="rect">
            <a:avLst/>
          </a:prstGeom>
        </p:spPr>
        <p:txBody>
          <a:bodyPr/>
          <a:lstStyle>
            <a:lvl1pPr marL="342900" marR="0" indent="-342900" algn="l" defTabSz="914400" rtl="0" eaLnBrk="1" fontAlgn="base" latinLnBrk="0" hangingPunct="1">
              <a:lnSpc>
                <a:spcPct val="100000"/>
              </a:lnSpc>
              <a:spcBef>
                <a:spcPct val="20000"/>
              </a:spcBef>
              <a:spcAft>
                <a:spcPct val="0"/>
              </a:spcAft>
              <a:buClrTx/>
              <a:buSzTx/>
              <a:buFontTx/>
              <a:buNone/>
              <a:tabLst/>
              <a:defRPr sz="2600" i="1">
                <a:latin typeface="+mj-lt"/>
              </a:defRPr>
            </a:lvl1pPr>
            <a:lvl2pPr>
              <a:buNone/>
              <a:defRPr/>
            </a:lvl2pPr>
            <a:lvl3pPr>
              <a:buNone/>
              <a:defRPr/>
            </a:lvl3pPr>
            <a:lvl4pPr>
              <a:buNone/>
              <a:defRPr/>
            </a:lvl4pPr>
            <a:lvl5pPr>
              <a:buNone/>
              <a:defRPr/>
            </a:lvl5pPr>
          </a:lstStyle>
          <a:p>
            <a:pPr lvl="0"/>
            <a:r>
              <a:rPr lang="en-US" dirty="0" smtClean="0"/>
              <a:t>Subhead – Click to edit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5" name="Oval 13"/>
          <p:cNvSpPr>
            <a:spLocks noChangeAspect="1"/>
          </p:cNvSpPr>
          <p:nvPr/>
        </p:nvSpPr>
        <p:spPr bwMode="auto">
          <a:xfrm>
            <a:off x="8732838" y="6456542"/>
            <a:ext cx="276225" cy="274638"/>
          </a:xfrm>
          <a:prstGeom prst="ellipse">
            <a:avLst/>
          </a:prstGeom>
          <a:solidFill>
            <a:srgbClr val="FFFFFF"/>
          </a:solidFill>
          <a:ln w="9525">
            <a:noFill/>
            <a:round/>
            <a:headEnd/>
            <a:tailEnd/>
          </a:ln>
        </p:spPr>
        <p:txBody>
          <a:bodyPr/>
          <a:lstStyle/>
          <a:p>
            <a:pPr eaLnBrk="0" hangingPunct="0"/>
            <a:endParaRPr lang="en-US" dirty="0"/>
          </a:p>
        </p:txBody>
      </p:sp>
      <p:sp>
        <p:nvSpPr>
          <p:cNvPr id="2" name="Title 1"/>
          <p:cNvSpPr>
            <a:spLocks noGrp="1"/>
          </p:cNvSpPr>
          <p:nvPr>
            <p:ph type="title" hasCustomPrompt="1"/>
          </p:nvPr>
        </p:nvSpPr>
        <p:spPr>
          <a:xfrm>
            <a:off x="640080" y="73152"/>
            <a:ext cx="8046720" cy="1143000"/>
          </a:xfrm>
          <a:prstGeom prst="rect">
            <a:avLst/>
          </a:prstGeom>
        </p:spPr>
        <p:txBody>
          <a:bodyPr anchor="b" anchorCtr="0"/>
          <a:lstStyle>
            <a:lvl1pPr algn="l">
              <a:defRPr sz="3400">
                <a:solidFill>
                  <a:schemeClr val="accent1"/>
                </a:solidFill>
              </a:defRPr>
            </a:lvl1pPr>
          </a:lstStyle>
          <a:p>
            <a:r>
              <a:rPr lang="en-US" dirty="0" smtClean="0"/>
              <a:t>Click to edit Master title style. You can have up to two lines of text.</a:t>
            </a:r>
            <a:endParaRPr lang="en-US" dirty="0"/>
          </a:p>
        </p:txBody>
      </p:sp>
      <p:sp>
        <p:nvSpPr>
          <p:cNvPr id="3" name="Footer Placeholder 2"/>
          <p:cNvSpPr>
            <a:spLocks noGrp="1"/>
          </p:cNvSpPr>
          <p:nvPr>
            <p:ph type="ftr" sz="quarter" idx="10"/>
          </p:nvPr>
        </p:nvSpPr>
        <p:spPr/>
        <p:txBody>
          <a:bodyPr/>
          <a:lstStyle/>
          <a:p>
            <a:r>
              <a:rPr lang="en-US" dirty="0" smtClean="0"/>
              <a:t>2012 CBECS Stakeholder Meeting, May 15, 2012</a:t>
            </a:r>
            <a:endParaRPr lang="en-US" dirty="0"/>
          </a:p>
        </p:txBody>
      </p:sp>
      <p:sp>
        <p:nvSpPr>
          <p:cNvPr id="4" name="Slide Number Placeholder 3"/>
          <p:cNvSpPr>
            <a:spLocks noGrp="1"/>
          </p:cNvSpPr>
          <p:nvPr>
            <p:ph type="sldNum" sz="quarter" idx="11"/>
          </p:nvPr>
        </p:nvSpPr>
        <p:spPr/>
        <p:txBody>
          <a:bodyPr/>
          <a:lstStyle/>
          <a:p>
            <a:fld id="{2D80C5C9-96E0-47EC-B500-37C5FE284639}" type="slidenum">
              <a:rPr lang="en-US" smtClean="0"/>
              <a:pPr/>
              <a:t>‹#›</a:t>
            </a:fld>
            <a:endParaRPr lang="en-US" dirty="0"/>
          </a:p>
        </p:txBody>
      </p:sp>
      <p:cxnSp>
        <p:nvCxnSpPr>
          <p:cNvPr id="6" name="Straight Connector 12"/>
          <p:cNvCxnSpPr>
            <a:cxnSpLocks noChangeShapeType="1"/>
          </p:cNvCxnSpPr>
          <p:nvPr/>
        </p:nvCxnSpPr>
        <p:spPr bwMode="auto">
          <a:xfrm rot="5400000">
            <a:off x="452191" y="6546056"/>
            <a:ext cx="438150" cy="1588"/>
          </a:xfrm>
          <a:prstGeom prst="line">
            <a:avLst/>
          </a:prstGeom>
          <a:noFill/>
          <a:ln w="9525">
            <a:solidFill>
              <a:schemeClr val="bg1">
                <a:alpha val="39999"/>
              </a:schemeClr>
            </a:solidFill>
            <a:round/>
            <a:headEnd/>
            <a:tailEnd/>
          </a:ln>
        </p:spPr>
      </p:cxnSp>
      <p:pic>
        <p:nvPicPr>
          <p:cNvPr id="7" name="Picture 2" descr="C:\Documents and Settings\MVO\Desktop\eia_logo_white-02.png"/>
          <p:cNvPicPr>
            <a:picLocks noChangeAspect="1" noChangeArrowheads="1"/>
          </p:cNvPicPr>
          <p:nvPr/>
        </p:nvPicPr>
        <p:blipFill>
          <a:blip r:embed="rId2" cstate="print"/>
          <a:srcRect/>
          <a:stretch>
            <a:fillRect/>
          </a:stretch>
        </p:blipFill>
        <p:spPr bwMode="auto">
          <a:xfrm>
            <a:off x="84139" y="6362700"/>
            <a:ext cx="516411" cy="356616"/>
          </a:xfrm>
          <a:prstGeom prst="rect">
            <a:avLst/>
          </a:prstGeom>
          <a:noFill/>
        </p:spPr>
      </p:pic>
      <p:sp>
        <p:nvSpPr>
          <p:cNvPr id="9" name="Text Placeholder 8"/>
          <p:cNvSpPr>
            <a:spLocks noGrp="1"/>
          </p:cNvSpPr>
          <p:nvPr>
            <p:ph type="body" sz="quarter" idx="12"/>
          </p:nvPr>
        </p:nvSpPr>
        <p:spPr>
          <a:xfrm>
            <a:off x="640080" y="1316736"/>
            <a:ext cx="8046720" cy="4590288"/>
          </a:xfrm>
          <a:prstGeom prst="rect">
            <a:avLst/>
          </a:prstGeom>
        </p:spPr>
        <p:txBody>
          <a:bodyPr/>
          <a:lstStyle>
            <a:lvl1pPr marL="237744" indent="-237744">
              <a:spcBef>
                <a:spcPts val="1600"/>
              </a:spcBef>
              <a:spcAft>
                <a:spcPts val="600"/>
              </a:spcAft>
              <a:defRPr sz="2200"/>
            </a:lvl1pPr>
            <a:lvl2pPr marL="694944" indent="-237744">
              <a:spcAft>
                <a:spcPts val="400"/>
              </a:spcAft>
              <a:defRPr sz="1600"/>
            </a:lvl2pPr>
            <a:lvl3pPr marL="1088136" indent="-173736">
              <a:spcAft>
                <a:spcPts val="400"/>
              </a:spcAft>
              <a:defRPr sz="1600"/>
            </a:lvl3pPr>
            <a:lvl4pPr marL="1609344" indent="-237744">
              <a:spcAft>
                <a:spcPts val="400"/>
              </a:spcAft>
              <a:defRPr sz="1600"/>
            </a:lvl4pPr>
            <a:lvl5pPr marL="2002536" indent="-173736">
              <a:spcAft>
                <a:spcPts val="400"/>
              </a:spcAft>
              <a:buFont typeface="Arial" pitchFamily="34" charset="0"/>
              <a:buChar cha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ong title and text">
    <p:spTree>
      <p:nvGrpSpPr>
        <p:cNvPr id="1" name=""/>
        <p:cNvGrpSpPr/>
        <p:nvPr/>
      </p:nvGrpSpPr>
      <p:grpSpPr>
        <a:xfrm>
          <a:off x="0" y="0"/>
          <a:ext cx="0" cy="0"/>
          <a:chOff x="0" y="0"/>
          <a:chExt cx="0" cy="0"/>
        </a:xfrm>
      </p:grpSpPr>
      <p:sp>
        <p:nvSpPr>
          <p:cNvPr id="5" name="Oval 13"/>
          <p:cNvSpPr>
            <a:spLocks noChangeAspect="1"/>
          </p:cNvSpPr>
          <p:nvPr/>
        </p:nvSpPr>
        <p:spPr bwMode="auto">
          <a:xfrm>
            <a:off x="8732838" y="6456542"/>
            <a:ext cx="276225" cy="274638"/>
          </a:xfrm>
          <a:prstGeom prst="ellipse">
            <a:avLst/>
          </a:prstGeom>
          <a:solidFill>
            <a:srgbClr val="FFFFFF"/>
          </a:solidFill>
          <a:ln w="9525">
            <a:noFill/>
            <a:round/>
            <a:headEnd/>
            <a:tailEnd/>
          </a:ln>
        </p:spPr>
        <p:txBody>
          <a:bodyPr/>
          <a:lstStyle/>
          <a:p>
            <a:pPr eaLnBrk="0" hangingPunct="0"/>
            <a:endParaRPr lang="en-US" dirty="0"/>
          </a:p>
        </p:txBody>
      </p:sp>
      <p:sp>
        <p:nvSpPr>
          <p:cNvPr id="2" name="Title 1"/>
          <p:cNvSpPr>
            <a:spLocks noGrp="1"/>
          </p:cNvSpPr>
          <p:nvPr>
            <p:ph type="title" hasCustomPrompt="1"/>
          </p:nvPr>
        </p:nvSpPr>
        <p:spPr>
          <a:xfrm>
            <a:off x="640080" y="73152"/>
            <a:ext cx="8046720" cy="1143000"/>
          </a:xfrm>
          <a:prstGeom prst="rect">
            <a:avLst/>
          </a:prstGeom>
        </p:spPr>
        <p:txBody>
          <a:bodyPr anchor="b" anchorCtr="0"/>
          <a:lstStyle>
            <a:lvl1pPr algn="l">
              <a:defRPr sz="2400">
                <a:solidFill>
                  <a:schemeClr val="accent1"/>
                </a:solidFill>
              </a:defRPr>
            </a:lvl1pPr>
          </a:lstStyle>
          <a:p>
            <a:r>
              <a:rPr lang="en-US" dirty="0" smtClean="0"/>
              <a:t>Click to edit Master title style. You can have up to two lines of text.</a:t>
            </a:r>
            <a:endParaRPr lang="en-US" dirty="0"/>
          </a:p>
        </p:txBody>
      </p:sp>
      <p:sp>
        <p:nvSpPr>
          <p:cNvPr id="3" name="Footer Placeholder 2"/>
          <p:cNvSpPr>
            <a:spLocks noGrp="1"/>
          </p:cNvSpPr>
          <p:nvPr>
            <p:ph type="ftr" sz="quarter" idx="10"/>
          </p:nvPr>
        </p:nvSpPr>
        <p:spPr/>
        <p:txBody>
          <a:bodyPr/>
          <a:lstStyle/>
          <a:p>
            <a:r>
              <a:rPr lang="en-US" dirty="0" smtClean="0"/>
              <a:t>2012 CBECS Stakeholder Meeting, May 15, 2012</a:t>
            </a:r>
            <a:endParaRPr lang="en-US" dirty="0"/>
          </a:p>
        </p:txBody>
      </p:sp>
      <p:sp>
        <p:nvSpPr>
          <p:cNvPr id="4" name="Slide Number Placeholder 3"/>
          <p:cNvSpPr>
            <a:spLocks noGrp="1"/>
          </p:cNvSpPr>
          <p:nvPr>
            <p:ph type="sldNum" sz="quarter" idx="11"/>
          </p:nvPr>
        </p:nvSpPr>
        <p:spPr/>
        <p:txBody>
          <a:bodyPr/>
          <a:lstStyle/>
          <a:p>
            <a:fld id="{2D80C5C9-96E0-47EC-B500-37C5FE284639}" type="slidenum">
              <a:rPr lang="en-US" smtClean="0"/>
              <a:pPr/>
              <a:t>‹#›</a:t>
            </a:fld>
            <a:endParaRPr lang="en-US" dirty="0"/>
          </a:p>
        </p:txBody>
      </p:sp>
      <p:cxnSp>
        <p:nvCxnSpPr>
          <p:cNvPr id="6" name="Straight Connector 12"/>
          <p:cNvCxnSpPr>
            <a:cxnSpLocks noChangeShapeType="1"/>
          </p:cNvCxnSpPr>
          <p:nvPr/>
        </p:nvCxnSpPr>
        <p:spPr bwMode="auto">
          <a:xfrm rot="5400000">
            <a:off x="452191" y="6546056"/>
            <a:ext cx="438150" cy="1588"/>
          </a:xfrm>
          <a:prstGeom prst="line">
            <a:avLst/>
          </a:prstGeom>
          <a:noFill/>
          <a:ln w="9525">
            <a:solidFill>
              <a:schemeClr val="bg1">
                <a:alpha val="39999"/>
              </a:schemeClr>
            </a:solidFill>
            <a:round/>
            <a:headEnd/>
            <a:tailEnd/>
          </a:ln>
        </p:spPr>
      </p:cxnSp>
      <p:pic>
        <p:nvPicPr>
          <p:cNvPr id="7" name="Picture 2" descr="C:\Documents and Settings\MVO\Desktop\eia_logo_white-02.png"/>
          <p:cNvPicPr>
            <a:picLocks noChangeAspect="1" noChangeArrowheads="1"/>
          </p:cNvPicPr>
          <p:nvPr/>
        </p:nvPicPr>
        <p:blipFill>
          <a:blip r:embed="rId2" cstate="print"/>
          <a:srcRect/>
          <a:stretch>
            <a:fillRect/>
          </a:stretch>
        </p:blipFill>
        <p:spPr bwMode="auto">
          <a:xfrm>
            <a:off x="84139" y="6362700"/>
            <a:ext cx="516411" cy="356616"/>
          </a:xfrm>
          <a:prstGeom prst="rect">
            <a:avLst/>
          </a:prstGeom>
          <a:noFill/>
        </p:spPr>
      </p:pic>
      <p:sp>
        <p:nvSpPr>
          <p:cNvPr id="9" name="Text Placeholder 8"/>
          <p:cNvSpPr>
            <a:spLocks noGrp="1"/>
          </p:cNvSpPr>
          <p:nvPr>
            <p:ph type="body" sz="quarter" idx="12"/>
          </p:nvPr>
        </p:nvSpPr>
        <p:spPr>
          <a:xfrm>
            <a:off x="640080" y="1316736"/>
            <a:ext cx="8046720" cy="4590288"/>
          </a:xfrm>
          <a:prstGeom prst="rect">
            <a:avLst/>
          </a:prstGeom>
        </p:spPr>
        <p:txBody>
          <a:bodyPr/>
          <a:lstStyle>
            <a:lvl1pPr marL="237744" indent="-237744">
              <a:spcBef>
                <a:spcPts val="1600"/>
              </a:spcBef>
              <a:spcAft>
                <a:spcPts val="600"/>
              </a:spcAft>
              <a:defRPr sz="2200"/>
            </a:lvl1pPr>
            <a:lvl2pPr marL="694944" indent="-237744">
              <a:spcAft>
                <a:spcPts val="400"/>
              </a:spcAft>
              <a:defRPr sz="1600"/>
            </a:lvl2pPr>
            <a:lvl3pPr marL="1088136" indent="-173736">
              <a:spcAft>
                <a:spcPts val="400"/>
              </a:spcAft>
              <a:defRPr sz="1600"/>
            </a:lvl3pPr>
            <a:lvl4pPr marL="1609344" indent="-237744">
              <a:spcAft>
                <a:spcPts val="400"/>
              </a:spcAft>
              <a:defRPr sz="1600"/>
            </a:lvl4pPr>
            <a:lvl5pPr marL="2002536" indent="-173736">
              <a:spcAft>
                <a:spcPts val="400"/>
              </a:spcAft>
              <a:buFont typeface="Arial" pitchFamily="34" charset="0"/>
              <a:buChar cha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2 columns">
    <p:spTree>
      <p:nvGrpSpPr>
        <p:cNvPr id="1" name=""/>
        <p:cNvGrpSpPr/>
        <p:nvPr/>
      </p:nvGrpSpPr>
      <p:grpSpPr>
        <a:xfrm>
          <a:off x="0" y="0"/>
          <a:ext cx="0" cy="0"/>
          <a:chOff x="0" y="0"/>
          <a:chExt cx="0" cy="0"/>
        </a:xfrm>
      </p:grpSpPr>
      <p:sp>
        <p:nvSpPr>
          <p:cNvPr id="5" name="Oval 13"/>
          <p:cNvSpPr>
            <a:spLocks noChangeAspect="1"/>
          </p:cNvSpPr>
          <p:nvPr/>
        </p:nvSpPr>
        <p:spPr bwMode="auto">
          <a:xfrm>
            <a:off x="8732838" y="6456542"/>
            <a:ext cx="276225" cy="274638"/>
          </a:xfrm>
          <a:prstGeom prst="ellipse">
            <a:avLst/>
          </a:prstGeom>
          <a:solidFill>
            <a:srgbClr val="FFFFFF"/>
          </a:solidFill>
          <a:ln w="9525">
            <a:noFill/>
            <a:round/>
            <a:headEnd/>
            <a:tailEnd/>
          </a:ln>
        </p:spPr>
        <p:txBody>
          <a:bodyPr/>
          <a:lstStyle/>
          <a:p>
            <a:pPr eaLnBrk="0" hangingPunct="0"/>
            <a:endParaRPr lang="en-US" dirty="0"/>
          </a:p>
        </p:txBody>
      </p:sp>
      <p:sp>
        <p:nvSpPr>
          <p:cNvPr id="2" name="Title 1"/>
          <p:cNvSpPr>
            <a:spLocks noGrp="1"/>
          </p:cNvSpPr>
          <p:nvPr>
            <p:ph type="title" hasCustomPrompt="1"/>
          </p:nvPr>
        </p:nvSpPr>
        <p:spPr>
          <a:xfrm>
            <a:off x="640080" y="73152"/>
            <a:ext cx="8046720" cy="1143000"/>
          </a:xfrm>
          <a:prstGeom prst="rect">
            <a:avLst/>
          </a:prstGeom>
        </p:spPr>
        <p:txBody>
          <a:bodyPr anchor="b" anchorCtr="0"/>
          <a:lstStyle>
            <a:lvl1pPr algn="l">
              <a:defRPr sz="3400">
                <a:solidFill>
                  <a:schemeClr val="accent1"/>
                </a:solidFill>
              </a:defRPr>
            </a:lvl1pPr>
          </a:lstStyle>
          <a:p>
            <a:r>
              <a:rPr lang="en-US" dirty="0" smtClean="0"/>
              <a:t>Click to edit Master title style. You can have up to two lines of text.</a:t>
            </a:r>
            <a:endParaRPr lang="en-US" dirty="0"/>
          </a:p>
        </p:txBody>
      </p:sp>
      <p:sp>
        <p:nvSpPr>
          <p:cNvPr id="3" name="Footer Placeholder 2"/>
          <p:cNvSpPr>
            <a:spLocks noGrp="1"/>
          </p:cNvSpPr>
          <p:nvPr>
            <p:ph type="ftr" sz="quarter" idx="10"/>
          </p:nvPr>
        </p:nvSpPr>
        <p:spPr/>
        <p:txBody>
          <a:bodyPr/>
          <a:lstStyle/>
          <a:p>
            <a:r>
              <a:rPr lang="en-US" dirty="0" smtClean="0"/>
              <a:t>2012 CBECS Stakeholder Meeting, May 15, 2012</a:t>
            </a:r>
            <a:endParaRPr lang="en-US" dirty="0"/>
          </a:p>
        </p:txBody>
      </p:sp>
      <p:sp>
        <p:nvSpPr>
          <p:cNvPr id="4" name="Slide Number Placeholder 3"/>
          <p:cNvSpPr>
            <a:spLocks noGrp="1"/>
          </p:cNvSpPr>
          <p:nvPr>
            <p:ph type="sldNum" sz="quarter" idx="11"/>
          </p:nvPr>
        </p:nvSpPr>
        <p:spPr/>
        <p:txBody>
          <a:bodyPr/>
          <a:lstStyle/>
          <a:p>
            <a:fld id="{2D80C5C9-96E0-47EC-B500-37C5FE284639}" type="slidenum">
              <a:rPr lang="en-US" smtClean="0"/>
              <a:pPr/>
              <a:t>‹#›</a:t>
            </a:fld>
            <a:endParaRPr lang="en-US" dirty="0"/>
          </a:p>
        </p:txBody>
      </p:sp>
      <p:cxnSp>
        <p:nvCxnSpPr>
          <p:cNvPr id="6" name="Straight Connector 12"/>
          <p:cNvCxnSpPr>
            <a:cxnSpLocks noChangeShapeType="1"/>
          </p:cNvCxnSpPr>
          <p:nvPr/>
        </p:nvCxnSpPr>
        <p:spPr bwMode="auto">
          <a:xfrm rot="5400000">
            <a:off x="452191" y="6546056"/>
            <a:ext cx="438150" cy="1588"/>
          </a:xfrm>
          <a:prstGeom prst="line">
            <a:avLst/>
          </a:prstGeom>
          <a:noFill/>
          <a:ln w="9525">
            <a:solidFill>
              <a:schemeClr val="bg1">
                <a:alpha val="39999"/>
              </a:schemeClr>
            </a:solidFill>
            <a:round/>
            <a:headEnd/>
            <a:tailEnd/>
          </a:ln>
        </p:spPr>
      </p:cxnSp>
      <p:pic>
        <p:nvPicPr>
          <p:cNvPr id="7" name="Picture 2" descr="C:\Documents and Settings\MVO\Desktop\eia_logo_white-02.png"/>
          <p:cNvPicPr>
            <a:picLocks noChangeAspect="1" noChangeArrowheads="1"/>
          </p:cNvPicPr>
          <p:nvPr/>
        </p:nvPicPr>
        <p:blipFill>
          <a:blip r:embed="rId2" cstate="print"/>
          <a:srcRect/>
          <a:stretch>
            <a:fillRect/>
          </a:stretch>
        </p:blipFill>
        <p:spPr bwMode="auto">
          <a:xfrm>
            <a:off x="84139" y="6362700"/>
            <a:ext cx="516411" cy="356616"/>
          </a:xfrm>
          <a:prstGeom prst="rect">
            <a:avLst/>
          </a:prstGeom>
          <a:noFill/>
        </p:spPr>
      </p:pic>
      <p:sp>
        <p:nvSpPr>
          <p:cNvPr id="11" name="Content Placeholder 10"/>
          <p:cNvSpPr>
            <a:spLocks noGrp="1"/>
          </p:cNvSpPr>
          <p:nvPr>
            <p:ph sz="quarter" idx="12"/>
          </p:nvPr>
        </p:nvSpPr>
        <p:spPr>
          <a:xfrm>
            <a:off x="640080" y="1316736"/>
            <a:ext cx="4023360" cy="4590288"/>
          </a:xfrm>
          <a:prstGeom prst="rect">
            <a:avLst/>
          </a:prstGeom>
        </p:spPr>
        <p:txBody>
          <a:bodyPr/>
          <a:lstStyle>
            <a:lvl1pPr marL="237744" indent="-237744">
              <a:spcBef>
                <a:spcPts val="1600"/>
              </a:spcBef>
              <a:spcAft>
                <a:spcPts val="600"/>
              </a:spcAft>
              <a:defRPr sz="2200"/>
            </a:lvl1pPr>
            <a:lvl2pPr>
              <a:spcAft>
                <a:spcPts val="400"/>
              </a:spcAft>
              <a:defRPr sz="1600"/>
            </a:lvl2pPr>
            <a:lvl3pPr>
              <a:spcAft>
                <a:spcPts val="400"/>
              </a:spcAft>
              <a:defRPr sz="1600"/>
            </a:lvl3pPr>
            <a:lvl4pPr>
              <a:spcAft>
                <a:spcPts val="400"/>
              </a:spcAft>
              <a:defRPr sz="1600"/>
            </a:lvl4pPr>
            <a:lvl5pPr>
              <a:spcAft>
                <a:spcPts val="400"/>
              </a:spcAft>
              <a:buFont typeface="Arial" pitchFamily="34" charset="0"/>
              <a:buChar cha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3"/>
          </p:nvPr>
        </p:nvSpPr>
        <p:spPr>
          <a:xfrm>
            <a:off x="4654296" y="1316736"/>
            <a:ext cx="4023360" cy="4590288"/>
          </a:xfrm>
          <a:prstGeom prst="rect">
            <a:avLst/>
          </a:prstGeom>
        </p:spPr>
        <p:txBody>
          <a:bodyPr/>
          <a:lstStyle>
            <a:lvl1pPr marL="237744" indent="-237744">
              <a:spcBef>
                <a:spcPts val="1600"/>
              </a:spcBef>
              <a:spcAft>
                <a:spcPts val="600"/>
              </a:spcAft>
              <a:defRPr sz="2200"/>
            </a:lvl1pPr>
            <a:lvl2pPr>
              <a:spcAft>
                <a:spcPts val="400"/>
              </a:spcAft>
              <a:defRPr sz="1600"/>
            </a:lvl2pPr>
            <a:lvl3pPr>
              <a:spcAft>
                <a:spcPts val="400"/>
              </a:spcAft>
              <a:defRPr sz="1600"/>
            </a:lvl3pPr>
            <a:lvl4pPr>
              <a:spcAft>
                <a:spcPts val="400"/>
              </a:spcAft>
              <a:defRPr sz="1600"/>
            </a:lvl4pPr>
            <a:lvl5pPr>
              <a:spcAft>
                <a:spcPts val="400"/>
              </a:spcAft>
              <a:buFont typeface="Arial" pitchFamily="34" charset="0"/>
              <a:buChar cha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ong title and 2 columns">
    <p:spTree>
      <p:nvGrpSpPr>
        <p:cNvPr id="1" name=""/>
        <p:cNvGrpSpPr/>
        <p:nvPr/>
      </p:nvGrpSpPr>
      <p:grpSpPr>
        <a:xfrm>
          <a:off x="0" y="0"/>
          <a:ext cx="0" cy="0"/>
          <a:chOff x="0" y="0"/>
          <a:chExt cx="0" cy="0"/>
        </a:xfrm>
      </p:grpSpPr>
      <p:sp>
        <p:nvSpPr>
          <p:cNvPr id="5" name="Oval 13"/>
          <p:cNvSpPr>
            <a:spLocks noChangeAspect="1"/>
          </p:cNvSpPr>
          <p:nvPr/>
        </p:nvSpPr>
        <p:spPr bwMode="auto">
          <a:xfrm>
            <a:off x="8732838" y="6456542"/>
            <a:ext cx="276225" cy="274638"/>
          </a:xfrm>
          <a:prstGeom prst="ellipse">
            <a:avLst/>
          </a:prstGeom>
          <a:solidFill>
            <a:srgbClr val="FFFFFF"/>
          </a:solidFill>
          <a:ln w="9525">
            <a:noFill/>
            <a:round/>
            <a:headEnd/>
            <a:tailEnd/>
          </a:ln>
        </p:spPr>
        <p:txBody>
          <a:bodyPr/>
          <a:lstStyle/>
          <a:p>
            <a:pPr eaLnBrk="0" hangingPunct="0"/>
            <a:endParaRPr lang="en-US" dirty="0"/>
          </a:p>
        </p:txBody>
      </p:sp>
      <p:sp>
        <p:nvSpPr>
          <p:cNvPr id="2" name="Title 1"/>
          <p:cNvSpPr>
            <a:spLocks noGrp="1"/>
          </p:cNvSpPr>
          <p:nvPr>
            <p:ph type="title" hasCustomPrompt="1"/>
          </p:nvPr>
        </p:nvSpPr>
        <p:spPr>
          <a:xfrm>
            <a:off x="640080" y="73152"/>
            <a:ext cx="8046720" cy="1143000"/>
          </a:xfrm>
          <a:prstGeom prst="rect">
            <a:avLst/>
          </a:prstGeom>
        </p:spPr>
        <p:txBody>
          <a:bodyPr anchor="b" anchorCtr="0"/>
          <a:lstStyle>
            <a:lvl1pPr algn="l">
              <a:defRPr sz="2400">
                <a:solidFill>
                  <a:schemeClr val="accent1"/>
                </a:solidFill>
              </a:defRPr>
            </a:lvl1pPr>
          </a:lstStyle>
          <a:p>
            <a:r>
              <a:rPr lang="en-US" dirty="0" smtClean="0"/>
              <a:t>Click to edit Master title style. You can have up to two lines of text.</a:t>
            </a:r>
            <a:endParaRPr lang="en-US" dirty="0"/>
          </a:p>
        </p:txBody>
      </p:sp>
      <p:sp>
        <p:nvSpPr>
          <p:cNvPr id="3" name="Footer Placeholder 2"/>
          <p:cNvSpPr>
            <a:spLocks noGrp="1"/>
          </p:cNvSpPr>
          <p:nvPr>
            <p:ph type="ftr" sz="quarter" idx="10"/>
          </p:nvPr>
        </p:nvSpPr>
        <p:spPr/>
        <p:txBody>
          <a:bodyPr/>
          <a:lstStyle/>
          <a:p>
            <a:r>
              <a:rPr lang="en-US" dirty="0" smtClean="0"/>
              <a:t>2012 CBECS Stakeholder Meeting, May 15, 2012</a:t>
            </a:r>
            <a:endParaRPr lang="en-US" dirty="0"/>
          </a:p>
        </p:txBody>
      </p:sp>
      <p:sp>
        <p:nvSpPr>
          <p:cNvPr id="4" name="Slide Number Placeholder 3"/>
          <p:cNvSpPr>
            <a:spLocks noGrp="1"/>
          </p:cNvSpPr>
          <p:nvPr>
            <p:ph type="sldNum" sz="quarter" idx="11"/>
          </p:nvPr>
        </p:nvSpPr>
        <p:spPr/>
        <p:txBody>
          <a:bodyPr/>
          <a:lstStyle/>
          <a:p>
            <a:fld id="{2D80C5C9-96E0-47EC-B500-37C5FE284639}" type="slidenum">
              <a:rPr lang="en-US" smtClean="0"/>
              <a:pPr/>
              <a:t>‹#›</a:t>
            </a:fld>
            <a:endParaRPr lang="en-US" dirty="0"/>
          </a:p>
        </p:txBody>
      </p:sp>
      <p:cxnSp>
        <p:nvCxnSpPr>
          <p:cNvPr id="6" name="Straight Connector 12"/>
          <p:cNvCxnSpPr>
            <a:cxnSpLocks noChangeShapeType="1"/>
          </p:cNvCxnSpPr>
          <p:nvPr/>
        </p:nvCxnSpPr>
        <p:spPr bwMode="auto">
          <a:xfrm rot="5400000">
            <a:off x="452191" y="6546056"/>
            <a:ext cx="438150" cy="1588"/>
          </a:xfrm>
          <a:prstGeom prst="line">
            <a:avLst/>
          </a:prstGeom>
          <a:noFill/>
          <a:ln w="9525">
            <a:solidFill>
              <a:schemeClr val="bg1">
                <a:alpha val="39999"/>
              </a:schemeClr>
            </a:solidFill>
            <a:round/>
            <a:headEnd/>
            <a:tailEnd/>
          </a:ln>
        </p:spPr>
      </p:cxnSp>
      <p:pic>
        <p:nvPicPr>
          <p:cNvPr id="7" name="Picture 2" descr="C:\Documents and Settings\MVO\Desktop\eia_logo_white-02.png"/>
          <p:cNvPicPr>
            <a:picLocks noChangeAspect="1" noChangeArrowheads="1"/>
          </p:cNvPicPr>
          <p:nvPr/>
        </p:nvPicPr>
        <p:blipFill>
          <a:blip r:embed="rId2" cstate="print"/>
          <a:srcRect/>
          <a:stretch>
            <a:fillRect/>
          </a:stretch>
        </p:blipFill>
        <p:spPr bwMode="auto">
          <a:xfrm>
            <a:off x="84139" y="6362700"/>
            <a:ext cx="516411" cy="356616"/>
          </a:xfrm>
          <a:prstGeom prst="rect">
            <a:avLst/>
          </a:prstGeom>
          <a:noFill/>
        </p:spPr>
      </p:pic>
      <p:sp>
        <p:nvSpPr>
          <p:cNvPr id="11" name="Content Placeholder 10"/>
          <p:cNvSpPr>
            <a:spLocks noGrp="1"/>
          </p:cNvSpPr>
          <p:nvPr>
            <p:ph sz="quarter" idx="12"/>
          </p:nvPr>
        </p:nvSpPr>
        <p:spPr>
          <a:xfrm>
            <a:off x="640080" y="1316736"/>
            <a:ext cx="4023360" cy="4590288"/>
          </a:xfrm>
          <a:prstGeom prst="rect">
            <a:avLst/>
          </a:prstGeom>
        </p:spPr>
        <p:txBody>
          <a:bodyPr/>
          <a:lstStyle>
            <a:lvl1pPr marL="237744" indent="-237744">
              <a:spcBef>
                <a:spcPts val="1600"/>
              </a:spcBef>
              <a:spcAft>
                <a:spcPts val="600"/>
              </a:spcAft>
              <a:defRPr sz="2200"/>
            </a:lvl1pPr>
            <a:lvl2pPr>
              <a:spcAft>
                <a:spcPts val="400"/>
              </a:spcAft>
              <a:defRPr sz="1600"/>
            </a:lvl2pPr>
            <a:lvl3pPr>
              <a:spcAft>
                <a:spcPts val="400"/>
              </a:spcAft>
              <a:defRPr sz="1600"/>
            </a:lvl3pPr>
            <a:lvl4pPr>
              <a:spcAft>
                <a:spcPts val="400"/>
              </a:spcAft>
              <a:defRPr sz="1600"/>
            </a:lvl4pPr>
            <a:lvl5pPr>
              <a:spcAft>
                <a:spcPts val="400"/>
              </a:spcAft>
              <a:buFont typeface="Arial" pitchFamily="34" charset="0"/>
              <a:buChar cha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3"/>
          </p:nvPr>
        </p:nvSpPr>
        <p:spPr>
          <a:xfrm>
            <a:off x="4654296" y="1316736"/>
            <a:ext cx="4023360" cy="4590288"/>
          </a:xfrm>
          <a:prstGeom prst="rect">
            <a:avLst/>
          </a:prstGeom>
        </p:spPr>
        <p:txBody>
          <a:bodyPr/>
          <a:lstStyle>
            <a:lvl1pPr marL="237744" indent="-237744">
              <a:spcBef>
                <a:spcPts val="1600"/>
              </a:spcBef>
              <a:spcAft>
                <a:spcPts val="600"/>
              </a:spcAft>
              <a:defRPr sz="2200"/>
            </a:lvl1pPr>
            <a:lvl2pPr>
              <a:spcAft>
                <a:spcPts val="400"/>
              </a:spcAft>
              <a:defRPr sz="1600"/>
            </a:lvl2pPr>
            <a:lvl3pPr>
              <a:spcAft>
                <a:spcPts val="400"/>
              </a:spcAft>
              <a:defRPr sz="1600"/>
            </a:lvl3pPr>
            <a:lvl4pPr>
              <a:spcAft>
                <a:spcPts val="400"/>
              </a:spcAft>
              <a:defRPr sz="1600"/>
            </a:lvl4pPr>
            <a:lvl5pPr>
              <a:spcAft>
                <a:spcPts val="400"/>
              </a:spcAft>
              <a:buFont typeface="Arial" pitchFamily="34" charset="0"/>
              <a:buChar cha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5" name="Oval 13"/>
          <p:cNvSpPr>
            <a:spLocks noChangeAspect="1"/>
          </p:cNvSpPr>
          <p:nvPr/>
        </p:nvSpPr>
        <p:spPr bwMode="auto">
          <a:xfrm>
            <a:off x="8732838" y="6456542"/>
            <a:ext cx="276225" cy="274638"/>
          </a:xfrm>
          <a:prstGeom prst="ellipse">
            <a:avLst/>
          </a:prstGeom>
          <a:solidFill>
            <a:srgbClr val="FFFFFF"/>
          </a:solidFill>
          <a:ln w="9525">
            <a:noFill/>
            <a:round/>
            <a:headEnd/>
            <a:tailEnd/>
          </a:ln>
        </p:spPr>
        <p:txBody>
          <a:bodyPr/>
          <a:lstStyle/>
          <a:p>
            <a:pPr eaLnBrk="0" hangingPunct="0"/>
            <a:endParaRPr lang="en-US" dirty="0"/>
          </a:p>
        </p:txBody>
      </p:sp>
      <p:sp>
        <p:nvSpPr>
          <p:cNvPr id="2" name="Title 1"/>
          <p:cNvSpPr>
            <a:spLocks noGrp="1"/>
          </p:cNvSpPr>
          <p:nvPr>
            <p:ph type="title" hasCustomPrompt="1"/>
          </p:nvPr>
        </p:nvSpPr>
        <p:spPr>
          <a:xfrm>
            <a:off x="457200" y="2212848"/>
            <a:ext cx="8229600" cy="1490472"/>
          </a:xfrm>
          <a:prstGeom prst="rect">
            <a:avLst/>
          </a:prstGeom>
        </p:spPr>
        <p:txBody>
          <a:bodyPr anchor="b" anchorCtr="0"/>
          <a:lstStyle>
            <a:lvl1pPr algn="ctr">
              <a:defRPr sz="4000">
                <a:solidFill>
                  <a:schemeClr val="accent1"/>
                </a:solidFill>
              </a:defRPr>
            </a:lvl1pPr>
          </a:lstStyle>
          <a:p>
            <a:r>
              <a:rPr lang="en-US" dirty="0" smtClean="0"/>
              <a:t>Section Title — click to edit</a:t>
            </a:r>
            <a:endParaRPr lang="en-US" dirty="0"/>
          </a:p>
        </p:txBody>
      </p:sp>
      <p:sp>
        <p:nvSpPr>
          <p:cNvPr id="3" name="Footer Placeholder 2"/>
          <p:cNvSpPr>
            <a:spLocks noGrp="1"/>
          </p:cNvSpPr>
          <p:nvPr>
            <p:ph type="ftr" sz="quarter" idx="10"/>
          </p:nvPr>
        </p:nvSpPr>
        <p:spPr/>
        <p:txBody>
          <a:bodyPr/>
          <a:lstStyle/>
          <a:p>
            <a:r>
              <a:rPr lang="en-US" dirty="0" smtClean="0"/>
              <a:t>2012 CBECS Stakeholder Meeting, May 15, 2012</a:t>
            </a:r>
            <a:endParaRPr lang="en-US" dirty="0"/>
          </a:p>
        </p:txBody>
      </p:sp>
      <p:sp>
        <p:nvSpPr>
          <p:cNvPr id="4" name="Slide Number Placeholder 3"/>
          <p:cNvSpPr>
            <a:spLocks noGrp="1"/>
          </p:cNvSpPr>
          <p:nvPr>
            <p:ph type="sldNum" sz="quarter" idx="11"/>
          </p:nvPr>
        </p:nvSpPr>
        <p:spPr/>
        <p:txBody>
          <a:bodyPr/>
          <a:lstStyle/>
          <a:p>
            <a:fld id="{2D80C5C9-96E0-47EC-B500-37C5FE284639}" type="slidenum">
              <a:rPr lang="en-US" smtClean="0"/>
              <a:pPr/>
              <a:t>‹#›</a:t>
            </a:fld>
            <a:endParaRPr lang="en-US" dirty="0"/>
          </a:p>
        </p:txBody>
      </p:sp>
      <p:cxnSp>
        <p:nvCxnSpPr>
          <p:cNvPr id="6" name="Straight Connector 12"/>
          <p:cNvCxnSpPr>
            <a:cxnSpLocks noChangeShapeType="1"/>
          </p:cNvCxnSpPr>
          <p:nvPr/>
        </p:nvCxnSpPr>
        <p:spPr bwMode="auto">
          <a:xfrm rot="5400000">
            <a:off x="452191" y="6546056"/>
            <a:ext cx="438150" cy="1588"/>
          </a:xfrm>
          <a:prstGeom prst="line">
            <a:avLst/>
          </a:prstGeom>
          <a:noFill/>
          <a:ln w="9525">
            <a:solidFill>
              <a:schemeClr val="bg1">
                <a:alpha val="39999"/>
              </a:schemeClr>
            </a:solidFill>
            <a:round/>
            <a:headEnd/>
            <a:tailEnd/>
          </a:ln>
        </p:spPr>
      </p:cxnSp>
      <p:pic>
        <p:nvPicPr>
          <p:cNvPr id="7" name="Picture 2" descr="C:\Documents and Settings\MVO\Desktop\eia_logo_white-02.png"/>
          <p:cNvPicPr>
            <a:picLocks noChangeAspect="1" noChangeArrowheads="1"/>
          </p:cNvPicPr>
          <p:nvPr/>
        </p:nvPicPr>
        <p:blipFill>
          <a:blip r:embed="rId2" cstate="print"/>
          <a:srcRect/>
          <a:stretch>
            <a:fillRect/>
          </a:stretch>
        </p:blipFill>
        <p:spPr bwMode="auto">
          <a:xfrm>
            <a:off x="84139" y="6362700"/>
            <a:ext cx="516411" cy="356616"/>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Oval 13"/>
          <p:cNvSpPr>
            <a:spLocks noChangeAspect="1"/>
          </p:cNvSpPr>
          <p:nvPr/>
        </p:nvSpPr>
        <p:spPr bwMode="auto">
          <a:xfrm>
            <a:off x="8732838" y="6456542"/>
            <a:ext cx="276225" cy="274638"/>
          </a:xfrm>
          <a:prstGeom prst="ellipse">
            <a:avLst/>
          </a:prstGeom>
          <a:solidFill>
            <a:srgbClr val="FFFFFF"/>
          </a:solidFill>
          <a:ln w="9525">
            <a:noFill/>
            <a:round/>
            <a:headEnd/>
            <a:tailEnd/>
          </a:ln>
        </p:spPr>
        <p:txBody>
          <a:bodyPr/>
          <a:lstStyle/>
          <a:p>
            <a:pPr eaLnBrk="0" hangingPunct="0"/>
            <a:endParaRPr lang="en-US" dirty="0"/>
          </a:p>
        </p:txBody>
      </p:sp>
      <p:sp>
        <p:nvSpPr>
          <p:cNvPr id="2" name="Title 1"/>
          <p:cNvSpPr>
            <a:spLocks noGrp="1"/>
          </p:cNvSpPr>
          <p:nvPr>
            <p:ph type="title" hasCustomPrompt="1"/>
          </p:nvPr>
        </p:nvSpPr>
        <p:spPr>
          <a:xfrm>
            <a:off x="640080" y="73152"/>
            <a:ext cx="8046720" cy="1143000"/>
          </a:xfrm>
          <a:prstGeom prst="rect">
            <a:avLst/>
          </a:prstGeom>
        </p:spPr>
        <p:txBody>
          <a:bodyPr anchor="b" anchorCtr="0"/>
          <a:lstStyle>
            <a:lvl1pPr algn="l">
              <a:defRPr sz="3400">
                <a:solidFill>
                  <a:schemeClr val="accent1"/>
                </a:solidFill>
              </a:defRPr>
            </a:lvl1pPr>
          </a:lstStyle>
          <a:p>
            <a:r>
              <a:rPr lang="en-US" dirty="0" smtClean="0"/>
              <a:t>Click to edit Master title style. You can have up to two lines of text.</a:t>
            </a:r>
            <a:endParaRPr lang="en-US" dirty="0"/>
          </a:p>
        </p:txBody>
      </p:sp>
      <p:sp>
        <p:nvSpPr>
          <p:cNvPr id="3" name="Footer Placeholder 2"/>
          <p:cNvSpPr>
            <a:spLocks noGrp="1"/>
          </p:cNvSpPr>
          <p:nvPr>
            <p:ph type="ftr" sz="quarter" idx="10"/>
          </p:nvPr>
        </p:nvSpPr>
        <p:spPr/>
        <p:txBody>
          <a:bodyPr/>
          <a:lstStyle/>
          <a:p>
            <a:r>
              <a:rPr lang="en-US" dirty="0" smtClean="0"/>
              <a:t>2012 CBECS Stakeholder Meeting, May 15, 2012</a:t>
            </a:r>
            <a:endParaRPr lang="en-US" dirty="0"/>
          </a:p>
        </p:txBody>
      </p:sp>
      <p:sp>
        <p:nvSpPr>
          <p:cNvPr id="4" name="Slide Number Placeholder 3"/>
          <p:cNvSpPr>
            <a:spLocks noGrp="1"/>
          </p:cNvSpPr>
          <p:nvPr>
            <p:ph type="sldNum" sz="quarter" idx="11"/>
          </p:nvPr>
        </p:nvSpPr>
        <p:spPr/>
        <p:txBody>
          <a:bodyPr/>
          <a:lstStyle/>
          <a:p>
            <a:fld id="{2D80C5C9-96E0-47EC-B500-37C5FE284639}" type="slidenum">
              <a:rPr lang="en-US" smtClean="0"/>
              <a:pPr/>
              <a:t>‹#›</a:t>
            </a:fld>
            <a:endParaRPr lang="en-US" dirty="0"/>
          </a:p>
        </p:txBody>
      </p:sp>
      <p:cxnSp>
        <p:nvCxnSpPr>
          <p:cNvPr id="6" name="Straight Connector 12"/>
          <p:cNvCxnSpPr>
            <a:cxnSpLocks noChangeShapeType="1"/>
          </p:cNvCxnSpPr>
          <p:nvPr/>
        </p:nvCxnSpPr>
        <p:spPr bwMode="auto">
          <a:xfrm rot="5400000">
            <a:off x="452191" y="6546056"/>
            <a:ext cx="438150" cy="1588"/>
          </a:xfrm>
          <a:prstGeom prst="line">
            <a:avLst/>
          </a:prstGeom>
          <a:noFill/>
          <a:ln w="9525">
            <a:solidFill>
              <a:schemeClr val="bg1">
                <a:alpha val="39999"/>
              </a:schemeClr>
            </a:solidFill>
            <a:round/>
            <a:headEnd/>
            <a:tailEnd/>
          </a:ln>
        </p:spPr>
      </p:cxnSp>
      <p:pic>
        <p:nvPicPr>
          <p:cNvPr id="7" name="Picture 2" descr="C:\Documents and Settings\MVO\Desktop\eia_logo_white-02.png"/>
          <p:cNvPicPr>
            <a:picLocks noChangeAspect="1" noChangeArrowheads="1"/>
          </p:cNvPicPr>
          <p:nvPr/>
        </p:nvPicPr>
        <p:blipFill>
          <a:blip r:embed="rId2" cstate="print"/>
          <a:srcRect/>
          <a:stretch>
            <a:fillRect/>
          </a:stretch>
        </p:blipFill>
        <p:spPr bwMode="auto">
          <a:xfrm>
            <a:off x="84139" y="6362700"/>
            <a:ext cx="516411" cy="356616"/>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ong title only">
    <p:spTree>
      <p:nvGrpSpPr>
        <p:cNvPr id="1" name=""/>
        <p:cNvGrpSpPr/>
        <p:nvPr/>
      </p:nvGrpSpPr>
      <p:grpSpPr>
        <a:xfrm>
          <a:off x="0" y="0"/>
          <a:ext cx="0" cy="0"/>
          <a:chOff x="0" y="0"/>
          <a:chExt cx="0" cy="0"/>
        </a:xfrm>
      </p:grpSpPr>
      <p:sp>
        <p:nvSpPr>
          <p:cNvPr id="5" name="Oval 13"/>
          <p:cNvSpPr>
            <a:spLocks noChangeAspect="1"/>
          </p:cNvSpPr>
          <p:nvPr/>
        </p:nvSpPr>
        <p:spPr bwMode="auto">
          <a:xfrm>
            <a:off x="8732838" y="6456542"/>
            <a:ext cx="276225" cy="274638"/>
          </a:xfrm>
          <a:prstGeom prst="ellipse">
            <a:avLst/>
          </a:prstGeom>
          <a:solidFill>
            <a:srgbClr val="FFFFFF"/>
          </a:solidFill>
          <a:ln w="9525">
            <a:noFill/>
            <a:round/>
            <a:headEnd/>
            <a:tailEnd/>
          </a:ln>
        </p:spPr>
        <p:txBody>
          <a:bodyPr/>
          <a:lstStyle/>
          <a:p>
            <a:pPr eaLnBrk="0" hangingPunct="0"/>
            <a:endParaRPr lang="en-US" dirty="0"/>
          </a:p>
        </p:txBody>
      </p:sp>
      <p:sp>
        <p:nvSpPr>
          <p:cNvPr id="2" name="Title 1"/>
          <p:cNvSpPr>
            <a:spLocks noGrp="1"/>
          </p:cNvSpPr>
          <p:nvPr>
            <p:ph type="title" hasCustomPrompt="1"/>
          </p:nvPr>
        </p:nvSpPr>
        <p:spPr>
          <a:xfrm>
            <a:off x="640080" y="73152"/>
            <a:ext cx="8046720" cy="1143000"/>
          </a:xfrm>
          <a:prstGeom prst="rect">
            <a:avLst/>
          </a:prstGeom>
        </p:spPr>
        <p:txBody>
          <a:bodyPr anchor="b" anchorCtr="0"/>
          <a:lstStyle>
            <a:lvl1pPr algn="l">
              <a:defRPr sz="2400">
                <a:solidFill>
                  <a:schemeClr val="accent1"/>
                </a:solidFill>
              </a:defRPr>
            </a:lvl1pPr>
          </a:lstStyle>
          <a:p>
            <a:r>
              <a:rPr lang="en-US" dirty="0" smtClean="0"/>
              <a:t>Click to edit Master title style. You can have up to two lines of text.</a:t>
            </a:r>
            <a:endParaRPr lang="en-US" dirty="0"/>
          </a:p>
        </p:txBody>
      </p:sp>
      <p:sp>
        <p:nvSpPr>
          <p:cNvPr id="3" name="Footer Placeholder 2"/>
          <p:cNvSpPr>
            <a:spLocks noGrp="1"/>
          </p:cNvSpPr>
          <p:nvPr>
            <p:ph type="ftr" sz="quarter" idx="10"/>
          </p:nvPr>
        </p:nvSpPr>
        <p:spPr/>
        <p:txBody>
          <a:bodyPr/>
          <a:lstStyle/>
          <a:p>
            <a:r>
              <a:rPr lang="en-US" dirty="0" smtClean="0"/>
              <a:t>2012 CBECS Stakeholder Meeting, May 15, 2012</a:t>
            </a:r>
            <a:endParaRPr lang="en-US" dirty="0"/>
          </a:p>
        </p:txBody>
      </p:sp>
      <p:sp>
        <p:nvSpPr>
          <p:cNvPr id="4" name="Slide Number Placeholder 3"/>
          <p:cNvSpPr>
            <a:spLocks noGrp="1"/>
          </p:cNvSpPr>
          <p:nvPr>
            <p:ph type="sldNum" sz="quarter" idx="11"/>
          </p:nvPr>
        </p:nvSpPr>
        <p:spPr/>
        <p:txBody>
          <a:bodyPr/>
          <a:lstStyle/>
          <a:p>
            <a:fld id="{2D80C5C9-96E0-47EC-B500-37C5FE284639}" type="slidenum">
              <a:rPr lang="en-US" smtClean="0"/>
              <a:pPr/>
              <a:t>‹#›</a:t>
            </a:fld>
            <a:endParaRPr lang="en-US" dirty="0"/>
          </a:p>
        </p:txBody>
      </p:sp>
      <p:cxnSp>
        <p:nvCxnSpPr>
          <p:cNvPr id="6" name="Straight Connector 12"/>
          <p:cNvCxnSpPr>
            <a:cxnSpLocks noChangeShapeType="1"/>
          </p:cNvCxnSpPr>
          <p:nvPr/>
        </p:nvCxnSpPr>
        <p:spPr bwMode="auto">
          <a:xfrm rot="5400000">
            <a:off x="452191" y="6546056"/>
            <a:ext cx="438150" cy="1588"/>
          </a:xfrm>
          <a:prstGeom prst="line">
            <a:avLst/>
          </a:prstGeom>
          <a:noFill/>
          <a:ln w="9525">
            <a:solidFill>
              <a:schemeClr val="bg1">
                <a:alpha val="39999"/>
              </a:schemeClr>
            </a:solidFill>
            <a:round/>
            <a:headEnd/>
            <a:tailEnd/>
          </a:ln>
        </p:spPr>
      </p:cxnSp>
      <p:pic>
        <p:nvPicPr>
          <p:cNvPr id="7" name="Picture 2" descr="C:\Documents and Settings\MVO\Desktop\eia_logo_white-02.png"/>
          <p:cNvPicPr>
            <a:picLocks noChangeAspect="1" noChangeArrowheads="1"/>
          </p:cNvPicPr>
          <p:nvPr/>
        </p:nvPicPr>
        <p:blipFill>
          <a:blip r:embed="rId2" cstate="print"/>
          <a:srcRect/>
          <a:stretch>
            <a:fillRect/>
          </a:stretch>
        </p:blipFill>
        <p:spPr bwMode="auto">
          <a:xfrm>
            <a:off x="84139" y="6362700"/>
            <a:ext cx="516411" cy="356616"/>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8" descr="eia_ppt_bottombar.jpg"/>
          <p:cNvPicPr>
            <a:picLocks noChangeAspect="1"/>
          </p:cNvPicPr>
          <p:nvPr/>
        </p:nvPicPr>
        <p:blipFill>
          <a:blip r:embed="rId16" cstate="print"/>
          <a:srcRect t="10667" b="10667"/>
          <a:stretch>
            <a:fillRect/>
          </a:stretch>
        </p:blipFill>
        <p:spPr bwMode="auto">
          <a:xfrm flipH="1" flipV="1">
            <a:off x="0" y="6226138"/>
            <a:ext cx="9144000" cy="631910"/>
          </a:xfrm>
          <a:prstGeom prst="rect">
            <a:avLst/>
          </a:prstGeom>
          <a:noFill/>
          <a:ln w="9525">
            <a:noFill/>
            <a:miter lim="800000"/>
            <a:headEnd/>
            <a:tailEnd/>
          </a:ln>
        </p:spPr>
      </p:pic>
      <p:sp>
        <p:nvSpPr>
          <p:cNvPr id="8" name="Rectangle 7"/>
          <p:cNvSpPr/>
          <p:nvPr/>
        </p:nvSpPr>
        <p:spPr bwMode="auto">
          <a:xfrm>
            <a:off x="0" y="0"/>
            <a:ext cx="9144000" cy="92075"/>
          </a:xfrm>
          <a:prstGeom prst="rect">
            <a:avLst/>
          </a:prstGeom>
          <a:solidFill>
            <a:srgbClr val="169DD8"/>
          </a:solidFill>
          <a:ln w="9525" cap="flat" cmpd="sng" algn="ctr">
            <a:noFill/>
            <a:prstDash val="solid"/>
            <a:round/>
            <a:headEnd type="none" w="med" len="med"/>
            <a:tailEnd type="none" w="med" len="med"/>
          </a:ln>
          <a:effectLst/>
        </p:spPr>
        <p:txBody>
          <a:bodyPr/>
          <a:lstStyle/>
          <a:p>
            <a:pPr eaLnBrk="0" hangingPunct="0"/>
            <a:endParaRPr lang="en-US" dirty="0"/>
          </a:p>
        </p:txBody>
      </p:sp>
      <p:sp>
        <p:nvSpPr>
          <p:cNvPr id="5" name="Footer Placeholder 4"/>
          <p:cNvSpPr>
            <a:spLocks noGrp="1"/>
          </p:cNvSpPr>
          <p:nvPr>
            <p:ph type="ftr" sz="quarter" idx="3"/>
          </p:nvPr>
        </p:nvSpPr>
        <p:spPr>
          <a:xfrm>
            <a:off x="667512" y="6391656"/>
            <a:ext cx="2807208" cy="393192"/>
          </a:xfrm>
          <a:prstGeom prst="rect">
            <a:avLst/>
          </a:prstGeom>
        </p:spPr>
        <p:txBody>
          <a:bodyPr vert="horz" lIns="91440" tIns="45720" rIns="91440" bIns="45720" rtlCol="0" anchor="b" anchorCtr="0"/>
          <a:lstStyle>
            <a:lvl1pPr algn="l">
              <a:defRPr sz="1200" i="1">
                <a:solidFill>
                  <a:schemeClr val="bg1"/>
                </a:solidFill>
              </a:defRPr>
            </a:lvl1pPr>
          </a:lstStyle>
          <a:p>
            <a:r>
              <a:rPr lang="en-US" dirty="0" smtClean="0"/>
              <a:t>2012 CBECS Stakeholder Meeting, May 15, 2012</a:t>
            </a:r>
            <a:endParaRPr lang="en-US" dirty="0"/>
          </a:p>
        </p:txBody>
      </p:sp>
      <p:sp>
        <p:nvSpPr>
          <p:cNvPr id="6" name="Slide Number Placeholder 5"/>
          <p:cNvSpPr>
            <a:spLocks noGrp="1"/>
          </p:cNvSpPr>
          <p:nvPr>
            <p:ph type="sldNum" sz="quarter" idx="4"/>
          </p:nvPr>
        </p:nvSpPr>
        <p:spPr>
          <a:xfrm>
            <a:off x="8686800" y="6419088"/>
            <a:ext cx="384048"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dt="0"/>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hyperlink" Target="http://www.eia.gov/consumption/cbecs"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www.eia.gov/consumption/commercial"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 Id="rId5" Type="http://schemas.openxmlformats.org/officeDocument/2006/relationships/hyperlink" Target="mailto:joelle.michaels@eia.gov" TargetMode="External"/><Relationship Id="rId4" Type="http://schemas.openxmlformats.org/officeDocument/2006/relationships/hyperlink" Target="mailto:thomas.leckey@eia.gov"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2012 Commercial Building Energy Consumption Survey (CBECS)</a:t>
            </a:r>
            <a:br>
              <a:rPr lang="en-US" b="1" dirty="0" smtClean="0"/>
            </a:br>
            <a:r>
              <a:rPr lang="en-US" b="1" dirty="0" smtClean="0"/>
              <a:t>Stakeholder Meeting</a:t>
            </a:r>
            <a:endParaRPr lang="en-US" dirty="0"/>
          </a:p>
        </p:txBody>
      </p:sp>
      <p:sp>
        <p:nvSpPr>
          <p:cNvPr id="3" name="Text Placeholder 2"/>
          <p:cNvSpPr>
            <a:spLocks noGrp="1"/>
          </p:cNvSpPr>
          <p:nvPr>
            <p:ph type="body" sz="quarter" idx="10"/>
          </p:nvPr>
        </p:nvSpPr>
        <p:spPr/>
        <p:txBody>
          <a:bodyPr/>
          <a:lstStyle/>
          <a:p>
            <a:pPr lvl="0"/>
            <a:r>
              <a:rPr lang="en-US" dirty="0" smtClean="0"/>
              <a:t>Tom Leckey, Joelle Michaels, Alan Swenson</a:t>
            </a:r>
          </a:p>
          <a:p>
            <a:pPr lvl="0"/>
            <a:r>
              <a:rPr lang="en-US" dirty="0" smtClean="0"/>
              <a:t>May 15, 2012 |  Washington, DC</a:t>
            </a:r>
          </a:p>
        </p:txBody>
      </p:sp>
      <p:pic>
        <p:nvPicPr>
          <p:cNvPr id="5" name="Picture 4" descr="CBECS_Logo_4c_notitle.jpg"/>
          <p:cNvPicPr>
            <a:picLocks noChangeAspect="1"/>
          </p:cNvPicPr>
          <p:nvPr/>
        </p:nvPicPr>
        <p:blipFill>
          <a:blip r:embed="rId3" cstate="print"/>
          <a:stretch>
            <a:fillRect/>
          </a:stretch>
        </p:blipFill>
        <p:spPr>
          <a:xfrm>
            <a:off x="5948362" y="3943350"/>
            <a:ext cx="2538413" cy="184561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260" y="110861"/>
            <a:ext cx="8046720" cy="1143000"/>
          </a:xfrm>
        </p:spPr>
        <p:txBody>
          <a:bodyPr/>
          <a:lstStyle/>
          <a:p>
            <a:r>
              <a:rPr lang="en-US" dirty="0" smtClean="0"/>
              <a:t>Section A: Building Size, Structural Characteristics, and Age</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10</a:t>
            </a:fld>
            <a:endParaRPr lang="en-US" dirty="0"/>
          </a:p>
        </p:txBody>
      </p:sp>
      <p:sp>
        <p:nvSpPr>
          <p:cNvPr id="5" name="Text Placeholder 4"/>
          <p:cNvSpPr>
            <a:spLocks noGrp="1"/>
          </p:cNvSpPr>
          <p:nvPr>
            <p:ph type="body" sz="quarter" idx="12"/>
          </p:nvPr>
        </p:nvSpPr>
        <p:spPr>
          <a:xfrm>
            <a:off x="640080" y="1218260"/>
            <a:ext cx="8046720" cy="4590288"/>
          </a:xfrm>
        </p:spPr>
        <p:txBody>
          <a:bodyPr/>
          <a:lstStyle/>
          <a:p>
            <a:r>
              <a:rPr lang="en-US" dirty="0" smtClean="0"/>
              <a:t>Square footage </a:t>
            </a:r>
          </a:p>
          <a:p>
            <a:pPr lvl="1"/>
            <a:r>
              <a:rPr lang="en-US" dirty="0" smtClean="0"/>
              <a:t>clarifying questions about total/gross square footage </a:t>
            </a:r>
          </a:p>
          <a:p>
            <a:pPr lvl="2"/>
            <a:r>
              <a:rPr lang="en-US" dirty="0" smtClean="0"/>
              <a:t>does the reported square footage include parking?</a:t>
            </a:r>
          </a:p>
          <a:p>
            <a:pPr lvl="3"/>
            <a:r>
              <a:rPr lang="en-US" dirty="0" smtClean="0"/>
              <a:t>completely enclosed and physically connected to the building (e.g. underground parking levels)</a:t>
            </a:r>
          </a:p>
          <a:p>
            <a:pPr lvl="3"/>
            <a:r>
              <a:rPr lang="en-US" dirty="0" smtClean="0"/>
              <a:t>partially open garages or garages separate from the building</a:t>
            </a:r>
          </a:p>
          <a:p>
            <a:pPr lvl="2"/>
            <a:r>
              <a:rPr lang="en-US" dirty="0" smtClean="0"/>
              <a:t>does it include “non-leasable” areas (e.g. lobbies, hallways, stairways)?</a:t>
            </a:r>
          </a:p>
          <a:p>
            <a:r>
              <a:rPr lang="en-US" dirty="0" smtClean="0"/>
              <a:t>NEW: Floor-to-ceiling height</a:t>
            </a:r>
          </a:p>
          <a:p>
            <a:r>
              <a:rPr lang="en-US" dirty="0" smtClean="0"/>
              <a:t>NEW: “Cool roof” materials</a:t>
            </a:r>
          </a:p>
          <a:p>
            <a:r>
              <a:rPr lang="en-US" dirty="0" smtClean="0"/>
              <a:t>Escalators</a:t>
            </a:r>
          </a:p>
          <a:p>
            <a:pPr lvl="1"/>
            <a:r>
              <a:rPr lang="en-US" dirty="0" smtClean="0"/>
              <a:t>specify that moving walkways should be counted as escalators</a:t>
            </a:r>
          </a:p>
          <a:p>
            <a:endParaRPr lang="en-US" dirty="0" smtClean="0"/>
          </a:p>
          <a:p>
            <a:pPr lvl="1">
              <a:buNone/>
            </a:pPr>
            <a:endParaRPr lang="en-US" dirty="0" smtClean="0"/>
          </a:p>
          <a:p>
            <a:pPr lvl="1"/>
            <a:endParaRPr lang="en-US" dirty="0" smtClean="0"/>
          </a:p>
          <a:p>
            <a:pPr lvl="1">
              <a:buNone/>
            </a:pPr>
            <a:endParaRPr lang="en-US" dirty="0" smtClean="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260" y="110861"/>
            <a:ext cx="8046720" cy="1143000"/>
          </a:xfrm>
        </p:spPr>
        <p:txBody>
          <a:bodyPr/>
          <a:lstStyle/>
          <a:p>
            <a:r>
              <a:rPr lang="en-US" dirty="0" smtClean="0"/>
              <a:t>Section A: Building Size, Structural Characteristics, and Age</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11</a:t>
            </a:fld>
            <a:endParaRPr lang="en-US" dirty="0"/>
          </a:p>
        </p:txBody>
      </p:sp>
      <p:sp>
        <p:nvSpPr>
          <p:cNvPr id="5" name="Text Placeholder 4"/>
          <p:cNvSpPr>
            <a:spLocks noGrp="1"/>
          </p:cNvSpPr>
          <p:nvPr>
            <p:ph type="body" sz="quarter" idx="12"/>
          </p:nvPr>
        </p:nvSpPr>
        <p:spPr>
          <a:xfrm>
            <a:off x="640080" y="1303988"/>
            <a:ext cx="8046720" cy="4590288"/>
          </a:xfrm>
        </p:spPr>
        <p:txBody>
          <a:bodyPr/>
          <a:lstStyle/>
          <a:p>
            <a:r>
              <a:rPr lang="en-US" dirty="0" smtClean="0"/>
              <a:t>Renovations</a:t>
            </a:r>
          </a:p>
          <a:p>
            <a:pPr lvl="1"/>
            <a:r>
              <a:rPr lang="en-US" dirty="0" smtClean="0"/>
              <a:t>remove the word “major” from the filter question</a:t>
            </a:r>
          </a:p>
          <a:p>
            <a:pPr lvl="2"/>
            <a:r>
              <a:rPr lang="en-US" dirty="0" smtClean="0"/>
              <a:t>list of renovation types may be overly inclusive, but we can exclude minor improvements when we report the data</a:t>
            </a:r>
          </a:p>
          <a:p>
            <a:pPr lvl="1"/>
            <a:r>
              <a:rPr lang="en-US" dirty="0" smtClean="0"/>
              <a:t>NEW CATEGORIES</a:t>
            </a:r>
          </a:p>
          <a:p>
            <a:pPr lvl="2"/>
            <a:r>
              <a:rPr lang="en-US" dirty="0" smtClean="0"/>
              <a:t>“exterior replacement” split into “exterior roof replacement” and “exterior wall replacement or renovation”</a:t>
            </a:r>
          </a:p>
          <a:p>
            <a:pPr lvl="2"/>
            <a:r>
              <a:rPr lang="en-US" dirty="0" smtClean="0"/>
              <a:t>building automation/management system</a:t>
            </a:r>
          </a:p>
          <a:p>
            <a:pPr lvl="2"/>
            <a:r>
              <a:rPr lang="en-US" dirty="0" smtClean="0"/>
              <a:t>electrical upgrade</a:t>
            </a:r>
          </a:p>
          <a:p>
            <a:pPr lvl="2"/>
            <a:r>
              <a:rPr lang="en-US" dirty="0" smtClean="0"/>
              <a:t>fire/safety/security upgrade</a:t>
            </a:r>
          </a:p>
          <a:p>
            <a:pPr lvl="1"/>
            <a:r>
              <a:rPr lang="en-US" dirty="0" smtClean="0"/>
              <a:t>we ask about renovations done “since 1980” </a:t>
            </a:r>
          </a:p>
          <a:p>
            <a:pPr lvl="2"/>
            <a:r>
              <a:rPr lang="en-US" dirty="0" smtClean="0"/>
              <a:t>is this still a meaningful reference date?</a:t>
            </a:r>
          </a:p>
          <a:p>
            <a:r>
              <a:rPr lang="en-US" dirty="0" smtClean="0"/>
              <a:t>Questions/comments on Section A?</a:t>
            </a:r>
          </a:p>
          <a:p>
            <a:pPr lvl="1">
              <a:buNone/>
            </a:pPr>
            <a:endParaRPr lang="en-US" dirty="0" smtClean="0"/>
          </a:p>
          <a:p>
            <a:pPr lvl="1"/>
            <a:endParaRPr lang="en-US" dirty="0" smtClean="0"/>
          </a:p>
          <a:p>
            <a:pPr lvl="1">
              <a:buNone/>
            </a:pPr>
            <a:endParaRPr lang="en-US" dirty="0" smtClean="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260" y="-234927"/>
            <a:ext cx="8046720" cy="1143000"/>
          </a:xfrm>
        </p:spPr>
        <p:txBody>
          <a:bodyPr/>
          <a:lstStyle/>
          <a:p>
            <a:r>
              <a:rPr lang="en-US" dirty="0" smtClean="0"/>
              <a:t>Section B: Building Activity</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12</a:t>
            </a:fld>
            <a:endParaRPr lang="en-US" dirty="0"/>
          </a:p>
        </p:txBody>
      </p:sp>
      <p:sp>
        <p:nvSpPr>
          <p:cNvPr id="5" name="Text Placeholder 4"/>
          <p:cNvSpPr>
            <a:spLocks noGrp="1"/>
          </p:cNvSpPr>
          <p:nvPr>
            <p:ph type="body" sz="quarter" idx="12"/>
          </p:nvPr>
        </p:nvSpPr>
        <p:spPr>
          <a:xfrm>
            <a:off x="640080" y="948988"/>
            <a:ext cx="8046720" cy="4590288"/>
          </a:xfrm>
        </p:spPr>
        <p:txBody>
          <a:bodyPr/>
          <a:lstStyle/>
          <a:p>
            <a:r>
              <a:rPr lang="en-US" dirty="0" smtClean="0"/>
              <a:t>A few points of clarification:</a:t>
            </a:r>
          </a:p>
          <a:p>
            <a:pPr lvl="1"/>
            <a:r>
              <a:rPr lang="en-US" dirty="0" smtClean="0"/>
              <a:t>we purposely duplicate activity subcategories within the main activity categories </a:t>
            </a:r>
          </a:p>
          <a:p>
            <a:pPr lvl="2"/>
            <a:r>
              <a:rPr lang="en-US" dirty="0" smtClean="0"/>
              <a:t>the survey instrument automatically reclassifies the activity to the correct CBECS principal building activity so that we can ask the appropriate follow-up questions</a:t>
            </a:r>
          </a:p>
          <a:p>
            <a:pPr lvl="2"/>
            <a:r>
              <a:rPr lang="en-US" dirty="0" smtClean="0"/>
              <a:t>example: libraries are “public assembly” by CBECS definition but are also available as an option within office, education, service, and other</a:t>
            </a:r>
          </a:p>
          <a:p>
            <a:pPr lvl="1"/>
            <a:r>
              <a:rPr lang="en-US" dirty="0" smtClean="0"/>
              <a:t>if a building is not 75% or more of a single activity, we ask for the top three activities and collect the percent of floorspace used for each</a:t>
            </a:r>
          </a:p>
          <a:p>
            <a:pPr lvl="1"/>
            <a:r>
              <a:rPr lang="en-US" dirty="0" smtClean="0"/>
              <a:t>military bases are not included in the CBECS sample</a:t>
            </a:r>
          </a:p>
          <a:p>
            <a:pPr lvl="1"/>
            <a:r>
              <a:rPr lang="en-US" dirty="0" smtClean="0"/>
              <a:t>laboratories have always been classified separately in the CBECS, but are combined into “other” for reporting because of sample size constraints</a:t>
            </a:r>
          </a:p>
          <a:p>
            <a:pPr lvl="2"/>
            <a:r>
              <a:rPr lang="en-US" dirty="0" smtClean="0"/>
              <a:t>increase in sample size may allow reporting for laboratories</a:t>
            </a:r>
          </a:p>
          <a:p>
            <a:r>
              <a:rPr lang="en-US" dirty="0" smtClean="0"/>
              <a:t>New details on specialized uses of space – Section E</a:t>
            </a:r>
          </a:p>
          <a:p>
            <a:r>
              <a:rPr lang="en-US" dirty="0" smtClean="0"/>
              <a:t>Questions/comments on Section B?</a:t>
            </a:r>
          </a:p>
          <a:p>
            <a:pPr lvl="1"/>
            <a:endParaRPr lang="en-US" dirty="0" smtClean="0"/>
          </a:p>
          <a:p>
            <a:pPr lvl="1">
              <a:buNone/>
            </a:pPr>
            <a:endParaRPr lang="en-US" dirty="0" smtClean="0"/>
          </a:p>
          <a:p>
            <a:pPr lvl="1"/>
            <a:endParaRPr lang="en-US" dirty="0" smtClean="0"/>
          </a:p>
          <a:p>
            <a:pPr lvl="1">
              <a:buNone/>
            </a:pPr>
            <a:endParaRPr lang="en-US" dirty="0" smtClean="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260" y="110861"/>
            <a:ext cx="8046720" cy="1143000"/>
          </a:xfrm>
        </p:spPr>
        <p:txBody>
          <a:bodyPr/>
          <a:lstStyle/>
          <a:p>
            <a:r>
              <a:rPr lang="en-US" dirty="0" smtClean="0"/>
              <a:t>Section C: Ownership, Occupancy, Operating Hours, Employment</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13</a:t>
            </a:fld>
            <a:endParaRPr lang="en-US" dirty="0"/>
          </a:p>
        </p:txBody>
      </p:sp>
      <p:sp>
        <p:nvSpPr>
          <p:cNvPr id="5" name="Text Placeholder 4"/>
          <p:cNvSpPr>
            <a:spLocks noGrp="1"/>
          </p:cNvSpPr>
          <p:nvPr>
            <p:ph type="body" sz="quarter" idx="12"/>
          </p:nvPr>
        </p:nvSpPr>
        <p:spPr>
          <a:xfrm>
            <a:off x="640080" y="1303988"/>
            <a:ext cx="8046720" cy="4590288"/>
          </a:xfrm>
        </p:spPr>
        <p:txBody>
          <a:bodyPr/>
          <a:lstStyle/>
          <a:p>
            <a:r>
              <a:rPr lang="en-US" dirty="0" smtClean="0"/>
              <a:t>Building ownership</a:t>
            </a:r>
          </a:p>
          <a:p>
            <a:pPr lvl="1"/>
            <a:r>
              <a:rPr lang="en-US" dirty="0" smtClean="0"/>
              <a:t>NEW: ask if the building is owned as an investment (i.e. for leasing) or for occupancy</a:t>
            </a:r>
          </a:p>
          <a:p>
            <a:pPr lvl="1"/>
            <a:r>
              <a:rPr lang="en-US" dirty="0" smtClean="0"/>
              <a:t>NEW CATEGORY: add “Real estate investment trust (REIT)” as a building owner category</a:t>
            </a:r>
          </a:p>
          <a:p>
            <a:r>
              <a:rPr lang="en-US" dirty="0" smtClean="0"/>
              <a:t>Ask whether the building is leased by a government agency?</a:t>
            </a:r>
          </a:p>
          <a:p>
            <a:pPr lvl="1"/>
            <a:r>
              <a:rPr lang="en-US" dirty="0" smtClean="0"/>
              <a:t>would this be useful information?</a:t>
            </a:r>
          </a:p>
          <a:p>
            <a:r>
              <a:rPr lang="en-US" dirty="0" smtClean="0"/>
              <a:t>Purchasing power</a:t>
            </a:r>
          </a:p>
          <a:p>
            <a:pPr lvl="1"/>
            <a:r>
              <a:rPr lang="en-US" dirty="0" smtClean="0"/>
              <a:t>NEW: ask who pays the energy bills?</a:t>
            </a:r>
          </a:p>
          <a:p>
            <a:r>
              <a:rPr lang="en-US" dirty="0" smtClean="0"/>
              <a:t>Hours of operation</a:t>
            </a:r>
          </a:p>
          <a:p>
            <a:pPr lvl="1"/>
            <a:r>
              <a:rPr lang="en-US" dirty="0" smtClean="0"/>
              <a:t>better alignment with Energy Star definitions (e.g. for offices, define as the time when 75% or more of the people are in the building)</a:t>
            </a:r>
          </a:p>
          <a:p>
            <a:pPr lvl="1">
              <a:buNone/>
            </a:pPr>
            <a:endParaRPr lang="en-US" dirty="0" smtClean="0"/>
          </a:p>
          <a:p>
            <a:pPr lvl="1"/>
            <a:endParaRPr lang="en-US" dirty="0" smtClean="0"/>
          </a:p>
          <a:p>
            <a:pPr lvl="1">
              <a:buNone/>
            </a:pPr>
            <a:endParaRPr lang="en-US" dirty="0" smtClean="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260" y="110861"/>
            <a:ext cx="8046720" cy="1143000"/>
          </a:xfrm>
        </p:spPr>
        <p:txBody>
          <a:bodyPr/>
          <a:lstStyle/>
          <a:p>
            <a:r>
              <a:rPr lang="en-US" dirty="0" smtClean="0"/>
              <a:t>Section C: Ownership, Occupancy, Operating Hours, Employment</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14</a:t>
            </a:fld>
            <a:endParaRPr lang="en-US" dirty="0"/>
          </a:p>
        </p:txBody>
      </p:sp>
      <p:sp>
        <p:nvSpPr>
          <p:cNvPr id="5" name="Text Placeholder 4"/>
          <p:cNvSpPr>
            <a:spLocks noGrp="1"/>
          </p:cNvSpPr>
          <p:nvPr>
            <p:ph type="body" sz="quarter" idx="12"/>
          </p:nvPr>
        </p:nvSpPr>
        <p:spPr>
          <a:xfrm>
            <a:off x="640080" y="1451724"/>
            <a:ext cx="8046720" cy="4590288"/>
          </a:xfrm>
        </p:spPr>
        <p:txBody>
          <a:bodyPr/>
          <a:lstStyle/>
          <a:p>
            <a:r>
              <a:rPr lang="en-US" dirty="0" smtClean="0"/>
              <a:t>Number of building occupants</a:t>
            </a:r>
          </a:p>
          <a:p>
            <a:pPr lvl="1"/>
            <a:r>
              <a:rPr lang="en-US" dirty="0" smtClean="0"/>
              <a:t>NEW: collect information to better define usage levels in building types that are public/customer oriented (e.g. average meals served in restaurants, </a:t>
            </a:r>
            <a:r>
              <a:rPr lang="en-US" dirty="0" smtClean="0"/>
              <a:t>room- </a:t>
            </a:r>
            <a:r>
              <a:rPr lang="en-US" dirty="0" smtClean="0"/>
              <a:t>nights at a hotel, number of visitors to a museum)</a:t>
            </a:r>
          </a:p>
          <a:p>
            <a:r>
              <a:rPr lang="en-US" dirty="0" smtClean="0"/>
              <a:t>Vacancy rates</a:t>
            </a:r>
          </a:p>
          <a:p>
            <a:pPr lvl="1"/>
            <a:r>
              <a:rPr lang="en-US" dirty="0" smtClean="0"/>
              <a:t>NEW: ask for the average yearly occupancy rates for certain building types</a:t>
            </a:r>
          </a:p>
          <a:p>
            <a:r>
              <a:rPr lang="en-US" dirty="0" smtClean="0"/>
              <a:t>Fire station staffing levels</a:t>
            </a:r>
          </a:p>
          <a:p>
            <a:pPr lvl="1"/>
            <a:r>
              <a:rPr lang="en-US" dirty="0" smtClean="0"/>
              <a:t>NEW: is the staffing at the station usually constant, highly variable, or is the building usually unoccupied (e.g. volunteer station)</a:t>
            </a:r>
          </a:p>
          <a:p>
            <a:r>
              <a:rPr lang="en-US" dirty="0" smtClean="0"/>
              <a:t>Questions/comments on Section C?</a:t>
            </a:r>
          </a:p>
          <a:p>
            <a:pPr lvl="1"/>
            <a:endParaRPr lang="en-US" dirty="0" smtClean="0"/>
          </a:p>
          <a:p>
            <a:pPr lvl="1">
              <a:buNone/>
            </a:pPr>
            <a:endParaRPr lang="en-US" dirty="0" smtClean="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260" y="-60595"/>
            <a:ext cx="8046720" cy="1143000"/>
          </a:xfrm>
        </p:spPr>
        <p:txBody>
          <a:bodyPr/>
          <a:lstStyle/>
          <a:p>
            <a:r>
              <a:rPr lang="en-US" dirty="0" smtClean="0"/>
              <a:t>Section D: Energy Sources, Uses, Equipment</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15</a:t>
            </a:fld>
            <a:endParaRPr lang="en-US" dirty="0"/>
          </a:p>
        </p:txBody>
      </p:sp>
      <p:sp>
        <p:nvSpPr>
          <p:cNvPr id="5" name="Text Placeholder 4"/>
          <p:cNvSpPr>
            <a:spLocks noGrp="1"/>
          </p:cNvSpPr>
          <p:nvPr>
            <p:ph type="body" sz="quarter" idx="12"/>
          </p:nvPr>
        </p:nvSpPr>
        <p:spPr>
          <a:xfrm>
            <a:off x="640080" y="1218260"/>
            <a:ext cx="8046720" cy="4590288"/>
          </a:xfrm>
        </p:spPr>
        <p:txBody>
          <a:bodyPr/>
          <a:lstStyle/>
          <a:p>
            <a:r>
              <a:rPr lang="en-US" dirty="0" smtClean="0"/>
              <a:t>Heating equipment types</a:t>
            </a:r>
          </a:p>
          <a:p>
            <a:pPr lvl="1"/>
            <a:r>
              <a:rPr lang="en-US" dirty="0" smtClean="0"/>
              <a:t>furnace type</a:t>
            </a:r>
            <a:endParaRPr lang="en-US" dirty="0" smtClean="0"/>
          </a:p>
          <a:p>
            <a:pPr lvl="2"/>
            <a:r>
              <a:rPr lang="en-US" dirty="0" smtClean="0"/>
              <a:t>add </a:t>
            </a:r>
            <a:r>
              <a:rPr lang="en-US" dirty="0" smtClean="0"/>
              <a:t>“Individual room high efficiency condensing furnace”</a:t>
            </a:r>
          </a:p>
          <a:p>
            <a:pPr lvl="1"/>
            <a:r>
              <a:rPr lang="en-US" dirty="0" smtClean="0"/>
              <a:t>boiler </a:t>
            </a:r>
            <a:r>
              <a:rPr lang="en-US" dirty="0" smtClean="0"/>
              <a:t>and </a:t>
            </a:r>
            <a:r>
              <a:rPr lang="en-US" dirty="0" smtClean="0"/>
              <a:t>district system </a:t>
            </a:r>
            <a:r>
              <a:rPr lang="en-US" dirty="0" smtClean="0"/>
              <a:t>distribution </a:t>
            </a:r>
            <a:r>
              <a:rPr lang="en-US" dirty="0" smtClean="0"/>
              <a:t>types </a:t>
            </a:r>
            <a:endParaRPr lang="en-US" dirty="0" smtClean="0"/>
          </a:p>
          <a:p>
            <a:pPr lvl="2"/>
            <a:r>
              <a:rPr lang="en-US" dirty="0" smtClean="0"/>
              <a:t>add </a:t>
            </a:r>
            <a:r>
              <a:rPr lang="en-US" dirty="0" smtClean="0"/>
              <a:t>“Radiant panels in walls/floors”</a:t>
            </a:r>
          </a:p>
          <a:p>
            <a:pPr lvl="1"/>
            <a:r>
              <a:rPr lang="en-US" dirty="0" smtClean="0"/>
              <a:t>heat </a:t>
            </a:r>
            <a:r>
              <a:rPr lang="en-US" dirty="0" smtClean="0"/>
              <a:t>pump </a:t>
            </a:r>
            <a:r>
              <a:rPr lang="en-US" dirty="0" smtClean="0"/>
              <a:t>type</a:t>
            </a:r>
            <a:endParaRPr lang="en-US" dirty="0" smtClean="0"/>
          </a:p>
          <a:p>
            <a:pPr lvl="2"/>
            <a:r>
              <a:rPr lang="en-US" dirty="0" smtClean="0"/>
              <a:t>add </a:t>
            </a:r>
            <a:r>
              <a:rPr lang="en-US" dirty="0" smtClean="0"/>
              <a:t>“Dual source” and “Dual fuel” (clarify)</a:t>
            </a:r>
          </a:p>
          <a:p>
            <a:pPr lvl="1"/>
            <a:r>
              <a:rPr lang="en-US" dirty="0" smtClean="0"/>
              <a:t>individual </a:t>
            </a:r>
            <a:r>
              <a:rPr lang="en-US" dirty="0" smtClean="0"/>
              <a:t>heater </a:t>
            </a:r>
            <a:r>
              <a:rPr lang="en-US" dirty="0" smtClean="0"/>
              <a:t>type </a:t>
            </a:r>
            <a:endParaRPr lang="en-US" dirty="0" smtClean="0"/>
          </a:p>
          <a:p>
            <a:pPr lvl="2"/>
            <a:r>
              <a:rPr lang="en-US" dirty="0" smtClean="0"/>
              <a:t>add </a:t>
            </a:r>
            <a:r>
              <a:rPr lang="en-US" dirty="0" smtClean="0"/>
              <a:t>“High temperature infrared radiant heater”</a:t>
            </a:r>
          </a:p>
          <a:p>
            <a:pPr lvl="2"/>
            <a:r>
              <a:rPr lang="en-US" dirty="0" smtClean="0"/>
              <a:t>add </a:t>
            </a:r>
            <a:r>
              <a:rPr lang="en-US" dirty="0" smtClean="0"/>
              <a:t>“Low temperature electrical radiant panels”</a:t>
            </a:r>
          </a:p>
          <a:p>
            <a:pPr lvl="1"/>
            <a:r>
              <a:rPr lang="en-US" dirty="0" smtClean="0"/>
              <a:t>add </a:t>
            </a:r>
            <a:r>
              <a:rPr lang="en-US" dirty="0" smtClean="0"/>
              <a:t>“Chiller heater”</a:t>
            </a:r>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260" y="-3443"/>
            <a:ext cx="8046720" cy="1143000"/>
          </a:xfrm>
        </p:spPr>
        <p:txBody>
          <a:bodyPr/>
          <a:lstStyle/>
          <a:p>
            <a:r>
              <a:rPr lang="en-US" dirty="0" smtClean="0"/>
              <a:t>Section D: Energy Sources, Uses, Equipment</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16</a:t>
            </a:fld>
            <a:endParaRPr lang="en-US" dirty="0"/>
          </a:p>
        </p:txBody>
      </p:sp>
      <p:sp>
        <p:nvSpPr>
          <p:cNvPr id="5" name="Text Placeholder 4"/>
          <p:cNvSpPr>
            <a:spLocks noGrp="1"/>
          </p:cNvSpPr>
          <p:nvPr>
            <p:ph type="body" sz="quarter" idx="12"/>
          </p:nvPr>
        </p:nvSpPr>
        <p:spPr>
          <a:xfrm>
            <a:off x="640080" y="1218260"/>
            <a:ext cx="8046720" cy="4590288"/>
          </a:xfrm>
        </p:spPr>
        <p:txBody>
          <a:bodyPr/>
          <a:lstStyle/>
          <a:p>
            <a:r>
              <a:rPr lang="en-US" dirty="0" smtClean="0"/>
              <a:t>Heating (and cooling) ventilation types</a:t>
            </a:r>
          </a:p>
          <a:p>
            <a:pPr lvl="1"/>
            <a:r>
              <a:rPr lang="en-US" dirty="0" smtClean="0"/>
              <a:t>add </a:t>
            </a:r>
            <a:r>
              <a:rPr lang="en-US" dirty="0" smtClean="0"/>
              <a:t>“Underfloor air distribution”</a:t>
            </a:r>
          </a:p>
          <a:p>
            <a:pPr lvl="1"/>
            <a:r>
              <a:rPr lang="en-US" dirty="0" smtClean="0"/>
              <a:t>add </a:t>
            </a:r>
            <a:r>
              <a:rPr lang="en-US" dirty="0" smtClean="0"/>
              <a:t>“natural ventilation” to “No mechanical ventilation”</a:t>
            </a:r>
          </a:p>
          <a:p>
            <a:r>
              <a:rPr lang="en-US" dirty="0" smtClean="0"/>
              <a:t>Reduce heating (and cooling)</a:t>
            </a:r>
          </a:p>
          <a:p>
            <a:pPr lvl="1"/>
            <a:r>
              <a:rPr lang="en-US" dirty="0" smtClean="0"/>
              <a:t>add </a:t>
            </a:r>
            <a:r>
              <a:rPr lang="en-US" dirty="0" smtClean="0"/>
              <a:t>“Manual operation”</a:t>
            </a:r>
          </a:p>
          <a:p>
            <a:r>
              <a:rPr lang="en-US" dirty="0" smtClean="0"/>
              <a:t>Cooling equipment types</a:t>
            </a:r>
          </a:p>
          <a:p>
            <a:pPr lvl="1"/>
            <a:r>
              <a:rPr lang="en-US" dirty="0" smtClean="0"/>
              <a:t>chiller type</a:t>
            </a:r>
            <a:endParaRPr lang="en-US" dirty="0" smtClean="0"/>
          </a:p>
          <a:p>
            <a:pPr lvl="2"/>
            <a:r>
              <a:rPr lang="en-US" dirty="0" smtClean="0"/>
              <a:t>add </a:t>
            </a:r>
            <a:r>
              <a:rPr lang="en-US" dirty="0" smtClean="0"/>
              <a:t>“Absorption chiller”  </a:t>
            </a:r>
          </a:p>
          <a:p>
            <a:pPr lvl="1"/>
            <a:r>
              <a:rPr lang="en-US" dirty="0" smtClean="0"/>
              <a:t>chiller/district </a:t>
            </a:r>
            <a:r>
              <a:rPr lang="en-US" dirty="0" smtClean="0"/>
              <a:t>chilled water distribution </a:t>
            </a:r>
            <a:r>
              <a:rPr lang="en-US" dirty="0" smtClean="0"/>
              <a:t>type</a:t>
            </a:r>
            <a:endParaRPr lang="en-US" dirty="0" smtClean="0"/>
          </a:p>
          <a:p>
            <a:pPr lvl="2"/>
            <a:r>
              <a:rPr lang="en-US" dirty="0" smtClean="0"/>
              <a:t>add </a:t>
            </a:r>
            <a:r>
              <a:rPr lang="en-US" dirty="0" smtClean="0"/>
              <a:t>“Chilled beam”  </a:t>
            </a:r>
          </a:p>
          <a:p>
            <a:pPr lvl="1"/>
            <a:r>
              <a:rPr lang="en-US" dirty="0" smtClean="0"/>
              <a:t>heat </a:t>
            </a:r>
            <a:r>
              <a:rPr lang="en-US" dirty="0" smtClean="0"/>
              <a:t>pump </a:t>
            </a:r>
            <a:r>
              <a:rPr lang="en-US" dirty="0" smtClean="0"/>
              <a:t>type</a:t>
            </a:r>
            <a:endParaRPr lang="en-US" dirty="0" smtClean="0"/>
          </a:p>
          <a:p>
            <a:pPr lvl="2"/>
            <a:r>
              <a:rPr lang="en-US" dirty="0" smtClean="0"/>
              <a:t>a</a:t>
            </a:r>
            <a:r>
              <a:rPr lang="en-US" dirty="0" smtClean="0"/>
              <a:t>dd </a:t>
            </a:r>
            <a:r>
              <a:rPr lang="en-US" dirty="0" smtClean="0"/>
              <a:t>“Dual source”  </a:t>
            </a:r>
          </a:p>
          <a:p>
            <a:pPr lvl="1">
              <a:buNone/>
            </a:pPr>
            <a:endParaRPr lang="en-US" dirty="0" smtClean="0"/>
          </a:p>
          <a:p>
            <a:pPr lvl="1">
              <a:buNone/>
            </a:pPr>
            <a:endParaRPr lang="en-US" dirty="0" smtClean="0"/>
          </a:p>
          <a:p>
            <a:pPr lvl="1"/>
            <a:endParaRPr lang="en-US" dirty="0" smtClean="0"/>
          </a:p>
          <a:p>
            <a:pPr lvl="1">
              <a:buNone/>
            </a:pPr>
            <a:endParaRPr lang="en-US" dirty="0" smtClean="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260" y="-117747"/>
            <a:ext cx="8046720" cy="1143000"/>
          </a:xfrm>
        </p:spPr>
        <p:txBody>
          <a:bodyPr/>
          <a:lstStyle/>
          <a:p>
            <a:r>
              <a:rPr lang="en-US" dirty="0" smtClean="0"/>
              <a:t>Section D: Energy Sources, Uses, Equipment</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17</a:t>
            </a:fld>
            <a:endParaRPr lang="en-US" dirty="0"/>
          </a:p>
        </p:txBody>
      </p:sp>
      <p:sp>
        <p:nvSpPr>
          <p:cNvPr id="5" name="Text Placeholder 4"/>
          <p:cNvSpPr>
            <a:spLocks noGrp="1"/>
          </p:cNvSpPr>
          <p:nvPr>
            <p:ph type="body" sz="quarter" idx="12"/>
          </p:nvPr>
        </p:nvSpPr>
        <p:spPr>
          <a:xfrm>
            <a:off x="640080" y="1218260"/>
            <a:ext cx="8046720" cy="4590288"/>
          </a:xfrm>
        </p:spPr>
        <p:txBody>
          <a:bodyPr/>
          <a:lstStyle/>
          <a:p>
            <a:r>
              <a:rPr lang="en-US" dirty="0" smtClean="0"/>
              <a:t>Other energy sources/HVAC equipment items under consideration</a:t>
            </a:r>
          </a:p>
          <a:p>
            <a:pPr lvl="1"/>
            <a:r>
              <a:rPr lang="en-US" dirty="0" smtClean="0"/>
              <a:t>use </a:t>
            </a:r>
            <a:r>
              <a:rPr lang="en-US" dirty="0" smtClean="0"/>
              <a:t>of air- and waterside economizers</a:t>
            </a:r>
          </a:p>
          <a:p>
            <a:pPr lvl="1"/>
            <a:r>
              <a:rPr lang="en-US" dirty="0" smtClean="0"/>
              <a:t>use </a:t>
            </a:r>
            <a:r>
              <a:rPr lang="en-US" dirty="0" smtClean="0"/>
              <a:t>of demand controlled ventilation</a:t>
            </a:r>
          </a:p>
          <a:p>
            <a:pPr lvl="1"/>
            <a:r>
              <a:rPr lang="en-US" dirty="0" smtClean="0"/>
              <a:t>energy </a:t>
            </a:r>
            <a:r>
              <a:rPr lang="en-US" dirty="0" smtClean="0"/>
              <a:t>recovery and energy storage systems</a:t>
            </a:r>
          </a:p>
          <a:p>
            <a:pPr lvl="1"/>
            <a:r>
              <a:rPr lang="en-US" dirty="0" smtClean="0"/>
              <a:t>cogeneration</a:t>
            </a:r>
            <a:endParaRPr lang="en-US" dirty="0" smtClean="0"/>
          </a:p>
          <a:p>
            <a:pPr lvl="1"/>
            <a:r>
              <a:rPr lang="en-US" dirty="0" smtClean="0"/>
              <a:t>dual </a:t>
            </a:r>
            <a:r>
              <a:rPr lang="en-US" dirty="0" smtClean="0"/>
              <a:t>fuel sources for heating</a:t>
            </a:r>
          </a:p>
          <a:p>
            <a:pPr lvl="1"/>
            <a:r>
              <a:rPr lang="en-US" dirty="0" smtClean="0"/>
              <a:t>solar </a:t>
            </a:r>
            <a:r>
              <a:rPr lang="en-US" dirty="0" smtClean="0"/>
              <a:t>thermal</a:t>
            </a:r>
          </a:p>
          <a:p>
            <a:pPr lvl="1"/>
            <a:r>
              <a:rPr lang="en-US" dirty="0" smtClean="0"/>
              <a:t>age </a:t>
            </a:r>
            <a:r>
              <a:rPr lang="en-US" dirty="0" smtClean="0"/>
              <a:t>of HVAC equipment</a:t>
            </a:r>
          </a:p>
          <a:p>
            <a:pPr lvl="1"/>
            <a:r>
              <a:rPr lang="en-US" dirty="0" smtClean="0"/>
              <a:t>variable </a:t>
            </a:r>
            <a:r>
              <a:rPr lang="en-US" dirty="0" smtClean="0"/>
              <a:t>air-volume system (heating components)</a:t>
            </a:r>
          </a:p>
          <a:p>
            <a:pPr>
              <a:buNone/>
            </a:pPr>
            <a:endParaRPr lang="en-US" dirty="0" smtClean="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260" y="-89171"/>
            <a:ext cx="8046720" cy="1143000"/>
          </a:xfrm>
        </p:spPr>
        <p:txBody>
          <a:bodyPr/>
          <a:lstStyle/>
          <a:p>
            <a:r>
              <a:rPr lang="en-US" dirty="0" smtClean="0"/>
              <a:t>Section D: Energy Sources, Uses, Equipment</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18</a:t>
            </a:fld>
            <a:endParaRPr lang="en-US" dirty="0"/>
          </a:p>
        </p:txBody>
      </p:sp>
      <p:sp>
        <p:nvSpPr>
          <p:cNvPr id="5" name="Text Placeholder 4"/>
          <p:cNvSpPr>
            <a:spLocks noGrp="1"/>
          </p:cNvSpPr>
          <p:nvPr>
            <p:ph type="body" sz="quarter" idx="12"/>
          </p:nvPr>
        </p:nvSpPr>
        <p:spPr>
          <a:xfrm>
            <a:off x="640080" y="1218260"/>
            <a:ext cx="8046720" cy="4590288"/>
          </a:xfrm>
        </p:spPr>
        <p:txBody>
          <a:bodyPr/>
          <a:lstStyle/>
          <a:p>
            <a:r>
              <a:rPr lang="en-US" dirty="0" smtClean="0"/>
              <a:t>Regular HVAC maintenance</a:t>
            </a:r>
          </a:p>
          <a:p>
            <a:pPr lvl="1"/>
            <a:r>
              <a:rPr lang="en-US" dirty="0" smtClean="0"/>
              <a:t>add </a:t>
            </a:r>
            <a:r>
              <a:rPr lang="en-US" dirty="0" smtClean="0"/>
              <a:t>follow-up question to characterize the maintenance program</a:t>
            </a:r>
          </a:p>
          <a:p>
            <a:r>
              <a:rPr lang="en-US" dirty="0" smtClean="0"/>
              <a:t>Water heating sources/equipment</a:t>
            </a:r>
          </a:p>
          <a:p>
            <a:pPr lvl="1"/>
            <a:r>
              <a:rPr lang="en-US" dirty="0" smtClean="0"/>
              <a:t>add </a:t>
            </a:r>
            <a:r>
              <a:rPr lang="en-US" dirty="0" smtClean="0"/>
              <a:t>“Heat recovery”</a:t>
            </a:r>
          </a:p>
          <a:p>
            <a:r>
              <a:rPr lang="en-US" dirty="0" smtClean="0"/>
              <a:t>Separate question for building automation system (BAS)</a:t>
            </a:r>
          </a:p>
          <a:p>
            <a:endParaRPr lang="en-US" dirty="0" smtClean="0"/>
          </a:p>
          <a:p>
            <a:pPr lvl="1">
              <a:buNone/>
            </a:pPr>
            <a:endParaRPr lang="en-US" dirty="0" smtClean="0"/>
          </a:p>
          <a:p>
            <a:pPr lvl="1">
              <a:buNone/>
            </a:pPr>
            <a:endParaRPr lang="en-US" dirty="0" smtClean="0"/>
          </a:p>
          <a:p>
            <a:pPr lvl="1"/>
            <a:endParaRPr lang="en-US" dirty="0" smtClean="0"/>
          </a:p>
          <a:p>
            <a:pPr lvl="1">
              <a:buNone/>
            </a:pPr>
            <a:endParaRPr lang="en-US" dirty="0" smtClean="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260" y="-89171"/>
            <a:ext cx="8046720" cy="1143000"/>
          </a:xfrm>
        </p:spPr>
        <p:txBody>
          <a:bodyPr/>
          <a:lstStyle/>
          <a:p>
            <a:r>
              <a:rPr lang="en-US" dirty="0" smtClean="0"/>
              <a:t>Section D: Energy Sources, Uses, Equipment</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19</a:t>
            </a:fld>
            <a:endParaRPr lang="en-US" dirty="0"/>
          </a:p>
        </p:txBody>
      </p:sp>
      <p:sp>
        <p:nvSpPr>
          <p:cNvPr id="5" name="Text Placeholder 4"/>
          <p:cNvSpPr>
            <a:spLocks noGrp="1"/>
          </p:cNvSpPr>
          <p:nvPr>
            <p:ph type="body" sz="quarter" idx="12"/>
          </p:nvPr>
        </p:nvSpPr>
        <p:spPr>
          <a:xfrm>
            <a:off x="640080" y="1218260"/>
            <a:ext cx="8046720" cy="4590288"/>
          </a:xfrm>
        </p:spPr>
        <p:txBody>
          <a:bodyPr/>
          <a:lstStyle/>
          <a:p>
            <a:r>
              <a:rPr lang="en-US" dirty="0" smtClean="0"/>
              <a:t>Generation technologies</a:t>
            </a:r>
          </a:p>
          <a:p>
            <a:pPr lvl="1"/>
            <a:r>
              <a:rPr lang="en-US" dirty="0" smtClean="0"/>
              <a:t>add </a:t>
            </a:r>
            <a:r>
              <a:rPr lang="en-US" dirty="0" smtClean="0"/>
              <a:t>“Small wind turbines”</a:t>
            </a:r>
          </a:p>
          <a:p>
            <a:pPr lvl="1"/>
            <a:r>
              <a:rPr lang="en-US" dirty="0" smtClean="0"/>
              <a:t>add </a:t>
            </a:r>
            <a:r>
              <a:rPr lang="en-US" dirty="0" smtClean="0"/>
              <a:t>“Reciprocating (gas/diesel) engines”</a:t>
            </a:r>
          </a:p>
          <a:p>
            <a:pPr lvl="1"/>
            <a:r>
              <a:rPr lang="en-US" dirty="0" smtClean="0"/>
              <a:t>add </a:t>
            </a:r>
            <a:r>
              <a:rPr lang="en-US" dirty="0" smtClean="0"/>
              <a:t>“Gas turbines” </a:t>
            </a:r>
          </a:p>
          <a:p>
            <a:r>
              <a:rPr lang="en-US" dirty="0" smtClean="0"/>
              <a:t>Use of generated electricity</a:t>
            </a:r>
          </a:p>
          <a:p>
            <a:pPr lvl="1"/>
            <a:r>
              <a:rPr lang="en-US" dirty="0" smtClean="0"/>
              <a:t>capture </a:t>
            </a:r>
            <a:r>
              <a:rPr lang="en-US" dirty="0" smtClean="0"/>
              <a:t>amount generated in Section F (Electricity)</a:t>
            </a:r>
          </a:p>
          <a:p>
            <a:r>
              <a:rPr lang="en-US" dirty="0" smtClean="0"/>
              <a:t>New question to characterize how excess generated electricity is used</a:t>
            </a:r>
          </a:p>
          <a:p>
            <a:pPr lvl="1"/>
            <a:r>
              <a:rPr lang="en-US" dirty="0" smtClean="0"/>
              <a:t>sold </a:t>
            </a:r>
            <a:r>
              <a:rPr lang="en-US" dirty="0" smtClean="0"/>
              <a:t>to the local utility or another electricity </a:t>
            </a:r>
            <a:r>
              <a:rPr lang="en-US" dirty="0" smtClean="0"/>
              <a:t>supplier </a:t>
            </a:r>
            <a:endParaRPr lang="en-US" dirty="0" smtClean="0"/>
          </a:p>
          <a:p>
            <a:pPr lvl="1"/>
            <a:r>
              <a:rPr lang="en-US" dirty="0" smtClean="0"/>
              <a:t>stored </a:t>
            </a:r>
            <a:r>
              <a:rPr lang="en-US" dirty="0" smtClean="0"/>
              <a:t>onsite for later use by the </a:t>
            </a:r>
            <a:r>
              <a:rPr lang="en-US" dirty="0" smtClean="0"/>
              <a:t>building</a:t>
            </a:r>
            <a:endParaRPr lang="en-US" dirty="0" smtClean="0"/>
          </a:p>
          <a:p>
            <a:pPr>
              <a:buNone/>
            </a:pPr>
            <a:endParaRPr lang="en-US" dirty="0" smtClean="0"/>
          </a:p>
          <a:p>
            <a:pPr lvl="1">
              <a:buNone/>
            </a:pPr>
            <a:endParaRPr lang="en-US" dirty="0" smtClean="0"/>
          </a:p>
          <a:p>
            <a:pPr lvl="1"/>
            <a:endParaRPr lang="en-US" dirty="0" smtClean="0"/>
          </a:p>
          <a:p>
            <a:pPr lvl="1">
              <a:buNone/>
            </a:pPr>
            <a:endParaRPr lang="en-US" dirty="0" smtClean="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Slide Number Placeholder 2"/>
          <p:cNvSpPr>
            <a:spLocks noGrp="1"/>
          </p:cNvSpPr>
          <p:nvPr>
            <p:ph type="sldNum" sz="quarter" idx="11"/>
          </p:nvPr>
        </p:nvSpPr>
        <p:spPr/>
        <p:txBody>
          <a:bodyPr/>
          <a:lstStyle/>
          <a:p>
            <a:fld id="{2D80C5C9-96E0-47EC-B500-37C5FE284639}" type="slidenum">
              <a:rPr lang="en-US" smtClean="0"/>
              <a:pPr/>
              <a:t>2</a:t>
            </a:fld>
            <a:endParaRPr lang="en-US" dirty="0"/>
          </a:p>
        </p:txBody>
      </p:sp>
      <p:sp>
        <p:nvSpPr>
          <p:cNvPr id="6" name="Text Placeholder 5"/>
          <p:cNvSpPr>
            <a:spLocks noGrp="1"/>
          </p:cNvSpPr>
          <p:nvPr>
            <p:ph type="body" sz="quarter" idx="12"/>
          </p:nvPr>
        </p:nvSpPr>
        <p:spPr/>
        <p:txBody>
          <a:bodyPr/>
          <a:lstStyle/>
          <a:p>
            <a:r>
              <a:rPr lang="en-US" dirty="0" smtClean="0"/>
              <a:t>Welcome</a:t>
            </a:r>
          </a:p>
          <a:p>
            <a:r>
              <a:rPr lang="en-US" dirty="0" smtClean="0"/>
              <a:t>CBECS background</a:t>
            </a:r>
          </a:p>
          <a:p>
            <a:r>
              <a:rPr lang="en-US" dirty="0" smtClean="0"/>
              <a:t>2012 CBECS general changes</a:t>
            </a:r>
          </a:p>
          <a:p>
            <a:r>
              <a:rPr lang="en-US" dirty="0" smtClean="0"/>
              <a:t>2012 CBECS changes and new questions by questionnaire section</a:t>
            </a:r>
          </a:p>
          <a:p>
            <a:r>
              <a:rPr lang="en-US" dirty="0" smtClean="0"/>
              <a:t>Potential new questions for audits</a:t>
            </a:r>
          </a:p>
          <a:p>
            <a:r>
              <a:rPr lang="en-US" dirty="0" smtClean="0"/>
              <a:t>Future CBECS considerations</a:t>
            </a:r>
          </a:p>
          <a:p>
            <a:r>
              <a:rPr lang="en-US" dirty="0" smtClean="0"/>
              <a:t>How you can still help us on the 2012 CBECS</a:t>
            </a:r>
          </a:p>
          <a:p>
            <a:endParaRPr lang="en-US" dirty="0" smtClean="0"/>
          </a:p>
          <a:p>
            <a:endParaRPr lang="en-US" dirty="0" smtClean="0"/>
          </a:p>
        </p:txBody>
      </p:sp>
      <p:sp>
        <p:nvSpPr>
          <p:cNvPr id="7" name="Footer Placeholder 6"/>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260" y="-32019"/>
            <a:ext cx="8046720" cy="1143000"/>
          </a:xfrm>
        </p:spPr>
        <p:txBody>
          <a:bodyPr/>
          <a:lstStyle/>
          <a:p>
            <a:r>
              <a:rPr lang="en-US" dirty="0" smtClean="0"/>
              <a:t>Section D: Energy Sources, Uses, Equipment</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20</a:t>
            </a:fld>
            <a:endParaRPr lang="en-US" dirty="0"/>
          </a:p>
        </p:txBody>
      </p:sp>
      <p:sp>
        <p:nvSpPr>
          <p:cNvPr id="5" name="Text Placeholder 4"/>
          <p:cNvSpPr>
            <a:spLocks noGrp="1"/>
          </p:cNvSpPr>
          <p:nvPr>
            <p:ph type="body" sz="quarter" idx="12"/>
          </p:nvPr>
        </p:nvSpPr>
        <p:spPr>
          <a:xfrm>
            <a:off x="640080" y="1246836"/>
            <a:ext cx="8046720" cy="4590288"/>
          </a:xfrm>
        </p:spPr>
        <p:txBody>
          <a:bodyPr/>
          <a:lstStyle/>
          <a:p>
            <a:r>
              <a:rPr lang="en-US" dirty="0" smtClean="0"/>
              <a:t>How purchase electricity</a:t>
            </a:r>
          </a:p>
          <a:p>
            <a:pPr lvl="1"/>
            <a:r>
              <a:rPr lang="en-US" dirty="0" smtClean="0"/>
              <a:t>add </a:t>
            </a:r>
            <a:r>
              <a:rPr lang="en-US" dirty="0" smtClean="0"/>
              <a:t>“Amalgamated contract purchase”</a:t>
            </a:r>
          </a:p>
          <a:p>
            <a:r>
              <a:rPr lang="en-US" dirty="0" smtClean="0"/>
              <a:t>Questions/comments on Section D?</a:t>
            </a:r>
          </a:p>
          <a:p>
            <a:pPr lvl="1">
              <a:buNone/>
            </a:pPr>
            <a:endParaRPr lang="en-US" dirty="0" smtClean="0"/>
          </a:p>
          <a:p>
            <a:pPr lvl="1"/>
            <a:endParaRPr lang="en-US" dirty="0" smtClean="0"/>
          </a:p>
          <a:p>
            <a:pPr lvl="1">
              <a:buNone/>
            </a:pPr>
            <a:endParaRPr lang="en-US" dirty="0" smtClean="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260" y="149771"/>
            <a:ext cx="8046720" cy="1143000"/>
          </a:xfrm>
        </p:spPr>
        <p:txBody>
          <a:bodyPr/>
          <a:lstStyle/>
          <a:p>
            <a:r>
              <a:rPr lang="en-US" dirty="0" smtClean="0"/>
              <a:t>Section E: Miscellaneous Space Uses and Equipment</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21</a:t>
            </a:fld>
            <a:endParaRPr lang="en-US" dirty="0"/>
          </a:p>
        </p:txBody>
      </p:sp>
      <p:sp>
        <p:nvSpPr>
          <p:cNvPr id="5" name="Text Placeholder 4"/>
          <p:cNvSpPr>
            <a:spLocks noGrp="1"/>
          </p:cNvSpPr>
          <p:nvPr>
            <p:ph type="body" sz="quarter" idx="12"/>
          </p:nvPr>
        </p:nvSpPr>
        <p:spPr>
          <a:xfrm>
            <a:off x="640080" y="1348065"/>
            <a:ext cx="8046720" cy="4590288"/>
          </a:xfrm>
        </p:spPr>
        <p:txBody>
          <a:bodyPr/>
          <a:lstStyle/>
          <a:p>
            <a:r>
              <a:rPr lang="en-US" dirty="0" smtClean="0"/>
              <a:t>Food preparation or serving areas</a:t>
            </a:r>
          </a:p>
          <a:p>
            <a:pPr lvl="1"/>
            <a:r>
              <a:rPr lang="en-US" dirty="0" smtClean="0"/>
              <a:t>in addition to simply the presence of these types of areas, collect the percent of floorspace (NEW)</a:t>
            </a:r>
          </a:p>
          <a:p>
            <a:pPr lvl="2"/>
            <a:r>
              <a:rPr lang="en-US" dirty="0" smtClean="0"/>
              <a:t>snack bar/concession stand</a:t>
            </a:r>
          </a:p>
          <a:p>
            <a:pPr lvl="2"/>
            <a:r>
              <a:rPr lang="en-US" dirty="0" smtClean="0"/>
              <a:t>fast food/small restaurant</a:t>
            </a:r>
          </a:p>
          <a:p>
            <a:pPr lvl="2"/>
            <a:r>
              <a:rPr lang="en-US" dirty="0" smtClean="0"/>
              <a:t>cafeteria/large restaurant</a:t>
            </a:r>
          </a:p>
          <a:p>
            <a:pPr lvl="2"/>
            <a:r>
              <a:rPr lang="en-US" dirty="0" smtClean="0"/>
              <a:t>large kitchen/commercial kitchen/other large food preparation area</a:t>
            </a:r>
          </a:p>
          <a:p>
            <a:r>
              <a:rPr lang="en-US" dirty="0" smtClean="0"/>
              <a:t>Medical-related</a:t>
            </a:r>
          </a:p>
          <a:p>
            <a:pPr lvl="1"/>
            <a:r>
              <a:rPr lang="en-US" dirty="0" smtClean="0"/>
              <a:t>NEW: for health care buildings, collect the number of  MRI, X-ray, CT, linear accelerators</a:t>
            </a:r>
          </a:p>
          <a:p>
            <a:pPr lvl="1"/>
            <a:r>
              <a:rPr lang="en-US" dirty="0" smtClean="0"/>
              <a:t>NEW: for hospitals, collect the percent of the building used for outpatient care</a:t>
            </a:r>
          </a:p>
          <a:p>
            <a:pPr lvl="1"/>
            <a:r>
              <a:rPr lang="en-US" dirty="0" smtClean="0"/>
              <a:t>NEW: for outpatient health care, ask if there is an ambulatory surgery center, and if so, the number of operating rooms</a:t>
            </a:r>
          </a:p>
          <a:p>
            <a:pPr lvl="1"/>
            <a:endParaRPr lang="en-US" dirty="0" smtClean="0"/>
          </a:p>
          <a:p>
            <a:pPr lvl="1">
              <a:buNone/>
            </a:pPr>
            <a:endParaRPr lang="en-US" dirty="0" smtClean="0"/>
          </a:p>
          <a:p>
            <a:pPr lvl="1"/>
            <a:endParaRPr lang="en-US" dirty="0" smtClean="0"/>
          </a:p>
          <a:p>
            <a:pPr lvl="1">
              <a:buNone/>
            </a:pPr>
            <a:endParaRPr lang="en-US" dirty="0" smtClean="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260" y="149771"/>
            <a:ext cx="8046720" cy="1143000"/>
          </a:xfrm>
        </p:spPr>
        <p:txBody>
          <a:bodyPr/>
          <a:lstStyle/>
          <a:p>
            <a:r>
              <a:rPr lang="en-US" dirty="0" smtClean="0"/>
              <a:t>Section E: Miscellaneous Space Uses and Equipment</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22</a:t>
            </a:fld>
            <a:endParaRPr lang="en-US" dirty="0"/>
          </a:p>
        </p:txBody>
      </p:sp>
      <p:sp>
        <p:nvSpPr>
          <p:cNvPr id="5" name="Text Placeholder 4"/>
          <p:cNvSpPr>
            <a:spLocks noGrp="1"/>
          </p:cNvSpPr>
          <p:nvPr>
            <p:ph type="body" sz="quarter" idx="12"/>
          </p:nvPr>
        </p:nvSpPr>
        <p:spPr>
          <a:xfrm>
            <a:off x="584661" y="1553716"/>
            <a:ext cx="8046720" cy="4590288"/>
          </a:xfrm>
        </p:spPr>
        <p:txBody>
          <a:bodyPr/>
          <a:lstStyle/>
          <a:p>
            <a:r>
              <a:rPr lang="en-US" dirty="0" smtClean="0"/>
              <a:t>Lodging-related</a:t>
            </a:r>
          </a:p>
          <a:p>
            <a:pPr lvl="1"/>
            <a:r>
              <a:rPr lang="en-US" dirty="0" smtClean="0"/>
              <a:t>NEW: percent of building used for conferences/special events</a:t>
            </a:r>
          </a:p>
          <a:p>
            <a:r>
              <a:rPr lang="en-US" dirty="0" smtClean="0"/>
              <a:t>Refrigeration equipment</a:t>
            </a:r>
          </a:p>
          <a:p>
            <a:pPr lvl="1"/>
            <a:r>
              <a:rPr lang="en-US" dirty="0" smtClean="0"/>
              <a:t>NEW: ask lodging buildings if there is a small refrigerator in each guest room</a:t>
            </a:r>
          </a:p>
          <a:p>
            <a:r>
              <a:rPr lang="en-US" dirty="0" smtClean="0"/>
              <a:t>Fire station use</a:t>
            </a:r>
          </a:p>
          <a:p>
            <a:pPr lvl="1"/>
            <a:r>
              <a:rPr lang="en-US" dirty="0" smtClean="0"/>
              <a:t>NEW: percent of building used for non-fire department activities (e.g. hall rental, police station, local government offices)</a:t>
            </a:r>
          </a:p>
          <a:p>
            <a:pPr lvl="1"/>
            <a:r>
              <a:rPr lang="en-US" dirty="0" smtClean="0"/>
              <a:t>NEW: are there living quarters in the station?</a:t>
            </a:r>
          </a:p>
          <a:p>
            <a:pPr lvl="1"/>
            <a:endParaRPr lang="en-US" dirty="0" smtClean="0"/>
          </a:p>
          <a:p>
            <a:pPr lvl="1">
              <a:buNone/>
            </a:pPr>
            <a:endParaRPr lang="en-US" dirty="0" smtClean="0"/>
          </a:p>
          <a:p>
            <a:pPr lvl="1"/>
            <a:endParaRPr lang="en-US" dirty="0" smtClean="0"/>
          </a:p>
          <a:p>
            <a:pPr lvl="1">
              <a:buNone/>
            </a:pPr>
            <a:endParaRPr lang="en-US" dirty="0" smtClean="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260" y="149771"/>
            <a:ext cx="8046720" cy="1143000"/>
          </a:xfrm>
        </p:spPr>
        <p:txBody>
          <a:bodyPr/>
          <a:lstStyle/>
          <a:p>
            <a:r>
              <a:rPr lang="en-US" dirty="0" smtClean="0"/>
              <a:t>Section E: Miscellaneous Space Uses and Equipment</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23</a:t>
            </a:fld>
            <a:endParaRPr lang="en-US" dirty="0"/>
          </a:p>
        </p:txBody>
      </p:sp>
      <p:sp>
        <p:nvSpPr>
          <p:cNvPr id="5" name="Text Placeholder 4"/>
          <p:cNvSpPr>
            <a:spLocks noGrp="1"/>
          </p:cNvSpPr>
          <p:nvPr>
            <p:ph type="body" sz="quarter" idx="12"/>
          </p:nvPr>
        </p:nvSpPr>
        <p:spPr>
          <a:xfrm>
            <a:off x="640080" y="1505233"/>
            <a:ext cx="8046720" cy="4590288"/>
          </a:xfrm>
        </p:spPr>
        <p:txBody>
          <a:bodyPr/>
          <a:lstStyle/>
          <a:p>
            <a:r>
              <a:rPr lang="en-US" dirty="0" smtClean="0"/>
              <a:t>Computer-related</a:t>
            </a:r>
          </a:p>
          <a:p>
            <a:pPr lvl="1"/>
            <a:r>
              <a:rPr lang="en-US" dirty="0" smtClean="0"/>
              <a:t>currently collect the number of: computers, laptops, servers</a:t>
            </a:r>
          </a:p>
          <a:p>
            <a:pPr lvl="2"/>
            <a:r>
              <a:rPr lang="en-US" dirty="0" smtClean="0"/>
              <a:t>clarify to exclude any tablet PCs</a:t>
            </a:r>
          </a:p>
          <a:p>
            <a:pPr lvl="1"/>
            <a:r>
              <a:rPr lang="en-US" dirty="0" smtClean="0"/>
              <a:t>high-density computing areas</a:t>
            </a:r>
          </a:p>
          <a:p>
            <a:pPr lvl="2"/>
            <a:r>
              <a:rPr lang="en-US" dirty="0" smtClean="0"/>
              <a:t>collect presence and percent of square footage (NEW) for each:</a:t>
            </a:r>
          </a:p>
          <a:p>
            <a:pPr lvl="3"/>
            <a:r>
              <a:rPr lang="en-US" dirty="0" smtClean="0"/>
              <a:t>data center/server farm</a:t>
            </a:r>
          </a:p>
          <a:p>
            <a:pPr lvl="3"/>
            <a:r>
              <a:rPr lang="en-US" dirty="0" smtClean="0"/>
              <a:t>NEW: trading floor</a:t>
            </a:r>
          </a:p>
          <a:p>
            <a:pPr lvl="3"/>
            <a:r>
              <a:rPr lang="en-US" dirty="0" smtClean="0"/>
              <a:t>computer-based training room</a:t>
            </a:r>
          </a:p>
          <a:p>
            <a:pPr lvl="3"/>
            <a:r>
              <a:rPr lang="en-US" dirty="0" smtClean="0"/>
              <a:t>student or public access computer center</a:t>
            </a:r>
          </a:p>
          <a:p>
            <a:pPr lvl="1"/>
            <a:endParaRPr lang="en-US" dirty="0" smtClean="0"/>
          </a:p>
          <a:p>
            <a:pPr lvl="1"/>
            <a:endParaRPr lang="en-US" dirty="0" smtClean="0"/>
          </a:p>
          <a:p>
            <a:pPr lvl="1">
              <a:buNone/>
            </a:pPr>
            <a:endParaRPr lang="en-US" dirty="0" smtClean="0"/>
          </a:p>
          <a:p>
            <a:pPr lvl="1"/>
            <a:endParaRPr lang="en-US" dirty="0" smtClean="0"/>
          </a:p>
          <a:p>
            <a:pPr lvl="1">
              <a:buNone/>
            </a:pPr>
            <a:endParaRPr lang="en-US" dirty="0" smtClean="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260" y="149771"/>
            <a:ext cx="8046720" cy="1143000"/>
          </a:xfrm>
        </p:spPr>
        <p:txBody>
          <a:bodyPr/>
          <a:lstStyle/>
          <a:p>
            <a:r>
              <a:rPr lang="en-US" dirty="0" smtClean="0"/>
              <a:t>Section E: Miscellaneous Space Uses and Equipment</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24</a:t>
            </a:fld>
            <a:endParaRPr lang="en-US" dirty="0"/>
          </a:p>
        </p:txBody>
      </p:sp>
      <p:sp>
        <p:nvSpPr>
          <p:cNvPr id="5" name="Text Placeholder 4"/>
          <p:cNvSpPr>
            <a:spLocks noGrp="1"/>
          </p:cNvSpPr>
          <p:nvPr>
            <p:ph type="body" sz="quarter" idx="12"/>
          </p:nvPr>
        </p:nvSpPr>
        <p:spPr>
          <a:xfrm>
            <a:off x="640080" y="1405217"/>
            <a:ext cx="8046720" cy="4590288"/>
          </a:xfrm>
        </p:spPr>
        <p:txBody>
          <a:bodyPr/>
          <a:lstStyle/>
          <a:p>
            <a:r>
              <a:rPr lang="en-US" dirty="0" smtClean="0"/>
              <a:t>Other equipment</a:t>
            </a:r>
          </a:p>
          <a:p>
            <a:pPr lvl="1"/>
            <a:r>
              <a:rPr lang="en-US" dirty="0" smtClean="0"/>
              <a:t>NEW: ask for the number of video displays (e.g. televisions, flat panel displays)</a:t>
            </a:r>
          </a:p>
          <a:p>
            <a:pPr lvl="1"/>
            <a:r>
              <a:rPr lang="en-US" dirty="0" smtClean="0"/>
              <a:t>NEW: for schools, collect the number of interactive whiteboards (e.g. SMART boards)</a:t>
            </a:r>
          </a:p>
          <a:p>
            <a:r>
              <a:rPr lang="en-US" dirty="0" smtClean="0"/>
              <a:t>Plug load controls</a:t>
            </a:r>
          </a:p>
          <a:p>
            <a:pPr lvl="1"/>
            <a:r>
              <a:rPr lang="en-US" dirty="0" smtClean="0"/>
              <a:t>NEW CATEGORY: add “sleep mode” or Energy Star setting as a method to turn off computers</a:t>
            </a:r>
          </a:p>
          <a:p>
            <a:pPr lvl="1"/>
            <a:r>
              <a:rPr lang="en-US" dirty="0" smtClean="0"/>
              <a:t>NEW: controlled receptacles (i.e. power outlets) that automatically turn equipment off at certain times or when the space is vacant?</a:t>
            </a:r>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a:p>
            <a:pPr lvl="1"/>
            <a:endParaRPr lang="en-US" dirty="0" smtClean="0"/>
          </a:p>
          <a:p>
            <a:pPr lvl="1">
              <a:buNone/>
            </a:pPr>
            <a:endParaRPr lang="en-US" dirty="0" smtClean="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260" y="149771"/>
            <a:ext cx="8046720" cy="1143000"/>
          </a:xfrm>
        </p:spPr>
        <p:txBody>
          <a:bodyPr/>
          <a:lstStyle/>
          <a:p>
            <a:r>
              <a:rPr lang="en-US" dirty="0" smtClean="0"/>
              <a:t>Section E: Miscellaneous Space Uses and Equipment</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25</a:t>
            </a:fld>
            <a:endParaRPr lang="en-US" dirty="0"/>
          </a:p>
        </p:txBody>
      </p:sp>
      <p:sp>
        <p:nvSpPr>
          <p:cNvPr id="5" name="Text Placeholder 4"/>
          <p:cNvSpPr>
            <a:spLocks noGrp="1"/>
          </p:cNvSpPr>
          <p:nvPr>
            <p:ph type="body" sz="quarter" idx="12"/>
          </p:nvPr>
        </p:nvSpPr>
        <p:spPr>
          <a:xfrm>
            <a:off x="640080" y="1419505"/>
            <a:ext cx="8046720" cy="4590288"/>
          </a:xfrm>
        </p:spPr>
        <p:txBody>
          <a:bodyPr/>
          <a:lstStyle/>
          <a:p>
            <a:r>
              <a:rPr lang="en-US" dirty="0" smtClean="0"/>
              <a:t>Lighting</a:t>
            </a:r>
          </a:p>
          <a:p>
            <a:pPr lvl="1"/>
            <a:r>
              <a:rPr lang="en-US" dirty="0" smtClean="0"/>
              <a:t>add “induction lighting” as a type of lamp?</a:t>
            </a:r>
          </a:p>
          <a:p>
            <a:pPr lvl="1"/>
            <a:r>
              <a:rPr lang="en-US" dirty="0" smtClean="0"/>
              <a:t>instead of just “daylighting features” ask two sets of lighting feature questions:</a:t>
            </a:r>
          </a:p>
          <a:p>
            <a:pPr lvl="2"/>
            <a:r>
              <a:rPr lang="en-US" dirty="0" smtClean="0"/>
              <a:t>lighting controls</a:t>
            </a:r>
          </a:p>
          <a:p>
            <a:pPr lvl="3"/>
            <a:r>
              <a:rPr lang="en-US" dirty="0" smtClean="0"/>
              <a:t>scheduling, occupancy sensors, multi-level lighting or dimming, high-end trim  or tuning, personal light control, demand responsive lighting</a:t>
            </a:r>
          </a:p>
          <a:p>
            <a:pPr lvl="2"/>
            <a:r>
              <a:rPr lang="en-US" dirty="0" smtClean="0"/>
              <a:t>daylighting features</a:t>
            </a:r>
          </a:p>
          <a:p>
            <a:pPr lvl="3"/>
            <a:r>
              <a:rPr lang="en-US" dirty="0" smtClean="0"/>
              <a:t>tinted window glass, reflective window glass, external overhangs or awnings, skylights or atriums, automatic controls that increase or reduce lighting in response to natural light, automated or motorized window shades</a:t>
            </a:r>
          </a:p>
          <a:p>
            <a:pPr lvl="1"/>
            <a:r>
              <a:rPr lang="en-US" dirty="0" smtClean="0"/>
              <a:t>remove question about “specular reflectors”?</a:t>
            </a:r>
          </a:p>
          <a:p>
            <a:pPr lvl="2"/>
            <a:r>
              <a:rPr lang="en-US" dirty="0" smtClean="0"/>
              <a:t>is it outdated?</a:t>
            </a:r>
          </a:p>
          <a:p>
            <a:pPr lvl="3"/>
            <a:endParaRPr lang="en-US" dirty="0" smtClean="0"/>
          </a:p>
          <a:p>
            <a:pPr lvl="1"/>
            <a:endParaRPr lang="en-US" dirty="0" smtClean="0"/>
          </a:p>
          <a:p>
            <a:pPr lvl="1"/>
            <a:endParaRPr lang="en-US" dirty="0" smtClean="0"/>
          </a:p>
          <a:p>
            <a:pPr lvl="1"/>
            <a:endParaRPr lang="en-US" dirty="0" smtClean="0"/>
          </a:p>
          <a:p>
            <a:pPr lvl="1">
              <a:buNone/>
            </a:pPr>
            <a:endParaRPr lang="en-US" dirty="0" smtClean="0"/>
          </a:p>
          <a:p>
            <a:pPr lvl="1"/>
            <a:endParaRPr lang="en-US" dirty="0" smtClean="0"/>
          </a:p>
          <a:p>
            <a:pPr lvl="1">
              <a:buNone/>
            </a:pPr>
            <a:endParaRPr lang="en-US" dirty="0" smtClean="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260" y="149771"/>
            <a:ext cx="8046720" cy="1143000"/>
          </a:xfrm>
        </p:spPr>
        <p:txBody>
          <a:bodyPr/>
          <a:lstStyle/>
          <a:p>
            <a:r>
              <a:rPr lang="en-US" dirty="0" smtClean="0"/>
              <a:t>Section E: Miscellaneous Space Uses and Equipment</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26</a:t>
            </a:fld>
            <a:endParaRPr lang="en-US" dirty="0"/>
          </a:p>
        </p:txBody>
      </p:sp>
      <p:sp>
        <p:nvSpPr>
          <p:cNvPr id="5" name="Text Placeholder 4"/>
          <p:cNvSpPr>
            <a:spLocks noGrp="1"/>
          </p:cNvSpPr>
          <p:nvPr>
            <p:ph type="body" sz="quarter" idx="12"/>
          </p:nvPr>
        </p:nvSpPr>
        <p:spPr>
          <a:xfrm>
            <a:off x="640080" y="1527081"/>
            <a:ext cx="8046720" cy="4590288"/>
          </a:xfrm>
        </p:spPr>
        <p:txBody>
          <a:bodyPr/>
          <a:lstStyle/>
          <a:p>
            <a:r>
              <a:rPr lang="en-US" dirty="0" smtClean="0"/>
              <a:t>NEW: ask about building certification </a:t>
            </a:r>
          </a:p>
          <a:p>
            <a:pPr lvl="1"/>
            <a:r>
              <a:rPr lang="en-US" dirty="0" smtClean="0"/>
              <a:t>Energy Star, LEED, Green Globes, Other</a:t>
            </a:r>
          </a:p>
          <a:p>
            <a:r>
              <a:rPr lang="en-US" dirty="0" smtClean="0"/>
              <a:t>NEW: ask whether the building has an AMI meter</a:t>
            </a:r>
          </a:p>
          <a:p>
            <a:r>
              <a:rPr lang="en-US" dirty="0" smtClean="0"/>
              <a:t>Questions/comments on Section E?</a:t>
            </a:r>
          </a:p>
          <a:p>
            <a:pPr lvl="2"/>
            <a:endParaRPr lang="en-US" dirty="0" smtClean="0"/>
          </a:p>
          <a:p>
            <a:pPr lvl="3"/>
            <a:endParaRPr lang="en-US" dirty="0" smtClean="0"/>
          </a:p>
          <a:p>
            <a:pPr lvl="1"/>
            <a:endParaRPr lang="en-US" dirty="0" smtClean="0"/>
          </a:p>
          <a:p>
            <a:pPr lvl="1"/>
            <a:endParaRPr lang="en-US" dirty="0" smtClean="0"/>
          </a:p>
          <a:p>
            <a:pPr lvl="1"/>
            <a:endParaRPr lang="en-US" dirty="0" smtClean="0"/>
          </a:p>
          <a:p>
            <a:pPr lvl="1">
              <a:buNone/>
            </a:pPr>
            <a:endParaRPr lang="en-US" dirty="0" smtClean="0"/>
          </a:p>
          <a:p>
            <a:pPr lvl="1"/>
            <a:endParaRPr lang="en-US" dirty="0" smtClean="0"/>
          </a:p>
          <a:p>
            <a:pPr lvl="1">
              <a:buNone/>
            </a:pPr>
            <a:endParaRPr lang="en-US" dirty="0" smtClean="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260" y="-328624"/>
            <a:ext cx="8046720" cy="1143000"/>
          </a:xfrm>
        </p:spPr>
        <p:txBody>
          <a:bodyPr/>
          <a:lstStyle/>
          <a:p>
            <a:r>
              <a:rPr lang="en-US" dirty="0" smtClean="0"/>
              <a:t>Sections F-J: Consumption and Expenditures</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27</a:t>
            </a:fld>
            <a:endParaRPr lang="en-US" dirty="0"/>
          </a:p>
        </p:txBody>
      </p:sp>
      <p:sp>
        <p:nvSpPr>
          <p:cNvPr id="5" name="Text Placeholder 4"/>
          <p:cNvSpPr>
            <a:spLocks noGrp="1"/>
          </p:cNvSpPr>
          <p:nvPr>
            <p:ph type="body" sz="quarter" idx="12"/>
          </p:nvPr>
        </p:nvSpPr>
        <p:spPr>
          <a:xfrm>
            <a:off x="640080" y="818196"/>
            <a:ext cx="8046720" cy="4590288"/>
          </a:xfrm>
        </p:spPr>
        <p:txBody>
          <a:bodyPr/>
          <a:lstStyle/>
          <a:p>
            <a:r>
              <a:rPr lang="en-US" dirty="0" smtClean="0"/>
              <a:t>Enclosed malls</a:t>
            </a:r>
          </a:p>
          <a:p>
            <a:pPr lvl="1"/>
            <a:r>
              <a:rPr lang="en-US" dirty="0" smtClean="0"/>
              <a:t>collect information on how electricity/HVAC responsibilities are divided between the landlord and the tenants</a:t>
            </a:r>
          </a:p>
          <a:p>
            <a:pPr lvl="1"/>
            <a:r>
              <a:rPr lang="en-US" dirty="0" smtClean="0"/>
              <a:t>clarify which portions of the mall are included in the consumption data that we obtain: common area, tenants, anchor stores</a:t>
            </a:r>
          </a:p>
          <a:p>
            <a:r>
              <a:rPr lang="en-US" dirty="0" smtClean="0"/>
              <a:t>On-site generation </a:t>
            </a:r>
          </a:p>
          <a:p>
            <a:pPr lvl="1"/>
            <a:r>
              <a:rPr lang="en-US" dirty="0" smtClean="0"/>
              <a:t>NEW: for buildings with on-site generation, ask for the amount of electricity produced</a:t>
            </a:r>
          </a:p>
          <a:p>
            <a:r>
              <a:rPr lang="en-US" dirty="0" smtClean="0"/>
              <a:t>Better accounting of whether non-building uses are included in the consumption figures</a:t>
            </a:r>
          </a:p>
          <a:p>
            <a:pPr lvl="1"/>
            <a:r>
              <a:rPr lang="en-US" dirty="0" smtClean="0"/>
              <a:t>parking lot lights (added in 2007)</a:t>
            </a:r>
          </a:p>
          <a:p>
            <a:pPr lvl="1"/>
            <a:r>
              <a:rPr lang="en-US" dirty="0" smtClean="0"/>
              <a:t>other exterior lighting</a:t>
            </a:r>
          </a:p>
          <a:p>
            <a:pPr lvl="1"/>
            <a:r>
              <a:rPr lang="en-US" dirty="0" smtClean="0"/>
              <a:t>outdoor swimming pools</a:t>
            </a:r>
          </a:p>
          <a:p>
            <a:r>
              <a:rPr lang="en-US" dirty="0" smtClean="0"/>
              <a:t>Questions/comments on Sections F-J?</a:t>
            </a:r>
          </a:p>
          <a:p>
            <a:pPr lvl="1"/>
            <a:endParaRPr lang="en-US" dirty="0" smtClean="0"/>
          </a:p>
          <a:p>
            <a:pPr lvl="1">
              <a:buNone/>
            </a:pPr>
            <a:endParaRPr lang="en-US" dirty="0" smtClean="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260" y="-89171"/>
            <a:ext cx="8046720" cy="1143000"/>
          </a:xfrm>
        </p:spPr>
        <p:txBody>
          <a:bodyPr/>
          <a:lstStyle/>
          <a:p>
            <a:r>
              <a:rPr lang="en-US" dirty="0" smtClean="0"/>
              <a:t>Section K: Water</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28</a:t>
            </a:fld>
            <a:endParaRPr lang="en-US" dirty="0"/>
          </a:p>
        </p:txBody>
      </p:sp>
      <p:sp>
        <p:nvSpPr>
          <p:cNvPr id="5" name="Text Placeholder 4"/>
          <p:cNvSpPr>
            <a:spLocks noGrp="1"/>
          </p:cNvSpPr>
          <p:nvPr>
            <p:ph type="body" sz="quarter" idx="12"/>
          </p:nvPr>
        </p:nvSpPr>
        <p:spPr>
          <a:xfrm>
            <a:off x="640080" y="1218260"/>
            <a:ext cx="8046720" cy="4590288"/>
          </a:xfrm>
        </p:spPr>
        <p:txBody>
          <a:bodyPr/>
          <a:lstStyle/>
          <a:p>
            <a:r>
              <a:rPr lang="en-US" dirty="0" smtClean="0"/>
              <a:t>Water consumption</a:t>
            </a:r>
          </a:p>
          <a:p>
            <a:pPr lvl="1"/>
            <a:r>
              <a:rPr lang="en-US" dirty="0" smtClean="0"/>
              <a:t>collect information on the units (gallons, </a:t>
            </a:r>
            <a:r>
              <a:rPr lang="en-US" dirty="0" smtClean="0"/>
              <a:t>cubic feet, etc.)</a:t>
            </a:r>
            <a:endParaRPr lang="en-US" dirty="0" smtClean="0"/>
          </a:p>
          <a:p>
            <a:pPr lvl="1"/>
            <a:r>
              <a:rPr lang="en-US" dirty="0" smtClean="0"/>
              <a:t>in Section D, for buildings with central chillers, heat pumps or packaged units as their cooling systems, ask if there is a cooling tower</a:t>
            </a:r>
          </a:p>
          <a:p>
            <a:pPr lvl="1"/>
            <a:r>
              <a:rPr lang="en-US" dirty="0" smtClean="0"/>
              <a:t>determine whether water is metered separately for cooling towers and/or irrigation</a:t>
            </a:r>
          </a:p>
          <a:p>
            <a:pPr lvl="2"/>
            <a:r>
              <a:rPr lang="en-US" dirty="0" smtClean="0"/>
              <a:t>if so, collect the volume used for each separate use</a:t>
            </a:r>
          </a:p>
          <a:p>
            <a:pPr lvl="2">
              <a:buNone/>
            </a:pPr>
            <a:endParaRPr lang="en-US" dirty="0" smtClean="0"/>
          </a:p>
          <a:p>
            <a:pPr lvl="1"/>
            <a:endParaRPr lang="en-US" dirty="0" smtClean="0"/>
          </a:p>
          <a:p>
            <a:pPr lvl="1">
              <a:buNone/>
            </a:pPr>
            <a:endParaRPr lang="en-US" dirty="0" smtClean="0"/>
          </a:p>
          <a:p>
            <a:pPr lvl="1"/>
            <a:endParaRPr lang="en-US" dirty="0" smtClean="0"/>
          </a:p>
          <a:p>
            <a:pPr lvl="1">
              <a:buNone/>
            </a:pPr>
            <a:endParaRPr lang="en-US" dirty="0" smtClean="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260" y="-117747"/>
            <a:ext cx="8046720" cy="1143000"/>
          </a:xfrm>
        </p:spPr>
        <p:txBody>
          <a:bodyPr/>
          <a:lstStyle/>
          <a:p>
            <a:r>
              <a:rPr lang="en-US" dirty="0" smtClean="0"/>
              <a:t>Potential </a:t>
            </a:r>
            <a:r>
              <a:rPr lang="en-US" dirty="0" smtClean="0"/>
              <a:t>Questions for the Audit Subsample</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29</a:t>
            </a:fld>
            <a:endParaRPr lang="en-US" dirty="0"/>
          </a:p>
        </p:txBody>
      </p:sp>
      <p:sp>
        <p:nvSpPr>
          <p:cNvPr id="5" name="Text Placeholder 4"/>
          <p:cNvSpPr>
            <a:spLocks noGrp="1"/>
          </p:cNvSpPr>
          <p:nvPr>
            <p:ph type="body" sz="quarter" idx="12"/>
          </p:nvPr>
        </p:nvSpPr>
        <p:spPr>
          <a:xfrm>
            <a:off x="640080" y="1075380"/>
            <a:ext cx="8046720" cy="4590288"/>
          </a:xfrm>
        </p:spPr>
        <p:txBody>
          <a:bodyPr/>
          <a:lstStyle/>
          <a:p>
            <a:r>
              <a:rPr lang="en-US" dirty="0" smtClean="0"/>
              <a:t>Building </a:t>
            </a:r>
            <a:r>
              <a:rPr lang="en-US" dirty="0" smtClean="0"/>
              <a:t>orientation</a:t>
            </a:r>
          </a:p>
          <a:p>
            <a:r>
              <a:rPr lang="en-US" dirty="0" smtClean="0"/>
              <a:t>Building footprint and the site </a:t>
            </a:r>
            <a:r>
              <a:rPr lang="en-US" dirty="0" smtClean="0"/>
              <a:t>footprint</a:t>
            </a:r>
            <a:endParaRPr lang="en-US" dirty="0" smtClean="0"/>
          </a:p>
          <a:p>
            <a:r>
              <a:rPr lang="en-US" dirty="0" smtClean="0"/>
              <a:t>Building codes/energy codes</a:t>
            </a:r>
          </a:p>
          <a:p>
            <a:r>
              <a:rPr lang="en-US" dirty="0" smtClean="0"/>
              <a:t>Wall construction</a:t>
            </a:r>
          </a:p>
          <a:p>
            <a:pPr lvl="1"/>
            <a:r>
              <a:rPr lang="en-US" dirty="0" smtClean="0"/>
              <a:t>number of layers and associated insulation values</a:t>
            </a:r>
          </a:p>
          <a:p>
            <a:r>
              <a:rPr lang="en-US" dirty="0" smtClean="0"/>
              <a:t>Information on pumps (how many, motor sizes)</a:t>
            </a:r>
            <a:endParaRPr lang="en-US" dirty="0" smtClean="0"/>
          </a:p>
          <a:p>
            <a:r>
              <a:rPr lang="en-US" dirty="0" smtClean="0"/>
              <a:t>Peak electricity/energy loads</a:t>
            </a:r>
          </a:p>
          <a:p>
            <a:r>
              <a:rPr lang="en-US" dirty="0" smtClean="0"/>
              <a:t>Exhaust hoods/fume hoods, including size</a:t>
            </a:r>
          </a:p>
          <a:p>
            <a:r>
              <a:rPr lang="en-US" dirty="0" smtClean="0"/>
              <a:t>Linear feet of open and closed refrigeration </a:t>
            </a:r>
            <a:r>
              <a:rPr lang="en-US" dirty="0" smtClean="0"/>
              <a:t>units</a:t>
            </a:r>
          </a:p>
          <a:p>
            <a:endParaRPr lang="en-US" dirty="0" smtClean="0"/>
          </a:p>
          <a:p>
            <a:endParaRPr lang="en-US" dirty="0" smtClean="0"/>
          </a:p>
          <a:p>
            <a:pPr lvl="1"/>
            <a:endParaRPr lang="en-US" dirty="0" smtClean="0"/>
          </a:p>
          <a:p>
            <a:pPr lvl="1">
              <a:buNone/>
            </a:pPr>
            <a:endParaRPr lang="en-US" dirty="0" smtClean="0"/>
          </a:p>
          <a:p>
            <a:pPr lvl="1"/>
            <a:endParaRPr lang="en-US" dirty="0" smtClean="0"/>
          </a:p>
          <a:p>
            <a:pPr lvl="1">
              <a:buNone/>
            </a:pPr>
            <a:endParaRPr lang="en-US" dirty="0" smtClean="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EIA CBECS Team Members</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3</a:t>
            </a:fld>
            <a:endParaRPr lang="en-US" dirty="0"/>
          </a:p>
        </p:txBody>
      </p:sp>
      <p:sp>
        <p:nvSpPr>
          <p:cNvPr id="5" name="Text Placeholder 4"/>
          <p:cNvSpPr>
            <a:spLocks noGrp="1"/>
          </p:cNvSpPr>
          <p:nvPr>
            <p:ph type="body" sz="quarter" idx="12"/>
          </p:nvPr>
        </p:nvSpPr>
        <p:spPr>
          <a:xfrm>
            <a:off x="640080" y="1210720"/>
            <a:ext cx="8046720" cy="4590288"/>
          </a:xfrm>
        </p:spPr>
        <p:txBody>
          <a:bodyPr/>
          <a:lstStyle/>
          <a:p>
            <a:r>
              <a:rPr lang="en-US" dirty="0" smtClean="0"/>
              <a:t>Core CBECS Team: Survey Operations, Sampling, Data Processing, Editing, Imputation, Analysis…</a:t>
            </a:r>
          </a:p>
          <a:p>
            <a:pPr lvl="1"/>
            <a:r>
              <a:rPr lang="en-US" dirty="0" smtClean="0"/>
              <a:t>Joelle Michaels, Survey Manager</a:t>
            </a:r>
          </a:p>
          <a:p>
            <a:pPr lvl="1"/>
            <a:r>
              <a:rPr lang="en-US" dirty="0" smtClean="0"/>
              <a:t>Katie Lewis</a:t>
            </a:r>
          </a:p>
          <a:p>
            <a:pPr lvl="1"/>
            <a:r>
              <a:rPr lang="en-US" dirty="0" smtClean="0"/>
              <a:t>Jay Olsen</a:t>
            </a:r>
          </a:p>
          <a:p>
            <a:pPr lvl="1"/>
            <a:r>
              <a:rPr lang="en-US" dirty="0" smtClean="0"/>
              <a:t>Alan Swenson</a:t>
            </a:r>
          </a:p>
          <a:p>
            <a:pPr lvl="1"/>
            <a:r>
              <a:rPr lang="en-US" dirty="0" smtClean="0"/>
              <a:t>Marilyn Worthy</a:t>
            </a:r>
          </a:p>
          <a:p>
            <a:pPr lvl="1"/>
            <a:r>
              <a:rPr lang="en-US" dirty="0" smtClean="0"/>
              <a:t>Vincent LeMoine</a:t>
            </a:r>
          </a:p>
          <a:p>
            <a:r>
              <a:rPr lang="en-US" dirty="0" smtClean="0"/>
              <a:t>Management</a:t>
            </a:r>
          </a:p>
          <a:p>
            <a:pPr lvl="1"/>
            <a:r>
              <a:rPr lang="en-US" dirty="0" smtClean="0"/>
              <a:t>Tom Leckey, Director, Office of Consumption and Efficiency Statistics</a:t>
            </a:r>
          </a:p>
          <a:p>
            <a:pPr lvl="1"/>
            <a:r>
              <a:rPr lang="en-US" dirty="0" smtClean="0"/>
              <a:t>Eileen O’Brien, Team Lead, Buildings Surveys Statistics</a:t>
            </a:r>
          </a:p>
          <a:p>
            <a:pPr lvl="1"/>
            <a:r>
              <a:rPr lang="en-US" dirty="0" smtClean="0"/>
              <a:t>Hiro Minato, Team Lead, End Use Consumption Statistics </a:t>
            </a:r>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260" y="-17731"/>
            <a:ext cx="8046720" cy="1143000"/>
          </a:xfrm>
        </p:spPr>
        <p:txBody>
          <a:bodyPr/>
          <a:lstStyle/>
          <a:p>
            <a:r>
              <a:rPr lang="en-US" dirty="0" smtClean="0"/>
              <a:t>Future CBECS Considerations</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30</a:t>
            </a:fld>
            <a:endParaRPr lang="en-US" dirty="0"/>
          </a:p>
        </p:txBody>
      </p:sp>
      <p:sp>
        <p:nvSpPr>
          <p:cNvPr id="5" name="Text Placeholder 4"/>
          <p:cNvSpPr>
            <a:spLocks noGrp="1"/>
          </p:cNvSpPr>
          <p:nvPr>
            <p:ph type="body" sz="quarter" idx="12"/>
          </p:nvPr>
        </p:nvSpPr>
        <p:spPr>
          <a:xfrm>
            <a:off x="640080" y="1218260"/>
            <a:ext cx="8046720" cy="4590288"/>
          </a:xfrm>
        </p:spPr>
        <p:txBody>
          <a:bodyPr/>
          <a:lstStyle/>
          <a:p>
            <a:r>
              <a:rPr lang="en-US" dirty="0" smtClean="0"/>
              <a:t>Additional reporting for units of analysis other than the building</a:t>
            </a:r>
          </a:p>
          <a:p>
            <a:pPr lvl="1"/>
            <a:r>
              <a:rPr lang="en-US" dirty="0" smtClean="0"/>
              <a:t>campuses</a:t>
            </a:r>
          </a:p>
          <a:p>
            <a:pPr lvl="1"/>
            <a:r>
              <a:rPr lang="en-US" dirty="0" smtClean="0"/>
              <a:t>establishments within strip shopping centers (e.g. grocery stores)</a:t>
            </a:r>
          </a:p>
          <a:p>
            <a:r>
              <a:rPr lang="en-US" dirty="0" smtClean="0"/>
              <a:t>Multifamily residential buildings</a:t>
            </a:r>
          </a:p>
          <a:p>
            <a:endParaRPr lang="en-US" dirty="0" smtClean="0"/>
          </a:p>
          <a:p>
            <a:pPr lvl="1"/>
            <a:endParaRPr lang="en-US" dirty="0" smtClean="0"/>
          </a:p>
          <a:p>
            <a:pPr lvl="1">
              <a:buNone/>
            </a:pPr>
            <a:endParaRPr lang="en-US" dirty="0" smtClean="0"/>
          </a:p>
          <a:p>
            <a:pPr lvl="1"/>
            <a:endParaRPr lang="en-US" dirty="0" smtClean="0"/>
          </a:p>
          <a:p>
            <a:pPr lvl="1">
              <a:buNone/>
            </a:pPr>
            <a:endParaRPr lang="en-US" dirty="0" smtClean="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080" y="-25324"/>
            <a:ext cx="8046720" cy="1143000"/>
          </a:xfrm>
        </p:spPr>
        <p:txBody>
          <a:bodyPr/>
          <a:lstStyle/>
          <a:p>
            <a:r>
              <a:rPr lang="en-US" dirty="0" smtClean="0"/>
              <a:t>We still need your help on the 2012 CBECS</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31</a:t>
            </a:fld>
            <a:endParaRPr lang="en-US" dirty="0"/>
          </a:p>
        </p:txBody>
      </p:sp>
      <p:sp>
        <p:nvSpPr>
          <p:cNvPr id="5" name="Text Placeholder 4"/>
          <p:cNvSpPr>
            <a:spLocks noGrp="1"/>
          </p:cNvSpPr>
          <p:nvPr>
            <p:ph type="body" sz="quarter" idx="12"/>
          </p:nvPr>
        </p:nvSpPr>
        <p:spPr>
          <a:xfrm>
            <a:off x="640080" y="1218260"/>
            <a:ext cx="8046720" cy="4590288"/>
          </a:xfrm>
        </p:spPr>
        <p:txBody>
          <a:bodyPr/>
          <a:lstStyle/>
          <a:p>
            <a:r>
              <a:rPr lang="en-US" dirty="0" smtClean="0"/>
              <a:t>Endorsement insert/letters</a:t>
            </a:r>
          </a:p>
          <a:p>
            <a:pPr lvl="1"/>
            <a:r>
              <a:rPr lang="en-US" dirty="0" smtClean="0"/>
              <a:t>for inclusion with the advance packet of materials provided to respondents</a:t>
            </a:r>
          </a:p>
          <a:p>
            <a:pPr lvl="1"/>
            <a:r>
              <a:rPr lang="en-US" dirty="0" smtClean="0"/>
              <a:t>please let EIA know if you would like your organization listed in association with the following statement:</a:t>
            </a:r>
          </a:p>
          <a:p>
            <a:pPr lvl="2"/>
            <a:r>
              <a:rPr lang="en-US" dirty="0" smtClean="0"/>
              <a:t>The following organizations recognize that the Commercial Buildings Energy Consumption Survey (CBECS) provides critically important information to support programs that promote energy efficiency in commercial buildings in the U.S. These organizations strongly encourage participation in the 2012 CBECS.</a:t>
            </a:r>
          </a:p>
          <a:p>
            <a:pPr lvl="1"/>
            <a:r>
              <a:rPr lang="en-US" dirty="0" smtClean="0"/>
              <a:t>we would also welcome individual endorsement letters that the interviewer would use as a tool for gaining respondent cooperation</a:t>
            </a:r>
          </a:p>
          <a:p>
            <a:r>
              <a:rPr lang="en-US" dirty="0" smtClean="0"/>
              <a:t>Trade magazines/journals</a:t>
            </a:r>
          </a:p>
          <a:p>
            <a:pPr lvl="1"/>
            <a:r>
              <a:rPr lang="en-US" dirty="0" smtClean="0"/>
              <a:t>increase awareness that CBECS is in the field (April 2013-Sept 2013)</a:t>
            </a:r>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7539" y="-194136"/>
            <a:ext cx="8046720" cy="1143000"/>
          </a:xfrm>
        </p:spPr>
        <p:txBody>
          <a:bodyPr/>
          <a:lstStyle/>
          <a:p>
            <a:r>
              <a:rPr lang="en-US" dirty="0" smtClean="0"/>
              <a:t>The new CBECS “blog”</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32</a:t>
            </a:fld>
            <a:endParaRPr lang="en-US" dirty="0"/>
          </a:p>
        </p:txBody>
      </p:sp>
      <p:pic>
        <p:nvPicPr>
          <p:cNvPr id="1026" name="Picture 2"/>
          <p:cNvPicPr>
            <a:picLocks noChangeAspect="1" noChangeArrowheads="1"/>
          </p:cNvPicPr>
          <p:nvPr/>
        </p:nvPicPr>
        <p:blipFill>
          <a:blip r:embed="rId3" cstate="print"/>
          <a:srcRect l="2740" t="19423" r="6250" b="8846"/>
          <a:stretch>
            <a:fillRect/>
          </a:stretch>
        </p:blipFill>
        <p:spPr bwMode="auto">
          <a:xfrm>
            <a:off x="450167" y="1856936"/>
            <a:ext cx="7282238" cy="4304714"/>
          </a:xfrm>
          <a:prstGeom prst="rect">
            <a:avLst/>
          </a:prstGeom>
          <a:noFill/>
          <a:ln w="9525">
            <a:noFill/>
            <a:miter lim="800000"/>
            <a:headEnd/>
            <a:tailEnd/>
          </a:ln>
        </p:spPr>
      </p:pic>
      <p:sp>
        <p:nvSpPr>
          <p:cNvPr id="9" name="Text Placeholder 4"/>
          <p:cNvSpPr>
            <a:spLocks noGrp="1"/>
          </p:cNvSpPr>
          <p:nvPr>
            <p:ph type="body" sz="quarter" idx="12"/>
          </p:nvPr>
        </p:nvSpPr>
        <p:spPr>
          <a:xfrm>
            <a:off x="457200" y="959416"/>
            <a:ext cx="8046720" cy="799045"/>
          </a:xfrm>
        </p:spPr>
        <p:txBody>
          <a:bodyPr/>
          <a:lstStyle/>
          <a:p>
            <a:r>
              <a:rPr lang="en-US" dirty="0" smtClean="0"/>
              <a:t>Periodic updates on 2012 CBECS progress will be posted at </a:t>
            </a:r>
            <a:r>
              <a:rPr lang="en-US" dirty="0" smtClean="0">
                <a:hlinkClick r:id="rId4"/>
              </a:rPr>
              <a:t>www.eia.gov/consumption/cbecs</a:t>
            </a:r>
            <a:r>
              <a:rPr lang="en-US" dirty="0" smtClean="0"/>
              <a:t> </a:t>
            </a:r>
          </a:p>
        </p:txBody>
      </p:sp>
      <p:sp>
        <p:nvSpPr>
          <p:cNvPr id="10" name="Footer Placeholder 9"/>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2D80C5C9-96E0-47EC-B500-37C5FE284639}" type="slidenum">
              <a:rPr lang="en-US" smtClean="0"/>
              <a:pPr/>
              <a:t>33</a:t>
            </a:fld>
            <a:endParaRPr lang="en-US" dirty="0"/>
          </a:p>
        </p:txBody>
      </p:sp>
      <p:sp>
        <p:nvSpPr>
          <p:cNvPr id="11" name="Text Placeholder 10"/>
          <p:cNvSpPr>
            <a:spLocks noGrp="1"/>
          </p:cNvSpPr>
          <p:nvPr>
            <p:ph type="body" sz="quarter" idx="4294967295"/>
          </p:nvPr>
        </p:nvSpPr>
        <p:spPr>
          <a:xfrm>
            <a:off x="536171" y="0"/>
            <a:ext cx="8050212" cy="1989292"/>
          </a:xfrm>
          <a:prstGeom prst="rect">
            <a:avLst/>
          </a:prstGeom>
        </p:spPr>
        <p:txBody>
          <a:bodyPr/>
          <a:lstStyle/>
          <a:p>
            <a:pPr>
              <a:spcBef>
                <a:spcPts val="1600"/>
              </a:spcBef>
              <a:spcAft>
                <a:spcPts val="600"/>
              </a:spcAft>
              <a:buNone/>
            </a:pPr>
            <a:endParaRPr lang="en-US" sz="2000" dirty="0" smtClean="0"/>
          </a:p>
          <a:p>
            <a:pPr>
              <a:spcBef>
                <a:spcPct val="0"/>
              </a:spcBef>
              <a:spcAft>
                <a:spcPts val="600"/>
              </a:spcAft>
              <a:buNone/>
            </a:pPr>
            <a:r>
              <a:rPr lang="en-US" sz="3400" dirty="0" smtClean="0">
                <a:solidFill>
                  <a:schemeClr val="accent1"/>
                </a:solidFill>
                <a:latin typeface="+mj-lt"/>
                <a:ea typeface="+mj-ea"/>
                <a:cs typeface="+mj-cs"/>
              </a:rPr>
              <a:t>For more information:</a:t>
            </a:r>
          </a:p>
          <a:p>
            <a:pPr>
              <a:spcBef>
                <a:spcPct val="0"/>
              </a:spcBef>
              <a:spcAft>
                <a:spcPts val="600"/>
              </a:spcAft>
              <a:buNone/>
            </a:pPr>
            <a:endParaRPr lang="en-US" sz="3400" dirty="0" smtClean="0">
              <a:solidFill>
                <a:schemeClr val="accent1"/>
              </a:solidFill>
              <a:latin typeface="+mj-lt"/>
              <a:ea typeface="+mj-ea"/>
              <a:cs typeface="+mj-cs"/>
            </a:endParaRPr>
          </a:p>
          <a:p>
            <a:pPr>
              <a:spcBef>
                <a:spcPts val="1600"/>
              </a:spcBef>
              <a:spcAft>
                <a:spcPts val="600"/>
              </a:spcAft>
              <a:buNone/>
            </a:pPr>
            <a:r>
              <a:rPr lang="en-US" sz="2000" dirty="0" smtClean="0"/>
              <a:t>CBECS home page | </a:t>
            </a:r>
            <a:r>
              <a:rPr lang="en-US" sz="2000" dirty="0" smtClean="0">
                <a:hlinkClick r:id="rId3"/>
              </a:rPr>
              <a:t>www.eia.gov/consumption/commercial</a:t>
            </a:r>
            <a:r>
              <a:rPr lang="en-US" sz="2000" dirty="0" smtClean="0"/>
              <a:t>  </a:t>
            </a:r>
          </a:p>
          <a:p>
            <a:pPr>
              <a:spcBef>
                <a:spcPts val="1600"/>
              </a:spcBef>
              <a:spcAft>
                <a:spcPts val="600"/>
              </a:spcAft>
              <a:buNone/>
            </a:pPr>
            <a:r>
              <a:rPr lang="en-US" sz="2000" dirty="0" smtClean="0"/>
              <a:t>Tom Leckey, Director, Office of Energy Consumption and Efficiency Statistics | </a:t>
            </a:r>
            <a:r>
              <a:rPr lang="en-US" sz="2000" dirty="0" smtClean="0">
                <a:hlinkClick r:id="rId4"/>
              </a:rPr>
              <a:t>thomas.leckey@eia.gov</a:t>
            </a:r>
            <a:r>
              <a:rPr lang="en-US" sz="2000" dirty="0" smtClean="0"/>
              <a:t> </a:t>
            </a:r>
          </a:p>
          <a:p>
            <a:pPr>
              <a:spcBef>
                <a:spcPts val="1600"/>
              </a:spcBef>
              <a:spcAft>
                <a:spcPts val="600"/>
              </a:spcAft>
              <a:buNone/>
            </a:pPr>
            <a:r>
              <a:rPr lang="en-US" sz="2000" dirty="0" smtClean="0"/>
              <a:t>Joelle </a:t>
            </a:r>
            <a:r>
              <a:rPr lang="en-US" sz="2000" dirty="0" smtClean="0"/>
              <a:t>Michaels, Survey Manager | </a:t>
            </a:r>
            <a:r>
              <a:rPr lang="en-US" sz="2000" dirty="0" smtClean="0">
                <a:hlinkClick r:id="rId5"/>
              </a:rPr>
              <a:t>joelle.michaels@eia.gov</a:t>
            </a:r>
            <a:endParaRPr lang="en-US" sz="2000" dirty="0" smtClean="0"/>
          </a:p>
        </p:txBody>
      </p:sp>
      <p:sp>
        <p:nvSpPr>
          <p:cNvPr id="7" name="Footer Placeholder 6"/>
          <p:cNvSpPr>
            <a:spLocks noGrp="1"/>
          </p:cNvSpPr>
          <p:nvPr>
            <p:ph type="ftr" sz="quarter" idx="10"/>
          </p:nvPr>
        </p:nvSpPr>
        <p:spPr/>
        <p:txBody>
          <a:bodyPr/>
          <a:lstStyle/>
          <a:p>
            <a:r>
              <a:rPr lang="en-US" dirty="0" smtClean="0"/>
              <a:t>2012 CBECS Stakeholder Meeting, May 15, 2012</a:t>
            </a:r>
            <a:endParaRPr lang="en-US" dirty="0"/>
          </a:p>
        </p:txBody>
      </p:sp>
      <p:cxnSp>
        <p:nvCxnSpPr>
          <p:cNvPr id="9" name="Straight Connector 8"/>
          <p:cNvCxnSpPr/>
          <p:nvPr/>
        </p:nvCxnSpPr>
        <p:spPr bwMode="auto">
          <a:xfrm rot="10800000" flipH="1">
            <a:off x="488311" y="1317284"/>
            <a:ext cx="8050212" cy="0"/>
          </a:xfrm>
          <a:prstGeom prst="line">
            <a:avLst/>
          </a:prstGeom>
          <a:solidFill>
            <a:schemeClr val="accent1"/>
          </a:solidFill>
          <a:ln w="28575" cap="flat" cmpd="sng" algn="ctr">
            <a:solidFill>
              <a:schemeClr val="accent1"/>
            </a:solidFill>
            <a:prstDash val="solid"/>
            <a:round/>
            <a:headEnd type="none" w="med" len="med"/>
            <a:tailEnd type="none" w="med" len="med"/>
          </a:ln>
          <a:effectLst/>
        </p:spPr>
      </p:cxnSp>
      <p:sp>
        <p:nvSpPr>
          <p:cNvPr id="12" name="Text Placeholder 5"/>
          <p:cNvSpPr txBox="1">
            <a:spLocks/>
          </p:cNvSpPr>
          <p:nvPr/>
        </p:nvSpPr>
        <p:spPr>
          <a:xfrm>
            <a:off x="640080" y="1433466"/>
            <a:ext cx="8046720" cy="134864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05" y="430340"/>
            <a:ext cx="8046720" cy="602097"/>
          </a:xfrm>
        </p:spPr>
        <p:txBody>
          <a:bodyPr/>
          <a:lstStyle/>
          <a:p>
            <a:r>
              <a:rPr lang="en-US" dirty="0" smtClean="0"/>
              <a:t>Welcome</a:t>
            </a:r>
            <a:endParaRPr lang="en-US" dirty="0"/>
          </a:p>
        </p:txBody>
      </p:sp>
      <p:sp>
        <p:nvSpPr>
          <p:cNvPr id="3" name="Footer Placeholder 2"/>
          <p:cNvSpPr>
            <a:spLocks noGrp="1"/>
          </p:cNvSpPr>
          <p:nvPr>
            <p:ph type="ftr" sz="quarter" idx="10"/>
          </p:nvPr>
        </p:nvSpPr>
        <p:spPr/>
        <p:txBody>
          <a:bodyPr/>
          <a:lstStyle/>
          <a:p>
            <a:r>
              <a:rPr lang="en-US" dirty="0" smtClean="0"/>
              <a:t>2012 CBECS Stakeholder Meeting, May 15, 2012</a:t>
            </a:r>
            <a:endParaRPr lang="en-US" dirty="0"/>
          </a:p>
        </p:txBody>
      </p:sp>
      <p:sp>
        <p:nvSpPr>
          <p:cNvPr id="4" name="Slide Number Placeholder 3"/>
          <p:cNvSpPr>
            <a:spLocks noGrp="1"/>
          </p:cNvSpPr>
          <p:nvPr>
            <p:ph type="sldNum" sz="quarter" idx="11"/>
          </p:nvPr>
        </p:nvSpPr>
        <p:spPr/>
        <p:txBody>
          <a:bodyPr/>
          <a:lstStyle/>
          <a:p>
            <a:fld id="{2D80C5C9-96E0-47EC-B500-37C5FE284639}" type="slidenum">
              <a:rPr lang="en-US" smtClean="0"/>
              <a:pPr/>
              <a:t>4</a:t>
            </a:fld>
            <a:endParaRPr lang="en-US" dirty="0"/>
          </a:p>
        </p:txBody>
      </p:sp>
      <p:sp>
        <p:nvSpPr>
          <p:cNvPr id="5" name="Text Placeholder 4"/>
          <p:cNvSpPr>
            <a:spLocks noGrp="1"/>
          </p:cNvSpPr>
          <p:nvPr>
            <p:ph type="body" sz="quarter" idx="12"/>
          </p:nvPr>
        </p:nvSpPr>
        <p:spPr/>
        <p:txBody>
          <a:bodyPr/>
          <a:lstStyle/>
          <a:p>
            <a:r>
              <a:rPr lang="en-US" dirty="0" smtClean="0"/>
              <a:t>CBECS Stakeholder Input</a:t>
            </a:r>
          </a:p>
          <a:p>
            <a:r>
              <a:rPr lang="en-US" dirty="0" smtClean="0"/>
              <a:t>EIA action</a:t>
            </a:r>
          </a:p>
          <a:p>
            <a:r>
              <a:rPr lang="en-US" dirty="0" smtClean="0"/>
              <a:t>Benefits to EIA of this interaction</a:t>
            </a:r>
          </a:p>
          <a:p>
            <a:r>
              <a:rPr lang="en-US" dirty="0" smtClean="0"/>
              <a:t>Constraints</a:t>
            </a:r>
          </a:p>
          <a:p>
            <a:pPr lvl="1"/>
            <a:r>
              <a:rPr lang="en-US" dirty="0" smtClean="0"/>
              <a:t>Length of </a:t>
            </a:r>
            <a:r>
              <a:rPr lang="en-US" dirty="0" smtClean="0"/>
              <a:t>survey, cost</a:t>
            </a:r>
            <a:endParaRPr lang="en-US" dirty="0" smtClean="0"/>
          </a:p>
          <a:p>
            <a:pPr lvl="1"/>
            <a:r>
              <a:rPr lang="en-US" dirty="0" smtClean="0"/>
              <a:t>Instrument reliability</a:t>
            </a:r>
          </a:p>
          <a:p>
            <a:pPr lvl="1"/>
            <a:r>
              <a:rPr lang="en-US" dirty="0" smtClean="0"/>
              <a:t>OMB approval</a:t>
            </a:r>
          </a:p>
          <a:p>
            <a:pPr lvl="1"/>
            <a:r>
              <a:rPr lang="en-US" dirty="0" smtClean="0"/>
              <a:t>Scope of survey</a:t>
            </a:r>
          </a:p>
          <a:p>
            <a:pPr lvl="1"/>
            <a:r>
              <a:rPr lang="en-US" dirty="0" smtClean="0"/>
              <a:t>Respondent capability</a:t>
            </a:r>
          </a:p>
          <a:p>
            <a:pPr lvl="1"/>
            <a:r>
              <a:rPr lang="en-US" dirty="0" smtClean="0"/>
              <a:t>New </a:t>
            </a:r>
            <a:r>
              <a:rPr lang="en-US" dirty="0" smtClean="0"/>
              <a:t>technologies</a:t>
            </a:r>
          </a:p>
          <a:p>
            <a:pPr lvl="1"/>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CBECS?</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5</a:t>
            </a:fld>
            <a:endParaRPr lang="en-US" dirty="0"/>
          </a:p>
        </p:txBody>
      </p:sp>
      <p:sp>
        <p:nvSpPr>
          <p:cNvPr id="5" name="Text Placeholder 4"/>
          <p:cNvSpPr>
            <a:spLocks noGrp="1"/>
          </p:cNvSpPr>
          <p:nvPr>
            <p:ph type="body" sz="quarter" idx="12"/>
          </p:nvPr>
        </p:nvSpPr>
        <p:spPr>
          <a:xfrm>
            <a:off x="640080" y="1210720"/>
            <a:ext cx="8046720" cy="4590288"/>
          </a:xfrm>
        </p:spPr>
        <p:txBody>
          <a:bodyPr/>
          <a:lstStyle/>
          <a:p>
            <a:r>
              <a:rPr lang="en-US" dirty="0" smtClean="0"/>
              <a:t>Commercial Buildings Energy Consumption Survey (CBECS)</a:t>
            </a:r>
          </a:p>
          <a:p>
            <a:pPr lvl="1"/>
            <a:r>
              <a:rPr lang="en-US" dirty="0" smtClean="0"/>
              <a:t>the only national level source of data on the characteristics and energy use of commercial buildings</a:t>
            </a:r>
          </a:p>
          <a:p>
            <a:pPr lvl="1"/>
            <a:r>
              <a:rPr lang="en-US" dirty="0" smtClean="0"/>
              <a:t>conducted every 3 or 4 years since 1979</a:t>
            </a:r>
          </a:p>
          <a:p>
            <a:pPr lvl="1"/>
            <a:r>
              <a:rPr lang="en-US" dirty="0" smtClean="0"/>
              <a:t>mandated by the Department of Energy (DOE) Organization Act of 1977, Public Law 95-91 </a:t>
            </a:r>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CBECS?</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6</a:t>
            </a:fld>
            <a:endParaRPr lang="en-US" dirty="0"/>
          </a:p>
        </p:txBody>
      </p:sp>
      <p:sp>
        <p:nvSpPr>
          <p:cNvPr id="5" name="Text Placeholder 4"/>
          <p:cNvSpPr>
            <a:spLocks noGrp="1"/>
          </p:cNvSpPr>
          <p:nvPr>
            <p:ph type="body" sz="quarter" idx="12"/>
          </p:nvPr>
        </p:nvSpPr>
        <p:spPr>
          <a:xfrm>
            <a:off x="640080" y="1210720"/>
            <a:ext cx="8046720" cy="4590288"/>
          </a:xfrm>
        </p:spPr>
        <p:txBody>
          <a:bodyPr/>
          <a:lstStyle/>
          <a:p>
            <a:r>
              <a:rPr lang="en-US" dirty="0" smtClean="0"/>
              <a:t>CBECS interviews…</a:t>
            </a:r>
          </a:p>
          <a:p>
            <a:pPr lvl="1">
              <a:spcBef>
                <a:spcPts val="400"/>
              </a:spcBef>
            </a:pPr>
            <a:r>
              <a:rPr lang="en-US" dirty="0" smtClean="0"/>
              <a:t>conducted by professional interviewers using a computerized survey instrument, usually in-person – average interview lasts 30 minutes</a:t>
            </a:r>
          </a:p>
          <a:p>
            <a:pPr lvl="1">
              <a:spcBef>
                <a:spcPts val="400"/>
              </a:spcBef>
            </a:pPr>
            <a:r>
              <a:rPr lang="en-US" dirty="0" smtClean="0"/>
              <a:t>advance package of materials (including worksheets) is provided to the building a few days before the interview</a:t>
            </a:r>
          </a:p>
          <a:p>
            <a:pPr lvl="1">
              <a:spcBef>
                <a:spcPts val="400"/>
              </a:spcBef>
            </a:pPr>
            <a:r>
              <a:rPr lang="en-US" dirty="0" smtClean="0"/>
              <a:t>sample size historically 5,000-7,000 buildings </a:t>
            </a:r>
          </a:p>
          <a:p>
            <a:pPr lvl="1">
              <a:spcBef>
                <a:spcPts val="400"/>
              </a:spcBef>
            </a:pPr>
            <a:r>
              <a:rPr lang="en-US" dirty="0" smtClean="0"/>
              <a:t>building interview covers many topics – building size and use; ownership and occupancy; energy sources, uses, and equipment; energy consumption and cost</a:t>
            </a:r>
          </a:p>
          <a:p>
            <a:pPr lvl="1">
              <a:spcBef>
                <a:spcPts val="400"/>
              </a:spcBef>
            </a:pPr>
            <a:r>
              <a:rPr lang="en-US" dirty="0" smtClean="0"/>
              <a:t>building survey is followed by an energy supplier survey – if useable energy usage information is </a:t>
            </a:r>
            <a:r>
              <a:rPr lang="en-US" u="sng" dirty="0" smtClean="0"/>
              <a:t>not</a:t>
            </a:r>
            <a:r>
              <a:rPr lang="en-US" dirty="0" smtClean="0"/>
              <a:t> available from the building respondent</a:t>
            </a:r>
          </a:p>
          <a:p>
            <a:pPr lvl="1">
              <a:spcBef>
                <a:spcPts val="400"/>
              </a:spcBef>
            </a:pPr>
            <a:r>
              <a:rPr lang="en-US" dirty="0" smtClean="0"/>
              <a:t>the 2012 CBECS interviews will be conducted between April 2013 and Sept 2013, with the energy supplier survey following</a:t>
            </a:r>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CBECS Sample Overview</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7</a:t>
            </a:fld>
            <a:endParaRPr lang="en-US" dirty="0"/>
          </a:p>
        </p:txBody>
      </p:sp>
      <p:sp>
        <p:nvSpPr>
          <p:cNvPr id="5" name="Text Placeholder 4"/>
          <p:cNvSpPr>
            <a:spLocks noGrp="1"/>
          </p:cNvSpPr>
          <p:nvPr>
            <p:ph type="body" sz="quarter" idx="12"/>
          </p:nvPr>
        </p:nvSpPr>
        <p:spPr/>
        <p:txBody>
          <a:bodyPr/>
          <a:lstStyle/>
          <a:p>
            <a:r>
              <a:rPr lang="en-US" dirty="0" smtClean="0"/>
              <a:t>Multistage area probability sample</a:t>
            </a:r>
          </a:p>
          <a:p>
            <a:pPr lvl="1"/>
            <a:r>
              <a:rPr lang="en-US" dirty="0" smtClean="0"/>
              <a:t>statistically select from increasingly smaller geographic areas</a:t>
            </a:r>
          </a:p>
          <a:p>
            <a:pPr lvl="2"/>
            <a:r>
              <a:rPr lang="en-US" dirty="0" smtClean="0"/>
              <a:t>“field listers” walk each block in selected areas and list every commercial building within the segments</a:t>
            </a:r>
          </a:p>
          <a:p>
            <a:pPr lvl="2"/>
            <a:r>
              <a:rPr lang="en-US" dirty="0" smtClean="0"/>
              <a:t>CBECS area sample is selected from that list</a:t>
            </a:r>
          </a:p>
          <a:p>
            <a:r>
              <a:rPr lang="en-US" dirty="0" smtClean="0"/>
              <a:t>Supplemented with additional list samples</a:t>
            </a:r>
          </a:p>
          <a:p>
            <a:pPr lvl="1"/>
            <a:r>
              <a:rPr lang="en-US" dirty="0" smtClean="0"/>
              <a:t>use several special lists in order to efficiently sample enough large buildings</a:t>
            </a:r>
          </a:p>
          <a:p>
            <a:pPr lvl="2"/>
            <a:r>
              <a:rPr lang="en-US" dirty="0" smtClean="0"/>
              <a:t>Federal buildings (GSA)</a:t>
            </a:r>
          </a:p>
          <a:p>
            <a:pPr lvl="2"/>
            <a:r>
              <a:rPr lang="en-US" dirty="0" smtClean="0"/>
              <a:t>hospitals</a:t>
            </a:r>
          </a:p>
          <a:p>
            <a:pPr lvl="2"/>
            <a:r>
              <a:rPr lang="en-US" dirty="0" smtClean="0"/>
              <a:t>colleges/universities</a:t>
            </a:r>
          </a:p>
          <a:p>
            <a:pPr lvl="2"/>
            <a:r>
              <a:rPr lang="en-US" dirty="0" smtClean="0"/>
              <a:t>airports (FAA)</a:t>
            </a:r>
          </a:p>
          <a:p>
            <a:pPr lvl="2"/>
            <a:r>
              <a:rPr lang="en-US" dirty="0" smtClean="0"/>
              <a:t>other large buildings</a:t>
            </a:r>
          </a:p>
          <a:p>
            <a:pPr lvl="2"/>
            <a:endParaRPr lang="en-US" dirty="0" smtClean="0"/>
          </a:p>
          <a:p>
            <a:pPr lvl="2"/>
            <a:endParaRPr lang="en-US" sz="1400" dirty="0" smtClean="0"/>
          </a:p>
          <a:p>
            <a:pPr lvl="1"/>
            <a:endParaRPr lang="en-US" sz="1400" dirty="0" smtClean="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080" y="-25324"/>
            <a:ext cx="8046720" cy="1143000"/>
          </a:xfrm>
        </p:spPr>
        <p:txBody>
          <a:bodyPr/>
          <a:lstStyle/>
          <a:p>
            <a:r>
              <a:rPr lang="en-US" dirty="0" smtClean="0"/>
              <a:t>2012 CBECS: General Changes</a:t>
            </a:r>
            <a:endParaRPr lang="en-US" dirty="0"/>
          </a:p>
        </p:txBody>
      </p:sp>
      <p:sp>
        <p:nvSpPr>
          <p:cNvPr id="2" name="Slide Number Placeholder 1"/>
          <p:cNvSpPr>
            <a:spLocks noGrp="1"/>
          </p:cNvSpPr>
          <p:nvPr>
            <p:ph type="sldNum" sz="quarter" idx="11"/>
          </p:nvPr>
        </p:nvSpPr>
        <p:spPr/>
        <p:txBody>
          <a:bodyPr/>
          <a:lstStyle/>
          <a:p>
            <a:fld id="{2D80C5C9-96E0-47EC-B500-37C5FE284639}" type="slidenum">
              <a:rPr lang="en-US" smtClean="0"/>
              <a:pPr/>
              <a:t>8</a:t>
            </a:fld>
            <a:endParaRPr lang="en-US" dirty="0"/>
          </a:p>
        </p:txBody>
      </p:sp>
      <p:sp>
        <p:nvSpPr>
          <p:cNvPr id="5" name="Text Placeholder 4"/>
          <p:cNvSpPr>
            <a:spLocks noGrp="1"/>
          </p:cNvSpPr>
          <p:nvPr>
            <p:ph type="body" sz="quarter" idx="12"/>
          </p:nvPr>
        </p:nvSpPr>
        <p:spPr>
          <a:xfrm>
            <a:off x="640080" y="1218260"/>
            <a:ext cx="8046720" cy="4590288"/>
          </a:xfrm>
        </p:spPr>
        <p:txBody>
          <a:bodyPr/>
          <a:lstStyle/>
          <a:p>
            <a:r>
              <a:rPr lang="en-US" dirty="0" smtClean="0"/>
              <a:t>Sample update using proven methodology</a:t>
            </a:r>
          </a:p>
          <a:p>
            <a:r>
              <a:rPr lang="en-US" dirty="0" smtClean="0"/>
              <a:t>Sample size increased 150% - target of 8,400 buildings for 2012</a:t>
            </a:r>
          </a:p>
          <a:p>
            <a:r>
              <a:rPr lang="en-US" dirty="0" smtClean="0"/>
              <a:t>Subset of buildings will be re-interviewed/verified using energy audit techniques</a:t>
            </a:r>
          </a:p>
          <a:p>
            <a:r>
              <a:rPr lang="en-US" dirty="0" smtClean="0"/>
              <a:t>Some interviews to be conducted by telephone (ability to locate more knowledgeable respondents)</a:t>
            </a:r>
          </a:p>
          <a:p>
            <a:r>
              <a:rPr lang="en-US" dirty="0" smtClean="0"/>
              <a:t>Streamlined editing procedures</a:t>
            </a:r>
          </a:p>
          <a:p>
            <a:pPr>
              <a:buNone/>
            </a:pPr>
            <a:endParaRPr lang="en-US" dirty="0" smtClean="0"/>
          </a:p>
          <a:p>
            <a:pPr lvl="1">
              <a:buNone/>
            </a:pPr>
            <a:endParaRPr lang="en-US" dirty="0" smtClean="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7667" y="1110908"/>
            <a:ext cx="8046720" cy="1143000"/>
          </a:xfrm>
        </p:spPr>
        <p:txBody>
          <a:bodyPr/>
          <a:lstStyle/>
          <a:p>
            <a:pPr algn="ctr"/>
            <a:r>
              <a:rPr lang="en-US" dirty="0" smtClean="0"/>
              <a:t>2012 CBECS Changes and New Questions By Questionnaire Section</a:t>
            </a:r>
          </a:p>
        </p:txBody>
      </p:sp>
      <p:sp>
        <p:nvSpPr>
          <p:cNvPr id="2" name="Slide Number Placeholder 1"/>
          <p:cNvSpPr>
            <a:spLocks noGrp="1"/>
          </p:cNvSpPr>
          <p:nvPr>
            <p:ph type="sldNum" sz="quarter" idx="11"/>
          </p:nvPr>
        </p:nvSpPr>
        <p:spPr/>
        <p:txBody>
          <a:bodyPr/>
          <a:lstStyle/>
          <a:p>
            <a:fld id="{2D80C5C9-96E0-47EC-B500-37C5FE284639}" type="slidenum">
              <a:rPr lang="en-US" smtClean="0"/>
              <a:pPr/>
              <a:t>9</a:t>
            </a:fld>
            <a:endParaRPr lang="en-US" dirty="0"/>
          </a:p>
        </p:txBody>
      </p:sp>
      <p:sp>
        <p:nvSpPr>
          <p:cNvPr id="6" name="Footer Placeholder 5"/>
          <p:cNvSpPr>
            <a:spLocks noGrp="1"/>
          </p:cNvSpPr>
          <p:nvPr>
            <p:ph type="ftr" sz="quarter" idx="10"/>
          </p:nvPr>
        </p:nvSpPr>
        <p:spPr/>
        <p:txBody>
          <a:bodyPr/>
          <a:lstStyle/>
          <a:p>
            <a:r>
              <a:rPr lang="en-US" dirty="0" smtClean="0"/>
              <a:t>2012 CBECS Stakeholder Meeting, May 15, 2012</a:t>
            </a:r>
            <a:endParaRPr lang="en-US" dirty="0"/>
          </a:p>
        </p:txBody>
      </p:sp>
      <p:sp>
        <p:nvSpPr>
          <p:cNvPr id="7" name="Text Placeholder 4"/>
          <p:cNvSpPr>
            <a:spLocks noGrp="1"/>
          </p:cNvSpPr>
          <p:nvPr>
            <p:ph type="body" sz="quarter" idx="12"/>
          </p:nvPr>
        </p:nvSpPr>
        <p:spPr>
          <a:xfrm>
            <a:off x="611505" y="2532710"/>
            <a:ext cx="8046720" cy="4590288"/>
          </a:xfrm>
        </p:spPr>
        <p:txBody>
          <a:bodyPr/>
          <a:lstStyle/>
          <a:p>
            <a:r>
              <a:rPr lang="en-US" dirty="0" smtClean="0"/>
              <a:t>Overview of planned substantive changes for each questionnaire section</a:t>
            </a:r>
          </a:p>
          <a:p>
            <a:r>
              <a:rPr lang="en-US" dirty="0" smtClean="0"/>
              <a:t>Following each section, we would like to hear your questions and comments</a:t>
            </a:r>
          </a:p>
          <a:p>
            <a:pPr lvl="1">
              <a:buNone/>
            </a:pP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ia_template">
  <a:themeElements>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eia_template</Template>
  <TotalTime>2876</TotalTime>
  <Words>2593</Words>
  <Application>Microsoft Office PowerPoint</Application>
  <PresentationFormat>On-screen Show (4:3)</PresentationFormat>
  <Paragraphs>419</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eia_template</vt:lpstr>
      <vt:lpstr>2012 Commercial Building Energy Consumption Survey (CBECS) Stakeholder Meeting</vt:lpstr>
      <vt:lpstr>Agenda</vt:lpstr>
      <vt:lpstr>EIA CBECS Team Members</vt:lpstr>
      <vt:lpstr>Welcome</vt:lpstr>
      <vt:lpstr>What is CBECS?</vt:lpstr>
      <vt:lpstr>What is CBECS?</vt:lpstr>
      <vt:lpstr>CBECS Sample Overview</vt:lpstr>
      <vt:lpstr>2012 CBECS: General Changes</vt:lpstr>
      <vt:lpstr>2012 CBECS Changes and New Questions By Questionnaire Section</vt:lpstr>
      <vt:lpstr>Section A: Building Size, Structural Characteristics, and Age</vt:lpstr>
      <vt:lpstr>Section A: Building Size, Structural Characteristics, and Age</vt:lpstr>
      <vt:lpstr>Section B: Building Activity</vt:lpstr>
      <vt:lpstr>Section C: Ownership, Occupancy, Operating Hours, Employment</vt:lpstr>
      <vt:lpstr>Section C: Ownership, Occupancy, Operating Hours, Employment</vt:lpstr>
      <vt:lpstr>Section D: Energy Sources, Uses, Equipment</vt:lpstr>
      <vt:lpstr>Section D: Energy Sources, Uses, Equipment</vt:lpstr>
      <vt:lpstr>Section D: Energy Sources, Uses, Equipment</vt:lpstr>
      <vt:lpstr>Section D: Energy Sources, Uses, Equipment</vt:lpstr>
      <vt:lpstr>Section D: Energy Sources, Uses, Equipment</vt:lpstr>
      <vt:lpstr>Section D: Energy Sources, Uses, Equipment</vt:lpstr>
      <vt:lpstr>Section E: Miscellaneous Space Uses and Equipment</vt:lpstr>
      <vt:lpstr>Section E: Miscellaneous Space Uses and Equipment</vt:lpstr>
      <vt:lpstr>Section E: Miscellaneous Space Uses and Equipment</vt:lpstr>
      <vt:lpstr>Section E: Miscellaneous Space Uses and Equipment</vt:lpstr>
      <vt:lpstr>Section E: Miscellaneous Space Uses and Equipment</vt:lpstr>
      <vt:lpstr>Section E: Miscellaneous Space Uses and Equipment</vt:lpstr>
      <vt:lpstr>Sections F-J: Consumption and Expenditures</vt:lpstr>
      <vt:lpstr>Section K: Water</vt:lpstr>
      <vt:lpstr>Potential Questions for the Audit Subsample</vt:lpstr>
      <vt:lpstr>Future CBECS Considerations</vt:lpstr>
      <vt:lpstr>We still need your help on the 2012 CBECS</vt:lpstr>
      <vt:lpstr>The new CBECS “blog”</vt:lpstr>
      <vt:lpstr>Slide 33</vt:lpstr>
    </vt:vector>
  </TitlesOfParts>
  <Company>EIA\DOE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 on the 2012 CBECS</dc:title>
  <dc:creator>Joelle Michaels</dc:creator>
  <cp:lastModifiedBy>Joelle Michaels</cp:lastModifiedBy>
  <cp:revision>216</cp:revision>
  <dcterms:created xsi:type="dcterms:W3CDTF">2012-03-05T15:39:38Z</dcterms:created>
  <dcterms:modified xsi:type="dcterms:W3CDTF">2012-05-11T18:52:11Z</dcterms:modified>
</cp:coreProperties>
</file>