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498-33E5-98AA-4839-C2E1ED2DA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cap="none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8C7DF-A766-AE35-334E-FCF6073BC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4000" cap="none" dirty="0"/>
              <a:t>Data analysis and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151F0-3ED2-A230-34CE-7958C2DF2F71}"/>
              </a:ext>
            </a:extLst>
          </p:cNvPr>
          <p:cNvSpPr txBox="1"/>
          <p:nvPr/>
        </p:nvSpPr>
        <p:spPr>
          <a:xfrm>
            <a:off x="6914070" y="4580626"/>
            <a:ext cx="363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Contribution: </a:t>
            </a:r>
            <a:br>
              <a:rPr lang="en-SG" dirty="0"/>
            </a:br>
            <a:r>
              <a:rPr lang="en-SG" dirty="0"/>
              <a:t>Ashish Kumar Sharma </a:t>
            </a:r>
            <a:br>
              <a:rPr lang="en-SG" dirty="0"/>
            </a:br>
            <a:r>
              <a:rPr lang="en-SG" dirty="0"/>
              <a:t>Swamy Satish Patil</a:t>
            </a:r>
          </a:p>
        </p:txBody>
      </p:sp>
    </p:spTree>
    <p:extLst>
      <p:ext uri="{BB962C8B-B14F-4D97-AF65-F5344CB8AC3E}">
        <p14:creationId xmlns:p14="http://schemas.microsoft.com/office/powerpoint/2010/main" val="297022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278460"/>
            <a:ext cx="2821967" cy="3341424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r>
              <a:rPr lang="en-US" sz="2500" cap="none" dirty="0"/>
              <a:t>Finding 7:  Likelihood of loan default increases with higher installment which can be observed when installment amount </a:t>
            </a:r>
            <a:br>
              <a:rPr lang="en-US" sz="2500" cap="none" dirty="0"/>
            </a:br>
            <a:r>
              <a:rPr lang="en-US" sz="2500" cap="none" dirty="0"/>
              <a:t>increases from 0 - 1000 but is lowered when installment amount goes above 1000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loan&#10;&#10;Description automatically generated with medium confidence">
            <a:extLst>
              <a:ext uri="{FF2B5EF4-FFF2-40B4-BE49-F238E27FC236}">
                <a16:creationId xmlns:a16="http://schemas.microsoft.com/office/drawing/2014/main" id="{A3CF31C1-45B3-A417-B68E-83FCC749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91" y="1116344"/>
            <a:ext cx="4418482" cy="386617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3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278460"/>
            <a:ext cx="2821967" cy="3328046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2500" cap="none" dirty="0"/>
              <a:t>Finding 8: There is no definite trend for charged Off loans as per employment length. </a:t>
            </a:r>
            <a:br>
              <a:rPr lang="en-US" sz="2500" cap="none" dirty="0"/>
            </a:br>
            <a:r>
              <a:rPr lang="en-US" sz="2500" cap="none" dirty="0"/>
              <a:t>Employees having 7 and 10+ years of experience have slightly high rate of default.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red columns&#10;&#10;Description automatically generated with medium confidence">
            <a:extLst>
              <a:ext uri="{FF2B5EF4-FFF2-40B4-BE49-F238E27FC236}">
                <a16:creationId xmlns:a16="http://schemas.microsoft.com/office/drawing/2014/main" id="{9E01050D-C37F-23F9-F981-C652EAD5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45189"/>
            <a:ext cx="6282918" cy="340848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200" cap="none"/>
              <a:t>Finding 9: There is no definite trend for charged Off loans as per home ownership . </a:t>
            </a:r>
            <a:br>
              <a:rPr lang="en-US" sz="2200" cap="none"/>
            </a:br>
            <a:r>
              <a:rPr lang="en-US" sz="2200" cap="none"/>
              <a:t>Those having home ownership as other have slightly higher chances of loan default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number of red columns&#10;&#10;Description automatically generated with medium confidence">
            <a:extLst>
              <a:ext uri="{FF2B5EF4-FFF2-40B4-BE49-F238E27FC236}">
                <a16:creationId xmlns:a16="http://schemas.microsoft.com/office/drawing/2014/main" id="{40D256E2-4AF2-7355-C933-FB1A5A3B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84457"/>
            <a:ext cx="6282918" cy="332994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10: Charged Off Loans are more skewed towards income group below 50000.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992DEB-D609-EEF4-D029-84606FD2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455140"/>
            <a:ext cx="6282918" cy="318858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210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11: Purpose is a strong indicator of loan default. Some of the purposes have more bad loans 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of charged off loans&#10;&#10;Description automatically generated">
            <a:extLst>
              <a:ext uri="{FF2B5EF4-FFF2-40B4-BE49-F238E27FC236}">
                <a16:creationId xmlns:a16="http://schemas.microsoft.com/office/drawing/2014/main" id="{C1C93EF1-BD9E-1462-0685-8CF18561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471" y="1116344"/>
            <a:ext cx="5664721" cy="3866172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2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r>
              <a:rPr lang="en-US" sz="2700" cap="none" dirty="0"/>
              <a:t>Finding 12: Likelihood of loan default increases with higher </a:t>
            </a:r>
            <a:r>
              <a:rPr lang="en-US" sz="2700" cap="none" dirty="0" err="1"/>
              <a:t>dti</a:t>
            </a:r>
            <a:r>
              <a:rPr lang="en-US" sz="2700" cap="none" dirty="0"/>
              <a:t> rate which can be observed when </a:t>
            </a:r>
            <a:r>
              <a:rPr lang="en-US" sz="2700" cap="none" dirty="0" err="1"/>
              <a:t>dti</a:t>
            </a:r>
            <a:r>
              <a:rPr lang="en-US" sz="2700" cap="none" dirty="0"/>
              <a:t> increases from 5 - 25 but is lowered when </a:t>
            </a:r>
            <a:r>
              <a:rPr lang="en-US" sz="2700" cap="none" dirty="0" err="1"/>
              <a:t>dti</a:t>
            </a:r>
            <a:r>
              <a:rPr lang="en-US" sz="2700" cap="none" dirty="0"/>
              <a:t> goes above 25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number of loans&#10;&#10;Description automatically generated with medium confidence">
            <a:extLst>
              <a:ext uri="{FF2B5EF4-FFF2-40B4-BE49-F238E27FC236}">
                <a16:creationId xmlns:a16="http://schemas.microsoft.com/office/drawing/2014/main" id="{13FF9EC8-085E-48F8-A433-B406B191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759" y="1116344"/>
            <a:ext cx="4630145" cy="3866172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4" name="Rectangle 333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cap="none" dirty="0"/>
              <a:t>Finding 13: Some States have unexpectedly high rate of default loans such as NE(Nebraska)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number of locations&#10;&#10;Description automatically generated with medium confidence">
            <a:extLst>
              <a:ext uri="{FF2B5EF4-FFF2-40B4-BE49-F238E27FC236}">
                <a16:creationId xmlns:a16="http://schemas.microsoft.com/office/drawing/2014/main" id="{27CE875F-9317-9E45-35DD-820F3AF6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21628"/>
            <a:ext cx="6282918" cy="3455604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cap="none" dirty="0"/>
              <a:t>Finding 14: Public Record of Bankruptcy is a strong indicator of loan default </a:t>
            </a: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ECA01034-E2A2-A127-A5B6-CF6C8F0E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37335"/>
            <a:ext cx="6282918" cy="3424190"/>
          </a:xfrm>
          <a:prstGeom prst="rect">
            <a:avLst/>
          </a:prstGeom>
        </p:spPr>
      </p:pic>
      <p:pic>
        <p:nvPicPr>
          <p:cNvPr id="372" name="Picture 371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cap="none" dirty="0"/>
              <a:t>Finding 15: No. of open credit lines is a strong indicator of loan default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credit line&#10;&#10;Description automatically generated">
            <a:extLst>
              <a:ext uri="{FF2B5EF4-FFF2-40B4-BE49-F238E27FC236}">
                <a16:creationId xmlns:a16="http://schemas.microsoft.com/office/drawing/2014/main" id="{BF19EDB1-E06B-74B1-B397-82BDFD347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60896"/>
            <a:ext cx="6282918" cy="3377068"/>
          </a:xfrm>
          <a:prstGeom prst="rect">
            <a:avLst/>
          </a:prstGeom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cap="none" dirty="0"/>
              <a:t>Finding 16: delinq_2yrs is a strong indicator of loan default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CF46098A-8A22-05FB-2656-C07A625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13774"/>
            <a:ext cx="6282918" cy="3471312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6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7CB2-1C03-1BA8-9699-FD3AF49A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E08B9-6BC9-D584-D8B5-102EDF1ABD07}"/>
              </a:ext>
            </a:extLst>
          </p:cNvPr>
          <p:cNvSpPr txBox="1"/>
          <p:nvPr/>
        </p:nvSpPr>
        <p:spPr>
          <a:xfrm>
            <a:off x="1617451" y="2216988"/>
            <a:ext cx="8389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Analyze the provided dataset to identify variables that are indicators of a loan default</a:t>
            </a: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Identify any patterns that may exist in the dataset between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loan_status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variable and any of the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61422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4CCFA-9752-1352-FE06-9D81D71FC23A}"/>
              </a:ext>
            </a:extLst>
          </p:cNvPr>
          <p:cNvSpPr txBox="1"/>
          <p:nvPr/>
        </p:nvSpPr>
        <p:spPr>
          <a:xfrm>
            <a:off x="703052" y="319176"/>
            <a:ext cx="97090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SG" sz="2500" dirty="0">
                <a:latin typeface="+mj-lt"/>
                <a:ea typeface="+mj-ea"/>
                <a:cs typeface="+mj-cs"/>
              </a:rPr>
              <a:t>Conclusion – Strong Indicators for Loan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985A0-8704-8924-8B38-351557999B0B}"/>
              </a:ext>
            </a:extLst>
          </p:cNvPr>
          <p:cNvSpPr txBox="1"/>
          <p:nvPr/>
        </p:nvSpPr>
        <p:spPr>
          <a:xfrm>
            <a:off x="414070" y="1108495"/>
            <a:ext cx="1121433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Loan Term-</a:t>
            </a:r>
            <a:r>
              <a:rPr lang="en-US" sz="1800" cap="none" dirty="0"/>
              <a:t> Loan Status as Charged Off is higher for Loan Term 60 months .</a:t>
            </a:r>
            <a:r>
              <a:rPr lang="en-SG" dirty="0"/>
              <a:t>  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Interest Rates is a strong indicator of loan defaults . Higher the interest Rate , higher is the chance of loan default.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Grade is a strong indicator of loan default. Lower Grades have higher chances of loan default.</a:t>
            </a:r>
          </a:p>
          <a:p>
            <a:pPr marL="342900" indent="-342900">
              <a:buAutoNum type="arabicPeriod"/>
            </a:pPr>
            <a:r>
              <a:rPr lang="en-US" sz="1800" cap="none" dirty="0" err="1"/>
              <a:t>SubGrade</a:t>
            </a:r>
            <a:r>
              <a:rPr lang="en-US" sz="1800" cap="none" dirty="0"/>
              <a:t> is a strong indicator of loan default. Lower </a:t>
            </a:r>
            <a:r>
              <a:rPr lang="en-US" sz="1800" cap="none" dirty="0" err="1"/>
              <a:t>SubGrades</a:t>
            </a:r>
            <a:r>
              <a:rPr lang="en-US" sz="1800" cap="none" dirty="0"/>
              <a:t> have higher chances of loan default.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Likelihood of loan default increases with higher installment which can be observed when installment amount </a:t>
            </a:r>
            <a:br>
              <a:rPr lang="en-US" sz="1800" cap="none" dirty="0"/>
            </a:br>
            <a:r>
              <a:rPr lang="en-US" sz="1800" cap="none" dirty="0"/>
              <a:t>increases from 0 - 1000 but is lowered when installment amount goes above 1000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Charged Off Loans are more skewed towards income group below 50000.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Purpose is a strong indicator of loan default. Some of the purposes have more percent of bad loans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Likelihood of loan default increases with higher </a:t>
            </a:r>
            <a:r>
              <a:rPr lang="en-US" sz="1800" cap="none" dirty="0" err="1"/>
              <a:t>dti</a:t>
            </a:r>
            <a:r>
              <a:rPr lang="en-US" sz="1800" cap="none" dirty="0"/>
              <a:t> rate which can be observed when </a:t>
            </a:r>
            <a:r>
              <a:rPr lang="en-US" sz="1800" cap="none" dirty="0" err="1"/>
              <a:t>dti</a:t>
            </a:r>
            <a:r>
              <a:rPr lang="en-US" sz="1800" cap="none" dirty="0"/>
              <a:t> increases from 5 - 25 but is lowered when </a:t>
            </a:r>
            <a:r>
              <a:rPr lang="en-US" sz="1800" cap="none" dirty="0" err="1"/>
              <a:t>dti</a:t>
            </a:r>
            <a:r>
              <a:rPr lang="en-US" sz="1800" cap="none" dirty="0"/>
              <a:t> goes above 25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Some States have unexpectedly high rate of default loans such as NE(Nebraska)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Public Record of Bankruptcy is a strong indicator of loan default</a:t>
            </a:r>
            <a:r>
              <a:rPr lang="en-US" dirty="0"/>
              <a:t>. Higher the number , higher is the chance of loan default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No. of open credit lines is a strong indicator of loan default. </a:t>
            </a:r>
            <a:r>
              <a:rPr lang="en-US" dirty="0"/>
              <a:t>Higher the number , higher is the chance of loan default</a:t>
            </a:r>
          </a:p>
          <a:p>
            <a:pPr marL="342900" indent="-342900">
              <a:buAutoNum type="arabicPeriod"/>
            </a:pPr>
            <a:r>
              <a:rPr lang="en-US" sz="1800" cap="none" dirty="0"/>
              <a:t>delinq_2yrs is a strong indicator of loan default </a:t>
            </a:r>
            <a:r>
              <a:rPr lang="en-US" dirty="0"/>
              <a:t>. Higher the number, higher is the chance of loan default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sz="1800" cap="none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sz="1800" cap="none" dirty="0"/>
          </a:p>
          <a:p>
            <a:pPr marL="342900" indent="-342900">
              <a:buAutoNum type="arabicPeriod"/>
            </a:pPr>
            <a:endParaRPr lang="en-US" sz="1800" cap="none" dirty="0"/>
          </a:p>
          <a:p>
            <a:pPr marL="342900" indent="-342900">
              <a:buAutoNum type="arabicPeriod"/>
            </a:pPr>
            <a:endParaRPr lang="en-SG" dirty="0"/>
          </a:p>
          <a:p>
            <a:pPr marL="342900" indent="-342900"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483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4CCFA-9752-1352-FE06-9D81D71FC23A}"/>
              </a:ext>
            </a:extLst>
          </p:cNvPr>
          <p:cNvSpPr txBox="1"/>
          <p:nvPr/>
        </p:nvSpPr>
        <p:spPr>
          <a:xfrm>
            <a:off x="703052" y="319176"/>
            <a:ext cx="970903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SG" sz="2500" dirty="0">
                <a:latin typeface="+mj-lt"/>
                <a:ea typeface="+mj-ea"/>
                <a:cs typeface="+mj-cs"/>
              </a:rPr>
              <a:t>Conclusion – Other 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985A0-8704-8924-8B38-351557999B0B}"/>
              </a:ext>
            </a:extLst>
          </p:cNvPr>
          <p:cNvSpPr txBox="1"/>
          <p:nvPr/>
        </p:nvSpPr>
        <p:spPr>
          <a:xfrm>
            <a:off x="388191" y="1091243"/>
            <a:ext cx="11214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Proportion of Charged Off loans is 14$.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Loan Amount is not a strong indicator of loan default.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/>
              <a:t>There is no definite trend for charged Off loans as per employment length. </a:t>
            </a:r>
            <a:br>
              <a:rPr lang="en-US" sz="1800" cap="none" dirty="0"/>
            </a:br>
            <a:r>
              <a:rPr lang="en-US" sz="1800" cap="none" dirty="0"/>
              <a:t>Employees having 7 and 10+ years of experience have slightly high rate of default.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/>
              <a:t>There is no definite trend for charged Off loans as per home ownership . </a:t>
            </a:r>
            <a:br>
              <a:rPr lang="en-US" sz="1800" cap="none" dirty="0"/>
            </a:br>
            <a:r>
              <a:rPr lang="en-US" sz="1800" cap="none" dirty="0"/>
              <a:t>Those having home ownership as other have slightly higher chances of loan default.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925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cap="none" dirty="0"/>
              <a:t>Data Understanding and 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3F64F-7F66-7E30-E704-152E2F0AD2A9}"/>
              </a:ext>
            </a:extLst>
          </p:cNvPr>
          <p:cNvSpPr txBox="1"/>
          <p:nvPr/>
        </p:nvSpPr>
        <p:spPr>
          <a:xfrm>
            <a:off x="1451579" y="2053086"/>
            <a:ext cx="9538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/>
              <a:t>Remove Columns which have more than 90% Null Values 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Remove Unwanted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Fill Null Values in Columns with appropriate values if applicable using data understanding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Drop some rows having Null values if can’t fill with appropriate value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Convert Data Type to Numeric wherever applicable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Examine Outliers for numeric columns using Box Plot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481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cap="none" dirty="0"/>
              <a:t>Finding 1: Proportion of charged off loan is14 %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ar chart with blue squares&#10;&#10;Description automatically generated">
            <a:extLst>
              <a:ext uri="{FF2B5EF4-FFF2-40B4-BE49-F238E27FC236}">
                <a16:creationId xmlns:a16="http://schemas.microsoft.com/office/drawing/2014/main" id="{F71E7342-3987-6389-99F8-9779EF322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4" r="-2" b="105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2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 cap="none" dirty="0"/>
              <a:t>Finding 2: There is no relation with respect to loan amount for loan defaults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916220D-7A99-2BED-8460-6E9C2E86B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19" b="-1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3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3: Likelihood of Loan Status as Charged Off is higher for Loan Term 60 months.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graph with red rectangles&#10;&#10;Description automatically generated">
            <a:extLst>
              <a:ext uri="{FF2B5EF4-FFF2-40B4-BE49-F238E27FC236}">
                <a16:creationId xmlns:a16="http://schemas.microsoft.com/office/drawing/2014/main" id="{16E9ABD4-6969-5F0B-99C1-30ABA00C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20" y="1116344"/>
            <a:ext cx="4909424" cy="386617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4: Interest Rates is a strong indicator of loan defaults . Higher the interest Rate , higher is the chance of loan default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number of loans&#10;&#10;Description automatically generated with medium confidence">
            <a:extLst>
              <a:ext uri="{FF2B5EF4-FFF2-40B4-BE49-F238E27FC236}">
                <a16:creationId xmlns:a16="http://schemas.microsoft.com/office/drawing/2014/main" id="{13026239-64E5-396E-A6AD-B0AC0969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77" y="1116344"/>
            <a:ext cx="4672110" cy="386617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8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5: Grade is a strong indicator of loan default. Lower Grades have higher chances of loan default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graph of a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E3AC7EA1-A890-7851-162E-44148E1F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02" y="1116344"/>
            <a:ext cx="4925060" cy="386617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93D0D1F-C0CE-416A-883C-BF1E03F63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4BB6862-3393-46CC-9A80-E400B320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C5F6F-FF8F-5FA4-AAC8-7235FD0E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500" cap="none" dirty="0"/>
              <a:t>Finding 6: </a:t>
            </a:r>
            <a:r>
              <a:rPr lang="en-US" sz="2500" cap="none" dirty="0" err="1"/>
              <a:t>SubGrade</a:t>
            </a:r>
            <a:r>
              <a:rPr lang="en-US" sz="2500" cap="none" dirty="0"/>
              <a:t> is a strong indicator of loan default. Lower </a:t>
            </a:r>
            <a:r>
              <a:rPr lang="en-US" sz="2500" cap="none" dirty="0" err="1"/>
              <a:t>SubGrades</a:t>
            </a:r>
            <a:r>
              <a:rPr lang="en-US" sz="2500" cap="none" dirty="0"/>
              <a:t> have higher chances of loan default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CD36A4A-123D-46E3-8A64-13B8B3F01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12E2361-DAF1-4420-BBBD-218F4138E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D6F994B-14BC-49BA-B34D-17DF3069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graph showing the amount of loan&#10;&#10;Description automatically generated with medium confidence">
            <a:extLst>
              <a:ext uri="{FF2B5EF4-FFF2-40B4-BE49-F238E27FC236}">
                <a16:creationId xmlns:a16="http://schemas.microsoft.com/office/drawing/2014/main" id="{C92FFB80-0612-507C-D10E-799C9A29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3" y="1345189"/>
            <a:ext cx="6282918" cy="340848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55EC7096-D0A6-471D-AE28-B68D7038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E98EB88-99B6-483D-B203-0D5D63100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5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</TotalTime>
  <Words>786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-apple-system</vt:lpstr>
      <vt:lpstr>Arial</vt:lpstr>
      <vt:lpstr>Gill Sans MT</vt:lpstr>
      <vt:lpstr>Gallery</vt:lpstr>
      <vt:lpstr>Lending Club Case Study</vt:lpstr>
      <vt:lpstr>Objective:</vt:lpstr>
      <vt:lpstr>Data Understanding and Data Cleaning</vt:lpstr>
      <vt:lpstr>Finding 1: Proportion of charged off loan is14 %</vt:lpstr>
      <vt:lpstr>Finding 2: There is no relation with respect to loan amount for loan defaults</vt:lpstr>
      <vt:lpstr>Finding 3: Likelihood of Loan Status as Charged Off is higher for Loan Term 60 months.</vt:lpstr>
      <vt:lpstr>Finding 4: Interest Rates is a strong indicator of loan defaults . Higher the interest Rate , higher is the chance of loan default</vt:lpstr>
      <vt:lpstr>Finding 5: Grade is a strong indicator of loan default. Lower Grades have higher chances of loan default</vt:lpstr>
      <vt:lpstr>Finding 6: SubGrade is a strong indicator of loan default. Lower SubGrades have higher chances of loan default</vt:lpstr>
      <vt:lpstr>Finding 7:  Likelihood of loan default increases with higher installment which can be observed when installment amount  increases from 0 - 1000 but is lowered when installment amount goes above 1000</vt:lpstr>
      <vt:lpstr>Finding 8: There is no definite trend for charged Off loans as per employment length.  Employees having 7 and 10+ years of experience have slightly high rate of default.</vt:lpstr>
      <vt:lpstr>Finding 9: There is no definite trend for charged Off loans as per home ownership .  Those having home ownership as other have slightly higher chances of loan default</vt:lpstr>
      <vt:lpstr>Finding 10: Charged Off Loans are more skewed towards income group below 50000.</vt:lpstr>
      <vt:lpstr>Finding 11: Purpose is a strong indicator of loan default. Some of the purposes have more bad loans </vt:lpstr>
      <vt:lpstr>Finding 12: Likelihood of loan default increases with higher dti rate which can be observed when dti increases from 5 - 25 but is lowered when dti goes above 25</vt:lpstr>
      <vt:lpstr>Finding 13: Some States have unexpectedly high rate of default loans such as NE(Nebraska)</vt:lpstr>
      <vt:lpstr>Finding 14: Public Record of Bankruptcy is a strong indicator of loan default </vt:lpstr>
      <vt:lpstr>Finding 15: No. of open credit lines is a strong indicator of loan default</vt:lpstr>
      <vt:lpstr>Finding 16: delinq_2yrs is a strong indicator of loan default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Riyansika ❤❤❤</dc:creator>
  <cp:lastModifiedBy>Riyansika ❤❤❤</cp:lastModifiedBy>
  <cp:revision>47</cp:revision>
  <dcterms:created xsi:type="dcterms:W3CDTF">2023-10-15T12:27:40Z</dcterms:created>
  <dcterms:modified xsi:type="dcterms:W3CDTF">2023-10-16T23:49:45Z</dcterms:modified>
</cp:coreProperties>
</file>