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73" r:id="rId14"/>
    <p:sldId id="268" r:id="rId15"/>
    <p:sldId id="269" r:id="rId16"/>
    <p:sldId id="270" r:id="rId17"/>
    <p:sldId id="274" r:id="rId18"/>
    <p:sldId id="272"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B3A93-1EA3-4742-A19C-0E2823A49C9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264B3A93-1EA3-4742-A19C-0E2823A49C9F}" type="slidenum">
              <a:rPr lang="en-IN" smtClean="0"/>
              <a:pPr/>
              <a:t>‹#›</a:t>
            </a:fld>
            <a:endParaRPr lang="en-IN"/>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5815584" y="1026373"/>
            <a:ext cx="609600" cy="441325"/>
          </a:xfrm>
        </p:spPr>
        <p:txBody>
          <a:bodyPr/>
          <a:lstStyle/>
          <a:p>
            <a:fld id="{264B3A93-1EA3-4742-A19C-0E2823A49C9F}" type="slidenum">
              <a:rPr lang="en-IN" smtClean="0"/>
              <a:pPr/>
              <a:t>‹#›</a:t>
            </a:fld>
            <a:endParaRPr lang="en-IN"/>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7A36FB5E-9CCB-4C5E-9CB6-ABF99B960DE6}" type="datetimeFigureOut">
              <a:rPr lang="en-IN" smtClean="0"/>
              <a:pPr/>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B3A93-1EA3-4742-A19C-0E2823A49C9F}" type="slidenum">
              <a:rPr lang="en-IN" smtClean="0"/>
              <a:pPr/>
              <a:t>‹#›</a:t>
            </a:fld>
            <a:endParaRPr lang="en-IN"/>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8" name="Footer Placeholder 7"/>
          <p:cNvSpPr>
            <a:spLocks noGrp="1"/>
          </p:cNvSpPr>
          <p:nvPr>
            <p:ph type="ftr" sz="quarter" idx="11"/>
          </p:nvPr>
        </p:nvSpPr>
        <p:spPr>
          <a:xfrm>
            <a:off x="406400" y="6409944"/>
            <a:ext cx="4775200" cy="365760"/>
          </a:xfrm>
        </p:spPr>
        <p:txBody>
          <a:bodyPr/>
          <a:lstStyle/>
          <a:p>
            <a:endParaRPr lang="en-IN"/>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264B3A93-1EA3-4742-A19C-0E2823A49C9F}"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5791200" y="1036021"/>
            <a:ext cx="609600" cy="441325"/>
          </a:xfrm>
        </p:spPr>
        <p:txBody>
          <a:bodyPr/>
          <a:lstStyle/>
          <a:p>
            <a:fld id="{264B3A93-1EA3-4742-A19C-0E2823A49C9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264B3A93-1EA3-4742-A19C-0E2823A49C9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264B3A93-1EA3-4742-A19C-0E2823A49C9F}" type="slidenum">
              <a:rPr lang="en-IN" smtClean="0"/>
              <a:pPr/>
              <a:t>‹#›</a:t>
            </a:fld>
            <a:endParaRPr lang="en-IN"/>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A36FB5E-9CCB-4C5E-9CB6-ABF99B960DE6}" type="datetimeFigureOut">
              <a:rPr lang="en-IN" smtClean="0"/>
              <a:pPr/>
              <a:t>28-05-2020</a:t>
            </a:fld>
            <a:endParaRPr lang="en-IN"/>
          </a:p>
        </p:txBody>
      </p:sp>
      <p:sp>
        <p:nvSpPr>
          <p:cNvPr id="6" name="Footer Placeholder 5"/>
          <p:cNvSpPr>
            <a:spLocks noGrp="1"/>
          </p:cNvSpPr>
          <p:nvPr>
            <p:ph type="ftr" sz="quarter" idx="11"/>
          </p:nvPr>
        </p:nvSpPr>
        <p:spPr>
          <a:xfrm>
            <a:off x="402336" y="6410848"/>
            <a:ext cx="451104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264B3A93-1EA3-4742-A19C-0E2823A49C9F}" type="slidenum">
              <a:rPr lang="en-IN" smtClean="0"/>
              <a:pPr/>
              <a:t>‹#›</a:t>
            </a:fld>
            <a:endParaRPr lang="en-IN"/>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7A36FB5E-9CCB-4C5E-9CB6-ABF99B960DE6}" type="datetimeFigureOut">
              <a:rPr lang="en-IN" smtClean="0"/>
              <a:pPr/>
              <a:t>28-05-2020</a:t>
            </a:fld>
            <a:endParaRPr lang="en-IN"/>
          </a:p>
        </p:txBody>
      </p:sp>
      <p:sp>
        <p:nvSpPr>
          <p:cNvPr id="6" name="Footer Placeholder 5"/>
          <p:cNvSpPr>
            <a:spLocks noGrp="1"/>
          </p:cNvSpPr>
          <p:nvPr>
            <p:ph type="ftr" sz="quarter" idx="11"/>
          </p:nvPr>
        </p:nvSpPr>
        <p:spPr>
          <a:xfrm>
            <a:off x="402336" y="6410848"/>
            <a:ext cx="4779264"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7A36FB5E-9CCB-4C5E-9CB6-ABF99B960DE6}" type="datetimeFigureOut">
              <a:rPr lang="en-IN" smtClean="0"/>
              <a:pPr/>
              <a:t>28-05-2020</a:t>
            </a:fld>
            <a:endParaRPr lang="en-IN"/>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64B3A93-1EA3-4742-A19C-0E2823A49C9F}" type="slidenum">
              <a:rPr lang="en-IN" smtClean="0"/>
              <a:pPr/>
              <a:t>‹#›</a:t>
            </a:fld>
            <a:endParaRPr lang="en-IN"/>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2395F50-8D69-4696-94B0-73FED2E0A237}"/>
              </a:ext>
            </a:extLst>
          </p:cNvPr>
          <p:cNvSpPr>
            <a:spLocks noGrp="1"/>
          </p:cNvSpPr>
          <p:nvPr>
            <p:ph type="subTitle" idx="1"/>
          </p:nvPr>
        </p:nvSpPr>
        <p:spPr/>
        <p:txBody>
          <a:bodyPr>
            <a:normAutofit/>
          </a:bodyPr>
          <a:lstStyle/>
          <a:p>
            <a:r>
              <a:rPr lang="en-US" dirty="0"/>
              <a:t>By</a:t>
            </a:r>
          </a:p>
          <a:p>
            <a:r>
              <a:rPr lang="en-US" dirty="0" smtClean="0"/>
              <a:t>ARNAV ASHANK</a:t>
            </a:r>
            <a:endParaRPr lang="en-IN" dirty="0"/>
          </a:p>
        </p:txBody>
      </p:sp>
      <p:sp>
        <p:nvSpPr>
          <p:cNvPr id="2" name="Title 1">
            <a:extLst>
              <a:ext uri="{FF2B5EF4-FFF2-40B4-BE49-F238E27FC236}">
                <a16:creationId xmlns="" xmlns:a16="http://schemas.microsoft.com/office/drawing/2014/main" id="{438DF1B8-B177-49DC-B0D6-322C97B9C820}"/>
              </a:ext>
            </a:extLst>
          </p:cNvPr>
          <p:cNvSpPr>
            <a:spLocks noGrp="1"/>
          </p:cNvSpPr>
          <p:nvPr>
            <p:ph type="ctrTitle"/>
          </p:nvPr>
        </p:nvSpPr>
        <p:spPr/>
        <p:txBody>
          <a:bodyPr>
            <a:normAutofit/>
          </a:bodyPr>
          <a:lstStyle/>
          <a:p>
            <a:r>
              <a:rPr lang="en-IN" b="1" dirty="0"/>
              <a:t>Coursera Capstone Project for IBM Data Science Specialization - Week 2</a:t>
            </a:r>
            <a:endParaRPr lang="en-US" dirty="0"/>
          </a:p>
        </p:txBody>
      </p:sp>
    </p:spTree>
    <p:extLst>
      <p:ext uri="{BB962C8B-B14F-4D97-AF65-F5344CB8AC3E}">
        <p14:creationId xmlns:p14="http://schemas.microsoft.com/office/powerpoint/2010/main" val="9616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15D18-ABE2-4960-A7EF-B3DC5473FA1C}"/>
              </a:ext>
            </a:extLst>
          </p:cNvPr>
          <p:cNvSpPr>
            <a:spLocks noGrp="1"/>
          </p:cNvSpPr>
          <p:nvPr>
            <p:ph type="title"/>
          </p:nvPr>
        </p:nvSpPr>
        <p:spPr/>
        <p:txBody>
          <a:bodyPr>
            <a:normAutofit/>
          </a:bodyPr>
          <a:lstStyle/>
          <a:p>
            <a:r>
              <a:rPr lang="en-US" dirty="0"/>
              <a:t>Overall inspection based on day of week</a:t>
            </a:r>
            <a:endParaRPr lang="en-IN" dirty="0"/>
          </a:p>
        </p:txBody>
      </p:sp>
      <p:pic>
        <p:nvPicPr>
          <p:cNvPr id="5122" name="Picture 2" descr="D:\Data Science\Scripts\Coursera\Coursera_Capstone-1-master\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963" y="1901025"/>
            <a:ext cx="8520357" cy="422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58A6FD-C2DD-4F4F-89EA-944262142E1C}"/>
              </a:ext>
            </a:extLst>
          </p:cNvPr>
          <p:cNvSpPr>
            <a:spLocks noGrp="1"/>
          </p:cNvSpPr>
          <p:nvPr>
            <p:ph type="title"/>
          </p:nvPr>
        </p:nvSpPr>
        <p:spPr/>
        <p:txBody>
          <a:bodyPr/>
          <a:lstStyle/>
          <a:p>
            <a:r>
              <a:rPr lang="en-US" dirty="0"/>
              <a:t>Indian Restaurants Inspections </a:t>
            </a:r>
            <a:r>
              <a:rPr lang="en-US" dirty="0" smtClean="0"/>
              <a:t>from 2016-2020 </a:t>
            </a:r>
            <a:endParaRPr lang="en-IN" dirty="0"/>
          </a:p>
        </p:txBody>
      </p:sp>
      <p:pic>
        <p:nvPicPr>
          <p:cNvPr id="6146" name="Picture 2" descr="D:\Data Science\Scripts\Coursera\Coursera_Capstone-1-master\download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48" y="1580721"/>
            <a:ext cx="10566035" cy="496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06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8813AE-0257-49BE-9DEA-96E09447D519}"/>
              </a:ext>
            </a:extLst>
          </p:cNvPr>
          <p:cNvSpPr>
            <a:spLocks noGrp="1"/>
          </p:cNvSpPr>
          <p:nvPr>
            <p:ph type="title"/>
          </p:nvPr>
        </p:nvSpPr>
        <p:spPr/>
        <p:txBody>
          <a:bodyPr/>
          <a:lstStyle/>
          <a:p>
            <a:r>
              <a:rPr lang="en-US" dirty="0"/>
              <a:t>Indian Restaurants Inspections by year </a:t>
            </a:r>
            <a:endParaRPr lang="en-IN" dirty="0"/>
          </a:p>
        </p:txBody>
      </p:sp>
      <p:pic>
        <p:nvPicPr>
          <p:cNvPr id="7171" name="Picture 3" descr="D:\Data Science\Scripts\Coursera\Coursera_Capstone-1-master\download (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112" y="1659802"/>
            <a:ext cx="7229231" cy="478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827AF-A809-48B9-98EF-FBAB4487568E}"/>
              </a:ext>
            </a:extLst>
          </p:cNvPr>
          <p:cNvSpPr>
            <a:spLocks noGrp="1"/>
          </p:cNvSpPr>
          <p:nvPr>
            <p:ph type="title"/>
          </p:nvPr>
        </p:nvSpPr>
        <p:spPr>
          <a:xfrm>
            <a:off x="402336" y="404445"/>
            <a:ext cx="11379200" cy="758952"/>
          </a:xfrm>
        </p:spPr>
        <p:txBody>
          <a:bodyPr>
            <a:normAutofit fontScale="90000"/>
          </a:bodyPr>
          <a:lstStyle/>
          <a:p>
            <a:r>
              <a:rPr lang="en-US" dirty="0"/>
              <a:t>Word Cloud for Violation Description of Indian Restaurants from </a:t>
            </a:r>
            <a:r>
              <a:rPr lang="en-US" dirty="0" smtClean="0"/>
              <a:t>2016-2020</a:t>
            </a:r>
            <a:endParaRPr lang="en-IN" dirty="0"/>
          </a:p>
        </p:txBody>
      </p:sp>
      <p:pic>
        <p:nvPicPr>
          <p:cNvPr id="8194" name="Picture 2" descr="D:\Data Science\Scripts\Coursera\Coursera_Capstone-1-master\download (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33" y="1684883"/>
            <a:ext cx="8848114" cy="4497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97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951C0-F2A7-4A3D-B442-DB46F89F6768}"/>
              </a:ext>
            </a:extLst>
          </p:cNvPr>
          <p:cNvSpPr>
            <a:spLocks noGrp="1"/>
          </p:cNvSpPr>
          <p:nvPr>
            <p:ph type="title"/>
          </p:nvPr>
        </p:nvSpPr>
        <p:spPr/>
        <p:txBody>
          <a:bodyPr/>
          <a:lstStyle/>
          <a:p>
            <a:r>
              <a:rPr lang="en-US" dirty="0"/>
              <a:t>Indian Restaurants Visualizations</a:t>
            </a:r>
            <a:endParaRPr lang="en-IN" dirty="0"/>
          </a:p>
        </p:txBody>
      </p:sp>
      <p:pic>
        <p:nvPicPr>
          <p:cNvPr id="9218" name="Picture 2" descr="C:\Users\win8.1\Pictures\Screenshots\Screenshot (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324" y="1712059"/>
            <a:ext cx="9589476" cy="447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37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41B48-C4E5-424A-9FCD-66C782F1001A}"/>
              </a:ext>
            </a:extLst>
          </p:cNvPr>
          <p:cNvSpPr>
            <a:spLocks noGrp="1"/>
          </p:cNvSpPr>
          <p:nvPr>
            <p:ph type="title"/>
          </p:nvPr>
        </p:nvSpPr>
        <p:spPr/>
        <p:txBody>
          <a:bodyPr/>
          <a:lstStyle/>
          <a:p>
            <a:r>
              <a:rPr lang="en-US" dirty="0"/>
              <a:t>Feature Correlations</a:t>
            </a:r>
            <a:endParaRPr lang="en-IN" dirty="0"/>
          </a:p>
        </p:txBody>
      </p:sp>
      <p:pic>
        <p:nvPicPr>
          <p:cNvPr id="10242" name="Picture 2" descr="D:\Data Science\Scripts\Coursera\Coursera_Capstone-1-master\download (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67" y="1636099"/>
            <a:ext cx="1062037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2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683D1-C0AF-4EA9-A9AC-6F88688F3E34}"/>
              </a:ext>
            </a:extLst>
          </p:cNvPr>
          <p:cNvSpPr>
            <a:spLocks noGrp="1"/>
          </p:cNvSpPr>
          <p:nvPr>
            <p:ph type="title"/>
          </p:nvPr>
        </p:nvSpPr>
        <p:spPr/>
        <p:txBody>
          <a:bodyPr/>
          <a:lstStyle/>
          <a:p>
            <a:r>
              <a:rPr lang="en-US" dirty="0"/>
              <a:t>Machine Learning Results</a:t>
            </a:r>
            <a:endParaRPr lang="en-IN" dirty="0"/>
          </a:p>
        </p:txBody>
      </p:sp>
      <p:graphicFrame>
        <p:nvGraphicFramePr>
          <p:cNvPr id="6" name="Table 6">
            <a:extLst>
              <a:ext uri="{FF2B5EF4-FFF2-40B4-BE49-F238E27FC236}">
                <a16:creationId xmlns="" xmlns:a16="http://schemas.microsoft.com/office/drawing/2014/main" id="{73CB5F06-C17C-47ED-90F4-3E05A2487539}"/>
              </a:ext>
            </a:extLst>
          </p:cNvPr>
          <p:cNvGraphicFramePr>
            <a:graphicFrameLocks noGrp="1"/>
          </p:cNvGraphicFramePr>
          <p:nvPr>
            <p:ph sz="quarter" idx="1"/>
            <p:extLst>
              <p:ext uri="{D42A27DB-BD31-4B8C-83A1-F6EECF244321}">
                <p14:modId xmlns:p14="http://schemas.microsoft.com/office/powerpoint/2010/main" val="1448461173"/>
              </p:ext>
            </p:extLst>
          </p:nvPr>
        </p:nvGraphicFramePr>
        <p:xfrm>
          <a:off x="401638" y="1527175"/>
          <a:ext cx="11339512" cy="1112520"/>
        </p:xfrm>
        <a:graphic>
          <a:graphicData uri="http://schemas.openxmlformats.org/drawingml/2006/table">
            <a:tbl>
              <a:tblPr firstRow="1" bandRow="1">
                <a:tableStyleId>{5C22544A-7EE6-4342-B048-85BDC9FD1C3A}</a:tableStyleId>
              </a:tblPr>
              <a:tblGrid>
                <a:gridCol w="5669756">
                  <a:extLst>
                    <a:ext uri="{9D8B030D-6E8A-4147-A177-3AD203B41FA5}">
                      <a16:colId xmlns="" xmlns:a16="http://schemas.microsoft.com/office/drawing/2014/main" val="1249202964"/>
                    </a:ext>
                  </a:extLst>
                </a:gridCol>
                <a:gridCol w="5669756">
                  <a:extLst>
                    <a:ext uri="{9D8B030D-6E8A-4147-A177-3AD203B41FA5}">
                      <a16:colId xmlns="" xmlns:a16="http://schemas.microsoft.com/office/drawing/2014/main" val="3143482832"/>
                    </a:ext>
                  </a:extLst>
                </a:gridCol>
              </a:tblGrid>
              <a:tr h="370840">
                <a:tc>
                  <a:txBody>
                    <a:bodyPr/>
                    <a:lstStyle/>
                    <a:p>
                      <a:r>
                        <a:rPr lang="en-US" dirty="0"/>
                        <a:t>Machine Learning Algorithm</a:t>
                      </a:r>
                      <a:endParaRPr lang="en-IN" dirty="0"/>
                    </a:p>
                  </a:txBody>
                  <a:tcPr marL="100055" marR="100055"/>
                </a:tc>
                <a:tc>
                  <a:txBody>
                    <a:bodyPr/>
                    <a:lstStyle/>
                    <a:p>
                      <a:r>
                        <a:rPr lang="en-US" dirty="0"/>
                        <a:t>Accuracy Score</a:t>
                      </a:r>
                      <a:endParaRPr lang="en-IN" dirty="0"/>
                    </a:p>
                  </a:txBody>
                  <a:tcPr marL="100055" marR="100055"/>
                </a:tc>
                <a:extLst>
                  <a:ext uri="{0D108BD9-81ED-4DB2-BD59-A6C34878D82A}">
                    <a16:rowId xmlns="" xmlns:a16="http://schemas.microsoft.com/office/drawing/2014/main" val="941474707"/>
                  </a:ext>
                </a:extLst>
              </a:tr>
              <a:tr h="370840">
                <a:tc>
                  <a:txBody>
                    <a:bodyPr/>
                    <a:lstStyle/>
                    <a:p>
                      <a:r>
                        <a:rPr lang="en-US" dirty="0"/>
                        <a:t>Decision Tree Classifier</a:t>
                      </a:r>
                      <a:endParaRPr lang="en-IN" dirty="0"/>
                    </a:p>
                  </a:txBody>
                  <a:tcPr marL="100055" marR="100055"/>
                </a:tc>
                <a:tc>
                  <a:txBody>
                    <a:bodyPr/>
                    <a:lstStyle/>
                    <a:p>
                      <a:r>
                        <a:rPr lang="en-IN" sz="1800" b="0" i="0" kern="1200" dirty="0" smtClean="0">
                          <a:solidFill>
                            <a:schemeClr val="dk1"/>
                          </a:solidFill>
                          <a:effectLst/>
                          <a:latin typeface="+mn-lt"/>
                          <a:ea typeface="+mn-ea"/>
                          <a:cs typeface="+mn-cs"/>
                        </a:rPr>
                        <a:t>1.0</a:t>
                      </a:r>
                      <a:endParaRPr lang="en-IN" dirty="0"/>
                    </a:p>
                  </a:txBody>
                  <a:tcPr marL="100055" marR="100055"/>
                </a:tc>
                <a:extLst>
                  <a:ext uri="{0D108BD9-81ED-4DB2-BD59-A6C34878D82A}">
                    <a16:rowId xmlns="" xmlns:a16="http://schemas.microsoft.com/office/drawing/2014/main" val="2687545843"/>
                  </a:ext>
                </a:extLst>
              </a:tr>
              <a:tr h="370840">
                <a:tc>
                  <a:txBody>
                    <a:bodyPr/>
                    <a:lstStyle/>
                    <a:p>
                      <a:r>
                        <a:rPr lang="en-US" dirty="0"/>
                        <a:t>Random Forest Classifier</a:t>
                      </a:r>
                      <a:endParaRPr lang="en-IN" dirty="0"/>
                    </a:p>
                  </a:txBody>
                  <a:tcPr marL="100055" marR="100055"/>
                </a:tc>
                <a:tc>
                  <a:txBody>
                    <a:bodyPr/>
                    <a:lstStyle/>
                    <a:p>
                      <a:r>
                        <a:rPr lang="en-IN" sz="1800" b="0" i="0" kern="1200" dirty="0" smtClean="0">
                          <a:solidFill>
                            <a:schemeClr val="dk1"/>
                          </a:solidFill>
                          <a:effectLst/>
                          <a:latin typeface="+mn-lt"/>
                          <a:ea typeface="+mn-ea"/>
                          <a:cs typeface="+mn-cs"/>
                        </a:rPr>
                        <a:t>1.0</a:t>
                      </a:r>
                      <a:endParaRPr lang="en-IN" dirty="0"/>
                    </a:p>
                  </a:txBody>
                  <a:tcPr marL="100055" marR="100055"/>
                </a:tc>
                <a:extLst>
                  <a:ext uri="{0D108BD9-81ED-4DB2-BD59-A6C34878D82A}">
                    <a16:rowId xmlns="" xmlns:a16="http://schemas.microsoft.com/office/drawing/2014/main" val="1963274457"/>
                  </a:ext>
                </a:extLst>
              </a:tr>
            </a:tbl>
          </a:graphicData>
        </a:graphic>
      </p:graphicFrame>
    </p:spTree>
    <p:extLst>
      <p:ext uri="{BB962C8B-B14F-4D97-AF65-F5344CB8AC3E}">
        <p14:creationId xmlns:p14="http://schemas.microsoft.com/office/powerpoint/2010/main" val="3892535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8BE957-DB40-4233-9594-08725A06CE2E}"/>
              </a:ext>
            </a:extLst>
          </p:cNvPr>
          <p:cNvSpPr>
            <a:spLocks noGrp="1"/>
          </p:cNvSpPr>
          <p:nvPr>
            <p:ph type="title"/>
          </p:nvPr>
        </p:nvSpPr>
        <p:spPr/>
        <p:txBody>
          <a:bodyPr>
            <a:normAutofit fontScale="90000"/>
          </a:bodyPr>
          <a:lstStyle/>
          <a:p>
            <a:r>
              <a:rPr lang="en-US" dirty="0"/>
              <a:t>Likes received by the Indian Restaurants from </a:t>
            </a:r>
            <a:r>
              <a:rPr lang="en-US" dirty="0" smtClean="0"/>
              <a:t>FourSquare </a:t>
            </a:r>
            <a:r>
              <a:rPr lang="en-US" dirty="0"/>
              <a:t>API </a:t>
            </a:r>
            <a:endParaRPr lang="en-IN" dirty="0"/>
          </a:p>
        </p:txBody>
      </p:sp>
      <p:pic>
        <p:nvPicPr>
          <p:cNvPr id="3074" name="Picture 2" descr="D:\Data Science\Scripts\Coursera\Coursera_Capstone-1-master\download (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554" y="1765564"/>
            <a:ext cx="5788148" cy="465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118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7FD5F7-1F14-4D62-8315-6C9F591B6363}"/>
              </a:ext>
            </a:extLst>
          </p:cNvPr>
          <p:cNvSpPr>
            <a:spLocks noGrp="1"/>
          </p:cNvSpPr>
          <p:nvPr>
            <p:ph type="title"/>
          </p:nvPr>
        </p:nvSpPr>
        <p:spPr>
          <a:xfrm>
            <a:off x="402336" y="310661"/>
            <a:ext cx="11379200" cy="758952"/>
          </a:xfrm>
        </p:spPr>
        <p:txBody>
          <a:bodyPr>
            <a:normAutofit fontScale="90000"/>
          </a:bodyPr>
          <a:lstStyle/>
          <a:p>
            <a:r>
              <a:rPr lang="en-US" dirty="0"/>
              <a:t>Average Ratings received by the Indian Restaurants from </a:t>
            </a:r>
            <a:r>
              <a:rPr lang="en-US" dirty="0" smtClean="0"/>
              <a:t>FourSquare </a:t>
            </a:r>
            <a:r>
              <a:rPr lang="en-US" dirty="0"/>
              <a:t>API </a:t>
            </a:r>
            <a:endParaRPr lang="en-IN" dirty="0"/>
          </a:p>
        </p:txBody>
      </p:sp>
      <p:pic>
        <p:nvPicPr>
          <p:cNvPr id="2050" name="Picture 2" descr="D:\Data Science\Scripts\Coursera\Coursera_Capstone-1-master\downloa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154" y="1613402"/>
            <a:ext cx="5682151" cy="468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33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BB948-5B1A-4721-BA5F-066B38207E67}"/>
              </a:ext>
            </a:extLst>
          </p:cNvPr>
          <p:cNvSpPr>
            <a:spLocks noGrp="1"/>
          </p:cNvSpPr>
          <p:nvPr>
            <p:ph type="title"/>
          </p:nvPr>
        </p:nvSpPr>
        <p:spPr/>
        <p:txBody>
          <a:bodyPr>
            <a:normAutofit fontScale="90000"/>
          </a:bodyPr>
          <a:lstStyle/>
          <a:p>
            <a:r>
              <a:rPr lang="en-US" dirty="0"/>
              <a:t>Number of Tips for the Indian Restaurants from </a:t>
            </a:r>
            <a:r>
              <a:rPr lang="en-US" dirty="0" smtClean="0"/>
              <a:t>FourSquare </a:t>
            </a:r>
            <a:r>
              <a:rPr lang="en-US" dirty="0"/>
              <a:t>API </a:t>
            </a:r>
            <a:endParaRPr lang="en-IN" dirty="0"/>
          </a:p>
        </p:txBody>
      </p:sp>
      <p:pic>
        <p:nvPicPr>
          <p:cNvPr id="1026" name="Picture 2" descr="D:\Data Science\Scripts\Coursera\Coursera_Capstone-1-master\download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958" y="1651043"/>
            <a:ext cx="5930412" cy="477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0037E-3EDA-4374-B518-2D8642BEBA14}"/>
              </a:ext>
            </a:extLst>
          </p:cNvPr>
          <p:cNvSpPr>
            <a:spLocks noGrp="1"/>
          </p:cNvSpPr>
          <p:nvPr>
            <p:ph type="title"/>
          </p:nvPr>
        </p:nvSpPr>
        <p:spPr/>
        <p:txBody>
          <a:bodyPr/>
          <a:lstStyle/>
          <a:p>
            <a:r>
              <a:rPr lang="en-US" dirty="0"/>
              <a:t>I</a:t>
            </a:r>
            <a:r>
              <a:rPr lang="en-US" dirty="0" smtClean="0"/>
              <a:t>ntroduction</a:t>
            </a:r>
            <a:endParaRPr lang="en-IN" dirty="0"/>
          </a:p>
        </p:txBody>
      </p:sp>
      <p:sp>
        <p:nvSpPr>
          <p:cNvPr id="3" name="Content Placeholder 2">
            <a:extLst>
              <a:ext uri="{FF2B5EF4-FFF2-40B4-BE49-F238E27FC236}">
                <a16:creationId xmlns="" xmlns:a16="http://schemas.microsoft.com/office/drawing/2014/main" id="{1FCC6C26-1E14-490F-B2FF-39F581A6D8E9}"/>
              </a:ext>
            </a:extLst>
          </p:cNvPr>
          <p:cNvSpPr>
            <a:spLocks noGrp="1"/>
          </p:cNvSpPr>
          <p:nvPr>
            <p:ph sz="quarter" idx="1"/>
          </p:nvPr>
        </p:nvSpPr>
        <p:spPr/>
        <p:txBody>
          <a:bodyPr>
            <a:normAutofit/>
          </a:bodyPr>
          <a:lstStyle/>
          <a:p>
            <a:r>
              <a:rPr lang="en-US" dirty="0"/>
              <a:t>Background</a:t>
            </a:r>
          </a:p>
          <a:p>
            <a:pPr lvl="1"/>
            <a:r>
              <a:rPr lang="en-US" dirty="0"/>
              <a:t>New york city is the most populous city in U.S. and is home to many immigrant population in New York after. Furthermore, it is the largest metropolitan area in the world with 18 million people as of 2010 with an estimated population of 18,897,109 </a:t>
            </a:r>
            <a:r>
              <a:rPr lang="en-US" dirty="0" smtClean="0"/>
              <a:t>residents. </a:t>
            </a:r>
            <a:endParaRPr lang="en-US" dirty="0"/>
          </a:p>
          <a:p>
            <a:pPr lvl="1"/>
            <a:r>
              <a:rPr lang="en-US" dirty="0"/>
              <a:t> Being a metropolitan city, New york city is also home to many restaurants which serves wide variety of cuisines. Owing to significant number of Indian expatriate population, New york City and its nearby Suburbs have handful of Indian restaurant</a:t>
            </a:r>
            <a:r>
              <a:rPr lang="en-US" dirty="0" smtClean="0"/>
              <a:t>.</a:t>
            </a:r>
          </a:p>
          <a:p>
            <a:pPr lvl="1"/>
            <a:r>
              <a:rPr lang="en-US" dirty="0"/>
              <a:t>So, as a part of this project Indian restaurants in New york City will be listed, </a:t>
            </a:r>
            <a:r>
              <a:rPr lang="en-US" dirty="0" smtClean="0"/>
              <a:t>visualized.</a:t>
            </a:r>
            <a:endParaRPr lang="en-IN" dirty="0"/>
          </a:p>
        </p:txBody>
      </p:sp>
    </p:spTree>
    <p:extLst>
      <p:ext uri="{BB962C8B-B14F-4D97-AF65-F5344CB8AC3E}">
        <p14:creationId xmlns:p14="http://schemas.microsoft.com/office/powerpoint/2010/main" val="90415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E05B7-20D7-4008-9176-C25C1392E772}"/>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 xmlns:a16="http://schemas.microsoft.com/office/drawing/2014/main" id="{51CDFCF9-739B-4F6E-B743-23FA5889CED9}"/>
              </a:ext>
            </a:extLst>
          </p:cNvPr>
          <p:cNvSpPr>
            <a:spLocks noGrp="1"/>
          </p:cNvSpPr>
          <p:nvPr>
            <p:ph sz="quarter" idx="1"/>
          </p:nvPr>
        </p:nvSpPr>
        <p:spPr>
          <a:xfrm>
            <a:off x="866882" y="1685927"/>
            <a:ext cx="10363826" cy="4772024"/>
          </a:xfrm>
        </p:spPr>
        <p:txBody>
          <a:bodyPr>
            <a:normAutofit fontScale="92500"/>
          </a:bodyPr>
          <a:lstStyle/>
          <a:p>
            <a:r>
              <a:rPr lang="en-US" sz="1900" dirty="0"/>
              <a:t>This project successfully completes my IBM Data Science Professional Certification </a:t>
            </a:r>
            <a:r>
              <a:rPr lang="en-US" sz="1900" dirty="0" smtClean="0"/>
              <a:t>Training. I  </a:t>
            </a:r>
            <a:r>
              <a:rPr lang="en-US" sz="1900" dirty="0"/>
              <a:t>had a steep </a:t>
            </a:r>
            <a:r>
              <a:rPr lang="en-US" sz="1900" dirty="0" smtClean="0"/>
              <a:t>learning </a:t>
            </a:r>
            <a:r>
              <a:rPr lang="en-US" sz="1900" dirty="0"/>
              <a:t>curve during the course. I have really enjoyed doing all the lab </a:t>
            </a:r>
            <a:r>
              <a:rPr lang="en-US" sz="1900" dirty="0" err="1" smtClean="0"/>
              <a:t>excercises</a:t>
            </a:r>
            <a:r>
              <a:rPr lang="en-US" sz="1900" dirty="0" smtClean="0"/>
              <a:t>  </a:t>
            </a:r>
            <a:r>
              <a:rPr lang="en-US" sz="1900" dirty="0"/>
              <a:t>and the courses were really informative. </a:t>
            </a:r>
          </a:p>
          <a:p>
            <a:r>
              <a:rPr lang="en-US" sz="1900" dirty="0"/>
              <a:t>The following are the conclusions that I derive from this project:</a:t>
            </a:r>
          </a:p>
          <a:p>
            <a:r>
              <a:rPr lang="en-US" sz="2000" dirty="0"/>
              <a:t>New York has numerous Indian Restaurants out of which we have analyzed a few of them. Thus opening a restaurant in New York will be facing a tough competition in the beginning</a:t>
            </a:r>
            <a:r>
              <a:rPr lang="en-US" sz="2000" dirty="0" smtClean="0"/>
              <a:t>.</a:t>
            </a:r>
          </a:p>
          <a:p>
            <a:r>
              <a:rPr lang="en-US" sz="2000" dirty="0"/>
              <a:t>Of the Indian restaurants that are currently present in New York which we analyzed roughly 80% are placed in low risk category based on the inspection data from </a:t>
            </a:r>
            <a:r>
              <a:rPr lang="en-US" sz="2000" dirty="0" smtClean="0"/>
              <a:t>2016-2020</a:t>
            </a:r>
            <a:endParaRPr lang="en-US" sz="1900" dirty="0"/>
          </a:p>
          <a:p>
            <a:r>
              <a:rPr lang="en-US" sz="1900" dirty="0"/>
              <a:t>A decision tree classifier model is built for classifying the restaurants into various risk categories and the model performs well for the given data set. This will help the restaurants in predicting their risk category for a given year.</a:t>
            </a:r>
          </a:p>
          <a:p>
            <a:r>
              <a:rPr lang="en-US" sz="2000" dirty="0"/>
              <a:t>The Indian restaurants in the New York were </a:t>
            </a:r>
            <a:r>
              <a:rPr lang="en-US" sz="2000" dirty="0" smtClean="0"/>
              <a:t>visualized </a:t>
            </a:r>
            <a:r>
              <a:rPr lang="en-US" sz="2000" dirty="0"/>
              <a:t>using the folium map rendering library</a:t>
            </a:r>
            <a:r>
              <a:rPr lang="en-US" sz="2000" dirty="0" smtClean="0"/>
              <a:t>.</a:t>
            </a:r>
            <a:endParaRPr lang="en-US" sz="1900" dirty="0"/>
          </a:p>
          <a:p>
            <a:r>
              <a:rPr lang="en-US" sz="2000" dirty="0"/>
              <a:t>Using FourSquare API, the venue details for the Indian restaurants were analyzed and found that among all the restaurants in Shanghai 21 is the best place to dine.</a:t>
            </a:r>
            <a:endParaRPr lang="en-IN" dirty="0"/>
          </a:p>
        </p:txBody>
      </p:sp>
    </p:spTree>
    <p:extLst>
      <p:ext uri="{BB962C8B-B14F-4D97-AF65-F5344CB8AC3E}">
        <p14:creationId xmlns:p14="http://schemas.microsoft.com/office/powerpoint/2010/main" val="211107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56EAA1-93B8-4FAA-948D-9959492A92F0}"/>
              </a:ext>
            </a:extLst>
          </p:cNvPr>
          <p:cNvSpPr>
            <a:spLocks noGrp="1"/>
          </p:cNvSpPr>
          <p:nvPr>
            <p:ph type="title"/>
          </p:nvPr>
        </p:nvSpPr>
        <p:spPr/>
        <p:txBody>
          <a:bodyPr/>
          <a:lstStyle/>
          <a:p>
            <a:r>
              <a:rPr lang="en-US" dirty="0"/>
              <a:t>Limitations and Future Work</a:t>
            </a:r>
            <a:endParaRPr lang="en-IN" dirty="0"/>
          </a:p>
        </p:txBody>
      </p:sp>
      <p:sp>
        <p:nvSpPr>
          <p:cNvPr id="3" name="Content Placeholder 2">
            <a:extLst>
              <a:ext uri="{FF2B5EF4-FFF2-40B4-BE49-F238E27FC236}">
                <a16:creationId xmlns="" xmlns:a16="http://schemas.microsoft.com/office/drawing/2014/main" id="{9E48FF9B-192C-4BF8-A1DB-02D03091DF9F}"/>
              </a:ext>
            </a:extLst>
          </p:cNvPr>
          <p:cNvSpPr>
            <a:spLocks noGrp="1"/>
          </p:cNvSpPr>
          <p:nvPr>
            <p:ph sz="quarter" idx="1"/>
          </p:nvPr>
        </p:nvSpPr>
        <p:spPr/>
        <p:txBody>
          <a:bodyPr>
            <a:normAutofit/>
          </a:bodyPr>
          <a:lstStyle/>
          <a:p>
            <a:r>
              <a:rPr lang="en-US" sz="2200" dirty="0"/>
              <a:t>The restaurants are ranked solely on the data provided by </a:t>
            </a:r>
            <a:r>
              <a:rPr lang="en-US" sz="2200" dirty="0" err="1"/>
              <a:t>FourSquare</a:t>
            </a:r>
            <a:r>
              <a:rPr lang="en-US" sz="2200" dirty="0"/>
              <a:t> API. If data on other demographics are available this can be </a:t>
            </a:r>
            <a:r>
              <a:rPr lang="en-US" sz="2200" dirty="0" smtClean="0"/>
              <a:t>improved.</a:t>
            </a:r>
          </a:p>
          <a:p>
            <a:endParaRPr lang="en-US" sz="2200" dirty="0"/>
          </a:p>
          <a:p>
            <a:endParaRPr lang="en-US" sz="2200" dirty="0"/>
          </a:p>
          <a:p>
            <a:r>
              <a:rPr lang="en-US" sz="2200" dirty="0"/>
              <a:t>The accuracy of location data depends on </a:t>
            </a:r>
            <a:r>
              <a:rPr lang="en-US" sz="2200" dirty="0" smtClean="0"/>
              <a:t>New York </a:t>
            </a:r>
            <a:r>
              <a:rPr lang="en-US" sz="2200" dirty="0"/>
              <a:t>City Inspection Data and FourSquare API. Hence, need to be analyzed further as there are some ambiguous entries</a:t>
            </a:r>
            <a:r>
              <a:rPr lang="en-US" sz="2200" dirty="0" smtClean="0"/>
              <a:t>.</a:t>
            </a:r>
          </a:p>
          <a:p>
            <a:endParaRPr lang="en-US" sz="2200" dirty="0"/>
          </a:p>
          <a:p>
            <a:endParaRPr lang="en-US" sz="2200" dirty="0"/>
          </a:p>
          <a:p>
            <a:r>
              <a:rPr lang="en-US" sz="2200" dirty="0"/>
              <a:t>The machine learning model will be further improved as the model developed may be prone to over-fitting</a:t>
            </a:r>
            <a:endParaRPr lang="en-IN" sz="2200" dirty="0"/>
          </a:p>
        </p:txBody>
      </p:sp>
    </p:spTree>
    <p:extLst>
      <p:ext uri="{BB962C8B-B14F-4D97-AF65-F5344CB8AC3E}">
        <p14:creationId xmlns:p14="http://schemas.microsoft.com/office/powerpoint/2010/main" val="11896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932E7-2EB0-4185-B6C9-FB622683A20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 xmlns:a16="http://schemas.microsoft.com/office/drawing/2014/main" id="{A1E40C25-A01B-4D16-B35D-EF9A7F799F11}"/>
              </a:ext>
            </a:extLst>
          </p:cNvPr>
          <p:cNvSpPr>
            <a:spLocks noGrp="1"/>
          </p:cNvSpPr>
          <p:nvPr>
            <p:ph sz="quarter" idx="1"/>
          </p:nvPr>
        </p:nvSpPr>
        <p:spPr/>
        <p:txBody>
          <a:bodyPr>
            <a:normAutofit/>
          </a:bodyPr>
          <a:lstStyle/>
          <a:p>
            <a:r>
              <a:rPr lang="en-US" dirty="0"/>
              <a:t>Problem Description</a:t>
            </a:r>
          </a:p>
          <a:p>
            <a:pPr lvl="1"/>
            <a:r>
              <a:rPr lang="en-US" dirty="0"/>
              <a:t>By utilizing the New york City restaurants inspection data, Indian Restaurants in New york City and their risk category will be Analyzed. Secondly, a </a:t>
            </a:r>
            <a:r>
              <a:rPr lang="en-US" dirty="0" err="1"/>
              <a:t>classsifier</a:t>
            </a:r>
            <a:r>
              <a:rPr lang="en-US" dirty="0"/>
              <a:t> model will be built to predict the risk categories of </a:t>
            </a:r>
            <a:r>
              <a:rPr lang="en-US" dirty="0" err="1"/>
              <a:t>resturants</a:t>
            </a:r>
            <a:r>
              <a:rPr lang="en-US" dirty="0"/>
              <a:t>. Furthermore, using the </a:t>
            </a:r>
            <a:r>
              <a:rPr lang="en-US" dirty="0" err="1"/>
              <a:t>foursqure</a:t>
            </a:r>
            <a:r>
              <a:rPr lang="en-US" dirty="0"/>
              <a:t> API we will get the ratings of Indian Restaurants in New york </a:t>
            </a:r>
            <a:r>
              <a:rPr lang="en-US" dirty="0" smtClean="0"/>
              <a:t>City.</a:t>
            </a:r>
          </a:p>
          <a:p>
            <a:r>
              <a:rPr lang="en-US" dirty="0" smtClean="0"/>
              <a:t>Target Audience</a:t>
            </a:r>
          </a:p>
          <a:p>
            <a:pPr lvl="1"/>
            <a:r>
              <a:rPr lang="en-US" dirty="0" smtClean="0"/>
              <a:t>People </a:t>
            </a:r>
            <a:r>
              <a:rPr lang="en-US" dirty="0"/>
              <a:t>looking to open new restaurants</a:t>
            </a:r>
          </a:p>
          <a:p>
            <a:pPr lvl="1"/>
            <a:r>
              <a:rPr lang="en-US" dirty="0"/>
              <a:t>Restaurants</a:t>
            </a:r>
          </a:p>
          <a:p>
            <a:pPr lvl="1"/>
            <a:r>
              <a:rPr lang="en-US" dirty="0"/>
              <a:t>Travelers who love Indian food</a:t>
            </a:r>
          </a:p>
          <a:p>
            <a:pPr lvl="1"/>
            <a:endParaRPr lang="en-US" dirty="0"/>
          </a:p>
        </p:txBody>
      </p:sp>
    </p:spTree>
    <p:extLst>
      <p:ext uri="{BB962C8B-B14F-4D97-AF65-F5344CB8AC3E}">
        <p14:creationId xmlns:p14="http://schemas.microsoft.com/office/powerpoint/2010/main" val="316179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7F80D2-2C6D-485F-A1CB-2B7C43A1DBF6}"/>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 xmlns:a16="http://schemas.microsoft.com/office/drawing/2014/main" id="{C57ED58A-936A-4B04-B332-8183DF978838}"/>
              </a:ext>
            </a:extLst>
          </p:cNvPr>
          <p:cNvSpPr>
            <a:spLocks noGrp="1"/>
          </p:cNvSpPr>
          <p:nvPr>
            <p:ph sz="quarter" idx="1"/>
          </p:nvPr>
        </p:nvSpPr>
        <p:spPr>
          <a:xfrm>
            <a:off x="913774" y="1847850"/>
            <a:ext cx="10363826" cy="4533900"/>
          </a:xfrm>
        </p:spPr>
        <p:txBody>
          <a:bodyPr>
            <a:normAutofit/>
          </a:bodyPr>
          <a:lstStyle/>
          <a:p>
            <a:pPr marL="0" indent="0">
              <a:buNone/>
            </a:pPr>
            <a:r>
              <a:rPr lang="en-US" sz="1600" dirty="0"/>
              <a:t>For this project we will use the following data :</a:t>
            </a:r>
          </a:p>
          <a:p>
            <a:pPr marL="0" indent="0">
              <a:buNone/>
            </a:pPr>
            <a:endParaRPr lang="en-US" sz="1600" dirty="0"/>
          </a:p>
          <a:p>
            <a:pPr marL="0" indent="0">
              <a:buNone/>
            </a:pPr>
            <a:r>
              <a:rPr lang="en-US" sz="1600" dirty="0"/>
              <a:t>1. New york City restaurants inspection data from </a:t>
            </a:r>
            <a:r>
              <a:rPr lang="en-US" sz="1600" dirty="0" smtClean="0"/>
              <a:t>2016-2020</a:t>
            </a:r>
            <a:endParaRPr lang="en-US" sz="1600" dirty="0"/>
          </a:p>
          <a:p>
            <a:pPr marL="0" indent="0">
              <a:buNone/>
            </a:pPr>
            <a:r>
              <a:rPr lang="en-US" sz="1600" dirty="0"/>
              <a:t>*  Data source : https://data.cityofnewyork.us/api/views/43nn-pn8j/rows.csv?accessType=DOWNLOAD</a:t>
            </a:r>
          </a:p>
          <a:p>
            <a:pPr marL="0" indent="0">
              <a:buNone/>
            </a:pPr>
            <a:r>
              <a:rPr lang="en-US" sz="1600" dirty="0"/>
              <a:t>*  Description : This data set contains </a:t>
            </a:r>
            <a:r>
              <a:rPr lang="en-US" sz="1600" dirty="0" smtClean="0"/>
              <a:t>386000 </a:t>
            </a:r>
            <a:r>
              <a:rPr lang="en-US" sz="1600" dirty="0"/>
              <a:t>rows and </a:t>
            </a:r>
            <a:r>
              <a:rPr lang="en-US" sz="1600" dirty="0" smtClean="0"/>
              <a:t>26 </a:t>
            </a:r>
            <a:r>
              <a:rPr lang="en-US" sz="1600" dirty="0" err="1"/>
              <a:t>coulmns</a:t>
            </a:r>
            <a:r>
              <a:rPr lang="en-US" sz="1600" dirty="0"/>
              <a:t> contains Restaurant Name, Street Name, violation descriptions along with their latitude and longitude. </a:t>
            </a:r>
          </a:p>
          <a:p>
            <a:pPr marL="0" indent="0">
              <a:buNone/>
            </a:pPr>
            <a:endParaRPr lang="en-US" sz="1600" dirty="0"/>
          </a:p>
          <a:p>
            <a:pPr marL="0" indent="0">
              <a:buNone/>
            </a:pPr>
            <a:r>
              <a:rPr lang="en-US" sz="1600" dirty="0"/>
              <a:t>2. Ratings of Indian </a:t>
            </a:r>
            <a:r>
              <a:rPr lang="en-US" sz="1600" dirty="0" err="1"/>
              <a:t>resturants</a:t>
            </a:r>
            <a:r>
              <a:rPr lang="en-US" sz="1600" dirty="0"/>
              <a:t> for selected locality in </a:t>
            </a:r>
            <a:r>
              <a:rPr lang="en-US" sz="1600" dirty="0" smtClean="0"/>
              <a:t>New York </a:t>
            </a:r>
            <a:r>
              <a:rPr lang="en-US" sz="1600" dirty="0"/>
              <a:t>City</a:t>
            </a:r>
          </a:p>
          <a:p>
            <a:pPr marL="0" indent="0">
              <a:buNone/>
            </a:pPr>
            <a:r>
              <a:rPr lang="en-US" sz="1600" dirty="0"/>
              <a:t>*  Data source : </a:t>
            </a:r>
            <a:r>
              <a:rPr lang="en-US" sz="1600" dirty="0" err="1" smtClean="0"/>
              <a:t>Fourquare</a:t>
            </a:r>
            <a:r>
              <a:rPr lang="en-US" sz="1600" dirty="0" smtClean="0"/>
              <a:t> </a:t>
            </a:r>
            <a:r>
              <a:rPr lang="en-US" sz="1600" dirty="0"/>
              <a:t>API</a:t>
            </a:r>
          </a:p>
          <a:p>
            <a:pPr marL="0" indent="0">
              <a:buNone/>
            </a:pPr>
            <a:r>
              <a:rPr lang="en-US" sz="1600" dirty="0"/>
              <a:t>*  Description : By using this </a:t>
            </a:r>
            <a:r>
              <a:rPr lang="en-US" sz="1600" dirty="0" err="1"/>
              <a:t>api</a:t>
            </a:r>
            <a:r>
              <a:rPr lang="en-US" sz="1600" dirty="0"/>
              <a:t> we will get all the ratings for Indian restaurants in selected neighborhood </a:t>
            </a:r>
            <a:endParaRPr lang="en-IN" sz="1600" dirty="0"/>
          </a:p>
        </p:txBody>
      </p:sp>
    </p:spTree>
    <p:extLst>
      <p:ext uri="{BB962C8B-B14F-4D97-AF65-F5344CB8AC3E}">
        <p14:creationId xmlns:p14="http://schemas.microsoft.com/office/powerpoint/2010/main" val="206370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FA2D4-9B92-47E3-A425-3B8641916A9C}"/>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 xmlns:a16="http://schemas.microsoft.com/office/drawing/2014/main" id="{2BECF74E-8C66-47F0-BB19-81C675B4517B}"/>
              </a:ext>
            </a:extLst>
          </p:cNvPr>
          <p:cNvSpPr>
            <a:spLocks noGrp="1"/>
          </p:cNvSpPr>
          <p:nvPr>
            <p:ph sz="quarter" idx="1"/>
          </p:nvPr>
        </p:nvSpPr>
        <p:spPr/>
        <p:txBody>
          <a:bodyPr>
            <a:normAutofit fontScale="92500" lnSpcReduction="10000"/>
          </a:bodyPr>
          <a:lstStyle/>
          <a:p>
            <a:r>
              <a:rPr lang="en-US" dirty="0"/>
              <a:t>Collect the New york City Restaurants Inspection data from </a:t>
            </a:r>
            <a:r>
              <a:rPr lang="en-US" dirty="0" smtClean="0"/>
              <a:t>  https</a:t>
            </a:r>
            <a:r>
              <a:rPr lang="en-US" dirty="0"/>
              <a:t>://data.cityofnewyork.us/api/views/43nn-pn8j/rows.csv?accessType=DOWNLOAD</a:t>
            </a:r>
          </a:p>
          <a:p>
            <a:r>
              <a:rPr lang="en-US" dirty="0"/>
              <a:t>Analyze the restaurants based on their risk category</a:t>
            </a:r>
          </a:p>
          <a:p>
            <a:r>
              <a:rPr lang="en-US" dirty="0"/>
              <a:t>Built a machine learning model for predicting the risk category the </a:t>
            </a:r>
            <a:r>
              <a:rPr lang="en-US" dirty="0" err="1"/>
              <a:t>resturants</a:t>
            </a:r>
            <a:r>
              <a:rPr lang="en-US" dirty="0"/>
              <a:t> are placed</a:t>
            </a:r>
          </a:p>
          <a:p>
            <a:r>
              <a:rPr lang="en-US" dirty="0"/>
              <a:t>Filter out all venues from the inspection data that are Indian </a:t>
            </a:r>
            <a:r>
              <a:rPr lang="en-US" dirty="0" err="1"/>
              <a:t>Resturants</a:t>
            </a:r>
            <a:r>
              <a:rPr lang="en-US" dirty="0"/>
              <a:t>.</a:t>
            </a:r>
          </a:p>
          <a:p>
            <a:r>
              <a:rPr lang="en-US" dirty="0"/>
              <a:t>Find rating , tips and like count for each Indian </a:t>
            </a:r>
            <a:r>
              <a:rPr lang="en-US" dirty="0" err="1"/>
              <a:t>Resturants</a:t>
            </a:r>
            <a:r>
              <a:rPr lang="en-US" dirty="0"/>
              <a:t> using </a:t>
            </a:r>
            <a:r>
              <a:rPr lang="en-US" dirty="0" err="1"/>
              <a:t>FourSquare</a:t>
            </a:r>
            <a:r>
              <a:rPr lang="en-US" dirty="0"/>
              <a:t> API.</a:t>
            </a:r>
          </a:p>
          <a:p>
            <a:r>
              <a:rPr lang="en-US" dirty="0"/>
              <a:t>Using rating for each </a:t>
            </a:r>
            <a:r>
              <a:rPr lang="en-US" dirty="0" err="1"/>
              <a:t>resturant</a:t>
            </a:r>
            <a:r>
              <a:rPr lang="en-US" dirty="0"/>
              <a:t> , we will sort that data.</a:t>
            </a:r>
          </a:p>
          <a:p>
            <a:r>
              <a:rPr lang="en-US" dirty="0"/>
              <a:t>Visualize the Ranking of neighborhoods using folium library(python)</a:t>
            </a:r>
          </a:p>
          <a:p>
            <a:endParaRPr lang="en-IN" dirty="0"/>
          </a:p>
        </p:txBody>
      </p:sp>
    </p:spTree>
    <p:extLst>
      <p:ext uri="{BB962C8B-B14F-4D97-AF65-F5344CB8AC3E}">
        <p14:creationId xmlns:p14="http://schemas.microsoft.com/office/powerpoint/2010/main" val="307420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AFD37D-A665-4A5C-9926-2A09463F7229}"/>
              </a:ext>
            </a:extLst>
          </p:cNvPr>
          <p:cNvSpPr>
            <a:spLocks noGrp="1"/>
          </p:cNvSpPr>
          <p:nvPr>
            <p:ph type="title"/>
          </p:nvPr>
        </p:nvSpPr>
        <p:spPr/>
        <p:txBody>
          <a:bodyPr/>
          <a:lstStyle/>
          <a:p>
            <a:r>
              <a:rPr lang="en-US" dirty="0" smtClean="0"/>
              <a:t>New York </a:t>
            </a:r>
            <a:r>
              <a:rPr lang="en-US" dirty="0"/>
              <a:t>Inspections from </a:t>
            </a:r>
            <a:r>
              <a:rPr lang="en-US" dirty="0" smtClean="0"/>
              <a:t>2016-2020</a:t>
            </a:r>
            <a:endParaRPr lang="en-IN" dirty="0"/>
          </a:p>
        </p:txBody>
      </p:sp>
      <p:pic>
        <p:nvPicPr>
          <p:cNvPr id="1027" name="Picture 3" descr="D:\Data Science\Scripts\Coursera\Coursera_Capstone-1-master\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349" y="1558363"/>
            <a:ext cx="10015050" cy="470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85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383628-9875-482F-AAF7-15717D6AE595}"/>
              </a:ext>
            </a:extLst>
          </p:cNvPr>
          <p:cNvSpPr>
            <a:spLocks noGrp="1"/>
          </p:cNvSpPr>
          <p:nvPr>
            <p:ph type="title"/>
          </p:nvPr>
        </p:nvSpPr>
        <p:spPr/>
        <p:txBody>
          <a:bodyPr/>
          <a:lstStyle/>
          <a:p>
            <a:r>
              <a:rPr lang="en-US" dirty="0"/>
              <a:t>Inspections Counts from </a:t>
            </a:r>
            <a:r>
              <a:rPr lang="en-US" dirty="0" smtClean="0"/>
              <a:t>2016-2020</a:t>
            </a:r>
            <a:endParaRPr lang="en-IN" dirty="0"/>
          </a:p>
        </p:txBody>
      </p:sp>
      <p:pic>
        <p:nvPicPr>
          <p:cNvPr id="2050" name="Picture 2" descr="D:\Data Science\Scripts\Coursera\Coursera_Capstone-1-master\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880" y="1799856"/>
            <a:ext cx="6618287" cy="4217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3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16912-8352-47B8-9340-8D64DCD6E012}"/>
              </a:ext>
            </a:extLst>
          </p:cNvPr>
          <p:cNvSpPr>
            <a:spLocks noGrp="1"/>
          </p:cNvSpPr>
          <p:nvPr>
            <p:ph type="title"/>
          </p:nvPr>
        </p:nvSpPr>
        <p:spPr/>
        <p:txBody>
          <a:bodyPr/>
          <a:lstStyle/>
          <a:p>
            <a:r>
              <a:rPr lang="en-US" dirty="0"/>
              <a:t>INSPECTIONS By Year</a:t>
            </a:r>
            <a:endParaRPr lang="en-IN" dirty="0"/>
          </a:p>
        </p:txBody>
      </p:sp>
      <p:pic>
        <p:nvPicPr>
          <p:cNvPr id="3075" name="Picture 3" descr="D:\Data Science\Scripts\Coursera\Coursera_Capstone-1-master\download (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71" y="1477471"/>
            <a:ext cx="11182350"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5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87EBAE-9AD0-441C-91C8-AD400DE339E3}"/>
              </a:ext>
            </a:extLst>
          </p:cNvPr>
          <p:cNvSpPr>
            <a:spLocks noGrp="1"/>
          </p:cNvSpPr>
          <p:nvPr>
            <p:ph type="title"/>
          </p:nvPr>
        </p:nvSpPr>
        <p:spPr/>
        <p:txBody>
          <a:bodyPr/>
          <a:lstStyle/>
          <a:p>
            <a:r>
              <a:rPr lang="en-US" dirty="0"/>
              <a:t>INSPECTIONS By Year</a:t>
            </a:r>
            <a:endParaRPr lang="en-IN" dirty="0"/>
          </a:p>
        </p:txBody>
      </p:sp>
      <p:pic>
        <p:nvPicPr>
          <p:cNvPr id="4098" name="Picture 2" descr="D:\Data Science\Scripts\Coursera\Coursera_Capstone-1-master\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050" y="1672899"/>
            <a:ext cx="9394215" cy="464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4359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162</TotalTime>
  <Words>689</Words>
  <Application>Microsoft Office PowerPoint</Application>
  <PresentationFormat>Custom</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Civic</vt:lpstr>
      <vt:lpstr>Coursera Capstone Project for IBM Data Science Specialization - Week 2</vt:lpstr>
      <vt:lpstr>Introduction</vt:lpstr>
      <vt:lpstr>introduction</vt:lpstr>
      <vt:lpstr>DATA</vt:lpstr>
      <vt:lpstr>Approach</vt:lpstr>
      <vt:lpstr>New York Inspections from 2016-2020</vt:lpstr>
      <vt:lpstr>Inspections Counts from 2016-2020</vt:lpstr>
      <vt:lpstr>INSPECTIONS By Year</vt:lpstr>
      <vt:lpstr>INSPECTIONS By Year</vt:lpstr>
      <vt:lpstr>Overall inspection based on day of week</vt:lpstr>
      <vt:lpstr>Indian Restaurants Inspections from 2016-2020 </vt:lpstr>
      <vt:lpstr>Indian Restaurants Inspections by year </vt:lpstr>
      <vt:lpstr>Word Cloud for Violation Description of Indian Restaurants from 2016-2020</vt:lpstr>
      <vt:lpstr>Indian Restaurants Visualizations</vt:lpstr>
      <vt:lpstr>Feature Correlations</vt:lpstr>
      <vt:lpstr>Machine Learning Results</vt:lpstr>
      <vt:lpstr>Likes received by the Indian Restaurants from FourSquare API </vt:lpstr>
      <vt:lpstr>Average Ratings received by the Indian Restaurants from FourSquare API </vt:lpstr>
      <vt:lpstr>Number of Tips for the Indian Restaurants from FourSquare API </vt:lpstr>
      <vt:lpstr>Conclusions</vt:lpstr>
      <vt:lpstr>Limitations and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City restaurants Inspection – A Machine Learning Perspective</dc:title>
  <dc:creator>aravindan_natarajan@hotmail.com</dc:creator>
  <cp:lastModifiedBy>Arnav</cp:lastModifiedBy>
  <cp:revision>20</cp:revision>
  <dcterms:created xsi:type="dcterms:W3CDTF">2019-09-10T13:25:56Z</dcterms:created>
  <dcterms:modified xsi:type="dcterms:W3CDTF">2020-05-28T13:16:47Z</dcterms:modified>
</cp:coreProperties>
</file>